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7"/>
  </p:notesMasterIdLst>
  <p:sldIdLst>
    <p:sldId id="270" r:id="rId5"/>
    <p:sldId id="1178" r:id="rId6"/>
    <p:sldId id="1179" r:id="rId7"/>
    <p:sldId id="1183" r:id="rId8"/>
    <p:sldId id="1182" r:id="rId9"/>
    <p:sldId id="1150" r:id="rId10"/>
    <p:sldId id="1196" r:id="rId11"/>
    <p:sldId id="1201" r:id="rId12"/>
    <p:sldId id="1197" r:id="rId13"/>
    <p:sldId id="1198" r:id="rId14"/>
    <p:sldId id="1151" r:id="rId15"/>
    <p:sldId id="1191" r:id="rId16"/>
    <p:sldId id="1192" r:id="rId17"/>
    <p:sldId id="1193" r:id="rId18"/>
    <p:sldId id="1195" r:id="rId19"/>
    <p:sldId id="1199" r:id="rId20"/>
    <p:sldId id="292" r:id="rId21"/>
    <p:sldId id="1154" r:id="rId22"/>
    <p:sldId id="1177" r:id="rId23"/>
    <p:sldId id="1175" r:id="rId24"/>
    <p:sldId id="1200" r:id="rId25"/>
    <p:sldId id="1203" r:id="rId2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driguez Novoa Marisa Constanza" initials="RNMC" lastIdx="1" clrIdx="0">
    <p:extLst>
      <p:ext uri="{19B8F6BF-5375-455C-9EA6-DF929625EA0E}">
        <p15:presenceInfo xmlns:p15="http://schemas.microsoft.com/office/powerpoint/2012/main" userId="S::mrodri94@bancoestado.cl::14b07a82-bb03-4db6-b3fe-e4814d2ff2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AC3E"/>
    <a:srgbClr val="FFFFFF"/>
    <a:srgbClr val="AFABAB"/>
    <a:srgbClr val="FAB739"/>
    <a:srgbClr val="00AABA"/>
    <a:srgbClr val="B2DEDE"/>
    <a:srgbClr val="4A505A"/>
    <a:srgbClr val="B7C9D3"/>
    <a:srgbClr val="CAD5DB"/>
    <a:srgbClr val="3033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E99F0-9101-4BB7-8F26-2E173229052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4D907-BE01-4397-AEB9-44DC38EF44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954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3DA11CBE-700A-4C51-8931-01D51E5B0503}" type="slidenum">
              <a:rPr lang="es-CL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</a:t>
            </a:fld>
            <a:endParaRPr lang="es-C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84428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3DA11CBE-700A-4C51-8931-01D51E5B0503}" type="slidenum">
              <a:rPr lang="es-CL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20</a:t>
            </a:fld>
            <a:endParaRPr lang="es-C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51480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14A0F-1149-37D1-22F1-57E6A226D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FD36A4E-D7BB-8928-50C3-7B32E4D340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23008E9-B030-1827-E5EC-CF46A2E3D3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8435AD5-44B2-CAD4-A6F3-9048E4F13A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3DA11CBE-700A-4C51-8931-01D51E5B0503}" type="slidenum">
              <a:rPr lang="es-CL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4</a:t>
            </a:fld>
            <a:endParaRPr lang="es-C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4815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593F6-3A36-0AF6-CDDD-A4834791F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FA60A68-1B35-639D-532F-D633300767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1F47457-1701-869D-664A-1BCA37D7E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9EC2022-7856-C72E-877A-66D6286C8E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3DA11CBE-700A-4C51-8931-01D51E5B0503}" type="slidenum">
              <a:rPr lang="es-CL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5</a:t>
            </a:fld>
            <a:endParaRPr lang="es-C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06307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EB20E-05D4-0475-971E-048DEDC05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2F2976A-9B07-DEC0-65F9-DE7F8CE9DE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B841ADE-6E14-A2AE-7449-E49614613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A1A12A-17E0-B304-2E40-1ABC6E8D35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3DA11CBE-700A-4C51-8931-01D51E5B0503}" type="slidenum">
              <a:rPr lang="es-CL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12</a:t>
            </a:fld>
            <a:endParaRPr lang="es-C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45791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DF152-C8C2-B829-B2F9-EF8577481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4B54773-523E-4673-4EC1-29DF625F75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65435B5-3774-6A31-79A8-2932F7BA9F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AC9C246-5CE0-67E7-1F66-97855AC5EB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3DA11CBE-700A-4C51-8931-01D51E5B0503}" type="slidenum">
              <a:rPr lang="es-CL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13</a:t>
            </a:fld>
            <a:endParaRPr lang="es-C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84611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4A887-D8CD-E006-A679-0095A164A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1735806-1A47-34D5-9858-59A7F63A0D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DF5DC97-ABAB-7666-F4A3-F8DA1BF22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6A52ED3-AAA8-5CA3-B00D-6E2490CFBA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3DA11CBE-700A-4C51-8931-01D51E5B0503}" type="slidenum">
              <a:rPr lang="es-CL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14</a:t>
            </a:fld>
            <a:endParaRPr lang="es-C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85823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6118C-BCF8-B200-3B45-D8BD2C9E1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692BEAC-A316-2CE9-422C-75B83A87A3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BD28A06-423B-61EB-ABD0-40F0439DAF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F06CD8D-9313-B187-B17B-A395A47BEF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3DA11CBE-700A-4C51-8931-01D51E5B0503}" type="slidenum">
              <a:rPr lang="es-CL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15</a:t>
            </a:fld>
            <a:endParaRPr lang="es-C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50527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3DA11CBE-700A-4C51-8931-01D51E5B0503}" type="slidenum">
              <a:rPr lang="es-CL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18</a:t>
            </a:fld>
            <a:endParaRPr lang="es-C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34341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3DA11CBE-700A-4C51-8931-01D51E5B0503}" type="slidenum">
              <a:rPr lang="es-CL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19</a:t>
            </a:fld>
            <a:endParaRPr lang="es-C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38467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7187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157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1841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1086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2791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4906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176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814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3402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087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1211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0464A-05C0-4A76-9024-C32193B1057B}" type="datetimeFigureOut">
              <a:rPr lang="es-CL" smtClean="0"/>
              <a:t>24/09/2025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716A5-B4AC-459D-A14C-8C51A8E51202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3D22216-4864-7098-C99B-D82DC4B9AAFB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4048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ES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</a:t>
            </a:r>
          </a:p>
        </p:txBody>
      </p:sp>
    </p:spTree>
    <p:extLst>
      <p:ext uri="{BB962C8B-B14F-4D97-AF65-F5344CB8AC3E}">
        <p14:creationId xmlns:p14="http://schemas.microsoft.com/office/powerpoint/2010/main" val="145054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0ACD36EE-CFE2-4BD2-BF1A-69EA0F8755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37" y="2550253"/>
            <a:ext cx="4410823" cy="139634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3C22777-8EFD-460E-B1BC-AA2A28586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3646" y="2550253"/>
            <a:ext cx="3125422" cy="118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692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BF21B-1DA5-EFD8-28DE-5224FCE18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Detalle de Créditos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D55DB208-BD51-291E-48E1-6EACBF329B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465494"/>
              </p:ext>
            </p:extLst>
          </p:nvPr>
        </p:nvGraphicFramePr>
        <p:xfrm>
          <a:off x="838200" y="4222678"/>
          <a:ext cx="10216793" cy="731520"/>
        </p:xfrm>
        <a:graphic>
          <a:graphicData uri="http://schemas.openxmlformats.org/drawingml/2006/table">
            <a:tbl>
              <a:tblPr/>
              <a:tblGrid>
                <a:gridCol w="10216793">
                  <a:extLst>
                    <a:ext uri="{9D8B030D-6E8A-4147-A177-3AD203B41FA5}">
                      <a16:colId xmlns:a16="http://schemas.microsoft.com/office/drawing/2014/main" val="760676167"/>
                    </a:ext>
                  </a:extLst>
                </a:gridCol>
              </a:tblGrid>
              <a:tr h="1307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L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3424554"/>
                  </a:ext>
                </a:extLst>
              </a:tr>
              <a:tr h="267872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L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1432440"/>
                  </a:ext>
                </a:extLst>
              </a:tr>
            </a:tbl>
          </a:graphicData>
        </a:graphic>
      </p:graphicFrame>
      <p:pic>
        <p:nvPicPr>
          <p:cNvPr id="2050" name="Picture 2" descr="Objeto visual de Power BI">
            <a:extLst>
              <a:ext uri="{FF2B5EF4-FFF2-40B4-BE49-F238E27FC236}">
                <a16:creationId xmlns:a16="http://schemas.microsoft.com/office/drawing/2014/main" id="{37973BCC-FB6D-D220-5586-C0D6921F1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315" y="2075381"/>
            <a:ext cx="10481370" cy="3586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680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4C86E56-6DDA-4544-A003-E69F7D598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710"/>
            <a:ext cx="3281068" cy="103869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A764D90-81F0-4417-A86D-3B7727B71BCE}"/>
              </a:ext>
            </a:extLst>
          </p:cNvPr>
          <p:cNvSpPr txBox="1"/>
          <p:nvPr/>
        </p:nvSpPr>
        <p:spPr>
          <a:xfrm>
            <a:off x="2582648" y="2860259"/>
            <a:ext cx="7765366" cy="14465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Reglamento Apoyo Reactivación Regional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9647A55-E6D9-4BA1-A13A-BFD519985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0934" y="80879"/>
            <a:ext cx="3125422" cy="118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348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230B8-A8BF-894F-D896-27431315B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100FCF-D4EA-B277-68DB-1BCCF04BB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90E6DD-A64F-4EA6-8BDC-4A0F3739B382}" type="slidenum">
              <a:rPr kumimoji="0" lang="es-CL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s-CL" altLang="es-CL" sz="12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7" name="TextBox 1110">
            <a:extLst>
              <a:ext uri="{FF2B5EF4-FFF2-40B4-BE49-F238E27FC236}">
                <a16:creationId xmlns:a16="http://schemas.microsoft.com/office/drawing/2014/main" id="{4AB569AA-D638-C71C-23FA-BFD4B55F61DA}"/>
              </a:ext>
            </a:extLst>
          </p:cNvPr>
          <p:cNvSpPr txBox="1"/>
          <p:nvPr/>
        </p:nvSpPr>
        <p:spPr>
          <a:xfrm>
            <a:off x="10499960" y="1577543"/>
            <a:ext cx="14520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SALDO LICITACION</a:t>
            </a:r>
          </a:p>
        </p:txBody>
      </p:sp>
      <p:pic>
        <p:nvPicPr>
          <p:cNvPr id="54" name="Imagen 53">
            <a:extLst>
              <a:ext uri="{FF2B5EF4-FFF2-40B4-BE49-F238E27FC236}">
                <a16:creationId xmlns:a16="http://schemas.microsoft.com/office/drawing/2014/main" id="{A7254BFA-7B56-EFDA-B30B-D258B8D6D8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77" y="0"/>
            <a:ext cx="2441643" cy="772954"/>
          </a:xfrm>
          <a:prstGeom prst="rect">
            <a:avLst/>
          </a:prstGeom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14301B4C-09A2-2953-CA42-C018C8192052}"/>
              </a:ext>
            </a:extLst>
          </p:cNvPr>
          <p:cNvSpPr/>
          <p:nvPr/>
        </p:nvSpPr>
        <p:spPr>
          <a:xfrm>
            <a:off x="552448" y="772956"/>
            <a:ext cx="1707673" cy="152237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Elegibilidad </a:t>
            </a:r>
          </a:p>
        </p:txBody>
      </p:sp>
      <p:sp>
        <p:nvSpPr>
          <p:cNvPr id="60" name="Rectángulo: esquinas redondeadas 59">
            <a:extLst>
              <a:ext uri="{FF2B5EF4-FFF2-40B4-BE49-F238E27FC236}">
                <a16:creationId xmlns:a16="http://schemas.microsoft.com/office/drawing/2014/main" id="{B32931A6-7D5E-B47D-FB3E-3E11D96B7E0C}"/>
              </a:ext>
            </a:extLst>
          </p:cNvPr>
          <p:cNvSpPr/>
          <p:nvPr/>
        </p:nvSpPr>
        <p:spPr>
          <a:xfrm>
            <a:off x="510325" y="2482992"/>
            <a:ext cx="1791918" cy="142984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Elegibilidad por ventas </a:t>
            </a:r>
          </a:p>
          <a:p>
            <a:pPr algn="ctr"/>
            <a:r>
              <a:rPr lang="es-CL" sz="1200" dirty="0">
                <a:solidFill>
                  <a:schemeClr val="tx2"/>
                </a:solidFill>
              </a:rPr>
              <a:t>(consulta data SII)</a:t>
            </a:r>
          </a:p>
        </p:txBody>
      </p:sp>
      <p:sp>
        <p:nvSpPr>
          <p:cNvPr id="61" name="Rectángulo: esquinas redondeadas 60">
            <a:extLst>
              <a:ext uri="{FF2B5EF4-FFF2-40B4-BE49-F238E27FC236}">
                <a16:creationId xmlns:a16="http://schemas.microsoft.com/office/drawing/2014/main" id="{778BD73C-EA06-516D-5977-D9E0D76B75DD}"/>
              </a:ext>
            </a:extLst>
          </p:cNvPr>
          <p:cNvSpPr/>
          <p:nvPr/>
        </p:nvSpPr>
        <p:spPr>
          <a:xfrm>
            <a:off x="594570" y="4125749"/>
            <a:ext cx="1707673" cy="247099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Comuna o Localidad</a:t>
            </a: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1F337914-0585-BA2E-7C2E-653E3A56C426}"/>
              </a:ext>
            </a:extLst>
          </p:cNvPr>
          <p:cNvSpPr/>
          <p:nvPr/>
        </p:nvSpPr>
        <p:spPr>
          <a:xfrm>
            <a:off x="2994090" y="723941"/>
            <a:ext cx="8773091" cy="1655365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CL" sz="1100" dirty="0"/>
              <a:t> Persona(s) Elegible(s)” o “Empresa(s) Elegible(s) que cumplan copulativamente con:</a:t>
            </a:r>
          </a:p>
          <a:p>
            <a:pPr algn="just"/>
            <a:endParaRPr lang="es-CL" sz="1100" dirty="0"/>
          </a:p>
          <a:p>
            <a:pPr marL="285750" indent="-285750" algn="just">
              <a:buAutoNum type="romanLcPeriod"/>
            </a:pPr>
            <a:r>
              <a:rPr lang="es-CL" sz="1100" dirty="0"/>
              <a:t>Medianas Empresas . Ventas  entre UF </a:t>
            </a:r>
            <a:r>
              <a:rPr lang="es-CL" sz="1100" b="1" dirty="0"/>
              <a:t>25.000 (MM USD 1) y hasta UF 1.000.000 (MM USD 40) </a:t>
            </a:r>
          </a:p>
          <a:p>
            <a:pPr algn="just"/>
            <a:endParaRPr lang="es-CL" sz="1100" b="1" dirty="0"/>
          </a:p>
          <a:p>
            <a:pPr marL="285750" indent="-285750" algn="just">
              <a:buAutoNum type="romanLcPeriod"/>
            </a:pPr>
            <a:r>
              <a:rPr lang="es-CL" sz="1100" dirty="0"/>
              <a:t>Que ante el Servicio de Impuestos Internos, </a:t>
            </a:r>
            <a:r>
              <a:rPr lang="es-CL" sz="1100" b="1" dirty="0">
                <a:highlight>
                  <a:srgbClr val="FFFF00"/>
                </a:highlight>
              </a:rPr>
              <a:t>al 31 de diciembre de 2024</a:t>
            </a:r>
            <a:r>
              <a:rPr lang="es-CL" sz="1100" dirty="0"/>
              <a:t>, tenga registrado el domicilio </a:t>
            </a:r>
            <a:r>
              <a:rPr lang="es-CL" sz="1100" b="1" dirty="0"/>
              <a:t>tributario de la casa matriz en alguna de las localidades o regiones del listado elegible. O</a:t>
            </a:r>
          </a:p>
          <a:p>
            <a:pPr algn="just"/>
            <a:endParaRPr lang="es-CL" sz="1100" b="1" dirty="0"/>
          </a:p>
          <a:p>
            <a:pPr marL="285750" indent="-285750" algn="just">
              <a:buAutoNum type="romanLcPeriod"/>
            </a:pPr>
            <a:r>
              <a:rPr lang="es-CL" sz="1100" b="1" dirty="0"/>
              <a:t>Incorporada en el catastro para la recuperación productiva regional elaborado por el Ministerio de Economía. </a:t>
            </a:r>
          </a:p>
        </p:txBody>
      </p:sp>
      <p:sp>
        <p:nvSpPr>
          <p:cNvPr id="71" name="Rectángulo: esquinas redondeadas 70">
            <a:extLst>
              <a:ext uri="{FF2B5EF4-FFF2-40B4-BE49-F238E27FC236}">
                <a16:creationId xmlns:a16="http://schemas.microsoft.com/office/drawing/2014/main" id="{168BEA92-54DD-7C53-2893-306057E18D0A}"/>
              </a:ext>
            </a:extLst>
          </p:cNvPr>
          <p:cNvSpPr/>
          <p:nvPr/>
        </p:nvSpPr>
        <p:spPr>
          <a:xfrm>
            <a:off x="2994090" y="2562981"/>
            <a:ext cx="8687585" cy="142984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6477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romanLcParenR"/>
            </a:pPr>
            <a:r>
              <a:rPr lang="es-CL" sz="1200" dirty="0"/>
              <a:t>En el año calendario 2023;</a:t>
            </a:r>
          </a:p>
          <a:p>
            <a:pPr marL="342900" marR="6477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romanLcParenR"/>
            </a:pPr>
            <a:r>
              <a:rPr lang="es-CL" sz="1200" dirty="0"/>
              <a:t>En el año calendario 2024; </a:t>
            </a:r>
          </a:p>
          <a:p>
            <a:pPr marL="342900" marR="6477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romanLcParenR"/>
            </a:pPr>
            <a:r>
              <a:rPr lang="es-CL" sz="1200" dirty="0"/>
              <a:t>En los doce meses inmediatamente anteriores a la fecha en que se otorgue el financiamiento.</a:t>
            </a:r>
          </a:p>
          <a:p>
            <a:pPr marR="64770" lvl="0" algn="just">
              <a:lnSpc>
                <a:spcPct val="115000"/>
              </a:lnSpc>
              <a:spcAft>
                <a:spcPts val="0"/>
              </a:spcAft>
            </a:pPr>
            <a:endParaRPr lang="es-CL" sz="1100" dirty="0">
              <a:solidFill>
                <a:schemeClr val="tx1"/>
              </a:solidFill>
            </a:endParaRP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6A4C8AB6-3CA7-3178-FE7E-EB5538943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618" y="94305"/>
            <a:ext cx="8773091" cy="928687"/>
          </a:xfrm>
        </p:spPr>
        <p:txBody>
          <a:bodyPr/>
          <a:lstStyle/>
          <a:p>
            <a:r>
              <a:rPr lang="es-MX" sz="3200" b="1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0"/>
              </a:rPr>
              <a:t>Reactivación Regional</a:t>
            </a:r>
            <a:endParaRPr lang="es-CL" sz="3200" b="1" dirty="0">
              <a:solidFill>
                <a:schemeClr val="accent2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2E92995-20A0-B6DC-054D-6B97DC5B35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7404" y="4015920"/>
            <a:ext cx="4624556" cy="26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956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E9E60-316C-04CB-1E14-E01552A4F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E8FF09-2763-BE44-E408-9421990FC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90E6DD-A64F-4EA6-8BDC-4A0F3739B382}" type="slidenum">
              <a:rPr kumimoji="0" lang="es-CL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s-CL" altLang="es-CL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7" name="TextBox 1110">
            <a:extLst>
              <a:ext uri="{FF2B5EF4-FFF2-40B4-BE49-F238E27FC236}">
                <a16:creationId xmlns:a16="http://schemas.microsoft.com/office/drawing/2014/main" id="{99DC02FB-E36F-ACD6-0105-65D57EE78DCA}"/>
              </a:ext>
            </a:extLst>
          </p:cNvPr>
          <p:cNvSpPr txBox="1"/>
          <p:nvPr/>
        </p:nvSpPr>
        <p:spPr>
          <a:xfrm>
            <a:off x="10499960" y="1577543"/>
            <a:ext cx="14520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SALDO LICITACION</a:t>
            </a:r>
          </a:p>
        </p:txBody>
      </p:sp>
      <p:pic>
        <p:nvPicPr>
          <p:cNvPr id="54" name="Imagen 53">
            <a:extLst>
              <a:ext uri="{FF2B5EF4-FFF2-40B4-BE49-F238E27FC236}">
                <a16:creationId xmlns:a16="http://schemas.microsoft.com/office/drawing/2014/main" id="{84F3E503-B28C-CF4B-797C-15DA1C3E7E6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03"/>
          <a:stretch/>
        </p:blipFill>
        <p:spPr>
          <a:xfrm>
            <a:off x="0" y="-10386"/>
            <a:ext cx="2835989" cy="973776"/>
          </a:xfrm>
          <a:prstGeom prst="rect">
            <a:avLst/>
          </a:prstGeom>
        </p:spPr>
      </p:pic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DDCE0697-6CD6-DD27-A24D-A8E9198FC860}"/>
              </a:ext>
            </a:extLst>
          </p:cNvPr>
          <p:cNvSpPr/>
          <p:nvPr/>
        </p:nvSpPr>
        <p:spPr>
          <a:xfrm>
            <a:off x="4121688" y="1445751"/>
            <a:ext cx="7391401" cy="1705007"/>
          </a:xfrm>
          <a:prstGeom prst="roundRect">
            <a:avLst>
              <a:gd name="adj" fmla="val 9420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buAutoNum type="alphaLcPeriod"/>
            </a:pPr>
            <a:r>
              <a:rPr lang="es-CL" sz="1200" dirty="0"/>
              <a:t>Medianas: Empresas cuyas ventas netas anuales superen las 25.000 UF y no excedan de 100.000 UF. </a:t>
            </a:r>
          </a:p>
          <a:p>
            <a:pPr marL="228600" indent="-228600">
              <a:buAutoNum type="alphaLcPeriod"/>
            </a:pPr>
            <a:r>
              <a:rPr lang="es-CL" sz="1200" dirty="0"/>
              <a:t>Grandes I: Empresas cuyas ventas netas anuales superen las 100.000 UF y no excedan de 600.000 UF.</a:t>
            </a:r>
          </a:p>
          <a:p>
            <a:pPr marL="228600" indent="-228600">
              <a:buAutoNum type="alphaLcPeriod"/>
            </a:pPr>
            <a:r>
              <a:rPr lang="es-CL" sz="1200" dirty="0"/>
              <a:t>Grandes II: Empresas cuyas ventas netas anuales superen las 600.000 UF y no excedan de 1.000.000 de UF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22A72B5A-0B87-FA1D-B6BF-F8527BA113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3289" y="-203"/>
            <a:ext cx="2452456" cy="928687"/>
          </a:xfrm>
          <a:prstGeom prst="rect">
            <a:avLst/>
          </a:prstGeom>
        </p:spPr>
      </p:pic>
      <p:sp>
        <p:nvSpPr>
          <p:cNvPr id="10" name="Título 8">
            <a:extLst>
              <a:ext uri="{FF2B5EF4-FFF2-40B4-BE49-F238E27FC236}">
                <a16:creationId xmlns:a16="http://schemas.microsoft.com/office/drawing/2014/main" id="{91C6184E-49B5-3FE0-72C1-FD136F02466D}"/>
              </a:ext>
            </a:extLst>
          </p:cNvPr>
          <p:cNvSpPr txBox="1">
            <a:spLocks/>
          </p:cNvSpPr>
          <p:nvPr/>
        </p:nvSpPr>
        <p:spPr>
          <a:xfrm>
            <a:off x="3604618" y="94305"/>
            <a:ext cx="8773091" cy="928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200" b="1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0"/>
              </a:rPr>
              <a:t>Reactivación Regional</a:t>
            </a:r>
            <a:endParaRPr lang="es-CL" sz="3200" b="1" dirty="0">
              <a:solidFill>
                <a:schemeClr val="accent2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9B7B642F-7EE5-DB7B-CA13-EDB558CBDEDF}"/>
              </a:ext>
            </a:extLst>
          </p:cNvPr>
          <p:cNvSpPr/>
          <p:nvPr/>
        </p:nvSpPr>
        <p:spPr>
          <a:xfrm>
            <a:off x="568599" y="1445750"/>
            <a:ext cx="3076009" cy="172065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Categorización 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7E649D54-1AB8-1F8A-B6C0-349C2AEDE42F}"/>
              </a:ext>
            </a:extLst>
          </p:cNvPr>
          <p:cNvSpPr/>
          <p:nvPr/>
        </p:nvSpPr>
        <p:spPr>
          <a:xfrm>
            <a:off x="584608" y="3429000"/>
            <a:ext cx="3060000" cy="10080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Destino  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3B4B26BF-E123-4831-AC72-8CC95C4BAB9E}"/>
              </a:ext>
            </a:extLst>
          </p:cNvPr>
          <p:cNvSpPr/>
          <p:nvPr/>
        </p:nvSpPr>
        <p:spPr>
          <a:xfrm>
            <a:off x="4121687" y="3429001"/>
            <a:ext cx="7391402" cy="92868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141605" lvl="0" algn="just">
              <a:lnSpc>
                <a:spcPct val="115000"/>
              </a:lnSpc>
              <a:spcAft>
                <a:spcPts val="0"/>
              </a:spcAft>
            </a:pPr>
            <a:r>
              <a:rPr lang="es-CL" sz="1400" dirty="0">
                <a:effectLst/>
                <a:ea typeface="Georgia" panose="02040502050405020303" pitchFamily="18" charset="0"/>
              </a:rPr>
              <a:t>Capital </a:t>
            </a:r>
            <a:r>
              <a:rPr lang="es-CL" sz="1400" dirty="0">
                <a:solidFill>
                  <a:schemeClr val="tx1"/>
                </a:solidFill>
                <a:effectLst/>
                <a:ea typeface="Georgia" panose="02040502050405020303" pitchFamily="18" charset="0"/>
              </a:rPr>
              <a:t>de trabajo, Proyectos de Inversión y refinanciamientos. (Incluye </a:t>
            </a:r>
            <a:r>
              <a:rPr lang="es-CL" sz="1400" dirty="0">
                <a:solidFill>
                  <a:schemeClr val="tx1"/>
                </a:solidFill>
              </a:rPr>
              <a:t>pólizas de seguro)</a:t>
            </a:r>
            <a:endParaRPr lang="es-CL" sz="1400" dirty="0">
              <a:solidFill>
                <a:schemeClr val="tx1"/>
              </a:solidFill>
              <a:effectLst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F9791023-6253-1A7E-C5C3-8851725C426A}"/>
              </a:ext>
            </a:extLst>
          </p:cNvPr>
          <p:cNvSpPr/>
          <p:nvPr/>
        </p:nvSpPr>
        <p:spPr>
          <a:xfrm>
            <a:off x="4121688" y="5687792"/>
            <a:ext cx="7391401" cy="741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marR="14097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sz="1400" dirty="0">
                <a:latin typeface="Times New Roman" panose="02020603050405020304" pitchFamily="18" charset="0"/>
              </a:rPr>
              <a:t>No para refinanciar créditos hipotecarios con fines habitacionales. </a:t>
            </a:r>
          </a:p>
          <a:p>
            <a:pPr marL="285750" marR="14097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sz="1400" dirty="0">
                <a:latin typeface="Times New Roman" panose="02020603050405020304" pitchFamily="18" charset="0"/>
              </a:rPr>
              <a:t>No podrán ser utilizados para pagar financiamientos con una mora superior a 90 días.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7497F6DC-08AA-DBDF-A9A1-B01086213291}"/>
              </a:ext>
            </a:extLst>
          </p:cNvPr>
          <p:cNvSpPr/>
          <p:nvPr/>
        </p:nvSpPr>
        <p:spPr>
          <a:xfrm>
            <a:off x="568599" y="5687792"/>
            <a:ext cx="3060000" cy="65314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>
                <a:solidFill>
                  <a:schemeClr val="tx2"/>
                </a:solidFill>
              </a:rPr>
              <a:t>Restricciones</a:t>
            </a: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0DCC04A9-36A3-34A2-4460-FB0FD5B599E7}"/>
              </a:ext>
            </a:extLst>
          </p:cNvPr>
          <p:cNvSpPr/>
          <p:nvPr/>
        </p:nvSpPr>
        <p:spPr>
          <a:xfrm>
            <a:off x="584608" y="4553338"/>
            <a:ext cx="3060000" cy="85891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Plazo  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F413D36E-2D70-123B-FF7A-B6B5BDC06CE0}"/>
              </a:ext>
            </a:extLst>
          </p:cNvPr>
          <p:cNvSpPr/>
          <p:nvPr/>
        </p:nvSpPr>
        <p:spPr>
          <a:xfrm>
            <a:off x="4121687" y="4526095"/>
            <a:ext cx="7391402" cy="92868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Bef>
                <a:spcPts val="50"/>
              </a:spcBef>
            </a:pPr>
            <a:r>
              <a:rPr lang="es-CL" sz="1400" dirty="0">
                <a:latin typeface="Times New Roman" panose="02020603050405020304" pitchFamily="18" charset="0"/>
                <a:ea typeface="Georgia" panose="02040502050405020303" pitchFamily="18" charset="0"/>
                <a:cs typeface="Georgia" panose="02040502050405020303" pitchFamily="18" charset="0"/>
              </a:rPr>
              <a:t>Hasta12 años, el plazo del financiamiento puede ser mayor.</a:t>
            </a:r>
          </a:p>
          <a:p>
            <a:pPr algn="just">
              <a:lnSpc>
                <a:spcPct val="115000"/>
              </a:lnSpc>
              <a:spcBef>
                <a:spcPts val="50"/>
              </a:spcBef>
            </a:pPr>
            <a:r>
              <a:rPr lang="es-CL" sz="1400" dirty="0">
                <a:latin typeface="Times New Roman" panose="02020603050405020304" pitchFamily="18" charset="0"/>
                <a:ea typeface="Georgia" panose="02040502050405020303" pitchFamily="18" charset="0"/>
                <a:cs typeface="Georgia" panose="02040502050405020303" pitchFamily="18" charset="0"/>
              </a:rPr>
              <a:t>Si se renegocia el plazo de vigencia de la garantía se contará desde la fecha de la deuda original.</a:t>
            </a:r>
            <a:endParaRPr lang="es-CL" sz="1400" dirty="0">
              <a:latin typeface="Georgia" panose="02040502050405020303" pitchFamily="18" charset="0"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360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6F6AE-94EA-CEA3-3612-DBA532CB3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E2FED97A-59C5-2063-7781-2FEAB6F96676}"/>
              </a:ext>
            </a:extLst>
          </p:cNvPr>
          <p:cNvSpPr/>
          <p:nvPr/>
        </p:nvSpPr>
        <p:spPr>
          <a:xfrm>
            <a:off x="4090189" y="1455577"/>
            <a:ext cx="7391401" cy="2668554"/>
          </a:xfrm>
          <a:prstGeom prst="roundRect">
            <a:avLst>
              <a:gd name="adj" fmla="val 9420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lphaLcPeriod"/>
            </a:pPr>
            <a:r>
              <a:rPr lang="es-CL" sz="1400" dirty="0"/>
              <a:t>Medianas: 80% del saldo adeudado de cada financiamiento de hasta 75.000 UF. </a:t>
            </a:r>
          </a:p>
          <a:p>
            <a:pPr marL="342900" indent="-342900">
              <a:buAutoNum type="alphaLcPeriod"/>
            </a:pPr>
            <a:r>
              <a:rPr lang="es-CL" sz="1400" dirty="0"/>
              <a:t>Grandes I: 70% del saldo adeudado de cada financiamiento de hasta 150.000 UF. </a:t>
            </a:r>
          </a:p>
          <a:p>
            <a:pPr marL="342900" indent="-342900">
              <a:buAutoNum type="alphaLcPeriod"/>
            </a:pPr>
            <a:r>
              <a:rPr lang="es-CL" sz="1400" dirty="0"/>
              <a:t>Grandes II: 60% del saldo adeudado de cada financiamiento de hasta 250.000 UF.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D2C414E-A0D4-4EEC-E063-11B92EB34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90E6DD-A64F-4EA6-8BDC-4A0F3739B382}" type="slidenum">
              <a:rPr kumimoji="0" lang="es-CL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s-CL" altLang="es-CL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pic>
        <p:nvPicPr>
          <p:cNvPr id="54" name="Imagen 53">
            <a:extLst>
              <a:ext uri="{FF2B5EF4-FFF2-40B4-BE49-F238E27FC236}">
                <a16:creationId xmlns:a16="http://schemas.microsoft.com/office/drawing/2014/main" id="{4F34A46E-0F29-E679-3FAC-5E0F6F2E96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16"/>
            <a:ext cx="3076009" cy="973776"/>
          </a:xfrm>
          <a:prstGeom prst="rect">
            <a:avLst/>
          </a:prstGeom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141CAE55-EF2C-2AA3-5B0A-CF9C99414896}"/>
              </a:ext>
            </a:extLst>
          </p:cNvPr>
          <p:cNvSpPr/>
          <p:nvPr/>
        </p:nvSpPr>
        <p:spPr>
          <a:xfrm>
            <a:off x="544618" y="1390261"/>
            <a:ext cx="3060000" cy="273387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Limites y coberturas</a:t>
            </a: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5D0FD6C4-08D6-788E-D4AC-2695B4C57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618" y="94305"/>
            <a:ext cx="8773091" cy="928687"/>
          </a:xfrm>
        </p:spPr>
        <p:txBody>
          <a:bodyPr/>
          <a:lstStyle/>
          <a:p>
            <a:r>
              <a:rPr lang="es-MX" sz="3200" b="1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0"/>
              </a:rPr>
              <a:t>Reactivación Regional</a:t>
            </a:r>
            <a:endParaRPr lang="es-CL" sz="3200" b="1" dirty="0">
              <a:solidFill>
                <a:schemeClr val="accent2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710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72F4D-96F0-E3DC-998B-2958CDC71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26DA0F6-8BDF-5AAE-D2EA-9777560A3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90E6DD-A64F-4EA6-8BDC-4A0F3739B382}" type="slidenum">
              <a:rPr kumimoji="0" lang="es-CL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s-CL" altLang="es-CL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7" name="TextBox 1110">
            <a:extLst>
              <a:ext uri="{FF2B5EF4-FFF2-40B4-BE49-F238E27FC236}">
                <a16:creationId xmlns:a16="http://schemas.microsoft.com/office/drawing/2014/main" id="{BD4515E8-DD10-3178-46D4-9935A330975E}"/>
              </a:ext>
            </a:extLst>
          </p:cNvPr>
          <p:cNvSpPr txBox="1"/>
          <p:nvPr/>
        </p:nvSpPr>
        <p:spPr>
          <a:xfrm>
            <a:off x="10499960" y="1577543"/>
            <a:ext cx="14520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SALDO LICITACION</a:t>
            </a:r>
          </a:p>
        </p:txBody>
      </p:sp>
      <p:pic>
        <p:nvPicPr>
          <p:cNvPr id="54" name="Imagen 53">
            <a:extLst>
              <a:ext uri="{FF2B5EF4-FFF2-40B4-BE49-F238E27FC236}">
                <a16:creationId xmlns:a16="http://schemas.microsoft.com/office/drawing/2014/main" id="{434C9ACF-7478-97CA-D7E0-20EE8BB6EB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16"/>
            <a:ext cx="3076009" cy="973776"/>
          </a:xfrm>
          <a:prstGeom prst="rect">
            <a:avLst/>
          </a:prstGeom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61BF8F2-9E58-64DF-D48C-31E87F6B2C81}"/>
              </a:ext>
            </a:extLst>
          </p:cNvPr>
          <p:cNvSpPr/>
          <p:nvPr/>
        </p:nvSpPr>
        <p:spPr>
          <a:xfrm>
            <a:off x="711067" y="1199340"/>
            <a:ext cx="3060000" cy="10080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IFIS</a:t>
            </a: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6F7EEC57-5179-1692-85D2-AF0CFBCED548}"/>
              </a:ext>
            </a:extLst>
          </p:cNvPr>
          <p:cNvSpPr/>
          <p:nvPr/>
        </p:nvSpPr>
        <p:spPr>
          <a:xfrm>
            <a:off x="4248149" y="1119673"/>
            <a:ext cx="7391402" cy="103749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64770" algn="just">
              <a:lnSpc>
                <a:spcPct val="115000"/>
              </a:lnSpc>
            </a:pPr>
            <a:r>
              <a:rPr lang="es-CL" sz="1400" dirty="0">
                <a:solidFill>
                  <a:schemeClr val="tx1"/>
                </a:solidFill>
                <a:effectLst/>
                <a:ea typeface="Georgia" panose="02040502050405020303" pitchFamily="18" charset="0"/>
              </a:rPr>
              <a:t>Podrán concurrir los bancos, incluyendo sus filiales, </a:t>
            </a:r>
            <a:r>
              <a:rPr lang="es-CL" sz="1400" dirty="0">
                <a:solidFill>
                  <a:schemeClr val="tx1"/>
                </a:solidFill>
              </a:rPr>
              <a:t>las cooperativas de ahorro (CMF), las sociedades de garantía recíproca registradas y clasificadas en la categoría "A“ sólo para efectos de la emisión de fianzas técnicas, y las compañías de seguro sólo para otorgar pólizas de seguro.</a:t>
            </a:r>
            <a:endParaRPr lang="es-CL" sz="1400" dirty="0">
              <a:solidFill>
                <a:schemeClr val="tx1"/>
              </a:solidFill>
              <a:effectLst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6E5B5EB2-F26B-87E4-E80A-14B711562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618" y="94305"/>
            <a:ext cx="8773091" cy="928687"/>
          </a:xfrm>
        </p:spPr>
        <p:txBody>
          <a:bodyPr/>
          <a:lstStyle/>
          <a:p>
            <a:r>
              <a:rPr lang="es-MX" sz="3200" b="1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0"/>
              </a:rPr>
              <a:t>Reactivación Regional</a:t>
            </a:r>
            <a:endParaRPr lang="es-CL" sz="3200" b="1" dirty="0">
              <a:solidFill>
                <a:schemeClr val="accent2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9FFDC112-4B8F-E1C6-BF15-EE3AA7041BEB}"/>
              </a:ext>
            </a:extLst>
          </p:cNvPr>
          <p:cNvSpPr/>
          <p:nvPr/>
        </p:nvSpPr>
        <p:spPr>
          <a:xfrm>
            <a:off x="711067" y="2925000"/>
            <a:ext cx="3060000" cy="10080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Periodo de Vigencia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97B9AE1C-13F0-759E-F363-874DDA46A01D}"/>
              </a:ext>
            </a:extLst>
          </p:cNvPr>
          <p:cNvSpPr/>
          <p:nvPr/>
        </p:nvSpPr>
        <p:spPr>
          <a:xfrm>
            <a:off x="4295462" y="2925000"/>
            <a:ext cx="7391402" cy="103749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64770" algn="just">
              <a:lnSpc>
                <a:spcPct val="115000"/>
              </a:lnSpc>
            </a:pPr>
            <a:r>
              <a:rPr lang="es-CL" sz="1400" dirty="0">
                <a:solidFill>
                  <a:schemeClr val="tx1"/>
                </a:solidFill>
              </a:rPr>
              <a:t>Hasta 12 meses desde que se adjudique la primera licitación.</a:t>
            </a:r>
            <a:endParaRPr lang="es-CL" sz="1400" b="1" dirty="0">
              <a:solidFill>
                <a:schemeClr val="tx1"/>
              </a:solidFill>
              <a:effectLst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166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BAE4F2-2D4E-3798-841D-A7FF9DDF8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7616"/>
            <a:ext cx="10515600" cy="1325563"/>
          </a:xfrm>
        </p:spPr>
        <p:txBody>
          <a:bodyPr/>
          <a:lstStyle/>
          <a:p>
            <a:r>
              <a:rPr lang="es-CL" dirty="0"/>
              <a:t>Programa Regional (Bio Bio):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29D24FB4-9435-B92E-BFD1-CF74B4699F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7641515"/>
              </p:ext>
            </p:extLst>
          </p:nvPr>
        </p:nvGraphicFramePr>
        <p:xfrm>
          <a:off x="1263721" y="4839128"/>
          <a:ext cx="11325390" cy="1434664"/>
        </p:xfrm>
        <a:graphic>
          <a:graphicData uri="http://schemas.openxmlformats.org/drawingml/2006/table">
            <a:tbl>
              <a:tblPr/>
              <a:tblGrid>
                <a:gridCol w="11325390">
                  <a:extLst>
                    <a:ext uri="{9D8B030D-6E8A-4147-A177-3AD203B41FA5}">
                      <a16:colId xmlns:a16="http://schemas.microsoft.com/office/drawing/2014/main" val="1613360005"/>
                    </a:ext>
                  </a:extLst>
                </a:gridCol>
              </a:tblGrid>
              <a:tr h="32889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L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331883"/>
                  </a:ext>
                </a:extLst>
              </a:tr>
              <a:tr h="106890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L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284311"/>
                  </a:ext>
                </a:extLst>
              </a:tr>
            </a:tbl>
          </a:graphicData>
        </a:graphic>
      </p:graphicFrame>
      <p:pic>
        <p:nvPicPr>
          <p:cNvPr id="7" name="Picture 1" descr="Distribución Por Institución Financiera">
            <a:extLst>
              <a:ext uri="{FF2B5EF4-FFF2-40B4-BE49-F238E27FC236}">
                <a16:creationId xmlns:a16="http://schemas.microsoft.com/office/drawing/2014/main" id="{70699513-29FF-C857-F3EB-D655EC102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61" y="867203"/>
            <a:ext cx="10734675" cy="439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Operaciones Acumuladas">
            <a:extLst>
              <a:ext uri="{FF2B5EF4-FFF2-40B4-BE49-F238E27FC236}">
                <a16:creationId xmlns:a16="http://schemas.microsoft.com/office/drawing/2014/main" id="{5BCB38B6-DED6-2E4B-628C-D72E007F2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628" y="4747367"/>
            <a:ext cx="4844698" cy="2037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6396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4C86E56-6DDA-4544-A003-E69F7D598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710"/>
            <a:ext cx="3281068" cy="103869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A764D90-81F0-4417-A86D-3B7727B71BCE}"/>
              </a:ext>
            </a:extLst>
          </p:cNvPr>
          <p:cNvSpPr txBox="1"/>
          <p:nvPr/>
        </p:nvSpPr>
        <p:spPr>
          <a:xfrm>
            <a:off x="2531277" y="2788340"/>
            <a:ext cx="7765366" cy="212365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Extensión Programa de Financiamiento a la Construcción e Inmobiliario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9647A55-E6D9-4BA1-A13A-BFD519985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0934" y="80879"/>
            <a:ext cx="3125422" cy="118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299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90E6DD-A64F-4EA6-8BDC-4A0F3739B382}" type="slidenum">
              <a:rPr kumimoji="0" lang="es-CL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s-CL" altLang="es-CL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7" name="TextBox 1110">
            <a:extLst>
              <a:ext uri="{FF2B5EF4-FFF2-40B4-BE49-F238E27FC236}">
                <a16:creationId xmlns:a16="http://schemas.microsoft.com/office/drawing/2014/main" id="{F382C4B4-E13F-DC68-340E-11574C663433}"/>
              </a:ext>
            </a:extLst>
          </p:cNvPr>
          <p:cNvSpPr txBox="1"/>
          <p:nvPr/>
        </p:nvSpPr>
        <p:spPr>
          <a:xfrm>
            <a:off x="10499960" y="1577543"/>
            <a:ext cx="14520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SALDO LICITACION</a:t>
            </a:r>
          </a:p>
        </p:txBody>
      </p:sp>
      <p:pic>
        <p:nvPicPr>
          <p:cNvPr id="54" name="Imagen 53">
            <a:extLst>
              <a:ext uri="{FF2B5EF4-FFF2-40B4-BE49-F238E27FC236}">
                <a16:creationId xmlns:a16="http://schemas.microsoft.com/office/drawing/2014/main" id="{D42D5BF3-2A40-48C5-93E8-FF9E37714EE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03"/>
          <a:stretch/>
        </p:blipFill>
        <p:spPr>
          <a:xfrm>
            <a:off x="0" y="-10386"/>
            <a:ext cx="2835989" cy="973776"/>
          </a:xfrm>
          <a:prstGeom prst="rect">
            <a:avLst/>
          </a:prstGeom>
        </p:spPr>
      </p:pic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054C766A-B6C3-4829-8B2D-1086E2AAA4E1}"/>
              </a:ext>
            </a:extLst>
          </p:cNvPr>
          <p:cNvSpPr/>
          <p:nvPr/>
        </p:nvSpPr>
        <p:spPr>
          <a:xfrm>
            <a:off x="4121688" y="1445751"/>
            <a:ext cx="7391401" cy="1705007"/>
          </a:xfrm>
          <a:prstGeom prst="roundRect">
            <a:avLst>
              <a:gd name="adj" fmla="val 9420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200" dirty="0" err="1"/>
              <a:t>Mipymes</a:t>
            </a:r>
            <a:r>
              <a:rPr lang="es-CL" sz="1200" dirty="0"/>
              <a:t>: Empresas cuyas ventas anuales no excedan de 100.000 UF.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200" dirty="0"/>
              <a:t>Grandes I: Empresas cuyas ventas netas anuales superen las 100.000 UF y no excedan de 600.000 UF.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200" dirty="0"/>
              <a:t>Grandes II: Empresas cuyas ventas netas anuales superen las 600.000 UF y no excedan de 1.000.000 UF.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200" dirty="0"/>
              <a:t>Grandes III: Empresas cuyas ventas anuales superen las 1.000.000 UF, considerando las ventas a mandantes públicos de conformidad a lo establecido en el artículo 3 bis de este Reglamento.“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C3DBA8D0-609E-42DA-8B0A-5116610EE7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3289" y="-203"/>
            <a:ext cx="2452456" cy="928687"/>
          </a:xfrm>
          <a:prstGeom prst="rect">
            <a:avLst/>
          </a:prstGeom>
        </p:spPr>
      </p:pic>
      <p:sp>
        <p:nvSpPr>
          <p:cNvPr id="10" name="Título 8">
            <a:extLst>
              <a:ext uri="{FF2B5EF4-FFF2-40B4-BE49-F238E27FC236}">
                <a16:creationId xmlns:a16="http://schemas.microsoft.com/office/drawing/2014/main" id="{F8DFE82A-D9DA-4E1A-BA9F-9E3751105C68}"/>
              </a:ext>
            </a:extLst>
          </p:cNvPr>
          <p:cNvSpPr txBox="1">
            <a:spLocks/>
          </p:cNvSpPr>
          <p:nvPr/>
        </p:nvSpPr>
        <p:spPr>
          <a:xfrm>
            <a:off x="3604618" y="94305"/>
            <a:ext cx="8773091" cy="928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200" b="1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0"/>
              </a:rPr>
              <a:t>Construcción</a:t>
            </a:r>
            <a:endParaRPr lang="es-CL" sz="3200" b="1" dirty="0">
              <a:solidFill>
                <a:schemeClr val="accent2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19D70C71-DE96-4623-8955-D2AC2EEF90B4}"/>
              </a:ext>
            </a:extLst>
          </p:cNvPr>
          <p:cNvSpPr/>
          <p:nvPr/>
        </p:nvSpPr>
        <p:spPr>
          <a:xfrm>
            <a:off x="568599" y="1445750"/>
            <a:ext cx="3076009" cy="172065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Categorización 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709CB492-A75E-4194-AAAD-16F0DD7C7CE1}"/>
              </a:ext>
            </a:extLst>
          </p:cNvPr>
          <p:cNvSpPr/>
          <p:nvPr/>
        </p:nvSpPr>
        <p:spPr>
          <a:xfrm>
            <a:off x="584608" y="3429000"/>
            <a:ext cx="3060000" cy="10080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Destino  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269CD66C-36EC-4142-9977-9DD2FFB480DA}"/>
              </a:ext>
            </a:extLst>
          </p:cNvPr>
          <p:cNvSpPr/>
          <p:nvPr/>
        </p:nvSpPr>
        <p:spPr>
          <a:xfrm>
            <a:off x="4121687" y="3429001"/>
            <a:ext cx="7391402" cy="92868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141605" lvl="0" algn="just">
              <a:lnSpc>
                <a:spcPct val="115000"/>
              </a:lnSpc>
              <a:spcAft>
                <a:spcPts val="0"/>
              </a:spcAft>
            </a:pPr>
            <a:r>
              <a:rPr lang="es-CL" sz="1400" dirty="0">
                <a:effectLst/>
                <a:ea typeface="Georgia" panose="02040502050405020303" pitchFamily="18" charset="0"/>
              </a:rPr>
              <a:t>Capital </a:t>
            </a:r>
            <a:r>
              <a:rPr lang="es-CL" sz="1400" dirty="0">
                <a:solidFill>
                  <a:schemeClr val="tx1"/>
                </a:solidFill>
                <a:effectLst/>
                <a:ea typeface="Georgia" panose="02040502050405020303" pitchFamily="18" charset="0"/>
              </a:rPr>
              <a:t>de trabajo, Proyectos de Inversión y refinanciamientos. (Incluye </a:t>
            </a:r>
            <a:r>
              <a:rPr lang="es-CL" sz="1400" dirty="0">
                <a:solidFill>
                  <a:schemeClr val="tx1"/>
                </a:solidFill>
              </a:rPr>
              <a:t>pólizas de seguro)</a:t>
            </a:r>
            <a:endParaRPr lang="es-CL" sz="1400" dirty="0">
              <a:solidFill>
                <a:schemeClr val="tx1"/>
              </a:solidFill>
              <a:effectLst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5208A68F-E67C-4D33-9866-84A29FE643E3}"/>
              </a:ext>
            </a:extLst>
          </p:cNvPr>
          <p:cNvSpPr/>
          <p:nvPr/>
        </p:nvSpPr>
        <p:spPr>
          <a:xfrm>
            <a:off x="4121688" y="5687792"/>
            <a:ext cx="7391401" cy="741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marR="14097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sz="1400" dirty="0">
                <a:latin typeface="Times New Roman" panose="02020603050405020304" pitchFamily="18" charset="0"/>
              </a:rPr>
              <a:t>No para refinanciar créditos hipotecarios con fines habitacionales. </a:t>
            </a:r>
          </a:p>
          <a:p>
            <a:pPr marL="285750" marR="14097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sz="1400" dirty="0">
                <a:latin typeface="Times New Roman" panose="02020603050405020304" pitchFamily="18" charset="0"/>
              </a:rPr>
              <a:t>No podrán ser utilizados para pagar financiamientos con una mora superior a 90 días.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255A507C-E9EC-4F9A-9F1A-B154D7E12339}"/>
              </a:ext>
            </a:extLst>
          </p:cNvPr>
          <p:cNvSpPr/>
          <p:nvPr/>
        </p:nvSpPr>
        <p:spPr>
          <a:xfrm>
            <a:off x="568599" y="5687792"/>
            <a:ext cx="3060000" cy="65314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>
                <a:solidFill>
                  <a:schemeClr val="tx2"/>
                </a:solidFill>
              </a:rPr>
              <a:t>Restricciones</a:t>
            </a: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F5277AB0-C240-DD7C-0836-DB8097E9D088}"/>
              </a:ext>
            </a:extLst>
          </p:cNvPr>
          <p:cNvSpPr/>
          <p:nvPr/>
        </p:nvSpPr>
        <p:spPr>
          <a:xfrm>
            <a:off x="584608" y="4553338"/>
            <a:ext cx="3060000" cy="85891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Plazo  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BAFB70AA-10F2-B2FE-903A-C11A6CB70E8B}"/>
              </a:ext>
            </a:extLst>
          </p:cNvPr>
          <p:cNvSpPr/>
          <p:nvPr/>
        </p:nvSpPr>
        <p:spPr>
          <a:xfrm>
            <a:off x="4121687" y="4526095"/>
            <a:ext cx="7391402" cy="92868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Bef>
                <a:spcPts val="50"/>
              </a:spcBef>
            </a:pPr>
            <a:r>
              <a:rPr lang="es-CL" sz="1400" dirty="0">
                <a:latin typeface="Times New Roman" panose="02020603050405020304" pitchFamily="18" charset="0"/>
                <a:ea typeface="Georgia" panose="02040502050405020303" pitchFamily="18" charset="0"/>
                <a:cs typeface="Georgia" panose="02040502050405020303" pitchFamily="18" charset="0"/>
              </a:rPr>
              <a:t>Hasta12 años, el plazo del financiamiento puede ser mayor.</a:t>
            </a:r>
          </a:p>
          <a:p>
            <a:pPr algn="just">
              <a:lnSpc>
                <a:spcPct val="115000"/>
              </a:lnSpc>
              <a:spcBef>
                <a:spcPts val="50"/>
              </a:spcBef>
            </a:pPr>
            <a:r>
              <a:rPr lang="es-CL" sz="1400" dirty="0">
                <a:latin typeface="Times New Roman" panose="02020603050405020304" pitchFamily="18" charset="0"/>
                <a:ea typeface="Georgia" panose="02040502050405020303" pitchFamily="18" charset="0"/>
                <a:cs typeface="Georgia" panose="02040502050405020303" pitchFamily="18" charset="0"/>
              </a:rPr>
              <a:t>Si se renegocia el plazo de vigencia de la garantía se contará desde la fecha de la deuda original.</a:t>
            </a:r>
            <a:endParaRPr lang="es-CL" sz="1400" dirty="0">
              <a:latin typeface="Georgia" panose="02040502050405020303" pitchFamily="18" charset="0"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547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90E6DD-A64F-4EA6-8BDC-4A0F3739B382}" type="slidenum">
              <a:rPr kumimoji="0" lang="es-CL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s-CL" altLang="es-CL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7" name="TextBox 1110">
            <a:extLst>
              <a:ext uri="{FF2B5EF4-FFF2-40B4-BE49-F238E27FC236}">
                <a16:creationId xmlns:a16="http://schemas.microsoft.com/office/drawing/2014/main" id="{F382C4B4-E13F-DC68-340E-11574C663433}"/>
              </a:ext>
            </a:extLst>
          </p:cNvPr>
          <p:cNvSpPr txBox="1"/>
          <p:nvPr/>
        </p:nvSpPr>
        <p:spPr>
          <a:xfrm>
            <a:off x="10499960" y="1577543"/>
            <a:ext cx="14520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SALDO LICITACION</a:t>
            </a:r>
          </a:p>
        </p:txBody>
      </p:sp>
      <p:pic>
        <p:nvPicPr>
          <p:cNvPr id="54" name="Imagen 53">
            <a:extLst>
              <a:ext uri="{FF2B5EF4-FFF2-40B4-BE49-F238E27FC236}">
                <a16:creationId xmlns:a16="http://schemas.microsoft.com/office/drawing/2014/main" id="{D42D5BF3-2A40-48C5-93E8-FF9E37714E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16"/>
            <a:ext cx="3076009" cy="973776"/>
          </a:xfrm>
          <a:prstGeom prst="rect">
            <a:avLst/>
          </a:prstGeom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EDFB6636-DF0F-4836-9025-7736C256940C}"/>
              </a:ext>
            </a:extLst>
          </p:cNvPr>
          <p:cNvSpPr/>
          <p:nvPr/>
        </p:nvSpPr>
        <p:spPr>
          <a:xfrm>
            <a:off x="711067" y="1199340"/>
            <a:ext cx="3060000" cy="10080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IFIS</a:t>
            </a: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054C766A-B6C3-4829-8B2D-1086E2AAA4E1}"/>
              </a:ext>
            </a:extLst>
          </p:cNvPr>
          <p:cNvSpPr/>
          <p:nvPr/>
        </p:nvSpPr>
        <p:spPr>
          <a:xfrm>
            <a:off x="4248149" y="1119673"/>
            <a:ext cx="7391402" cy="103749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64770" algn="just">
              <a:lnSpc>
                <a:spcPct val="115000"/>
              </a:lnSpc>
            </a:pPr>
            <a:r>
              <a:rPr lang="es-CL" sz="1400" dirty="0">
                <a:solidFill>
                  <a:schemeClr val="tx1"/>
                </a:solidFill>
                <a:ea typeface="Georgia" panose="02040502050405020303" pitchFamily="18" charset="0"/>
              </a:rPr>
              <a:t>B</a:t>
            </a:r>
            <a:r>
              <a:rPr lang="es-CL" sz="1400" dirty="0">
                <a:solidFill>
                  <a:schemeClr val="tx1"/>
                </a:solidFill>
                <a:effectLst/>
                <a:ea typeface="Georgia" panose="02040502050405020303" pitchFamily="18" charset="0"/>
              </a:rPr>
              <a:t>ancos, incluyendo sus filiales, </a:t>
            </a:r>
            <a:r>
              <a:rPr lang="es-CL" sz="1400" dirty="0">
                <a:solidFill>
                  <a:schemeClr val="tx1"/>
                </a:solidFill>
              </a:rPr>
              <a:t>las cooperativas de ahorro, las sociedades de garantía recíproca registradas y clasificadas en la categoría "A“ sólo para efectos de la emisión de fianzas técnicas, y las compañías de seguro sólo para otorgar pólizas de seguro.</a:t>
            </a:r>
            <a:endParaRPr lang="es-CL" sz="1400" dirty="0">
              <a:solidFill>
                <a:schemeClr val="tx1"/>
              </a:solidFill>
              <a:effectLst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58DFB5CA-EB30-42CB-A403-F53F050FF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618" y="94305"/>
            <a:ext cx="8773091" cy="928687"/>
          </a:xfrm>
        </p:spPr>
        <p:txBody>
          <a:bodyPr/>
          <a:lstStyle/>
          <a:p>
            <a:r>
              <a:rPr lang="es-MX" sz="3200" b="1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0"/>
              </a:rPr>
              <a:t>Construcción</a:t>
            </a:r>
            <a:endParaRPr lang="es-CL" sz="3200" b="1" dirty="0">
              <a:solidFill>
                <a:schemeClr val="accent2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F84BA312-EFF9-4362-93D3-80DDA59FB01C}"/>
              </a:ext>
            </a:extLst>
          </p:cNvPr>
          <p:cNvSpPr/>
          <p:nvPr/>
        </p:nvSpPr>
        <p:spPr>
          <a:xfrm>
            <a:off x="711067" y="2925000"/>
            <a:ext cx="3060000" cy="10080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Periodo de Vigencia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AFDEABD5-3D3D-4C12-AF2E-161C2E3B1212}"/>
              </a:ext>
            </a:extLst>
          </p:cNvPr>
          <p:cNvSpPr/>
          <p:nvPr/>
        </p:nvSpPr>
        <p:spPr>
          <a:xfrm>
            <a:off x="4295462" y="2925000"/>
            <a:ext cx="7391402" cy="103749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64770" algn="just">
              <a:lnSpc>
                <a:spcPct val="115000"/>
              </a:lnSpc>
            </a:pPr>
            <a:r>
              <a:rPr lang="es-CL" sz="1400" dirty="0">
                <a:solidFill>
                  <a:schemeClr val="tx1"/>
                </a:solidFill>
                <a:effectLst/>
                <a:ea typeface="Georgia" panose="02040502050405020303" pitchFamily="18" charset="0"/>
              </a:rPr>
              <a:t> </a:t>
            </a:r>
            <a:r>
              <a:rPr lang="es-CL" sz="1400" b="1" dirty="0">
                <a:solidFill>
                  <a:schemeClr val="tx1"/>
                </a:solidFill>
                <a:effectLst/>
                <a:ea typeface="Georgia" panose="02040502050405020303" pitchFamily="18" charset="0"/>
              </a:rPr>
              <a:t>hasta el 31 de diciembre de 2025.</a:t>
            </a:r>
            <a:endParaRPr lang="es-CL" sz="1400" b="1" dirty="0">
              <a:solidFill>
                <a:schemeClr val="tx1"/>
              </a:solidFill>
              <a:effectLst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824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90E6DD-A64F-4EA6-8BDC-4A0F3739B382}" type="slidenum">
              <a:rPr kumimoji="0" lang="es-CL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CL" altLang="es-CL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7" name="TextBox 1110">
            <a:extLst>
              <a:ext uri="{FF2B5EF4-FFF2-40B4-BE49-F238E27FC236}">
                <a16:creationId xmlns:a16="http://schemas.microsoft.com/office/drawing/2014/main" id="{F382C4B4-E13F-DC68-340E-11574C663433}"/>
              </a:ext>
            </a:extLst>
          </p:cNvPr>
          <p:cNvSpPr txBox="1"/>
          <p:nvPr/>
        </p:nvSpPr>
        <p:spPr>
          <a:xfrm>
            <a:off x="10499960" y="1577543"/>
            <a:ext cx="14520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SALDO LICITACION</a:t>
            </a:r>
          </a:p>
        </p:txBody>
      </p:sp>
      <p:pic>
        <p:nvPicPr>
          <p:cNvPr id="54" name="Imagen 53">
            <a:extLst>
              <a:ext uri="{FF2B5EF4-FFF2-40B4-BE49-F238E27FC236}">
                <a16:creationId xmlns:a16="http://schemas.microsoft.com/office/drawing/2014/main" id="{D42D5BF3-2A40-48C5-93E8-FF9E37714E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16"/>
            <a:ext cx="3076009" cy="973776"/>
          </a:xfrm>
          <a:prstGeom prst="rect">
            <a:avLst/>
          </a:prstGeom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EDFB6636-DF0F-4836-9025-7736C256940C}"/>
              </a:ext>
            </a:extLst>
          </p:cNvPr>
          <p:cNvSpPr/>
          <p:nvPr/>
        </p:nvSpPr>
        <p:spPr>
          <a:xfrm>
            <a:off x="612837" y="2041555"/>
            <a:ext cx="3060000" cy="10080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2"/>
                </a:solidFill>
              </a:rPr>
              <a:t> Nuevo Fondo de Garantías FOGAES (creado en abril de 2023). </a:t>
            </a: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054C766A-B6C3-4829-8B2D-1086E2AAA4E1}"/>
              </a:ext>
            </a:extLst>
          </p:cNvPr>
          <p:cNvSpPr/>
          <p:nvPr/>
        </p:nvSpPr>
        <p:spPr>
          <a:xfrm>
            <a:off x="4006921" y="1872108"/>
            <a:ext cx="7870005" cy="138034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MX" sz="14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4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400" b="1" dirty="0">
                <a:solidFill>
                  <a:schemeClr val="tx2"/>
                </a:solidFill>
              </a:rPr>
              <a:t>Programa: Subsidio a la tasa de interés y Garantías para Créditos Hipotecarios Viviendas Nuevas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400" b="1" dirty="0">
                <a:solidFill>
                  <a:schemeClr val="tx2"/>
                </a:solidFill>
              </a:rPr>
              <a:t>Programa: Apoyo Regional (Medianas y Grandes Empresas del Bio Bio)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400" b="1" dirty="0">
                <a:solidFill>
                  <a:schemeClr val="tx2"/>
                </a:solidFill>
              </a:rPr>
              <a:t>Programa: Financiamiento de Construcción e Inmobiliario (MIPYMEs y Grandes Empresas)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400" b="1" dirty="0">
                <a:solidFill>
                  <a:schemeClr val="tx2"/>
                </a:solidFill>
              </a:rPr>
              <a:t>Programa: Garantía de hasta un 10% para Financiamiento de hasta 90% para la Primera Vivienda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400" b="1" dirty="0">
                <a:solidFill>
                  <a:schemeClr val="tx2"/>
                </a:solidFill>
              </a:rPr>
              <a:t>Programa: Refinanciamiento de Pasivos para Personas sobre endeudadas.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4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4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400" b="1" dirty="0">
              <a:solidFill>
                <a:schemeClr val="tx2"/>
              </a:solidFill>
            </a:endParaRPr>
          </a:p>
        </p:txBody>
      </p:sp>
      <p:sp>
        <p:nvSpPr>
          <p:cNvPr id="60" name="Rectángulo: esquinas redondeadas 59">
            <a:extLst>
              <a:ext uri="{FF2B5EF4-FFF2-40B4-BE49-F238E27FC236}">
                <a16:creationId xmlns:a16="http://schemas.microsoft.com/office/drawing/2014/main" id="{D8AEC6AC-8C33-4E5F-B659-AD2DDF63C2E3}"/>
              </a:ext>
            </a:extLst>
          </p:cNvPr>
          <p:cNvSpPr/>
          <p:nvPr/>
        </p:nvSpPr>
        <p:spPr>
          <a:xfrm>
            <a:off x="690142" y="4175760"/>
            <a:ext cx="3076009" cy="97377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2"/>
                </a:solidFill>
              </a:rPr>
              <a:t>Distribución de Patrimonio FOGAES </a:t>
            </a:r>
          </a:p>
          <a:p>
            <a:pPr algn="ctr"/>
            <a:r>
              <a:rPr lang="es-MX" dirty="0">
                <a:solidFill>
                  <a:schemeClr val="tx2"/>
                </a:solidFill>
              </a:rPr>
              <a:t> (Aportes MMUSD 228)</a:t>
            </a: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58DFB5CA-EB30-42CB-A403-F53F050FF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759" y="-13337"/>
            <a:ext cx="8773091" cy="928687"/>
          </a:xfrm>
        </p:spPr>
        <p:txBody>
          <a:bodyPr/>
          <a:lstStyle/>
          <a:p>
            <a:r>
              <a:rPr lang="es-MX" sz="3200" b="1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0"/>
              </a:rPr>
              <a:t>Programas Desarrollados con FOGAES</a:t>
            </a:r>
            <a:endParaRPr lang="es-CL" sz="3200" b="1" dirty="0">
              <a:solidFill>
                <a:schemeClr val="accent2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907B741B-A0C7-9E7C-D0B7-E6A35E4A9211}"/>
              </a:ext>
            </a:extLst>
          </p:cNvPr>
          <p:cNvSpPr/>
          <p:nvPr/>
        </p:nvSpPr>
        <p:spPr>
          <a:xfrm>
            <a:off x="4541178" y="4032728"/>
            <a:ext cx="1191460" cy="62992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000" dirty="0"/>
              <a:t>Primera Vivienda 10% (2023)</a:t>
            </a:r>
          </a:p>
          <a:p>
            <a:pPr algn="ctr"/>
            <a:r>
              <a:rPr lang="es-CL" sz="1000" dirty="0"/>
              <a:t>MM USD  11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7059D438-8C43-2D73-65D1-B2298F3487D4}"/>
              </a:ext>
            </a:extLst>
          </p:cNvPr>
          <p:cNvSpPr/>
          <p:nvPr/>
        </p:nvSpPr>
        <p:spPr>
          <a:xfrm>
            <a:off x="4541178" y="4834576"/>
            <a:ext cx="1191460" cy="62992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000" dirty="0"/>
          </a:p>
          <a:p>
            <a:pPr algn="ctr"/>
            <a:r>
              <a:rPr lang="es-CL" sz="1000" dirty="0"/>
              <a:t>(Endeudamiento 2° </a:t>
            </a:r>
            <a:r>
              <a:rPr lang="es-CL" sz="1000" dirty="0" err="1"/>
              <a:t>Sems</a:t>
            </a:r>
            <a:r>
              <a:rPr lang="es-CL" sz="1000" dirty="0"/>
              <a:t>. 2024)</a:t>
            </a:r>
          </a:p>
          <a:p>
            <a:pPr algn="ctr"/>
            <a:r>
              <a:rPr lang="es-CL" sz="1000" dirty="0"/>
              <a:t>MM USD  6</a:t>
            </a:r>
          </a:p>
          <a:p>
            <a:pPr algn="ctr"/>
            <a:endParaRPr lang="es-CL" sz="1000" dirty="0"/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153DEFA1-8159-4F0C-BE7A-757FBA200DE9}"/>
              </a:ext>
            </a:extLst>
          </p:cNvPr>
          <p:cNvSpPr/>
          <p:nvPr/>
        </p:nvSpPr>
        <p:spPr>
          <a:xfrm>
            <a:off x="6229130" y="4546035"/>
            <a:ext cx="1073152" cy="6299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s-CL" sz="1000" dirty="0">
                <a:solidFill>
                  <a:schemeClr val="tx2">
                    <a:lumMod val="50000"/>
                  </a:schemeClr>
                </a:solidFill>
              </a:rPr>
              <a:t>Construcción e Inmobiliario (2023 a 2025)</a:t>
            </a:r>
          </a:p>
          <a:p>
            <a:pPr algn="ctr"/>
            <a:r>
              <a:rPr lang="es-CL" sz="1000" dirty="0">
                <a:solidFill>
                  <a:schemeClr val="tx2">
                    <a:lumMod val="50000"/>
                  </a:schemeClr>
                </a:solidFill>
              </a:rPr>
              <a:t>MM USD  119</a:t>
            </a:r>
          </a:p>
          <a:p>
            <a:pPr algn="ctr"/>
            <a:r>
              <a:rPr lang="es-CL" sz="10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5FA706F9-E97A-C021-0B8D-A4DAF5E33937}"/>
              </a:ext>
            </a:extLst>
          </p:cNvPr>
          <p:cNvSpPr/>
          <p:nvPr/>
        </p:nvSpPr>
        <p:spPr>
          <a:xfrm>
            <a:off x="7798774" y="4519616"/>
            <a:ext cx="1073152" cy="6299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s-CL" sz="1000" dirty="0">
                <a:solidFill>
                  <a:schemeClr val="tx2">
                    <a:lumMod val="50000"/>
                  </a:schemeClr>
                </a:solidFill>
              </a:rPr>
              <a:t>Vivienda Nueva (2025 a 2027)</a:t>
            </a:r>
          </a:p>
          <a:p>
            <a:pPr algn="ctr"/>
            <a:r>
              <a:rPr lang="es-CL" sz="1000" dirty="0">
                <a:solidFill>
                  <a:schemeClr val="tx2">
                    <a:lumMod val="50000"/>
                  </a:schemeClr>
                </a:solidFill>
              </a:rPr>
              <a:t>MM USD  90</a:t>
            </a:r>
          </a:p>
          <a:p>
            <a:pPr algn="ctr"/>
            <a:r>
              <a:rPr lang="es-CL" sz="10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88B36AA8-7E96-AE91-ED54-283265094519}"/>
              </a:ext>
            </a:extLst>
          </p:cNvPr>
          <p:cNvSpPr/>
          <p:nvPr/>
        </p:nvSpPr>
        <p:spPr>
          <a:xfrm>
            <a:off x="9368418" y="4519616"/>
            <a:ext cx="1073152" cy="6299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000" dirty="0">
                <a:solidFill>
                  <a:schemeClr val="tx2">
                    <a:lumMod val="50000"/>
                  </a:schemeClr>
                </a:solidFill>
              </a:rPr>
              <a:t>Apoyo Regional (2025 a 2026)</a:t>
            </a:r>
          </a:p>
          <a:p>
            <a:pPr algn="ctr"/>
            <a:r>
              <a:rPr lang="es-CL" sz="1000" dirty="0">
                <a:solidFill>
                  <a:schemeClr val="tx2">
                    <a:lumMod val="50000"/>
                  </a:schemeClr>
                </a:solidFill>
              </a:rPr>
              <a:t>MM USD 10</a:t>
            </a:r>
          </a:p>
        </p:txBody>
      </p:sp>
    </p:spTree>
    <p:extLst>
      <p:ext uri="{BB962C8B-B14F-4D97-AF65-F5344CB8AC3E}">
        <p14:creationId xmlns:p14="http://schemas.microsoft.com/office/powerpoint/2010/main" val="7632991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90E6DD-A64F-4EA6-8BDC-4A0F3739B382}" type="slidenum">
              <a:rPr kumimoji="0" lang="es-CL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s-CL" altLang="es-CL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7" name="TextBox 1110">
            <a:extLst>
              <a:ext uri="{FF2B5EF4-FFF2-40B4-BE49-F238E27FC236}">
                <a16:creationId xmlns:a16="http://schemas.microsoft.com/office/drawing/2014/main" id="{F382C4B4-E13F-DC68-340E-11574C663433}"/>
              </a:ext>
            </a:extLst>
          </p:cNvPr>
          <p:cNvSpPr txBox="1"/>
          <p:nvPr/>
        </p:nvSpPr>
        <p:spPr>
          <a:xfrm>
            <a:off x="10499960" y="1577543"/>
            <a:ext cx="14520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SALDO LICITACION</a:t>
            </a:r>
          </a:p>
        </p:txBody>
      </p:sp>
      <p:pic>
        <p:nvPicPr>
          <p:cNvPr id="54" name="Imagen 53">
            <a:extLst>
              <a:ext uri="{FF2B5EF4-FFF2-40B4-BE49-F238E27FC236}">
                <a16:creationId xmlns:a16="http://schemas.microsoft.com/office/drawing/2014/main" id="{D42D5BF3-2A40-48C5-93E8-FF9E37714E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16"/>
            <a:ext cx="3076009" cy="973776"/>
          </a:xfrm>
          <a:prstGeom prst="rect">
            <a:avLst/>
          </a:prstGeom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EDFB6636-DF0F-4836-9025-7736C256940C}"/>
              </a:ext>
            </a:extLst>
          </p:cNvPr>
          <p:cNvSpPr/>
          <p:nvPr/>
        </p:nvSpPr>
        <p:spPr>
          <a:xfrm>
            <a:off x="544618" y="1022992"/>
            <a:ext cx="3060000" cy="551592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Limites y coberturas</a:t>
            </a: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054C766A-B6C3-4829-8B2D-1086E2AAA4E1}"/>
              </a:ext>
            </a:extLst>
          </p:cNvPr>
          <p:cNvSpPr/>
          <p:nvPr/>
        </p:nvSpPr>
        <p:spPr>
          <a:xfrm>
            <a:off x="4149236" y="3263946"/>
            <a:ext cx="7391402" cy="3092404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141605" lvl="0" indent="-342900" algn="just">
              <a:lnSpc>
                <a:spcPct val="115000"/>
              </a:lnSpc>
              <a:spcAft>
                <a:spcPts val="0"/>
              </a:spcAft>
              <a:buAutoNum type="alphaLcPeriod"/>
            </a:pPr>
            <a:r>
              <a:rPr lang="es-CL" sz="1200" dirty="0" err="1">
                <a:solidFill>
                  <a:schemeClr val="tx1"/>
                </a:solidFill>
              </a:rPr>
              <a:t>Mipymes</a:t>
            </a:r>
            <a:r>
              <a:rPr lang="es-CL" sz="1200" dirty="0">
                <a:solidFill>
                  <a:schemeClr val="tx1"/>
                </a:solidFill>
              </a:rPr>
              <a:t>: 80% del saldo adeudado de cada financiamiento de hasta 75.000 UF.</a:t>
            </a:r>
          </a:p>
          <a:p>
            <a:pPr marL="342900" marR="141605" lvl="0" indent="-342900" algn="just">
              <a:lnSpc>
                <a:spcPct val="115000"/>
              </a:lnSpc>
              <a:spcAft>
                <a:spcPts val="0"/>
              </a:spcAft>
              <a:buAutoNum type="alphaLcPeriod"/>
            </a:pPr>
            <a:r>
              <a:rPr lang="es-CL" sz="1200" dirty="0">
                <a:solidFill>
                  <a:schemeClr val="tx1"/>
                </a:solidFill>
              </a:rPr>
              <a:t>Grandes I: 70% del saldo adeudado de cada financiamiento de hasta 150.000 UF.</a:t>
            </a:r>
          </a:p>
          <a:p>
            <a:pPr marL="342900" marR="141605" lvl="0" indent="-342900" algn="just">
              <a:lnSpc>
                <a:spcPct val="115000"/>
              </a:lnSpc>
              <a:spcAft>
                <a:spcPts val="0"/>
              </a:spcAft>
              <a:buAutoNum type="alphaLcPeriod"/>
            </a:pPr>
            <a:r>
              <a:rPr lang="es-CL" sz="1200" dirty="0">
                <a:solidFill>
                  <a:schemeClr val="tx1"/>
                </a:solidFill>
              </a:rPr>
              <a:t>Grandes II: 60% del saldo adeudado de cada financiamiento de hasta 250.000 UF.</a:t>
            </a:r>
          </a:p>
          <a:p>
            <a:pPr marL="342900" marR="141605" lvl="0" indent="-342900" algn="just">
              <a:lnSpc>
                <a:spcPct val="115000"/>
              </a:lnSpc>
              <a:spcAft>
                <a:spcPts val="0"/>
              </a:spcAft>
              <a:buAutoNum type="alphaLcPeriod"/>
            </a:pPr>
            <a:r>
              <a:rPr lang="es-CL" sz="1200" dirty="0">
                <a:solidFill>
                  <a:schemeClr val="tx1"/>
                </a:solidFill>
              </a:rPr>
              <a:t>Grandes III: 50% del saldo adeudado de cada financiamiento de hasta 500.000 UF.</a:t>
            </a:r>
          </a:p>
          <a:p>
            <a:pPr marR="141605" lvl="0" algn="just">
              <a:lnSpc>
                <a:spcPct val="115000"/>
              </a:lnSpc>
              <a:spcAft>
                <a:spcPts val="0"/>
              </a:spcAft>
            </a:pPr>
            <a:endParaRPr lang="es-CL" sz="1200" dirty="0">
              <a:solidFill>
                <a:schemeClr val="tx1"/>
              </a:solidFill>
            </a:endParaRPr>
          </a:p>
          <a:p>
            <a:pPr marR="141605" lvl="0" algn="just">
              <a:lnSpc>
                <a:spcPct val="115000"/>
              </a:lnSpc>
              <a:spcAft>
                <a:spcPts val="0"/>
              </a:spcAft>
            </a:pPr>
            <a:r>
              <a:rPr lang="es-CL" sz="1200" dirty="0">
                <a:solidFill>
                  <a:schemeClr val="tx1"/>
                </a:solidFill>
              </a:rPr>
              <a:t>Si Boletas de Garantía en favor de un Ministerio, Servicio público centralizado o descentralizado, Gobierno Regional o Municipio, los límites de cobertura serán:</a:t>
            </a:r>
          </a:p>
          <a:p>
            <a:pPr marR="141605" lvl="0" algn="just">
              <a:lnSpc>
                <a:spcPct val="115000"/>
              </a:lnSpc>
              <a:spcAft>
                <a:spcPts val="0"/>
              </a:spcAft>
            </a:pPr>
            <a:r>
              <a:rPr lang="es-CL" sz="1200" dirty="0">
                <a:solidFill>
                  <a:schemeClr val="tx1"/>
                </a:solidFill>
              </a:rPr>
              <a:t> a. </a:t>
            </a:r>
            <a:r>
              <a:rPr lang="es-CL" sz="1200" dirty="0" err="1">
                <a:solidFill>
                  <a:schemeClr val="tx1"/>
                </a:solidFill>
              </a:rPr>
              <a:t>Mipymes</a:t>
            </a:r>
            <a:r>
              <a:rPr lang="es-CL" sz="1200" dirty="0">
                <a:solidFill>
                  <a:schemeClr val="tx1"/>
                </a:solidFill>
              </a:rPr>
              <a:t>: 90% del saldo adeudado de cada financiamiento de hasta 75.000 UF.</a:t>
            </a:r>
          </a:p>
          <a:p>
            <a:pPr marR="141605" lvl="0" algn="just">
              <a:lnSpc>
                <a:spcPct val="115000"/>
              </a:lnSpc>
              <a:spcAft>
                <a:spcPts val="0"/>
              </a:spcAft>
            </a:pPr>
            <a:r>
              <a:rPr lang="es-CL" sz="1200" dirty="0">
                <a:solidFill>
                  <a:schemeClr val="tx1"/>
                </a:solidFill>
              </a:rPr>
              <a:t> b. Grandes I: 80% del saldo adeudado de cada financiamiento de hasta 150.000 UF. </a:t>
            </a:r>
          </a:p>
          <a:p>
            <a:pPr marR="141605" lvl="0" algn="just">
              <a:lnSpc>
                <a:spcPct val="115000"/>
              </a:lnSpc>
              <a:spcAft>
                <a:spcPts val="0"/>
              </a:spcAft>
            </a:pPr>
            <a:r>
              <a:rPr lang="es-CL" sz="1200" dirty="0">
                <a:solidFill>
                  <a:schemeClr val="tx1"/>
                </a:solidFill>
              </a:rPr>
              <a:t>c. Grandes II: 70% del saldo adeudado de cada financiamiento de hasta 250.000 UF. </a:t>
            </a:r>
          </a:p>
          <a:p>
            <a:pPr marR="141605" lvl="0" algn="just">
              <a:lnSpc>
                <a:spcPct val="115000"/>
              </a:lnSpc>
              <a:spcAft>
                <a:spcPts val="0"/>
              </a:spcAft>
            </a:pPr>
            <a:r>
              <a:rPr lang="es-CL" sz="1200" dirty="0">
                <a:solidFill>
                  <a:schemeClr val="tx1"/>
                </a:solidFill>
              </a:rPr>
              <a:t>d. Grandes III: 60% del saldo adeudado de cada financiamiento de hasta 500.000 UF.</a:t>
            </a:r>
            <a:endParaRPr lang="es-CL" sz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58DFB5CA-EB30-42CB-A403-F53F050FF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618" y="94305"/>
            <a:ext cx="8773091" cy="928687"/>
          </a:xfrm>
        </p:spPr>
        <p:txBody>
          <a:bodyPr/>
          <a:lstStyle/>
          <a:p>
            <a:r>
              <a:rPr lang="es-MX" sz="3200" b="1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0"/>
              </a:rPr>
              <a:t>Construcción</a:t>
            </a:r>
            <a:endParaRPr lang="es-CL" sz="3200" b="1" dirty="0">
              <a:solidFill>
                <a:schemeClr val="accent2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24C2F72-A5D8-486E-90D7-68E6F0B1F2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236" y="1105294"/>
            <a:ext cx="6779914" cy="207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6508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6B1414-8D15-FE81-328D-9AA4B2BBA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73306"/>
            <a:ext cx="10515600" cy="1325563"/>
          </a:xfrm>
        </p:spPr>
        <p:txBody>
          <a:bodyPr/>
          <a:lstStyle/>
          <a:p>
            <a:r>
              <a:rPr lang="es-CL" dirty="0"/>
              <a:t>Programa Construcción Evolución: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AB0984A3-7607-51B2-038D-0091E5EE34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8354" y="5109839"/>
          <a:ext cx="8084981" cy="1258685"/>
        </p:xfrm>
        <a:graphic>
          <a:graphicData uri="http://schemas.openxmlformats.org/drawingml/2006/table">
            <a:tbl>
              <a:tblPr/>
              <a:tblGrid>
                <a:gridCol w="8084981">
                  <a:extLst>
                    <a:ext uri="{9D8B030D-6E8A-4147-A177-3AD203B41FA5}">
                      <a16:colId xmlns:a16="http://schemas.microsoft.com/office/drawing/2014/main" val="1523092718"/>
                    </a:ext>
                  </a:extLst>
                </a:gridCol>
              </a:tblGrid>
              <a:tr h="27474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L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745064"/>
                  </a:ext>
                </a:extLst>
              </a:tr>
              <a:tr h="89292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L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7967684"/>
                  </a:ext>
                </a:extLst>
              </a:tr>
            </a:tbl>
          </a:graphicData>
        </a:graphic>
      </p:graphicFrame>
      <p:pic>
        <p:nvPicPr>
          <p:cNvPr id="1025" name="Picture 1" descr="Operaciones Acumuladas por Año, Mes y Día">
            <a:extLst>
              <a:ext uri="{FF2B5EF4-FFF2-40B4-BE49-F238E27FC236}">
                <a16:creationId xmlns:a16="http://schemas.microsoft.com/office/drawing/2014/main" id="{5A56264B-CE5C-37DC-8A3A-78CBD3D4B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227" y="4253067"/>
            <a:ext cx="6579741" cy="2374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istribución Por Institución Financiera">
            <a:extLst>
              <a:ext uri="{FF2B5EF4-FFF2-40B4-BE49-F238E27FC236}">
                <a16:creationId xmlns:a16="http://schemas.microsoft.com/office/drawing/2014/main" id="{59F27DAC-E520-0C3A-963F-12754F8F3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571" y="866934"/>
            <a:ext cx="10302304" cy="3653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935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3E06A-4079-6730-AA91-6D55A1622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289895E-2352-E389-26DD-F9F7F8ED3C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710"/>
            <a:ext cx="3281068" cy="103869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CFBB3AA-CC8F-4463-6A2F-C860EBC0FFB7}"/>
              </a:ext>
            </a:extLst>
          </p:cNvPr>
          <p:cNvSpPr txBox="1"/>
          <p:nvPr/>
        </p:nvSpPr>
        <p:spPr>
          <a:xfrm>
            <a:off x="2531277" y="2788340"/>
            <a:ext cx="7765366" cy="14465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Programa de Financiamiento a la Construcción e Inmobiliario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99D281B-987F-52F2-7AC6-6219CAFD8B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0934" y="80879"/>
            <a:ext cx="3125422" cy="118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902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40201-1803-F3B3-826E-DA2152F47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843D9FA-A5D3-2A04-25AE-A3331F7A54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710"/>
            <a:ext cx="3281068" cy="103869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78821A9-E44A-1EEE-A9EB-D94AB21E2D0E}"/>
              </a:ext>
            </a:extLst>
          </p:cNvPr>
          <p:cNvSpPr txBox="1"/>
          <p:nvPr/>
        </p:nvSpPr>
        <p:spPr>
          <a:xfrm>
            <a:off x="2336069" y="2326003"/>
            <a:ext cx="7765366" cy="280076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Subsidio a la tasa de interés y Garantías para Créditos Hipotecarios de Viviendas Nuevas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C274C65-5BEF-36A5-7967-95A38DA55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0934" y="80879"/>
            <a:ext cx="3125422" cy="118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804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2996D-0E37-989E-50B1-230F24D7D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B8AE3DD-69FB-F271-8E88-E915982E4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90E6DD-A64F-4EA6-8BDC-4A0F3739B382}" type="slidenum">
              <a:rPr kumimoji="0" lang="es-CL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CL" altLang="es-CL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7" name="TextBox 1110">
            <a:extLst>
              <a:ext uri="{FF2B5EF4-FFF2-40B4-BE49-F238E27FC236}">
                <a16:creationId xmlns:a16="http://schemas.microsoft.com/office/drawing/2014/main" id="{AEBBF692-342E-66B2-65F2-DE17A30B97C2}"/>
              </a:ext>
            </a:extLst>
          </p:cNvPr>
          <p:cNvSpPr txBox="1"/>
          <p:nvPr/>
        </p:nvSpPr>
        <p:spPr>
          <a:xfrm>
            <a:off x="10499960" y="1577543"/>
            <a:ext cx="14520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SALDO LICITACION</a:t>
            </a:r>
          </a:p>
        </p:txBody>
      </p:sp>
      <p:pic>
        <p:nvPicPr>
          <p:cNvPr id="54" name="Imagen 53">
            <a:extLst>
              <a:ext uri="{FF2B5EF4-FFF2-40B4-BE49-F238E27FC236}">
                <a16:creationId xmlns:a16="http://schemas.microsoft.com/office/drawing/2014/main" id="{E5EDF37C-D890-D2BF-FFC9-BF71920C64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16"/>
            <a:ext cx="3076009" cy="973776"/>
          </a:xfrm>
          <a:prstGeom prst="rect">
            <a:avLst/>
          </a:prstGeom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866531B2-FA2C-2CF0-9475-439C09E9D349}"/>
              </a:ext>
            </a:extLst>
          </p:cNvPr>
          <p:cNvSpPr/>
          <p:nvPr/>
        </p:nvSpPr>
        <p:spPr>
          <a:xfrm>
            <a:off x="499743" y="4135120"/>
            <a:ext cx="3181417" cy="241808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Elegibilidad </a:t>
            </a: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AAE70297-1590-F711-95F9-96EC1D3F48CE}"/>
              </a:ext>
            </a:extLst>
          </p:cNvPr>
          <p:cNvSpPr/>
          <p:nvPr/>
        </p:nvSpPr>
        <p:spPr>
          <a:xfrm>
            <a:off x="4146096" y="4135120"/>
            <a:ext cx="7805883" cy="241808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141605" lvl="0" algn="just">
              <a:lnSpc>
                <a:spcPct val="115000"/>
              </a:lnSpc>
              <a:spcAft>
                <a:spcPts val="0"/>
              </a:spcAft>
            </a:pPr>
            <a:r>
              <a:rPr lang="es-CL" sz="1400" dirty="0"/>
              <a:t> </a:t>
            </a:r>
          </a:p>
          <a:p>
            <a:pPr marR="141605" lvl="0">
              <a:lnSpc>
                <a:spcPct val="115000"/>
              </a:lnSpc>
              <a:spcAft>
                <a:spcPts val="0"/>
              </a:spcAft>
            </a:pPr>
            <a:r>
              <a:rPr lang="es-CL" sz="1400" dirty="0"/>
              <a:t> i. Créditos Hipotecarios para compra de viviendas Nuevas (primera transferencia)</a:t>
            </a:r>
          </a:p>
          <a:p>
            <a:pPr marR="141605" lvl="0">
              <a:lnSpc>
                <a:spcPct val="115000"/>
              </a:lnSpc>
              <a:spcAft>
                <a:spcPts val="0"/>
              </a:spcAft>
            </a:pPr>
            <a:r>
              <a:rPr lang="es-CL" sz="1400" dirty="0" err="1"/>
              <a:t>ii</a:t>
            </a:r>
            <a:r>
              <a:rPr lang="es-CL" sz="1400" dirty="0"/>
              <a:t>. Personas Naturales</a:t>
            </a:r>
          </a:p>
          <a:p>
            <a:pPr marR="141605" lvl="0">
              <a:lnSpc>
                <a:spcPct val="115000"/>
              </a:lnSpc>
              <a:spcAft>
                <a:spcPts val="0"/>
              </a:spcAft>
            </a:pPr>
            <a:r>
              <a:rPr lang="es-CL" sz="1400" dirty="0"/>
              <a:t> </a:t>
            </a:r>
            <a:r>
              <a:rPr lang="es-CL" sz="1400" dirty="0" err="1"/>
              <a:t>iii</a:t>
            </a:r>
            <a:r>
              <a:rPr lang="es-CL" sz="1400" dirty="0"/>
              <a:t>. Que el valor de la vivienda no supere las 4.000 unidades de fomento (aprox. USD 160.000)</a:t>
            </a: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BF066723-E83B-7DD0-F585-8C56C9068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759" y="-13337"/>
            <a:ext cx="8773091" cy="928687"/>
          </a:xfrm>
        </p:spPr>
        <p:txBody>
          <a:bodyPr>
            <a:normAutofit fontScale="90000"/>
          </a:bodyPr>
          <a:lstStyle/>
          <a:p>
            <a:r>
              <a:rPr lang="es-MX" sz="3200" b="1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0"/>
              </a:rPr>
              <a:t>Garantía FOGAES y Subsidio de Tasa a la compra de Vivienda Nueva</a:t>
            </a:r>
            <a:endParaRPr lang="es-CL" sz="3200" b="1" dirty="0">
              <a:solidFill>
                <a:schemeClr val="accent2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48BC1AB3-08FE-F8CE-73D8-C14128552FB0}"/>
              </a:ext>
            </a:extLst>
          </p:cNvPr>
          <p:cNvSpPr/>
          <p:nvPr/>
        </p:nvSpPr>
        <p:spPr>
          <a:xfrm>
            <a:off x="552446" y="2455223"/>
            <a:ext cx="3076009" cy="97377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Definición del Programa 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1F0D455-9073-9D1D-DF97-DB4EB99CFE90}"/>
              </a:ext>
            </a:extLst>
          </p:cNvPr>
          <p:cNvSpPr/>
          <p:nvPr/>
        </p:nvSpPr>
        <p:spPr>
          <a:xfrm>
            <a:off x="4202389" y="2455223"/>
            <a:ext cx="7703830" cy="97377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tx1"/>
                </a:solidFill>
              </a:rPr>
              <a:t>Hasta 50.000 subsidios de 60pb sobre la tasa de interés hipotecaria para créditos destinados a la adquisición de viviendas nuevas.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400" dirty="0"/>
              <a:t>Cada operación cuenta con una Garantía Apoyo a la Vivienda Nueva.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tx1"/>
                </a:solidFill>
              </a:rPr>
              <a:t>Vigencia del Programa 24 meses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AC2B0F9D-695D-B2B2-5FE2-7149238A5C05}"/>
              </a:ext>
            </a:extLst>
          </p:cNvPr>
          <p:cNvSpPr/>
          <p:nvPr/>
        </p:nvSpPr>
        <p:spPr>
          <a:xfrm>
            <a:off x="552445" y="1198398"/>
            <a:ext cx="3076009" cy="97377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Problemática Nacional 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5291ADB2-6230-5FEA-BB05-33794A9ACA8D}"/>
              </a:ext>
            </a:extLst>
          </p:cNvPr>
          <p:cNvSpPr/>
          <p:nvPr/>
        </p:nvSpPr>
        <p:spPr>
          <a:xfrm>
            <a:off x="4146096" y="1198398"/>
            <a:ext cx="7703830" cy="97377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tx1"/>
                </a:solidFill>
              </a:rPr>
              <a:t>Stock de Viviendas Nuevas con bajísima velocidad de Ventas (105.000 viviendas)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400" dirty="0">
                <a:solidFill>
                  <a:schemeClr val="tx1"/>
                </a:solidFill>
              </a:rPr>
              <a:t>Solicitud de la Cámara Chilena de la Construcción y la ABIF al MH</a:t>
            </a:r>
          </a:p>
          <a:p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3774526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297A0-4439-335C-732E-605B0674B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7ED6D1B-A3F4-2F50-CD59-4A2735B4E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90E6DD-A64F-4EA6-8BDC-4A0F3739B382}" type="slidenum">
              <a:rPr kumimoji="0" lang="es-CL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CL" altLang="es-CL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7" name="TextBox 1110">
            <a:extLst>
              <a:ext uri="{FF2B5EF4-FFF2-40B4-BE49-F238E27FC236}">
                <a16:creationId xmlns:a16="http://schemas.microsoft.com/office/drawing/2014/main" id="{C2AA3381-E953-BF79-0F06-41B96B064D41}"/>
              </a:ext>
            </a:extLst>
          </p:cNvPr>
          <p:cNvSpPr txBox="1"/>
          <p:nvPr/>
        </p:nvSpPr>
        <p:spPr>
          <a:xfrm>
            <a:off x="10499960" y="1577543"/>
            <a:ext cx="14520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SALDO LICITACION</a:t>
            </a:r>
          </a:p>
        </p:txBody>
      </p:sp>
      <p:pic>
        <p:nvPicPr>
          <p:cNvPr id="54" name="Imagen 53">
            <a:extLst>
              <a:ext uri="{FF2B5EF4-FFF2-40B4-BE49-F238E27FC236}">
                <a16:creationId xmlns:a16="http://schemas.microsoft.com/office/drawing/2014/main" id="{B504E440-A5B2-1036-BD15-3BE599D26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16"/>
            <a:ext cx="3076009" cy="973776"/>
          </a:xfrm>
          <a:prstGeom prst="rect">
            <a:avLst/>
          </a:prstGeom>
        </p:spPr>
      </p:pic>
      <p:sp>
        <p:nvSpPr>
          <p:cNvPr id="61" name="Rectángulo: esquinas redondeadas 60">
            <a:extLst>
              <a:ext uri="{FF2B5EF4-FFF2-40B4-BE49-F238E27FC236}">
                <a16:creationId xmlns:a16="http://schemas.microsoft.com/office/drawing/2014/main" id="{FB9F9DF9-8A40-E6D4-63CA-A33AA8CEF5CC}"/>
              </a:ext>
            </a:extLst>
          </p:cNvPr>
          <p:cNvSpPr/>
          <p:nvPr/>
        </p:nvSpPr>
        <p:spPr>
          <a:xfrm>
            <a:off x="491487" y="1230027"/>
            <a:ext cx="3076009" cy="97377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2"/>
                </a:solidFill>
              </a:rPr>
              <a:t>IFIs Elegibles</a:t>
            </a:r>
          </a:p>
        </p:txBody>
      </p:sp>
      <p:sp>
        <p:nvSpPr>
          <p:cNvPr id="72" name="Rectángulo: esquinas redondeadas 71">
            <a:extLst>
              <a:ext uri="{FF2B5EF4-FFF2-40B4-BE49-F238E27FC236}">
                <a16:creationId xmlns:a16="http://schemas.microsoft.com/office/drawing/2014/main" id="{3374A886-3597-3E91-DAEF-F47EF159BA51}"/>
              </a:ext>
            </a:extLst>
          </p:cNvPr>
          <p:cNvSpPr/>
          <p:nvPr/>
        </p:nvSpPr>
        <p:spPr>
          <a:xfrm>
            <a:off x="4105909" y="1230027"/>
            <a:ext cx="7391402" cy="97377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64770" algn="just">
              <a:lnSpc>
                <a:spcPct val="115000"/>
              </a:lnSpc>
            </a:pPr>
            <a:r>
              <a:rPr lang="es-CL" sz="1400" dirty="0">
                <a:solidFill>
                  <a:schemeClr val="tx1"/>
                </a:solidFill>
              </a:rPr>
              <a:t>Acceso por Licitación:</a:t>
            </a:r>
          </a:p>
          <a:p>
            <a:pPr marR="64770" algn="just">
              <a:lnSpc>
                <a:spcPct val="115000"/>
              </a:lnSpc>
            </a:pPr>
            <a:r>
              <a:rPr lang="es-CL" sz="1400" dirty="0">
                <a:solidFill>
                  <a:schemeClr val="tx1"/>
                </a:solidFill>
              </a:rPr>
              <a:t>- Bancos, incluyendo sus filiales, Cooperativas de Ahorro y Crédito,  compañías de seguros,  administradoras de mutuos hipotecarios y cajas de compensación. </a:t>
            </a:r>
            <a:endParaRPr lang="es-CL" sz="1800" dirty="0">
              <a:solidFill>
                <a:schemeClr val="tx1"/>
              </a:solidFill>
              <a:effectLst/>
              <a:latin typeface="Georgia" panose="02040502050405020303" pitchFamily="18" charset="0"/>
              <a:ea typeface="Georgia" panose="02040502050405020303" pitchFamily="18" charset="0"/>
              <a:cs typeface="Georgia" panose="02040502050405020303" pitchFamily="18" charset="0"/>
            </a:endParaRPr>
          </a:p>
        </p:txBody>
      </p:sp>
      <p:sp>
        <p:nvSpPr>
          <p:cNvPr id="15" name="Título 8">
            <a:extLst>
              <a:ext uri="{FF2B5EF4-FFF2-40B4-BE49-F238E27FC236}">
                <a16:creationId xmlns:a16="http://schemas.microsoft.com/office/drawing/2014/main" id="{7A45E6F0-59E9-1E80-1989-F280B39E2FEF}"/>
              </a:ext>
            </a:extLst>
          </p:cNvPr>
          <p:cNvSpPr txBox="1">
            <a:spLocks/>
          </p:cNvSpPr>
          <p:nvPr/>
        </p:nvSpPr>
        <p:spPr>
          <a:xfrm>
            <a:off x="2980759" y="-13337"/>
            <a:ext cx="8773091" cy="928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200" b="1" dirty="0">
                <a:solidFill>
                  <a:schemeClr val="accent2">
                    <a:lumMod val="75000"/>
                  </a:schemeClr>
                </a:solidFill>
                <a:latin typeface="Montserrat" panose="00000500000000000000" pitchFamily="2" charset="0"/>
              </a:rPr>
              <a:t>Subsidio Vivienda Nueva</a:t>
            </a:r>
            <a:endParaRPr lang="es-CL" sz="3200" b="1" dirty="0">
              <a:solidFill>
                <a:schemeClr val="accent2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4070179-342A-CFC0-1007-4514758B74E2}"/>
              </a:ext>
            </a:extLst>
          </p:cNvPr>
          <p:cNvSpPr txBox="1"/>
          <p:nvPr/>
        </p:nvSpPr>
        <p:spPr>
          <a:xfrm>
            <a:off x="772599" y="3236365"/>
            <a:ext cx="1045337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400" dirty="0"/>
              <a:t>Tasas de Interés de Referencia el primer mes de Licitación (a publicar en DO los primeros 20 días del mes anterior a su uso) : </a:t>
            </a:r>
          </a:p>
          <a:p>
            <a:endParaRPr lang="es-CL" sz="1400" dirty="0"/>
          </a:p>
          <a:p>
            <a:r>
              <a:rPr lang="es-CL" sz="1400" dirty="0"/>
              <a:t>1.- Bancaria: 4,47%. </a:t>
            </a:r>
          </a:p>
          <a:p>
            <a:endParaRPr lang="es-CL" sz="1400" dirty="0"/>
          </a:p>
          <a:p>
            <a:r>
              <a:rPr lang="es-CL" sz="1400" dirty="0"/>
              <a:t>2.- No bancaria: </a:t>
            </a:r>
          </a:p>
          <a:p>
            <a:r>
              <a:rPr lang="es-CL" sz="1400" dirty="0"/>
              <a:t>	- Cooperativas:	    4,76%. </a:t>
            </a:r>
          </a:p>
          <a:p>
            <a:r>
              <a:rPr lang="es-CL" sz="1400" dirty="0"/>
              <a:t>	- Mutuarias y Otras:  5,38%. </a:t>
            </a:r>
          </a:p>
          <a:p>
            <a:r>
              <a:rPr lang="es-CL" sz="1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21315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4C86E56-6DDA-4544-A003-E69F7D598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710"/>
            <a:ext cx="3281068" cy="103869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A764D90-81F0-4417-A86D-3B7727B71BCE}"/>
              </a:ext>
            </a:extLst>
          </p:cNvPr>
          <p:cNvSpPr txBox="1"/>
          <p:nvPr/>
        </p:nvSpPr>
        <p:spPr>
          <a:xfrm>
            <a:off x="2582648" y="2860259"/>
            <a:ext cx="7765366" cy="14465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Resultados Primera Licitación Trimestral (renovable)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9647A55-E6D9-4BA1-A13A-BFD519985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0934" y="80879"/>
            <a:ext cx="3125422" cy="118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401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B5A980-72C2-A5AD-2E6F-990014B6C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Resultados de La Licitación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4B1320BC-5408-0579-730D-46484C4448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023562"/>
              </p:ext>
            </p:extLst>
          </p:nvPr>
        </p:nvGraphicFramePr>
        <p:xfrm>
          <a:off x="838200" y="1974450"/>
          <a:ext cx="10515600" cy="2021688"/>
        </p:xfrm>
        <a:graphic>
          <a:graphicData uri="http://schemas.openxmlformats.org/drawingml/2006/table">
            <a:tbl>
              <a:tblPr/>
              <a:tblGrid>
                <a:gridCol w="355887">
                  <a:extLst>
                    <a:ext uri="{9D8B030D-6E8A-4147-A177-3AD203B41FA5}">
                      <a16:colId xmlns:a16="http://schemas.microsoft.com/office/drawing/2014/main" val="2972127380"/>
                    </a:ext>
                  </a:extLst>
                </a:gridCol>
                <a:gridCol w="2177687">
                  <a:extLst>
                    <a:ext uri="{9D8B030D-6E8A-4147-A177-3AD203B41FA5}">
                      <a16:colId xmlns:a16="http://schemas.microsoft.com/office/drawing/2014/main" val="287800242"/>
                    </a:ext>
                  </a:extLst>
                </a:gridCol>
                <a:gridCol w="1016819">
                  <a:extLst>
                    <a:ext uri="{9D8B030D-6E8A-4147-A177-3AD203B41FA5}">
                      <a16:colId xmlns:a16="http://schemas.microsoft.com/office/drawing/2014/main" val="1080656871"/>
                    </a:ext>
                  </a:extLst>
                </a:gridCol>
                <a:gridCol w="1016819">
                  <a:extLst>
                    <a:ext uri="{9D8B030D-6E8A-4147-A177-3AD203B41FA5}">
                      <a16:colId xmlns:a16="http://schemas.microsoft.com/office/drawing/2014/main" val="4291453293"/>
                    </a:ext>
                  </a:extLst>
                </a:gridCol>
                <a:gridCol w="965978">
                  <a:extLst>
                    <a:ext uri="{9D8B030D-6E8A-4147-A177-3AD203B41FA5}">
                      <a16:colId xmlns:a16="http://schemas.microsoft.com/office/drawing/2014/main" val="2553699007"/>
                    </a:ext>
                  </a:extLst>
                </a:gridCol>
                <a:gridCol w="957504">
                  <a:extLst>
                    <a:ext uri="{9D8B030D-6E8A-4147-A177-3AD203B41FA5}">
                      <a16:colId xmlns:a16="http://schemas.microsoft.com/office/drawing/2014/main" val="1368559692"/>
                    </a:ext>
                  </a:extLst>
                </a:gridCol>
                <a:gridCol w="872769">
                  <a:extLst>
                    <a:ext uri="{9D8B030D-6E8A-4147-A177-3AD203B41FA5}">
                      <a16:colId xmlns:a16="http://schemas.microsoft.com/office/drawing/2014/main" val="1294532896"/>
                    </a:ext>
                  </a:extLst>
                </a:gridCol>
                <a:gridCol w="872769">
                  <a:extLst>
                    <a:ext uri="{9D8B030D-6E8A-4147-A177-3AD203B41FA5}">
                      <a16:colId xmlns:a16="http://schemas.microsoft.com/office/drawing/2014/main" val="104272491"/>
                    </a:ext>
                  </a:extLst>
                </a:gridCol>
                <a:gridCol w="872769">
                  <a:extLst>
                    <a:ext uri="{9D8B030D-6E8A-4147-A177-3AD203B41FA5}">
                      <a16:colId xmlns:a16="http://schemas.microsoft.com/office/drawing/2014/main" val="749152320"/>
                    </a:ext>
                  </a:extLst>
                </a:gridCol>
                <a:gridCol w="872769">
                  <a:extLst>
                    <a:ext uri="{9D8B030D-6E8A-4147-A177-3AD203B41FA5}">
                      <a16:colId xmlns:a16="http://schemas.microsoft.com/office/drawing/2014/main" val="4210545395"/>
                    </a:ext>
                  </a:extLst>
                </a:gridCol>
                <a:gridCol w="533830">
                  <a:extLst>
                    <a:ext uri="{9D8B030D-6E8A-4147-A177-3AD203B41FA5}">
                      <a16:colId xmlns:a16="http://schemas.microsoft.com/office/drawing/2014/main" val="615682214"/>
                    </a:ext>
                  </a:extLst>
                </a:gridCol>
              </a:tblGrid>
              <a:tr h="33046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s-C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IFI</a:t>
                      </a:r>
                    </a:p>
                  </a:txBody>
                  <a:tcPr marL="4237" marR="4237" marT="42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INSTITUCIÓN </a:t>
                      </a:r>
                    </a:p>
                  </a:txBody>
                  <a:tcPr marL="4237" marR="4237" marT="42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Tipo institución </a:t>
                      </a:r>
                    </a:p>
                  </a:txBody>
                  <a:tcPr marL="4237" marR="4237" marT="42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Demanda UF </a:t>
                      </a:r>
                    </a:p>
                  </a:txBody>
                  <a:tcPr marL="4237" marR="4237" marT="42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Descuento base Subsidio </a:t>
                      </a:r>
                    </a:p>
                  </a:txBody>
                  <a:tcPr marL="4237" marR="4237" marT="42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Descuento Adicional </a:t>
                      </a:r>
                    </a:p>
                  </a:txBody>
                  <a:tcPr marL="4237" marR="4237" marT="42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Total descuento Tasa de interes de Referencia </a:t>
                      </a:r>
                    </a:p>
                  </a:txBody>
                  <a:tcPr marL="4237" marR="4237" marT="42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Monto Adjudicado General Prorrateo </a:t>
                      </a:r>
                    </a:p>
                  </a:txBody>
                  <a:tcPr marL="4237" marR="4237" marT="42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Monto Adjudicado Descuento Adicional </a:t>
                      </a:r>
                    </a:p>
                  </a:txBody>
                  <a:tcPr marL="4237" marR="4237" marT="42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Monto Adjudicado General </a:t>
                      </a:r>
                    </a:p>
                  </a:txBody>
                  <a:tcPr marL="4237" marR="4237" marT="42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Tasa de Interes Beneficiario</a:t>
                      </a:r>
                    </a:p>
                  </a:txBody>
                  <a:tcPr marL="4237" marR="4237" marT="42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312318"/>
                  </a:ext>
                </a:extLst>
              </a:tr>
              <a:tr h="131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COOPEUCH       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COO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2.000.000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397.351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1.291.250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1.688.601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3,60%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322550"/>
                  </a:ext>
                </a:extLst>
              </a:tr>
              <a:tr h="131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BANCO SANTANDER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794.702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1.037.612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1.832.314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3,42%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4192626"/>
                  </a:ext>
                </a:extLst>
              </a:tr>
              <a:tr h="131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MUTUOS HIPOTECARIOS RENTA NACIONAL S.A.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MUT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19.868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80.132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100.000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4,45%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981139"/>
                  </a:ext>
                </a:extLst>
              </a:tr>
              <a:tr h="131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BANCOESTADO    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794.702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737.857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1.532.559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3,55%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733775"/>
                  </a:ext>
                </a:extLst>
              </a:tr>
              <a:tr h="131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ITAU CORPBANCA      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794.702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461.161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1.255.863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3,67%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265960"/>
                  </a:ext>
                </a:extLst>
              </a:tr>
              <a:tr h="131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BANCO DE CHILE 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794.702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230.580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1.025.282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3,77%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403640"/>
                  </a:ext>
                </a:extLst>
              </a:tr>
              <a:tr h="131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BCI            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2.000.000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397.351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115.290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512.641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3,82%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32730"/>
                  </a:ext>
                </a:extLst>
              </a:tr>
              <a:tr h="131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BANCO CONSORCIO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298.013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23.058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321.071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3,86%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44576"/>
                  </a:ext>
                </a:extLst>
              </a:tr>
              <a:tr h="131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BANCO FALABELLA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695.364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23.058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718.422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3,86%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65664"/>
                  </a:ext>
                </a:extLst>
              </a:tr>
              <a:tr h="131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BICE       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19.868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       -  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19.868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3,87%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735873"/>
                  </a:ext>
                </a:extLst>
              </a:tr>
              <a:tr h="13133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SCOTIABANK 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198.675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       -  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198.675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3,87%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113524"/>
                  </a:ext>
                </a:extLst>
              </a:tr>
              <a:tr h="13557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INTERNACIONAL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BCO 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4.000.000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794.702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       -  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794.702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3,87%</a:t>
                      </a:r>
                    </a:p>
                  </a:txBody>
                  <a:tcPr marL="4237" marR="4237" marT="42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477739"/>
                  </a:ext>
                </a:extLst>
              </a:tr>
              <a:tr h="1101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37" marR="4237" marT="42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4237" marR="4237" marT="423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30.200.000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6.000.000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  4.000.000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>
                          <a:effectLst/>
                          <a:latin typeface="Arial" panose="020B0604020202020204" pitchFamily="34" charset="0"/>
                        </a:rPr>
                        <a:t>               10.000.000 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37" marR="4237" marT="42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11698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9F648590-C9D9-BA82-6807-99A1ED1DB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839233"/>
              </p:ext>
            </p:extLst>
          </p:nvPr>
        </p:nvGraphicFramePr>
        <p:xfrm>
          <a:off x="838200" y="4591790"/>
          <a:ext cx="10515600" cy="891647"/>
        </p:xfrm>
        <a:graphic>
          <a:graphicData uri="http://schemas.openxmlformats.org/drawingml/2006/table">
            <a:tbl>
              <a:tblPr/>
              <a:tblGrid>
                <a:gridCol w="699888">
                  <a:extLst>
                    <a:ext uri="{9D8B030D-6E8A-4147-A177-3AD203B41FA5}">
                      <a16:colId xmlns:a16="http://schemas.microsoft.com/office/drawing/2014/main" val="3305787872"/>
                    </a:ext>
                  </a:extLst>
                </a:gridCol>
                <a:gridCol w="2220632">
                  <a:extLst>
                    <a:ext uri="{9D8B030D-6E8A-4147-A177-3AD203B41FA5}">
                      <a16:colId xmlns:a16="http://schemas.microsoft.com/office/drawing/2014/main" val="1519408472"/>
                    </a:ext>
                  </a:extLst>
                </a:gridCol>
                <a:gridCol w="1036871">
                  <a:extLst>
                    <a:ext uri="{9D8B030D-6E8A-4147-A177-3AD203B41FA5}">
                      <a16:colId xmlns:a16="http://schemas.microsoft.com/office/drawing/2014/main" val="2674342176"/>
                    </a:ext>
                  </a:extLst>
                </a:gridCol>
                <a:gridCol w="1036871">
                  <a:extLst>
                    <a:ext uri="{9D8B030D-6E8A-4147-A177-3AD203B41FA5}">
                      <a16:colId xmlns:a16="http://schemas.microsoft.com/office/drawing/2014/main" val="2328480405"/>
                    </a:ext>
                  </a:extLst>
                </a:gridCol>
                <a:gridCol w="985027">
                  <a:extLst>
                    <a:ext uri="{9D8B030D-6E8A-4147-A177-3AD203B41FA5}">
                      <a16:colId xmlns:a16="http://schemas.microsoft.com/office/drawing/2014/main" val="510278802"/>
                    </a:ext>
                  </a:extLst>
                </a:gridCol>
                <a:gridCol w="976387">
                  <a:extLst>
                    <a:ext uri="{9D8B030D-6E8A-4147-A177-3AD203B41FA5}">
                      <a16:colId xmlns:a16="http://schemas.microsoft.com/office/drawing/2014/main" val="1964038024"/>
                    </a:ext>
                  </a:extLst>
                </a:gridCol>
                <a:gridCol w="889981">
                  <a:extLst>
                    <a:ext uri="{9D8B030D-6E8A-4147-A177-3AD203B41FA5}">
                      <a16:colId xmlns:a16="http://schemas.microsoft.com/office/drawing/2014/main" val="3141887255"/>
                    </a:ext>
                  </a:extLst>
                </a:gridCol>
                <a:gridCol w="889981">
                  <a:extLst>
                    <a:ext uri="{9D8B030D-6E8A-4147-A177-3AD203B41FA5}">
                      <a16:colId xmlns:a16="http://schemas.microsoft.com/office/drawing/2014/main" val="807103883"/>
                    </a:ext>
                  </a:extLst>
                </a:gridCol>
                <a:gridCol w="889981">
                  <a:extLst>
                    <a:ext uri="{9D8B030D-6E8A-4147-A177-3AD203B41FA5}">
                      <a16:colId xmlns:a16="http://schemas.microsoft.com/office/drawing/2014/main" val="328072584"/>
                    </a:ext>
                  </a:extLst>
                </a:gridCol>
                <a:gridCol w="889981">
                  <a:extLst>
                    <a:ext uri="{9D8B030D-6E8A-4147-A177-3AD203B41FA5}">
                      <a16:colId xmlns:a16="http://schemas.microsoft.com/office/drawing/2014/main" val="4247669681"/>
                    </a:ext>
                  </a:extLst>
                </a:gridCol>
              </a:tblGrid>
              <a:tr h="22465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Tipo </a:t>
                      </a:r>
                    </a:p>
                  </a:txBody>
                  <a:tcPr marL="4320" marR="4320" marT="4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Tasa Referencia </a:t>
                      </a:r>
                    </a:p>
                  </a:txBody>
                  <a:tcPr marL="4320" marR="4320" marT="4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Tasa Maxima Deudor </a:t>
                      </a:r>
                    </a:p>
                  </a:txBody>
                  <a:tcPr marL="4320" marR="4320" marT="4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Montos Demandados </a:t>
                      </a:r>
                    </a:p>
                  </a:txBody>
                  <a:tcPr marL="4320" marR="4320" marT="4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Ofertas Con descuento Adicional </a:t>
                      </a:r>
                    </a:p>
                  </a:txBody>
                  <a:tcPr marL="4320" marR="4320" marT="4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Demanda UF Con Descuento Adicional </a:t>
                      </a:r>
                    </a:p>
                  </a:txBody>
                  <a:tcPr marL="4320" marR="4320" marT="4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Demanda UF Sin Descuento Adicional </a:t>
                      </a:r>
                    </a:p>
                  </a:txBody>
                  <a:tcPr marL="4320" marR="4320" marT="4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Monto Adjudicado General Prorrateo </a:t>
                      </a:r>
                    </a:p>
                  </a:txBody>
                  <a:tcPr marL="4320" marR="4320" marT="4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Monto Adjudicado Descuento Adicional </a:t>
                      </a:r>
                    </a:p>
                  </a:txBody>
                  <a:tcPr marL="4320" marR="4320" marT="4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Monto Adjudicado General </a:t>
                      </a:r>
                    </a:p>
                  </a:txBody>
                  <a:tcPr marL="4320" marR="4320" marT="43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9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808916"/>
                  </a:ext>
                </a:extLst>
              </a:tr>
              <a:tr h="11232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Bancaria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4,47%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3,87%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28.100.000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7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23.000.000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5.100.000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5.582.781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2.628.617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8.211.399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464819"/>
                  </a:ext>
                </a:extLst>
              </a:tr>
              <a:tr h="11232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Cooperativas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4,76%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4,16%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2.000.000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1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2.000.000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-  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397.351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1.291.250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1.688.601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177157"/>
                  </a:ext>
                </a:extLst>
              </a:tr>
              <a:tr h="11232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Muturarias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5,38%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4,78%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100.000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1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100.000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-  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19.868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80.132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100.000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487851"/>
                  </a:ext>
                </a:extLst>
              </a:tr>
              <a:tr h="21169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Otras instituciones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5,38%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4,78%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-  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-  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-  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-  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-  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-  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-  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77450"/>
                  </a:ext>
                </a:extLst>
              </a:tr>
              <a:tr h="1123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20" marR="4320" marT="43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20" marR="4320" marT="43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Totales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30.200.000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9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25.100.000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5.100.000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6.000.000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4.000.000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10.000.000 </a:t>
                      </a:r>
                    </a:p>
                  </a:txBody>
                  <a:tcPr marL="4320" marR="4320" marT="4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833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688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A4A7F9-F01C-4D9A-8525-4BCBC1048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Evolución y Participantes Actuales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DE67D7C3-2DEA-21DD-BABF-5B6ED811FD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034490"/>
            <a:ext cx="10515600" cy="193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041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278B2C-B1E3-F12B-CD1E-8A56F09C1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965" y="365125"/>
            <a:ext cx="11671443" cy="1325563"/>
          </a:xfrm>
        </p:spPr>
        <p:txBody>
          <a:bodyPr/>
          <a:lstStyle/>
          <a:p>
            <a:r>
              <a:rPr lang="es-CL" dirty="0"/>
              <a:t>Evolución Programa Vivienda Nueva al 24/09/2025</a:t>
            </a:r>
          </a:p>
        </p:txBody>
      </p:sp>
      <p:pic>
        <p:nvPicPr>
          <p:cNvPr id="1026" name="Picture 2" descr="Cantidad de Solicitudes Acumulado por Día ">
            <a:extLst>
              <a:ext uri="{FF2B5EF4-FFF2-40B4-BE49-F238E27FC236}">
                <a16:creationId xmlns:a16="http://schemas.microsoft.com/office/drawing/2014/main" id="{F5BC9CD6-F06D-3DFB-D441-EDD05D6DEA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419846"/>
            <a:ext cx="10515600" cy="3162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9816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3bdcbe4e-2bb1-4cc1-809f-51ff02b43ce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A2E2845177E594A8A535D989BD147DD" ma:contentTypeVersion="18" ma:contentTypeDescription="Crear nuevo documento." ma:contentTypeScope="" ma:versionID="217413f46aa5e37829032a124e8e22aa">
  <xsd:schema xmlns:xsd="http://www.w3.org/2001/XMLSchema" xmlns:xs="http://www.w3.org/2001/XMLSchema" xmlns:p="http://schemas.microsoft.com/office/2006/metadata/properties" xmlns:ns1="http://schemas.microsoft.com/sharepoint/v3" xmlns:ns3="72ecd48a-c3b3-42bd-91f1-e318d7c8cbf6" xmlns:ns4="3bdcbe4e-2bb1-4cc1-809f-51ff02b43cee" targetNamespace="http://schemas.microsoft.com/office/2006/metadata/properties" ma:root="true" ma:fieldsID="f8a4d6364f47c954c884fe1dd34b6793" ns1:_="" ns3:_="" ns4:_="">
    <xsd:import namespace="http://schemas.microsoft.com/sharepoint/v3"/>
    <xsd:import namespace="72ecd48a-c3b3-42bd-91f1-e318d7c8cbf6"/>
    <xsd:import namespace="3bdcbe4e-2bb1-4cc1-809f-51ff02b43ce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_activity" minOccurs="0"/>
                <xsd:element ref="ns4:MediaServiceDateTaken" minOccurs="0"/>
                <xsd:element ref="ns4:MediaLengthInSeconds" minOccurs="0"/>
                <xsd:element ref="ns4:MediaServiceObjectDetectorVersions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Propiedades de la Directiva de cumplimiento unificado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Acción de IU de la Directiva de cumplimiento unificad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ecd48a-c3b3-42bd-91f1-e318d7c8cbf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dcbe4e-2bb1-4cc1-809f-51ff02b43c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12B53B-8ACC-4F05-9A32-016634FC78BB}">
  <ds:schemaRefs>
    <ds:schemaRef ds:uri="http://schemas.microsoft.com/office/2006/documentManagement/types"/>
    <ds:schemaRef ds:uri="3bdcbe4e-2bb1-4cc1-809f-51ff02b43cee"/>
    <ds:schemaRef ds:uri="http://schemas.openxmlformats.org/package/2006/metadata/core-properties"/>
    <ds:schemaRef ds:uri="http://purl.org/dc/elements/1.1/"/>
    <ds:schemaRef ds:uri="72ecd48a-c3b3-42bd-91f1-e318d7c8cbf6"/>
    <ds:schemaRef ds:uri="http://schemas.microsoft.com/office/infopath/2007/PartnerControls"/>
    <ds:schemaRef ds:uri="http://purl.org/dc/terms/"/>
    <ds:schemaRef ds:uri="http://schemas.microsoft.com/sharepoint/v3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593D908-BBF1-4528-8A08-A671F161D9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A97975-1A4A-4DC0-9050-7D83891B72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2ecd48a-c3b3-42bd-91f1-e318d7c8cbf6"/>
    <ds:schemaRef ds:uri="3bdcbe4e-2bb1-4cc1-809f-51ff02b43c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21293</TotalTime>
  <Words>1665</Words>
  <Application>Microsoft Office PowerPoint</Application>
  <PresentationFormat>Panorámica</PresentationFormat>
  <Paragraphs>373</Paragraphs>
  <Slides>22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Aptos Narrow</vt:lpstr>
      <vt:lpstr>Arial</vt:lpstr>
      <vt:lpstr>Calibri</vt:lpstr>
      <vt:lpstr>Calibri Light</vt:lpstr>
      <vt:lpstr>Georgia</vt:lpstr>
      <vt:lpstr>Montserrat</vt:lpstr>
      <vt:lpstr>Times New Roman</vt:lpstr>
      <vt:lpstr>Office Theme</vt:lpstr>
      <vt:lpstr>Presentación de PowerPoint</vt:lpstr>
      <vt:lpstr>Programas Desarrollados con FOGAES</vt:lpstr>
      <vt:lpstr>Presentación de PowerPoint</vt:lpstr>
      <vt:lpstr>Garantía FOGAES y Subsidio de Tasa a la compra de Vivienda Nueva</vt:lpstr>
      <vt:lpstr>Presentación de PowerPoint</vt:lpstr>
      <vt:lpstr>Presentación de PowerPoint</vt:lpstr>
      <vt:lpstr>Resultados de La Licitación</vt:lpstr>
      <vt:lpstr>Evolución y Participantes Actuales</vt:lpstr>
      <vt:lpstr>Evolución Programa Vivienda Nueva al 24/09/2025</vt:lpstr>
      <vt:lpstr>Detalle de Créditos</vt:lpstr>
      <vt:lpstr>Presentación de PowerPoint</vt:lpstr>
      <vt:lpstr>Reactivación Regional</vt:lpstr>
      <vt:lpstr>Presentación de PowerPoint</vt:lpstr>
      <vt:lpstr>Reactivación Regional</vt:lpstr>
      <vt:lpstr>Reactivación Regional</vt:lpstr>
      <vt:lpstr>Programa Regional (Bio Bio):</vt:lpstr>
      <vt:lpstr>Presentación de PowerPoint</vt:lpstr>
      <vt:lpstr>Presentación de PowerPoint</vt:lpstr>
      <vt:lpstr>Construcción</vt:lpstr>
      <vt:lpstr>Construcción</vt:lpstr>
      <vt:lpstr>Programa Construcción Evolución: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Araya Ansaldo Giovanna</dc:creator>
  <cp:lastModifiedBy>Bozzo Toselli Alessandro</cp:lastModifiedBy>
  <cp:revision>133</cp:revision>
  <cp:lastPrinted>2023-04-03T14:02:37Z</cp:lastPrinted>
  <dcterms:created xsi:type="dcterms:W3CDTF">2023-04-02T00:16:37Z</dcterms:created>
  <dcterms:modified xsi:type="dcterms:W3CDTF">2025-09-25T18:14:54Z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0x0101003A2E2845177E594A8A535D989BD147DD</vt:lpwstr>
  </property>
  <property fmtid="{D5CDD505-2E9C-101B-9397-08002B2CF9AE}" pid="3" name="MSIP_Label_1fa05ac2-419e-4c0f-b1af-15172be547c3_Enabled">
    <vt:lpwstr>true</vt:lpwstr>
  </property>
  <property fmtid="{D5CDD505-2E9C-101B-9397-08002B2CF9AE}" pid="4" name="MSIP_Label_1fa05ac2-419e-4c0f-b1af-15172be547c3_SetDate">
    <vt:lpwstr>2024-06-24T14:38:28Z</vt:lpwstr>
  </property>
  <property fmtid="{D5CDD505-2E9C-101B-9397-08002B2CF9AE}" pid="5" name="MSIP_Label_1fa05ac2-419e-4c0f-b1af-15172be547c3_ContentBits">
    <vt:lpwstr>2</vt:lpwstr>
  </property>
  <property fmtid="{D5CDD505-2E9C-101B-9397-08002B2CF9AE}" pid="6" name="ClassificationContentMarkingFooterText">
    <vt:lpwstr>Interna</vt:lpwstr>
  </property>
  <property fmtid="{D5CDD505-2E9C-101B-9397-08002B2CF9AE}" pid="7" name="MSIP_Label_1fa05ac2-419e-4c0f-b1af-15172be547c3_SiteId">
    <vt:lpwstr>189d9de0-0fef-4050-9094-e7cf9e6b3bb5</vt:lpwstr>
  </property>
  <property fmtid="{D5CDD505-2E9C-101B-9397-08002B2CF9AE}" pid="8" name="ClassificationContentMarkingFooterLocations">
    <vt:lpwstr>Office Theme:8</vt:lpwstr>
  </property>
  <property fmtid="{D5CDD505-2E9C-101B-9397-08002B2CF9AE}" pid="9" name="MSIP_Label_1fa05ac2-419e-4c0f-b1af-15172be547c3_Method">
    <vt:lpwstr>Standard</vt:lpwstr>
  </property>
  <property fmtid="{D5CDD505-2E9C-101B-9397-08002B2CF9AE}" pid="10" name="MSIP_Label_1fa05ac2-419e-4c0f-b1af-15172be547c3_Name">
    <vt:lpwstr>Personal</vt:lpwstr>
  </property>
  <property fmtid="{D5CDD505-2E9C-101B-9397-08002B2CF9AE}" pid="11" name="MSIP_Label_1fa05ac2-419e-4c0f-b1af-15172be547c3_ActionId">
    <vt:lpwstr>59ac86c8-2acc-40ff-a7e2-10c5ccb43093</vt:lpwstr>
  </property>
</Properties>
</file>