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2.xml" ContentType="application/vnd.openxmlformats-officedocument.drawingml.chartshapes+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8.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3.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4694" r:id="rId3"/>
    <p:sldId id="287" r:id="rId4"/>
    <p:sldId id="4624" r:id="rId5"/>
    <p:sldId id="4656" r:id="rId6"/>
    <p:sldId id="383" r:id="rId7"/>
    <p:sldId id="298" r:id="rId8"/>
    <p:sldId id="4742" r:id="rId9"/>
    <p:sldId id="4726" r:id="rId10"/>
    <p:sldId id="4727" r:id="rId11"/>
    <p:sldId id="4686" r:id="rId12"/>
    <p:sldId id="4728" r:id="rId13"/>
    <p:sldId id="4729" r:id="rId14"/>
    <p:sldId id="4732" r:id="rId15"/>
    <p:sldId id="4734" r:id="rId16"/>
    <p:sldId id="4687" r:id="rId17"/>
    <p:sldId id="261" r:id="rId18"/>
    <p:sldId id="4562" r:id="rId19"/>
    <p:sldId id="4744" r:id="rId20"/>
    <p:sldId id="2962" r:id="rId21"/>
    <p:sldId id="4467" r:id="rId22"/>
    <p:sldId id="4748" r:id="rId23"/>
    <p:sldId id="4496" r:id="rId24"/>
    <p:sldId id="4756" r:id="rId2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93"/>
    <p:restoredTop sz="94687"/>
  </p:normalViewPr>
  <p:slideViewPr>
    <p:cSldViewPr snapToGrid="0">
      <p:cViewPr varScale="1">
        <p:scale>
          <a:sx n="99" d="100"/>
          <a:sy n="99" d="100"/>
        </p:scale>
        <p:origin x="424"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acevedo\Alejandra%20Acevedo\EE%202025\PPT%20EE2025\WEO%20Crecimiento%20mundo.%20Actualizada%2031%20ju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pineda\Desktop\Desarrollo%20Economico\DDE%202022\Estudio%20Econ&#243;mico%202022\Capitulo%20II\Parte%20A\Graficos%20Parte%20A.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rpineda\Desktop\Desarrollo%20Economico\DDE%202022\Estudio%20Econ&#243;mico%202022\Capitulo%20II\Parte%20A\Graficos%20Parte%20A.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rpineda\Desktop\Desarrollo%20Economico\DDE%202022\Estudio%20Econ&#243;mico%202022\Capitulo%20II\Parte%20A\Graficos%20Parte%20A.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unitednations-my.sharepoint.com/personal/michael_hanni_un_org/Documents/Documents/Papers/2022_LAC%20and%20CC/Back%20from%20Brookings/230207_LAC%20and%20CC%20figure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pineda\Desktop\Desarrollo%20Economico\DDE%202024\Estudio%20Economico\Capitulo%202\Graficos%20Capitulo%202%20version%2025022025.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rpineda\Desktop\Desarrollo%20Economico\DDE%202024\Estudio%20Economico\Capitulo%202\Data%20Sectorial%20empalmada%201950-2021.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rpineda\Desktop\Desarrollo%20Economico\DDE%202024\Estudio%20Economico\Capitulo%201\RE%20Graficos%20del%20Resumen%20Ejecutivo.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rpineda\Desktop\Desarrollo%20Economico\DDE%202024\Estudio%20Economico\Capitulo%201\RE%20Graficos%20del%20Resumen%20Ejecutivo.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rpineda\AppData\Local\Microsoft\Windows\INetCache\Content.Outlook\SGMWOE1T\productividad%20laboral%201980.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pineda\Desktop\Desarrollo%20Economico\DDE%202024\Estudio%20Economico\Solicitud%20JMSX.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https://unitednations-my.sharepoint.com/personal/michael_hanni_un_org/Documents/Proyectos/IMF%20taskforce/Green%20and%20carbon%20taxes%20in%20LAC/NEW/241107_Carbon%20tax_IMF_TF_V4_grafs.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https://unitednations-my.sharepoint.com/personal/michael_hanni_un_org/Documents/Proyectos/IMF%20taskforce/Green%20and%20carbon%20taxes%20in%20LAC/NEW/241107_Carbon%20tax_IMF_TF_V4_grafs.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https://unitednations-my.sharepoint.com/personal/michael_hanni_un_org/Documents/Presentations/2024_ForoLac_Michael/241107_Carbon%20tax_IMF_TF_V4_grafs.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3.xml"/></Relationships>
</file>

<file path=ppt/charts/_rels/chart3.xml.rels><?xml version="1.0" encoding="UTF-8" standalone="yes"?>
<Relationships xmlns="http://schemas.openxmlformats.org/package/2006/relationships"><Relationship Id="rId2" Type="http://schemas.openxmlformats.org/officeDocument/2006/relationships/oleObject" Target="https://unitednations-my.sharepoint.com/personal/michael_hanni_un_org/Documents/Informes/EE2025/Insumo%20fiscal/250508_EE25_Insumo%20fiscal_graf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lisa\Downloads\250708_EE25_Insumo%20fiscal_grafs%20actualizado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unitednations-my.sharepoint.com/personal/michael_hanni_un_org/Documents/Presentations/2025_BU%20DT/241112_BP24_laminas%20fiscales_graf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unitednations-my.sharepoint.com/personal/michael_hanni_un_org/Documents/Presentations/2025_BU%20DT/241112_BP24_laminas%20fiscales_graf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unitednations-my.sharepoint.com/personal/pablo_carvallo_un_org/Documents/CEPAL%20Pablo/Flagships%20pasados/PIB%20desde%201950%20v.BP2024.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acevedo\AppData\Local\Microsoft\Windows\INetCache\Content.Outlook\FUPXBVRY\EE2024PPT_ParaAle.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acevedo\AppData\Local\Microsoft\Windows\INetCache\Content.Outlook\FUPXBVRY\EE2024PPT_ParaAl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'Figura 1'!$D$5</c:f>
              <c:strCache>
                <c:ptCount val="1"/>
                <c:pt idx="0">
                  <c:v>2023</c:v>
                </c:pt>
              </c:strCache>
            </c:strRef>
          </c:tx>
          <c:spPr>
            <a:solidFill>
              <a:schemeClr val="accent1"/>
            </a:solidFill>
            <a:ln>
              <a:noFill/>
            </a:ln>
            <a:effectLst/>
          </c:spPr>
          <c:invertIfNegative val="0"/>
          <c:cat>
            <c:strRef>
              <c:f>'Figura 1'!$A$6:$C$12</c:f>
              <c:strCache>
                <c:ptCount val="7"/>
                <c:pt idx="0">
                  <c:v>Mundo</c:v>
                </c:pt>
                <c:pt idx="1">
                  <c:v>Economías Avanzadas</c:v>
                </c:pt>
                <c:pt idx="2">
                  <c:v>Zona del euro</c:v>
                </c:pt>
                <c:pt idx="3">
                  <c:v>Economías emergentes y en desarrollo</c:v>
                </c:pt>
                <c:pt idx="4">
                  <c:v>China</c:v>
                </c:pt>
                <c:pt idx="5">
                  <c:v>India</c:v>
                </c:pt>
                <c:pt idx="6">
                  <c:v>Estados Unidos</c:v>
                </c:pt>
              </c:strCache>
            </c:strRef>
          </c:cat>
          <c:val>
            <c:numRef>
              <c:f>'Figura 1'!$D$6:$D$12</c:f>
            </c:numRef>
          </c:val>
          <c:extLst>
            <c:ext xmlns:c16="http://schemas.microsoft.com/office/drawing/2014/chart" uri="{C3380CC4-5D6E-409C-BE32-E72D297353CC}">
              <c16:uniqueId val="{00000000-F820-4F73-B580-D5FA86775A7A}"/>
            </c:ext>
          </c:extLst>
        </c:ser>
        <c:ser>
          <c:idx val="1"/>
          <c:order val="1"/>
          <c:tx>
            <c:strRef>
              <c:f>'Figura 1'!$E$5</c:f>
              <c:strCache>
                <c:ptCount val="1"/>
                <c:pt idx="0">
                  <c:v>2024</c:v>
                </c:pt>
              </c:strCache>
            </c:strRef>
          </c:tx>
          <c:spPr>
            <a:solidFill>
              <a:schemeClr val="accent2"/>
            </a:solidFill>
            <a:ln>
              <a:noFill/>
            </a:ln>
            <a:effectLst/>
          </c:spPr>
          <c:invertIfNegative val="0"/>
          <c:cat>
            <c:strRef>
              <c:f>'Figura 1'!$A$6:$C$12</c:f>
              <c:strCache>
                <c:ptCount val="7"/>
                <c:pt idx="0">
                  <c:v>Mundo</c:v>
                </c:pt>
                <c:pt idx="1">
                  <c:v>Economías Avanzadas</c:v>
                </c:pt>
                <c:pt idx="2">
                  <c:v>Zona del euro</c:v>
                </c:pt>
                <c:pt idx="3">
                  <c:v>Economías emergentes y en desarrollo</c:v>
                </c:pt>
                <c:pt idx="4">
                  <c:v>China</c:v>
                </c:pt>
                <c:pt idx="5">
                  <c:v>India</c:v>
                </c:pt>
                <c:pt idx="6">
                  <c:v>Estados Unidos</c:v>
                </c:pt>
              </c:strCache>
            </c:strRef>
          </c:cat>
          <c:val>
            <c:numRef>
              <c:f>'Figura 1'!$E$6:$E$12</c:f>
            </c:numRef>
          </c:val>
          <c:extLst>
            <c:ext xmlns:c16="http://schemas.microsoft.com/office/drawing/2014/chart" uri="{C3380CC4-5D6E-409C-BE32-E72D297353CC}">
              <c16:uniqueId val="{00000001-F820-4F73-B580-D5FA86775A7A}"/>
            </c:ext>
          </c:extLst>
        </c:ser>
        <c:ser>
          <c:idx val="2"/>
          <c:order val="2"/>
          <c:tx>
            <c:strRef>
              <c:f>'Figura 1'!$F$5</c:f>
              <c:strCache>
                <c:ptCount val="1"/>
                <c:pt idx="0">
                  <c:v>2024</c:v>
                </c:pt>
              </c:strCache>
            </c:strRef>
          </c:tx>
          <c:spPr>
            <a:solidFill>
              <a:srgbClr val="E4B85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'Figura 1'!$A$6:$C$12</c:f>
              <c:strCache>
                <c:ptCount val="7"/>
                <c:pt idx="0">
                  <c:v>Mundo</c:v>
                </c:pt>
                <c:pt idx="1">
                  <c:v>Economías Avanzadas</c:v>
                </c:pt>
                <c:pt idx="2">
                  <c:v>Zona del euro</c:v>
                </c:pt>
                <c:pt idx="3">
                  <c:v>Economías emergentes y en desarrollo</c:v>
                </c:pt>
                <c:pt idx="4">
                  <c:v>China</c:v>
                </c:pt>
                <c:pt idx="5">
                  <c:v>India</c:v>
                </c:pt>
                <c:pt idx="6">
                  <c:v>Estados Unidos</c:v>
                </c:pt>
              </c:strCache>
            </c:strRef>
          </c:cat>
          <c:val>
            <c:numRef>
              <c:f>'Figura 1'!$F$6:$F$12</c:f>
              <c:numCache>
                <c:formatCode>0.0</c:formatCode>
                <c:ptCount val="7"/>
                <c:pt idx="0">
                  <c:v>3.3</c:v>
                </c:pt>
                <c:pt idx="1">
                  <c:v>1.8</c:v>
                </c:pt>
                <c:pt idx="2">
                  <c:v>0.9</c:v>
                </c:pt>
                <c:pt idx="3">
                  <c:v>4.3</c:v>
                </c:pt>
                <c:pt idx="4">
                  <c:v>5</c:v>
                </c:pt>
                <c:pt idx="5">
                  <c:v>6.5</c:v>
                </c:pt>
                <c:pt idx="6">
                  <c:v>2.8</c:v>
                </c:pt>
              </c:numCache>
            </c:numRef>
          </c:val>
          <c:extLst>
            <c:ext xmlns:c16="http://schemas.microsoft.com/office/drawing/2014/chart" uri="{C3380CC4-5D6E-409C-BE32-E72D297353CC}">
              <c16:uniqueId val="{00000002-F820-4F73-B580-D5FA86775A7A}"/>
            </c:ext>
          </c:extLst>
        </c:ser>
        <c:ser>
          <c:idx val="3"/>
          <c:order val="3"/>
          <c:tx>
            <c:strRef>
              <c:f>'Figura 1'!$G$5</c:f>
              <c:strCache>
                <c:ptCount val="1"/>
                <c:pt idx="0">
                  <c:v>2025</c:v>
                </c:pt>
              </c:strCache>
            </c:strRef>
          </c:tx>
          <c:spPr>
            <a:solidFill>
              <a:srgbClr val="8DC7E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'Figura 1'!$A$6:$C$12</c:f>
              <c:strCache>
                <c:ptCount val="7"/>
                <c:pt idx="0">
                  <c:v>Mundo</c:v>
                </c:pt>
                <c:pt idx="1">
                  <c:v>Economías Avanzadas</c:v>
                </c:pt>
                <c:pt idx="2">
                  <c:v>Zona del euro</c:v>
                </c:pt>
                <c:pt idx="3">
                  <c:v>Economías emergentes y en desarrollo</c:v>
                </c:pt>
                <c:pt idx="4">
                  <c:v>China</c:v>
                </c:pt>
                <c:pt idx="5">
                  <c:v>India</c:v>
                </c:pt>
                <c:pt idx="6">
                  <c:v>Estados Unidos</c:v>
                </c:pt>
              </c:strCache>
            </c:strRef>
          </c:cat>
          <c:val>
            <c:numRef>
              <c:f>'Figura 1'!$G$6:$G$12</c:f>
              <c:numCache>
                <c:formatCode>0.0</c:formatCode>
                <c:ptCount val="7"/>
                <c:pt idx="0">
                  <c:v>3</c:v>
                </c:pt>
                <c:pt idx="1">
                  <c:v>1.5</c:v>
                </c:pt>
                <c:pt idx="2">
                  <c:v>1</c:v>
                </c:pt>
                <c:pt idx="3">
                  <c:v>4.0999999999999996</c:v>
                </c:pt>
                <c:pt idx="4">
                  <c:v>4.8</c:v>
                </c:pt>
                <c:pt idx="5">
                  <c:v>6.4</c:v>
                </c:pt>
                <c:pt idx="6">
                  <c:v>1.9</c:v>
                </c:pt>
              </c:numCache>
            </c:numRef>
          </c:val>
          <c:extLst>
            <c:ext xmlns:c16="http://schemas.microsoft.com/office/drawing/2014/chart" uri="{C3380CC4-5D6E-409C-BE32-E72D297353CC}">
              <c16:uniqueId val="{00000003-F820-4F73-B580-D5FA86775A7A}"/>
            </c:ext>
          </c:extLst>
        </c:ser>
        <c:ser>
          <c:idx val="4"/>
          <c:order val="4"/>
          <c:tx>
            <c:strRef>
              <c:f>'Figura 1'!$H$5</c:f>
              <c:strCache>
                <c:ptCount val="1"/>
                <c:pt idx="0">
                  <c:v>2026</c:v>
                </c:pt>
              </c:strCache>
            </c:strRef>
          </c:tx>
          <c:spPr>
            <a:solidFill>
              <a:srgbClr val="B74C2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'Figura 1'!$A$6:$C$12</c:f>
              <c:strCache>
                <c:ptCount val="7"/>
                <c:pt idx="0">
                  <c:v>Mundo</c:v>
                </c:pt>
                <c:pt idx="1">
                  <c:v>Economías Avanzadas</c:v>
                </c:pt>
                <c:pt idx="2">
                  <c:v>Zona del euro</c:v>
                </c:pt>
                <c:pt idx="3">
                  <c:v>Economías emergentes y en desarrollo</c:v>
                </c:pt>
                <c:pt idx="4">
                  <c:v>China</c:v>
                </c:pt>
                <c:pt idx="5">
                  <c:v>India</c:v>
                </c:pt>
                <c:pt idx="6">
                  <c:v>Estados Unidos</c:v>
                </c:pt>
              </c:strCache>
            </c:strRef>
          </c:cat>
          <c:val>
            <c:numRef>
              <c:f>'Figura 1'!$H$6:$H$12</c:f>
              <c:numCache>
                <c:formatCode>0.0</c:formatCode>
                <c:ptCount val="7"/>
                <c:pt idx="0">
                  <c:v>3.1</c:v>
                </c:pt>
                <c:pt idx="1">
                  <c:v>1.6</c:v>
                </c:pt>
                <c:pt idx="2">
                  <c:v>1.2</c:v>
                </c:pt>
                <c:pt idx="3">
                  <c:v>4</c:v>
                </c:pt>
                <c:pt idx="4">
                  <c:v>4.2</c:v>
                </c:pt>
                <c:pt idx="5">
                  <c:v>6.4</c:v>
                </c:pt>
                <c:pt idx="6">
                  <c:v>2</c:v>
                </c:pt>
              </c:numCache>
            </c:numRef>
          </c:val>
          <c:extLst>
            <c:ext xmlns:c16="http://schemas.microsoft.com/office/drawing/2014/chart" uri="{C3380CC4-5D6E-409C-BE32-E72D297353CC}">
              <c16:uniqueId val="{00000004-F820-4F73-B580-D5FA86775A7A}"/>
            </c:ext>
          </c:extLst>
        </c:ser>
        <c:dLbls>
          <c:showLegendKey val="0"/>
          <c:showVal val="0"/>
          <c:showCatName val="0"/>
          <c:showSerName val="0"/>
          <c:showPercent val="0"/>
          <c:showBubbleSize val="0"/>
        </c:dLbls>
        <c:gapWidth val="219"/>
        <c:overlap val="-27"/>
        <c:axId val="328335360"/>
        <c:axId val="328337760"/>
      </c:barChart>
      <c:catAx>
        <c:axId val="32833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28337760"/>
        <c:crosses val="autoZero"/>
        <c:auto val="1"/>
        <c:lblAlgn val="ctr"/>
        <c:lblOffset val="100"/>
        <c:noMultiLvlLbl val="0"/>
      </c:catAx>
      <c:valAx>
        <c:axId val="32833776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2833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03766758884868E-2"/>
          <c:y val="4.4133422972005648E-2"/>
          <c:w val="0.97729623324111514"/>
          <c:h val="0.82877606089722988"/>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0000"/>
              </a:solidFill>
              <a:ln>
                <a:solidFill>
                  <a:srgbClr val="FF0000"/>
                </a:solidFill>
              </a:ln>
              <a:effectLst/>
            </c:spPr>
            <c:extLst>
              <c:ext xmlns:c16="http://schemas.microsoft.com/office/drawing/2014/chart" uri="{C3380CC4-5D6E-409C-BE32-E72D297353CC}">
                <c16:uniqueId val="{00000001-C9AE-4388-9F62-0C95017ABB01}"/>
              </c:ext>
            </c:extLst>
          </c:dPt>
          <c:dPt>
            <c:idx val="6"/>
            <c:invertIfNegative val="0"/>
            <c:bubble3D val="0"/>
            <c:spPr>
              <a:solidFill>
                <a:srgbClr val="FF0000"/>
              </a:solidFill>
              <a:ln>
                <a:noFill/>
              </a:ln>
              <a:effectLst/>
            </c:spPr>
            <c:extLst>
              <c:ext xmlns:c16="http://schemas.microsoft.com/office/drawing/2014/chart" uri="{C3380CC4-5D6E-409C-BE32-E72D297353CC}">
                <c16:uniqueId val="{00000003-C9AE-4388-9F62-0C95017ABB01}"/>
              </c:ext>
            </c:extLst>
          </c:dPt>
          <c:dPt>
            <c:idx val="25"/>
            <c:invertIfNegative val="0"/>
            <c:bubble3D val="0"/>
            <c:spPr>
              <a:solidFill>
                <a:srgbClr val="FF0000"/>
              </a:solidFill>
              <a:ln>
                <a:solidFill>
                  <a:srgbClr val="FF0000"/>
                </a:solidFill>
              </a:ln>
              <a:effectLst/>
            </c:spPr>
            <c:extLst>
              <c:ext xmlns:c16="http://schemas.microsoft.com/office/drawing/2014/chart" uri="{C3380CC4-5D6E-409C-BE32-E72D297353CC}">
                <c16:uniqueId val="{00000005-C9AE-4388-9F62-0C95017ABB01}"/>
              </c:ext>
            </c:extLst>
          </c:dPt>
          <c:dPt>
            <c:idx val="29"/>
            <c:invertIfNegative val="0"/>
            <c:bubble3D val="0"/>
            <c:spPr>
              <a:solidFill>
                <a:srgbClr val="FF0000"/>
              </a:solidFill>
              <a:ln>
                <a:solidFill>
                  <a:srgbClr val="FF0000"/>
                </a:solidFill>
              </a:ln>
              <a:effectLst/>
            </c:spPr>
            <c:extLst>
              <c:ext xmlns:c16="http://schemas.microsoft.com/office/drawing/2014/chart" uri="{C3380CC4-5D6E-409C-BE32-E72D297353CC}">
                <c16:uniqueId val="{00000007-C9AE-4388-9F62-0C95017ABB01}"/>
              </c:ext>
            </c:extLst>
          </c:dPt>
          <c:dPt>
            <c:idx val="30"/>
            <c:invertIfNegative val="0"/>
            <c:bubble3D val="0"/>
            <c:spPr>
              <a:solidFill>
                <a:srgbClr val="FF0000"/>
              </a:solidFill>
              <a:ln>
                <a:solidFill>
                  <a:srgbClr val="FF0000"/>
                </a:solidFill>
              </a:ln>
              <a:effectLst/>
            </c:spPr>
            <c:extLst>
              <c:ext xmlns:c16="http://schemas.microsoft.com/office/drawing/2014/chart" uri="{C3380CC4-5D6E-409C-BE32-E72D297353CC}">
                <c16:uniqueId val="{00000009-C9AE-4388-9F62-0C95017ABB01}"/>
              </c:ext>
            </c:extLst>
          </c:dPt>
          <c:dPt>
            <c:idx val="31"/>
            <c:invertIfNegative val="0"/>
            <c:bubble3D val="0"/>
            <c:spPr>
              <a:solidFill>
                <a:srgbClr val="FF0000"/>
              </a:solidFill>
              <a:ln>
                <a:solidFill>
                  <a:srgbClr val="FF0000"/>
                </a:solidFill>
              </a:ln>
              <a:effectLst/>
            </c:spPr>
            <c:extLst>
              <c:ext xmlns:c16="http://schemas.microsoft.com/office/drawing/2014/chart" uri="{C3380CC4-5D6E-409C-BE32-E72D297353CC}">
                <c16:uniqueId val="{0000000B-C9AE-4388-9F62-0C95017ABB01}"/>
              </c:ext>
            </c:extLst>
          </c:dPt>
          <c:dPt>
            <c:idx val="36"/>
            <c:invertIfNegative val="0"/>
            <c:bubble3D val="0"/>
            <c:spPr>
              <a:solidFill>
                <a:srgbClr val="FF0000"/>
              </a:solidFill>
              <a:ln>
                <a:solidFill>
                  <a:srgbClr val="FF0000"/>
                </a:solidFill>
              </a:ln>
              <a:effectLst/>
            </c:spPr>
            <c:extLst>
              <c:ext xmlns:c16="http://schemas.microsoft.com/office/drawing/2014/chart" uri="{C3380CC4-5D6E-409C-BE32-E72D297353CC}">
                <c16:uniqueId val="{0000000D-C9AE-4388-9F62-0C95017ABB01}"/>
              </c:ext>
            </c:extLst>
          </c:dPt>
          <c:dPt>
            <c:idx val="43"/>
            <c:invertIfNegative val="0"/>
            <c:bubble3D val="0"/>
            <c:spPr>
              <a:solidFill>
                <a:srgbClr val="FF0000"/>
              </a:solidFill>
              <a:ln>
                <a:solidFill>
                  <a:srgbClr val="FF0000"/>
                </a:solidFill>
              </a:ln>
              <a:effectLst/>
            </c:spPr>
            <c:extLst>
              <c:ext xmlns:c16="http://schemas.microsoft.com/office/drawing/2014/chart" uri="{C3380CC4-5D6E-409C-BE32-E72D297353CC}">
                <c16:uniqueId val="{0000000F-C9AE-4388-9F62-0C95017ABB01}"/>
              </c:ext>
            </c:extLst>
          </c:dPt>
          <c:dPt>
            <c:idx val="47"/>
            <c:invertIfNegative val="0"/>
            <c:bubble3D val="0"/>
            <c:spPr>
              <a:solidFill>
                <a:srgbClr val="FF0000"/>
              </a:solidFill>
              <a:ln>
                <a:solidFill>
                  <a:srgbClr val="FF0000"/>
                </a:solidFill>
              </a:ln>
              <a:effectLst/>
            </c:spPr>
            <c:extLst>
              <c:ext xmlns:c16="http://schemas.microsoft.com/office/drawing/2014/chart" uri="{C3380CC4-5D6E-409C-BE32-E72D297353CC}">
                <c16:uniqueId val="{00000011-C9AE-4388-9F62-0C95017ABB01}"/>
              </c:ext>
            </c:extLst>
          </c:dPt>
          <c:dPt>
            <c:idx val="49"/>
            <c:invertIfNegative val="0"/>
            <c:bubble3D val="0"/>
            <c:spPr>
              <a:solidFill>
                <a:srgbClr val="FF0000"/>
              </a:solidFill>
              <a:ln>
                <a:solidFill>
                  <a:srgbClr val="FF0000"/>
                </a:solidFill>
              </a:ln>
              <a:effectLst/>
            </c:spPr>
            <c:extLst>
              <c:ext xmlns:c16="http://schemas.microsoft.com/office/drawing/2014/chart" uri="{C3380CC4-5D6E-409C-BE32-E72D297353CC}">
                <c16:uniqueId val="{00000013-C9AE-4388-9F62-0C95017ABB01}"/>
              </c:ext>
            </c:extLst>
          </c:dPt>
          <c:dPt>
            <c:idx val="50"/>
            <c:invertIfNegative val="0"/>
            <c:bubble3D val="0"/>
            <c:spPr>
              <a:solidFill>
                <a:srgbClr val="FF0000"/>
              </a:solidFill>
              <a:ln>
                <a:solidFill>
                  <a:srgbClr val="FF0000"/>
                </a:solidFill>
              </a:ln>
              <a:effectLst/>
            </c:spPr>
            <c:extLst>
              <c:ext xmlns:c16="http://schemas.microsoft.com/office/drawing/2014/chart" uri="{C3380CC4-5D6E-409C-BE32-E72D297353CC}">
                <c16:uniqueId val="{00000015-C9AE-4388-9F62-0C95017ABB01}"/>
              </c:ext>
            </c:extLst>
          </c:dPt>
          <c:dPt>
            <c:idx val="51"/>
            <c:invertIfNegative val="0"/>
            <c:bubble3D val="0"/>
            <c:spPr>
              <a:solidFill>
                <a:srgbClr val="FF0000"/>
              </a:solidFill>
              <a:ln>
                <a:solidFill>
                  <a:srgbClr val="FF0000"/>
                </a:solidFill>
              </a:ln>
              <a:effectLst/>
            </c:spPr>
            <c:extLst>
              <c:ext xmlns:c16="http://schemas.microsoft.com/office/drawing/2014/chart" uri="{C3380CC4-5D6E-409C-BE32-E72D297353CC}">
                <c16:uniqueId val="{00000017-C9AE-4388-9F62-0C95017ABB01}"/>
              </c:ext>
            </c:extLst>
          </c:dPt>
          <c:dPt>
            <c:idx val="57"/>
            <c:invertIfNegative val="0"/>
            <c:bubble3D val="0"/>
            <c:spPr>
              <a:solidFill>
                <a:srgbClr val="FF0000"/>
              </a:solidFill>
              <a:ln>
                <a:solidFill>
                  <a:srgbClr val="FF0000"/>
                </a:solidFill>
              </a:ln>
              <a:effectLst/>
            </c:spPr>
            <c:extLst>
              <c:ext xmlns:c16="http://schemas.microsoft.com/office/drawing/2014/chart" uri="{C3380CC4-5D6E-409C-BE32-E72D297353CC}">
                <c16:uniqueId val="{00000019-C9AE-4388-9F62-0C95017ABB01}"/>
              </c:ext>
            </c:extLst>
          </c:dPt>
          <c:dPt>
            <c:idx val="62"/>
            <c:invertIfNegative val="0"/>
            <c:bubble3D val="0"/>
            <c:spPr>
              <a:solidFill>
                <a:srgbClr val="FF0000"/>
              </a:solidFill>
              <a:ln>
                <a:solidFill>
                  <a:srgbClr val="FF0000"/>
                </a:solidFill>
              </a:ln>
              <a:effectLst/>
            </c:spPr>
            <c:extLst>
              <c:ext xmlns:c16="http://schemas.microsoft.com/office/drawing/2014/chart" uri="{C3380CC4-5D6E-409C-BE32-E72D297353CC}">
                <c16:uniqueId val="{0000001B-C9AE-4388-9F62-0C95017ABB01}"/>
              </c:ext>
            </c:extLst>
          </c:dPt>
          <c:dPt>
            <c:idx val="63"/>
            <c:invertIfNegative val="0"/>
            <c:bubble3D val="0"/>
            <c:spPr>
              <a:solidFill>
                <a:srgbClr val="FF0000"/>
              </a:solidFill>
              <a:ln>
                <a:solidFill>
                  <a:srgbClr val="FF0000"/>
                </a:solidFill>
              </a:ln>
              <a:effectLst/>
            </c:spPr>
            <c:extLst>
              <c:ext xmlns:c16="http://schemas.microsoft.com/office/drawing/2014/chart" uri="{C3380CC4-5D6E-409C-BE32-E72D297353CC}">
                <c16:uniqueId val="{0000001D-C9AE-4388-9F62-0C95017ABB01}"/>
              </c:ext>
            </c:extLst>
          </c:dPt>
          <c:dPt>
            <c:idx val="64"/>
            <c:invertIfNegative val="0"/>
            <c:bubble3D val="0"/>
            <c:spPr>
              <a:solidFill>
                <a:srgbClr val="FF0000"/>
              </a:solidFill>
              <a:ln>
                <a:solidFill>
                  <a:srgbClr val="FF0000"/>
                </a:solidFill>
              </a:ln>
              <a:effectLst/>
            </c:spPr>
            <c:extLst>
              <c:ext xmlns:c16="http://schemas.microsoft.com/office/drawing/2014/chart" uri="{C3380CC4-5D6E-409C-BE32-E72D297353CC}">
                <c16:uniqueId val="{0000001F-C9AE-4388-9F62-0C95017ABB01}"/>
              </c:ext>
            </c:extLst>
          </c:dPt>
          <c:dPt>
            <c:idx val="67"/>
            <c:invertIfNegative val="0"/>
            <c:bubble3D val="0"/>
            <c:spPr>
              <a:solidFill>
                <a:srgbClr val="FF0000"/>
              </a:solidFill>
              <a:ln>
                <a:solidFill>
                  <a:srgbClr val="FF0000"/>
                </a:solidFill>
              </a:ln>
              <a:effectLst/>
            </c:spPr>
            <c:extLst>
              <c:ext xmlns:c16="http://schemas.microsoft.com/office/drawing/2014/chart" uri="{C3380CC4-5D6E-409C-BE32-E72D297353CC}">
                <c16:uniqueId val="{00000021-C9AE-4388-9F62-0C95017ABB01}"/>
              </c:ext>
            </c:extLst>
          </c:dPt>
          <c:dPt>
            <c:idx val="68"/>
            <c:invertIfNegative val="0"/>
            <c:bubble3D val="0"/>
            <c:spPr>
              <a:solidFill>
                <a:srgbClr val="FF0000"/>
              </a:solidFill>
              <a:ln>
                <a:solidFill>
                  <a:srgbClr val="FF0000"/>
                </a:solidFill>
              </a:ln>
              <a:effectLst/>
            </c:spPr>
            <c:extLst>
              <c:ext xmlns:c16="http://schemas.microsoft.com/office/drawing/2014/chart" uri="{C3380CC4-5D6E-409C-BE32-E72D297353CC}">
                <c16:uniqueId val="{00000023-C9AE-4388-9F62-0C95017ABB01}"/>
              </c:ext>
            </c:extLst>
          </c:dPt>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C9AE-4388-9F62-0C95017ABB01}"/>
                </c:ext>
              </c:extLst>
            </c:dLbl>
            <c:dLbl>
              <c:idx val="30"/>
              <c:layout>
                <c:manualLayout>
                  <c:x val="-2.7735755560200123E-2"/>
                  <c:y val="4.61845220756577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AE-4388-9F62-0C95017ABB01}"/>
                </c:ext>
              </c:extLst>
            </c:dLbl>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9AE-4388-9F62-0C95017ABB01}"/>
                </c:ext>
              </c:extLst>
            </c:dLbl>
            <c:dLbl>
              <c:idx val="4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9AE-4388-9F62-0C95017ABB01}"/>
                </c:ext>
              </c:extLst>
            </c:dLbl>
            <c:dLbl>
              <c:idx val="4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9AE-4388-9F62-0C95017ABB01}"/>
                </c:ext>
              </c:extLst>
            </c:dLbl>
            <c:dLbl>
              <c:idx val="4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C9AE-4388-9F62-0C95017ABB01}"/>
                </c:ext>
              </c:extLst>
            </c:dLbl>
            <c:dLbl>
              <c:idx val="5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C9AE-4388-9F62-0C95017ABB01}"/>
                </c:ext>
              </c:extLst>
            </c:dLbl>
            <c:dLbl>
              <c:idx val="5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9AE-4388-9F62-0C95017ABB01}"/>
                </c:ext>
              </c:extLst>
            </c:dLbl>
            <c:dLbl>
              <c:idx val="6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9AE-4388-9F62-0C95017ABB01}"/>
                </c:ext>
              </c:extLst>
            </c:dLbl>
            <c:dLbl>
              <c:idx val="6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9AE-4388-9F62-0C95017ABB0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 A1'!$D$1:$BU$1</c:f>
              <c:numCache>
                <c:formatCode>General</c:formatCode>
                <c:ptCount val="70"/>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pt idx="49">
                  <c:v>2001</c:v>
                </c:pt>
                <c:pt idx="50">
                  <c:v>2002</c:v>
                </c:pt>
                <c:pt idx="51">
                  <c:v>2003</c:v>
                </c:pt>
                <c:pt idx="52">
                  <c:v>2004</c:v>
                </c:pt>
                <c:pt idx="53">
                  <c:v>2005</c:v>
                </c:pt>
                <c:pt idx="54">
                  <c:v>2006</c:v>
                </c:pt>
                <c:pt idx="55">
                  <c:v>2007</c:v>
                </c:pt>
                <c:pt idx="56">
                  <c:v>2008</c:v>
                </c:pt>
                <c:pt idx="57">
                  <c:v>2009</c:v>
                </c:pt>
                <c:pt idx="58">
                  <c:v>2010</c:v>
                </c:pt>
                <c:pt idx="59">
                  <c:v>2011</c:v>
                </c:pt>
                <c:pt idx="60">
                  <c:v>2012</c:v>
                </c:pt>
                <c:pt idx="61">
                  <c:v>2013</c:v>
                </c:pt>
                <c:pt idx="62">
                  <c:v>2014</c:v>
                </c:pt>
                <c:pt idx="63">
                  <c:v>2015</c:v>
                </c:pt>
                <c:pt idx="64">
                  <c:v>2016</c:v>
                </c:pt>
                <c:pt idx="65">
                  <c:v>2017</c:v>
                </c:pt>
                <c:pt idx="66">
                  <c:v>2018</c:v>
                </c:pt>
                <c:pt idx="67">
                  <c:v>2019</c:v>
                </c:pt>
                <c:pt idx="68">
                  <c:v>2020</c:v>
                </c:pt>
                <c:pt idx="69">
                  <c:v>2021</c:v>
                </c:pt>
              </c:numCache>
            </c:numRef>
          </c:cat>
          <c:val>
            <c:numRef>
              <c:f>'Grafico A1'!$D$3:$BU$3</c:f>
              <c:numCache>
                <c:formatCode>0.0</c:formatCode>
                <c:ptCount val="70"/>
                <c:pt idx="0">
                  <c:v>3.2244648307235835</c:v>
                </c:pt>
                <c:pt idx="1">
                  <c:v>-5.6569467952937602</c:v>
                </c:pt>
                <c:pt idx="2">
                  <c:v>2.3638230956980921</c:v>
                </c:pt>
                <c:pt idx="3">
                  <c:v>5.0950856642269171</c:v>
                </c:pt>
                <c:pt idx="4">
                  <c:v>9.7426975322138176</c:v>
                </c:pt>
                <c:pt idx="5">
                  <c:v>9.6411384477982587</c:v>
                </c:pt>
                <c:pt idx="6">
                  <c:v>-0.36782614896527788</c:v>
                </c:pt>
                <c:pt idx="7">
                  <c:v>3.6858967975748502</c:v>
                </c:pt>
                <c:pt idx="8">
                  <c:v>8.2111245143452916</c:v>
                </c:pt>
                <c:pt idx="9">
                  <c:v>2.3904858941920626</c:v>
                </c:pt>
                <c:pt idx="10">
                  <c:v>3.4773384811138452</c:v>
                </c:pt>
                <c:pt idx="11">
                  <c:v>1.7321972229736637</c:v>
                </c:pt>
                <c:pt idx="12">
                  <c:v>9.2590771638308986</c:v>
                </c:pt>
                <c:pt idx="13">
                  <c:v>3.3940529022087995</c:v>
                </c:pt>
                <c:pt idx="14">
                  <c:v>10.187463966833921</c:v>
                </c:pt>
                <c:pt idx="15">
                  <c:v>6.7543516495560896</c:v>
                </c:pt>
                <c:pt idx="16">
                  <c:v>10.2335301384622</c:v>
                </c:pt>
                <c:pt idx="17">
                  <c:v>9.071685223565229</c:v>
                </c:pt>
                <c:pt idx="18">
                  <c:v>10.407277289381</c:v>
                </c:pt>
                <c:pt idx="19">
                  <c:v>6.7253043124891221</c:v>
                </c:pt>
                <c:pt idx="20">
                  <c:v>7.9201850880399105</c:v>
                </c:pt>
                <c:pt idx="21">
                  <c:v>13.229611406151442</c:v>
                </c:pt>
                <c:pt idx="22">
                  <c:v>9.953059595101422</c:v>
                </c:pt>
                <c:pt idx="23">
                  <c:v>7.9420410922940832</c:v>
                </c:pt>
                <c:pt idx="24">
                  <c:v>3.011567078832611</c:v>
                </c:pt>
                <c:pt idx="25">
                  <c:v>-0.20804072759832426</c:v>
                </c:pt>
                <c:pt idx="26">
                  <c:v>6.5412437933165091</c:v>
                </c:pt>
                <c:pt idx="27">
                  <c:v>8.3481356879448363</c:v>
                </c:pt>
                <c:pt idx="28">
                  <c:v>9.7283125005134252</c:v>
                </c:pt>
                <c:pt idx="29">
                  <c:v>-1.2595872858364721</c:v>
                </c:pt>
                <c:pt idx="30">
                  <c:v>-12.690480795391245</c:v>
                </c:pt>
                <c:pt idx="31">
                  <c:v>-20.219479553031217</c:v>
                </c:pt>
                <c:pt idx="32">
                  <c:v>1.4645166860125736</c:v>
                </c:pt>
                <c:pt idx="33">
                  <c:v>5.1835700762270509</c:v>
                </c:pt>
                <c:pt idx="34">
                  <c:v>7.9792215567738189</c:v>
                </c:pt>
                <c:pt idx="35">
                  <c:v>2.4725680267774441</c:v>
                </c:pt>
                <c:pt idx="36">
                  <c:v>-0.82798927928422472</c:v>
                </c:pt>
                <c:pt idx="37">
                  <c:v>0.69016787599913698</c:v>
                </c:pt>
                <c:pt idx="38">
                  <c:v>7.8452026493147642E-2</c:v>
                </c:pt>
                <c:pt idx="39">
                  <c:v>5.8511954951824707</c:v>
                </c:pt>
                <c:pt idx="40">
                  <c:v>12.47202193046142</c:v>
                </c:pt>
                <c:pt idx="41">
                  <c:v>5.0440762112647475</c:v>
                </c:pt>
                <c:pt idx="42">
                  <c:v>9.2474679491403542</c:v>
                </c:pt>
                <c:pt idx="43">
                  <c:v>-12.792284870708759</c:v>
                </c:pt>
                <c:pt idx="44">
                  <c:v>5.5032168200225273</c:v>
                </c:pt>
                <c:pt idx="45">
                  <c:v>12.120473795116183</c:v>
                </c:pt>
                <c:pt idx="46">
                  <c:v>5.5714669509446368</c:v>
                </c:pt>
                <c:pt idx="47">
                  <c:v>-4.5628102219916533</c:v>
                </c:pt>
                <c:pt idx="48">
                  <c:v>3.3606484258738245</c:v>
                </c:pt>
                <c:pt idx="49">
                  <c:v>-2.5287044689932703</c:v>
                </c:pt>
                <c:pt idx="50">
                  <c:v>-2.340333746419565</c:v>
                </c:pt>
                <c:pt idx="51">
                  <c:v>-1.4721674235366522</c:v>
                </c:pt>
                <c:pt idx="52">
                  <c:v>9.206668009064046</c:v>
                </c:pt>
                <c:pt idx="53">
                  <c:v>8.7921735523481601</c:v>
                </c:pt>
                <c:pt idx="54">
                  <c:v>11.283410142703488</c:v>
                </c:pt>
                <c:pt idx="55">
                  <c:v>12.750674632365367</c:v>
                </c:pt>
                <c:pt idx="56">
                  <c:v>8.7328705174642316</c:v>
                </c:pt>
                <c:pt idx="57">
                  <c:v>-8.06439705310944</c:v>
                </c:pt>
                <c:pt idx="58">
                  <c:v>10.281014832493751</c:v>
                </c:pt>
                <c:pt idx="59">
                  <c:v>8.7073338005421839</c:v>
                </c:pt>
                <c:pt idx="60">
                  <c:v>6.1790837559924539</c:v>
                </c:pt>
                <c:pt idx="61">
                  <c:v>1.6777661699298951</c:v>
                </c:pt>
                <c:pt idx="62">
                  <c:v>-1.4326660139091674</c:v>
                </c:pt>
                <c:pt idx="63">
                  <c:v>-3.1556140923589049</c:v>
                </c:pt>
                <c:pt idx="64">
                  <c:v>-4.4916440147872105</c:v>
                </c:pt>
                <c:pt idx="65">
                  <c:v>0.66092188540014529</c:v>
                </c:pt>
                <c:pt idx="66">
                  <c:v>1.9844896428808712</c:v>
                </c:pt>
                <c:pt idx="67">
                  <c:v>-1.3117228501098421</c:v>
                </c:pt>
                <c:pt idx="68">
                  <c:v>-13.716011887804491</c:v>
                </c:pt>
                <c:pt idx="69">
                  <c:v>16.076610676092052</c:v>
                </c:pt>
              </c:numCache>
            </c:numRef>
          </c:val>
          <c:extLst>
            <c:ext xmlns:c16="http://schemas.microsoft.com/office/drawing/2014/chart" uri="{C3380CC4-5D6E-409C-BE32-E72D297353CC}">
              <c16:uniqueId val="{00000029-C9AE-4388-9F62-0C95017ABB01}"/>
            </c:ext>
          </c:extLst>
        </c:ser>
        <c:dLbls>
          <c:showLegendKey val="0"/>
          <c:showVal val="0"/>
          <c:showCatName val="0"/>
          <c:showSerName val="0"/>
          <c:showPercent val="0"/>
          <c:showBubbleSize val="0"/>
        </c:dLbls>
        <c:gapWidth val="50"/>
        <c:overlap val="100"/>
        <c:axId val="2093397103"/>
        <c:axId val="2093387951"/>
      </c:barChart>
      <c:lineChart>
        <c:grouping val="standard"/>
        <c:varyColors val="0"/>
        <c:ser>
          <c:idx val="1"/>
          <c:order val="1"/>
          <c:spPr>
            <a:ln w="28575" cap="rnd">
              <a:solidFill>
                <a:schemeClr val="tx1"/>
              </a:solidFill>
              <a:round/>
            </a:ln>
            <a:effectLst/>
          </c:spPr>
          <c:marker>
            <c:symbol val="none"/>
          </c:marker>
          <c:dLbls>
            <c:dLbl>
              <c:idx val="1"/>
              <c:layout>
                <c:manualLayout>
                  <c:x val="-3.605648222826003E-2"/>
                  <c:y val="-4.1566069868090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9AE-4388-9F62-0C95017ABB01}"/>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'Grafico A1'!$D$4:$BU$4</c:f>
              <c:numCache>
                <c:formatCode>0.0</c:formatCode>
                <c:ptCount val="70"/>
                <c:pt idx="0">
                  <c:v>2.9777328339039233</c:v>
                </c:pt>
                <c:pt idx="1">
                  <c:v>2.9777328339039233</c:v>
                </c:pt>
                <c:pt idx="2">
                  <c:v>2.9777328339039233</c:v>
                </c:pt>
                <c:pt idx="3">
                  <c:v>2.9777328339039233</c:v>
                </c:pt>
                <c:pt idx="4">
                  <c:v>2.9777328339039233</c:v>
                </c:pt>
                <c:pt idx="5">
                  <c:v>2.9777328339039233</c:v>
                </c:pt>
                <c:pt idx="6">
                  <c:v>2.9777328339039233</c:v>
                </c:pt>
                <c:pt idx="7">
                  <c:v>2.9777328339039233</c:v>
                </c:pt>
                <c:pt idx="24" formatCode="General">
                  <c:v>7.9515670537865235E-2</c:v>
                </c:pt>
              </c:numCache>
            </c:numRef>
          </c:val>
          <c:smooth val="0"/>
          <c:extLst>
            <c:ext xmlns:c16="http://schemas.microsoft.com/office/drawing/2014/chart" uri="{C3380CC4-5D6E-409C-BE32-E72D297353CC}">
              <c16:uniqueId val="{0000002B-C9AE-4388-9F62-0C95017ABB01}"/>
            </c:ext>
          </c:extLst>
        </c:ser>
        <c:ser>
          <c:idx val="2"/>
          <c:order val="2"/>
          <c:spPr>
            <a:ln w="28575" cap="rnd">
              <a:solidFill>
                <a:schemeClr val="tx1"/>
              </a:solidFill>
              <a:round/>
            </a:ln>
            <a:effectLst/>
          </c:spPr>
          <c:marker>
            <c:symbol val="none"/>
          </c:marker>
          <c:dLbls>
            <c:dLbl>
              <c:idx val="10"/>
              <c:layout>
                <c:manualLayout>
                  <c:x val="-1.6828846563098531E-2"/>
                  <c:y val="-3.2352386387819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C9AE-4388-9F62-0C95017ABB0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'Grafico A1'!$D$5:$BU$5</c:f>
              <c:numCache>
                <c:formatCode>General</c:formatCode>
                <c:ptCount val="70"/>
                <c:pt idx="8" formatCode="0.0">
                  <c:v>5.5859150256485801</c:v>
                </c:pt>
                <c:pt idx="9" formatCode="0.0">
                  <c:v>5.5859150256485801</c:v>
                </c:pt>
                <c:pt idx="10" formatCode="0.0">
                  <c:v>5.5859150256485801</c:v>
                </c:pt>
                <c:pt idx="11" formatCode="0.0">
                  <c:v>5.5859150256485801</c:v>
                </c:pt>
                <c:pt idx="12" formatCode="0.0">
                  <c:v>5.5859150256485801</c:v>
                </c:pt>
                <c:pt idx="13" formatCode="0.0">
                  <c:v>5.5859150256485801</c:v>
                </c:pt>
                <c:pt idx="14" formatCode="0.0">
                  <c:v>5.5859150256485801</c:v>
                </c:pt>
                <c:pt idx="15" formatCode="0.0">
                  <c:v>5.5859150256485801</c:v>
                </c:pt>
                <c:pt idx="16" formatCode="0.0">
                  <c:v>5.5859150256485801</c:v>
                </c:pt>
                <c:pt idx="17" formatCode="0.0">
                  <c:v>5.5859150256485801</c:v>
                </c:pt>
                <c:pt idx="24">
                  <c:v>2.4014431502558726</c:v>
                </c:pt>
                <c:pt idx="31">
                  <c:v>-0.3122138915783228</c:v>
                </c:pt>
                <c:pt idx="37">
                  <c:v>37.673660683261922</c:v>
                </c:pt>
                <c:pt idx="56" formatCode="0%">
                  <c:v>0.62090379230580162</c:v>
                </c:pt>
                <c:pt idx="61" formatCode="0.0%">
                  <c:v>0.29426905562455796</c:v>
                </c:pt>
                <c:pt idx="69">
                  <c:v>-7.490921286996477E-2</c:v>
                </c:pt>
              </c:numCache>
            </c:numRef>
          </c:val>
          <c:smooth val="0"/>
          <c:extLst>
            <c:ext xmlns:c16="http://schemas.microsoft.com/office/drawing/2014/chart" uri="{C3380CC4-5D6E-409C-BE32-E72D297353CC}">
              <c16:uniqueId val="{0000002D-C9AE-4388-9F62-0C95017ABB01}"/>
            </c:ext>
          </c:extLst>
        </c:ser>
        <c:ser>
          <c:idx val="3"/>
          <c:order val="3"/>
          <c:spPr>
            <a:ln w="28575" cap="rnd">
              <a:solidFill>
                <a:schemeClr val="tx1"/>
              </a:solidFill>
              <a:round/>
            </a:ln>
            <a:effectLst/>
          </c:spPr>
          <c:marker>
            <c:symbol val="none"/>
          </c:marker>
          <c:dLbls>
            <c:dLbl>
              <c:idx val="25"/>
              <c:layout>
                <c:manualLayout>
                  <c:x val="-1.6224019294885438E-2"/>
                  <c:y val="-4.1542929830331407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C9AE-4388-9F62-0C95017ABB01}"/>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'Grafico A1'!$D$6:$BU$6</c:f>
              <c:numCache>
                <c:formatCode>General</c:formatCode>
                <c:ptCount val="70"/>
                <c:pt idx="18" formatCode="0.0">
                  <c:v>6.2685804804995415</c:v>
                </c:pt>
                <c:pt idx="19" formatCode="0.0">
                  <c:v>6.2685804804995415</c:v>
                </c:pt>
                <c:pt idx="20" formatCode="0.0">
                  <c:v>6.2685804804995415</c:v>
                </c:pt>
                <c:pt idx="21" formatCode="0.0">
                  <c:v>6.2685804804995415</c:v>
                </c:pt>
                <c:pt idx="22" formatCode="0.0">
                  <c:v>6.2685804804995415</c:v>
                </c:pt>
                <c:pt idx="23" formatCode="0.0">
                  <c:v>6.2685804804995415</c:v>
                </c:pt>
                <c:pt idx="24" formatCode="0.0">
                  <c:v>6.2685804804995415</c:v>
                </c:pt>
                <c:pt idx="25" formatCode="0.0">
                  <c:v>6.2685804804995415</c:v>
                </c:pt>
                <c:pt idx="26" formatCode="0.0">
                  <c:v>6.2685804804995415</c:v>
                </c:pt>
                <c:pt idx="27" formatCode="0.0">
                  <c:v>6.2685804804995415</c:v>
                </c:pt>
                <c:pt idx="56">
                  <c:v>1.1014161688759263</c:v>
                </c:pt>
                <c:pt idx="61">
                  <c:v>1.0666112055582158</c:v>
                </c:pt>
              </c:numCache>
            </c:numRef>
          </c:val>
          <c:smooth val="0"/>
          <c:extLst>
            <c:ext xmlns:c16="http://schemas.microsoft.com/office/drawing/2014/chart" uri="{C3380CC4-5D6E-409C-BE32-E72D297353CC}">
              <c16:uniqueId val="{0000002F-C9AE-4388-9F62-0C95017ABB01}"/>
            </c:ext>
          </c:extLst>
        </c:ser>
        <c:ser>
          <c:idx val="4"/>
          <c:order val="4"/>
          <c:spPr>
            <a:ln w="28575" cap="rnd">
              <a:solidFill>
                <a:schemeClr val="tx1"/>
              </a:solidFill>
              <a:round/>
            </a:ln>
            <a:effectLst/>
          </c:spPr>
          <c:marker>
            <c:symbol val="none"/>
          </c:marker>
          <c:dLbls>
            <c:dLbl>
              <c:idx val="35"/>
              <c:layout>
                <c:manualLayout>
                  <c:x val="-3.0509331116220024E-2"/>
                  <c:y val="4.1566069868090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C9AE-4388-9F62-0C95017ABB0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'Grafico A1'!$D$7:$BU$7</c:f>
              <c:numCache>
                <c:formatCode>General</c:formatCode>
                <c:ptCount val="70"/>
                <c:pt idx="28" formatCode="0.0">
                  <c:v>-2.0726619211176911</c:v>
                </c:pt>
                <c:pt idx="29" formatCode="0.0">
                  <c:v>-2.0726619211176911</c:v>
                </c:pt>
                <c:pt idx="30" formatCode="0.0">
                  <c:v>-2.0726619211176911</c:v>
                </c:pt>
                <c:pt idx="31" formatCode="0.0">
                  <c:v>-2.0726619211176911</c:v>
                </c:pt>
                <c:pt idx="32" formatCode="0.0">
                  <c:v>-2.0726619211176911</c:v>
                </c:pt>
                <c:pt idx="33" formatCode="0.0">
                  <c:v>-2.0726619211176911</c:v>
                </c:pt>
                <c:pt idx="34" formatCode="0.0">
                  <c:v>-2.0726619211176911</c:v>
                </c:pt>
                <c:pt idx="35" formatCode="0.0">
                  <c:v>-2.0726619211176911</c:v>
                </c:pt>
                <c:pt idx="36" formatCode="0.0">
                  <c:v>-2.0726619211176911</c:v>
                </c:pt>
                <c:pt idx="37" formatCode="0.0">
                  <c:v>-2.0726619211176911</c:v>
                </c:pt>
              </c:numCache>
            </c:numRef>
          </c:val>
          <c:smooth val="0"/>
          <c:extLst>
            <c:ext xmlns:c16="http://schemas.microsoft.com/office/drawing/2014/chart" uri="{C3380CC4-5D6E-409C-BE32-E72D297353CC}">
              <c16:uniqueId val="{00000031-C9AE-4388-9F62-0C95017ABB01}"/>
            </c:ext>
          </c:extLst>
        </c:ser>
        <c:ser>
          <c:idx val="5"/>
          <c:order val="5"/>
          <c:spPr>
            <a:ln w="28575" cap="rnd">
              <a:solidFill>
                <a:schemeClr val="tx1"/>
              </a:solidFill>
              <a:round/>
            </a:ln>
            <a:effectLst/>
          </c:spPr>
          <c:marker>
            <c:symbol val="none"/>
          </c:marker>
          <c:dLbls>
            <c:dLbl>
              <c:idx val="39"/>
              <c:layout>
                <c:manualLayout>
                  <c:x val="-6.1018662232440048E-2"/>
                  <c:y val="-4.6184522075656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C9AE-4388-9F62-0C95017ABB0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'Grafico A1'!$D$8:$BU$8</c:f>
              <c:numCache>
                <c:formatCode>General</c:formatCode>
                <c:ptCount val="70"/>
                <c:pt idx="38" formatCode="0.0">
                  <c:v>3.5688836032810256</c:v>
                </c:pt>
                <c:pt idx="39" formatCode="0.0">
                  <c:v>3.5688836032810256</c:v>
                </c:pt>
                <c:pt idx="40" formatCode="0.0">
                  <c:v>3.5688836032810256</c:v>
                </c:pt>
                <c:pt idx="41" formatCode="0.0">
                  <c:v>3.5688836032810256</c:v>
                </c:pt>
                <c:pt idx="42" formatCode="0.0">
                  <c:v>3.5688836032810256</c:v>
                </c:pt>
                <c:pt idx="43" formatCode="0.0">
                  <c:v>3.5688836032810256</c:v>
                </c:pt>
                <c:pt idx="44" formatCode="0.0">
                  <c:v>3.5688836032810256</c:v>
                </c:pt>
                <c:pt idx="45" formatCode="0.0">
                  <c:v>3.5688836032810256</c:v>
                </c:pt>
                <c:pt idx="46" formatCode="0.0">
                  <c:v>3.5688836032810256</c:v>
                </c:pt>
                <c:pt idx="47" formatCode="0.0">
                  <c:v>3.5688836032810256</c:v>
                </c:pt>
              </c:numCache>
            </c:numRef>
          </c:val>
          <c:smooth val="0"/>
          <c:extLst>
            <c:ext xmlns:c16="http://schemas.microsoft.com/office/drawing/2014/chart" uri="{C3380CC4-5D6E-409C-BE32-E72D297353CC}">
              <c16:uniqueId val="{00000033-C9AE-4388-9F62-0C95017ABB01}"/>
            </c:ext>
          </c:extLst>
        </c:ser>
        <c:ser>
          <c:idx val="6"/>
          <c:order val="6"/>
          <c:spPr>
            <a:ln w="28575" cap="rnd">
              <a:solidFill>
                <a:schemeClr val="tx1"/>
              </a:solidFill>
              <a:round/>
            </a:ln>
            <a:effectLst/>
          </c:spPr>
          <c:marker>
            <c:symbol val="none"/>
          </c:marker>
          <c:dLbls>
            <c:dLbl>
              <c:idx val="51"/>
              <c:layout>
                <c:manualLayout>
                  <c:x val="-5.2697935564380037E-2"/>
                  <c:y val="-2.7710713245393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9AE-4388-9F62-0C95017ABB0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'Grafico A1'!$D$9:$BU$9</c:f>
              <c:numCache>
                <c:formatCode>General</c:formatCode>
                <c:ptCount val="70"/>
                <c:pt idx="48" formatCode="0.0">
                  <c:v>3.4044400176281631</c:v>
                </c:pt>
                <c:pt idx="49" formatCode="0.0">
                  <c:v>3.4044400176281631</c:v>
                </c:pt>
                <c:pt idx="50" formatCode="0.0">
                  <c:v>3.4044400176281631</c:v>
                </c:pt>
                <c:pt idx="51" formatCode="0.0">
                  <c:v>3.4044400176281631</c:v>
                </c:pt>
                <c:pt idx="52" formatCode="0.0">
                  <c:v>3.4044400176281631</c:v>
                </c:pt>
                <c:pt idx="53" formatCode="0.0">
                  <c:v>3.4044400176281631</c:v>
                </c:pt>
                <c:pt idx="54" formatCode="0.0">
                  <c:v>3.4044400176281631</c:v>
                </c:pt>
                <c:pt idx="55" formatCode="0.0">
                  <c:v>3.4044400176281631</c:v>
                </c:pt>
                <c:pt idx="56" formatCode="0.0">
                  <c:v>3.4044400176281631</c:v>
                </c:pt>
                <c:pt idx="57" formatCode="0.0">
                  <c:v>3.4044400176281631</c:v>
                </c:pt>
              </c:numCache>
            </c:numRef>
          </c:val>
          <c:smooth val="0"/>
          <c:extLst>
            <c:ext xmlns:c16="http://schemas.microsoft.com/office/drawing/2014/chart" uri="{C3380CC4-5D6E-409C-BE32-E72D297353CC}">
              <c16:uniqueId val="{00000035-C9AE-4388-9F62-0C95017ABB01}"/>
            </c:ext>
          </c:extLst>
        </c:ser>
        <c:ser>
          <c:idx val="7"/>
          <c:order val="7"/>
          <c:spPr>
            <a:ln w="28575" cap="rnd">
              <a:solidFill>
                <a:schemeClr val="tx1"/>
              </a:solidFill>
              <a:round/>
            </a:ln>
            <a:effectLst/>
          </c:spPr>
          <c:marker>
            <c:symbol val="none"/>
          </c:marker>
          <c:dLbls>
            <c:dLbl>
              <c:idx val="64"/>
              <c:layout>
                <c:manualLayout>
                  <c:x val="-3.8830057784279927E-2"/>
                  <c:y val="-2.3092261037828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C9AE-4388-9F62-0C95017ABB0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'Grafico A1'!$D$10:$BU$10</c:f>
              <c:numCache>
                <c:formatCode>General</c:formatCode>
                <c:ptCount val="70"/>
                <c:pt idx="58" formatCode="0.0">
                  <c:v>0.68752852904374606</c:v>
                </c:pt>
                <c:pt idx="59" formatCode="0.0">
                  <c:v>0.68752852904374606</c:v>
                </c:pt>
                <c:pt idx="60" formatCode="0.0">
                  <c:v>0.68752852904374606</c:v>
                </c:pt>
                <c:pt idx="61" formatCode="0.0">
                  <c:v>0.68752852904374606</c:v>
                </c:pt>
                <c:pt idx="62" formatCode="0.0">
                  <c:v>0.68752852904374606</c:v>
                </c:pt>
                <c:pt idx="63" formatCode="0.0">
                  <c:v>0.68752852904374606</c:v>
                </c:pt>
                <c:pt idx="64" formatCode="0.0">
                  <c:v>0.68752852904374606</c:v>
                </c:pt>
                <c:pt idx="65" formatCode="0.0">
                  <c:v>0.68752852904374606</c:v>
                </c:pt>
                <c:pt idx="66" formatCode="0.0">
                  <c:v>0.68752852904374606</c:v>
                </c:pt>
                <c:pt idx="67" formatCode="0.0">
                  <c:v>0.68752852904374606</c:v>
                </c:pt>
                <c:pt idx="68" formatCode="0.0">
                  <c:v>0.68752852904374606</c:v>
                </c:pt>
                <c:pt idx="69" formatCode="0.0">
                  <c:v>0.68752852904374606</c:v>
                </c:pt>
              </c:numCache>
            </c:numRef>
          </c:val>
          <c:smooth val="0"/>
          <c:extLst>
            <c:ext xmlns:c16="http://schemas.microsoft.com/office/drawing/2014/chart" uri="{C3380CC4-5D6E-409C-BE32-E72D297353CC}">
              <c16:uniqueId val="{00000037-C9AE-4388-9F62-0C95017ABB01}"/>
            </c:ext>
          </c:extLst>
        </c:ser>
        <c:dLbls>
          <c:showLegendKey val="0"/>
          <c:showVal val="0"/>
          <c:showCatName val="0"/>
          <c:showSerName val="0"/>
          <c:showPercent val="0"/>
          <c:showBubbleSize val="0"/>
        </c:dLbls>
        <c:marker val="1"/>
        <c:smooth val="0"/>
        <c:axId val="2093397103"/>
        <c:axId val="2093387951"/>
      </c:lineChart>
      <c:catAx>
        <c:axId val="2093397103"/>
        <c:scaling>
          <c:orientation val="minMax"/>
        </c:scaling>
        <c:delete val="0"/>
        <c:axPos val="b"/>
        <c:numFmt formatCode="General" sourceLinked="1"/>
        <c:majorTickMark val="none"/>
        <c:minorTickMark val="none"/>
        <c:tickLblPos val="low"/>
        <c:spPr>
          <a:noFill/>
          <a:ln w="12700" cap="flat" cmpd="sng" algn="ctr">
            <a:solidFill>
              <a:schemeClr val="accent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093387951"/>
        <c:crosses val="autoZero"/>
        <c:auto val="1"/>
        <c:lblAlgn val="ctr"/>
        <c:lblOffset val="100"/>
        <c:noMultiLvlLbl val="0"/>
      </c:catAx>
      <c:valAx>
        <c:axId val="2093387951"/>
        <c:scaling>
          <c:orientation val="minMax"/>
          <c:max val="25"/>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093397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99804197186784E-2"/>
          <c:y val="4.0970216969118955E-2"/>
          <c:w val="0.91393538507163974"/>
          <c:h val="0.83423632043460694"/>
        </c:manualLayout>
      </c:layout>
      <c:barChart>
        <c:barDir val="col"/>
        <c:grouping val="clustered"/>
        <c:varyColors val="0"/>
        <c:ser>
          <c:idx val="0"/>
          <c:order val="0"/>
          <c:spPr>
            <a:solidFill>
              <a:schemeClr val="accent1"/>
            </a:solidFill>
            <a:ln>
              <a:noFill/>
            </a:ln>
            <a:effectLst/>
          </c:spPr>
          <c:invertIfNegative val="0"/>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C6-4F3C-92B1-46FFA09720DD}"/>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C6-4F3C-92B1-46FFA09720DD}"/>
                </c:ext>
              </c:extLst>
            </c:dLbl>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C6-4F3C-92B1-46FFA09720DD}"/>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C6-4F3C-92B1-46FFA09720DD}"/>
                </c:ext>
              </c:extLst>
            </c:dLbl>
            <c:dLbl>
              <c:idx val="4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C6-4F3C-92B1-46FFA09720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 A2 y A3'!$D$1:$AZ$1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A3'!$D$13:$AZ$13</c:f>
              <c:numCache>
                <c:formatCode>0.0</c:formatCode>
                <c:ptCount val="49"/>
                <c:pt idx="0">
                  <c:v>8.7902677330210963</c:v>
                </c:pt>
                <c:pt idx="1">
                  <c:v>8.6650554554752226</c:v>
                </c:pt>
                <c:pt idx="2">
                  <c:v>9.7469791860250297</c:v>
                </c:pt>
                <c:pt idx="3">
                  <c:v>8.9430798461975982</c:v>
                </c:pt>
                <c:pt idx="4">
                  <c:v>18.858432649733015</c:v>
                </c:pt>
                <c:pt idx="5">
                  <c:v>8.2339968907151793</c:v>
                </c:pt>
                <c:pt idx="6">
                  <c:v>7.1949458367339014</c:v>
                </c:pt>
                <c:pt idx="7">
                  <c:v>8.0188427344239024</c:v>
                </c:pt>
                <c:pt idx="8">
                  <c:v>-4.4149776370406286</c:v>
                </c:pt>
                <c:pt idx="9">
                  <c:v>21.838445022327679</c:v>
                </c:pt>
                <c:pt idx="10">
                  <c:v>9.8465193986694501</c:v>
                </c:pt>
                <c:pt idx="11">
                  <c:v>-16.630632733686635</c:v>
                </c:pt>
                <c:pt idx="12">
                  <c:v>-23.609853132372205</c:v>
                </c:pt>
                <c:pt idx="13">
                  <c:v>-9.1405584953238144</c:v>
                </c:pt>
                <c:pt idx="14">
                  <c:v>15.191706139131146</c:v>
                </c:pt>
                <c:pt idx="15">
                  <c:v>18.363961494440993</c:v>
                </c:pt>
                <c:pt idx="16">
                  <c:v>-8.0938719680629383</c:v>
                </c:pt>
                <c:pt idx="17">
                  <c:v>-6.5504379644766413</c:v>
                </c:pt>
                <c:pt idx="18">
                  <c:v>-6.3903404831258559</c:v>
                </c:pt>
                <c:pt idx="19">
                  <c:v>30.14424968312397</c:v>
                </c:pt>
                <c:pt idx="20">
                  <c:v>-4.2854903613102184</c:v>
                </c:pt>
                <c:pt idx="21">
                  <c:v>15.348536826647452</c:v>
                </c:pt>
                <c:pt idx="22">
                  <c:v>-5.1924698209592108</c:v>
                </c:pt>
                <c:pt idx="23">
                  <c:v>9.3787874908381141</c:v>
                </c:pt>
                <c:pt idx="24">
                  <c:v>-22.905550843931998</c:v>
                </c:pt>
                <c:pt idx="25">
                  <c:v>-11.272774566867749</c:v>
                </c:pt>
                <c:pt idx="26">
                  <c:v>10.989651148285052</c:v>
                </c:pt>
                <c:pt idx="27">
                  <c:v>11.775619971962126</c:v>
                </c:pt>
                <c:pt idx="28">
                  <c:v>-16.864906054818039</c:v>
                </c:pt>
                <c:pt idx="29">
                  <c:v>9.5559942385138097</c:v>
                </c:pt>
                <c:pt idx="30">
                  <c:v>10.483891293621262</c:v>
                </c:pt>
                <c:pt idx="31">
                  <c:v>2.271198273130226</c:v>
                </c:pt>
                <c:pt idx="32">
                  <c:v>-21.932919913284941</c:v>
                </c:pt>
                <c:pt idx="33">
                  <c:v>13.373490649792119</c:v>
                </c:pt>
                <c:pt idx="34">
                  <c:v>18.509681315271308</c:v>
                </c:pt>
                <c:pt idx="35">
                  <c:v>19.238129001166769</c:v>
                </c:pt>
                <c:pt idx="36">
                  <c:v>9.1806712744951326</c:v>
                </c:pt>
                <c:pt idx="37">
                  <c:v>19.420605817842841</c:v>
                </c:pt>
                <c:pt idx="38">
                  <c:v>1.3940840953853284</c:v>
                </c:pt>
                <c:pt idx="39">
                  <c:v>6.5679552337117419</c:v>
                </c:pt>
                <c:pt idx="40">
                  <c:v>-1.3757518469926344</c:v>
                </c:pt>
                <c:pt idx="41">
                  <c:v>3.9783345440576712</c:v>
                </c:pt>
                <c:pt idx="42">
                  <c:v>3.3922340912000193</c:v>
                </c:pt>
                <c:pt idx="43">
                  <c:v>-1.4570700385593494</c:v>
                </c:pt>
                <c:pt idx="44">
                  <c:v>-7.6404673058246386</c:v>
                </c:pt>
                <c:pt idx="45">
                  <c:v>-13.615321847127637</c:v>
                </c:pt>
                <c:pt idx="46">
                  <c:v>-4.2570974752369484</c:v>
                </c:pt>
                <c:pt idx="47">
                  <c:v>-2.6814944629047544</c:v>
                </c:pt>
                <c:pt idx="48">
                  <c:v>-9.1536475386458029</c:v>
                </c:pt>
              </c:numCache>
            </c:numRef>
          </c:val>
          <c:extLst>
            <c:ext xmlns:c16="http://schemas.microsoft.com/office/drawing/2014/chart" uri="{C3380CC4-5D6E-409C-BE32-E72D297353CC}">
              <c16:uniqueId val="{00000005-34C6-4F3C-92B1-46FFA09720DD}"/>
            </c:ext>
          </c:extLst>
        </c:ser>
        <c:dLbls>
          <c:showLegendKey val="0"/>
          <c:showVal val="0"/>
          <c:showCatName val="0"/>
          <c:showSerName val="0"/>
          <c:showPercent val="0"/>
          <c:showBubbleSize val="0"/>
        </c:dLbls>
        <c:gapWidth val="150"/>
        <c:axId val="786971759"/>
        <c:axId val="786972175"/>
      </c:barChart>
      <c:lineChart>
        <c:grouping val="standard"/>
        <c:varyColors val="0"/>
        <c:ser>
          <c:idx val="1"/>
          <c:order val="1"/>
          <c:spPr>
            <a:ln w="28575" cap="rnd">
              <a:solidFill>
                <a:srgbClr val="FF0000"/>
              </a:solidFill>
              <a:round/>
            </a:ln>
            <a:effectLst/>
          </c:spPr>
          <c:marker>
            <c:symbol val="none"/>
          </c:marker>
          <c:dLbls>
            <c:dLbl>
              <c:idx val="6"/>
              <c:layout>
                <c:manualLayout>
                  <c:x val="-1.6666666666666718E-2"/>
                  <c:y val="-5.5749128919860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C6-4F3C-92B1-46FFA09720D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'[Graficos varios Parte A.xlsx]Sheet11'!$D$1:$AZ$1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A3'!$D$14:$AZ$14</c:f>
              <c:numCache>
                <c:formatCode>0.0</c:formatCode>
                <c:ptCount val="49"/>
                <c:pt idx="0">
                  <c:v>8.0805951185517255</c:v>
                </c:pt>
                <c:pt idx="1">
                  <c:v>8.0805951185517255</c:v>
                </c:pt>
                <c:pt idx="2">
                  <c:v>8.0805951185517255</c:v>
                </c:pt>
                <c:pt idx="3">
                  <c:v>8.0805951185517255</c:v>
                </c:pt>
                <c:pt idx="4">
                  <c:v>8.0805951185517255</c:v>
                </c:pt>
                <c:pt idx="5">
                  <c:v>8.0805951185517255</c:v>
                </c:pt>
                <c:pt idx="6">
                  <c:v>8.0805951185517255</c:v>
                </c:pt>
                <c:pt idx="7">
                  <c:v>8.0805951185517255</c:v>
                </c:pt>
                <c:pt idx="8">
                  <c:v>8.0805951185517255</c:v>
                </c:pt>
              </c:numCache>
            </c:numRef>
          </c:val>
          <c:smooth val="0"/>
          <c:extLst>
            <c:ext xmlns:c16="http://schemas.microsoft.com/office/drawing/2014/chart" uri="{C3380CC4-5D6E-409C-BE32-E72D297353CC}">
              <c16:uniqueId val="{00000007-34C6-4F3C-92B1-46FFA09720DD}"/>
            </c:ext>
          </c:extLst>
        </c:ser>
        <c:ser>
          <c:idx val="2"/>
          <c:order val="2"/>
          <c:spPr>
            <a:ln w="28575" cap="rnd">
              <a:solidFill>
                <a:srgbClr val="FF0000"/>
              </a:solidFill>
              <a:round/>
            </a:ln>
            <a:effectLst/>
          </c:spPr>
          <c:marker>
            <c:symbol val="none"/>
          </c:marker>
          <c:dLbls>
            <c:dLbl>
              <c:idx val="15"/>
              <c:layout>
                <c:manualLayout>
                  <c:x val="-0.14722222222222223"/>
                  <c:y val="4.1811846689895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C6-4F3C-92B1-46FFA09720D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'[Graficos varios Parte A.xlsx]Sheet11'!$D$1:$AZ$1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A3'!$D$15:$AZ$15</c:f>
              <c:numCache>
                <c:formatCode>General</c:formatCode>
                <c:ptCount val="49"/>
                <c:pt idx="9" formatCode="0.0">
                  <c:v>-1.6245420647969744</c:v>
                </c:pt>
                <c:pt idx="10" formatCode="0.0">
                  <c:v>-1.6245420647969744</c:v>
                </c:pt>
                <c:pt idx="11" formatCode="0.0">
                  <c:v>-1.6245420647969744</c:v>
                </c:pt>
                <c:pt idx="12" formatCode="0.0">
                  <c:v>-1.6245420647969744</c:v>
                </c:pt>
                <c:pt idx="13" formatCode="0.0">
                  <c:v>-1.6245420647969744</c:v>
                </c:pt>
                <c:pt idx="14" formatCode="0.0">
                  <c:v>-1.6245420647969744</c:v>
                </c:pt>
                <c:pt idx="15" formatCode="0.0">
                  <c:v>-1.6245420647969744</c:v>
                </c:pt>
                <c:pt idx="16" formatCode="0.0">
                  <c:v>-1.6245420647969744</c:v>
                </c:pt>
                <c:pt idx="17" formatCode="0.0">
                  <c:v>-1.6245420647969744</c:v>
                </c:pt>
                <c:pt idx="18" formatCode="0.0">
                  <c:v>-1.6245420647969744</c:v>
                </c:pt>
              </c:numCache>
            </c:numRef>
          </c:val>
          <c:smooth val="0"/>
          <c:extLst>
            <c:ext xmlns:c16="http://schemas.microsoft.com/office/drawing/2014/chart" uri="{C3380CC4-5D6E-409C-BE32-E72D297353CC}">
              <c16:uniqueId val="{00000009-34C6-4F3C-92B1-46FFA09720DD}"/>
            </c:ext>
          </c:extLst>
        </c:ser>
        <c:ser>
          <c:idx val="3"/>
          <c:order val="3"/>
          <c:spPr>
            <a:ln w="28575" cap="rnd">
              <a:solidFill>
                <a:srgbClr val="FF0000"/>
              </a:solidFill>
              <a:round/>
            </a:ln>
            <a:effectLst/>
          </c:spPr>
          <c:marker>
            <c:symbol val="none"/>
          </c:marker>
          <c:dLbls>
            <c:dLbl>
              <c:idx val="25"/>
              <c:layout>
                <c:manualLayout>
                  <c:x val="-0.05"/>
                  <c:y val="-4.6457607433217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C6-4F3C-92B1-46FFA09720D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'[Graficos varios Parte A.xlsx]Sheet11'!$D$1:$AZ$1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A3'!$D$16:$AZ$16</c:f>
              <c:numCache>
                <c:formatCode>General</c:formatCode>
                <c:ptCount val="49"/>
                <c:pt idx="19" formatCode="0.0">
                  <c:v>0.50055883587232231</c:v>
                </c:pt>
                <c:pt idx="20" formatCode="0.0">
                  <c:v>0.50055883587232231</c:v>
                </c:pt>
                <c:pt idx="21" formatCode="0.0">
                  <c:v>0.50055883587232231</c:v>
                </c:pt>
                <c:pt idx="22" formatCode="0.0">
                  <c:v>0.50055883587232231</c:v>
                </c:pt>
                <c:pt idx="23" formatCode="0.0">
                  <c:v>0.50055883587232231</c:v>
                </c:pt>
                <c:pt idx="24" formatCode="0.0">
                  <c:v>0.50055883587232231</c:v>
                </c:pt>
                <c:pt idx="25" formatCode="0.0">
                  <c:v>0.50055883587232231</c:v>
                </c:pt>
                <c:pt idx="26" formatCode="0.0">
                  <c:v>0.50055883587232231</c:v>
                </c:pt>
                <c:pt idx="27" formatCode="0.0">
                  <c:v>0.50055883587232231</c:v>
                </c:pt>
                <c:pt idx="28" formatCode="0.0">
                  <c:v>0.50055883587232231</c:v>
                </c:pt>
              </c:numCache>
            </c:numRef>
          </c:val>
          <c:smooth val="0"/>
          <c:extLst>
            <c:ext xmlns:c16="http://schemas.microsoft.com/office/drawing/2014/chart" uri="{C3380CC4-5D6E-409C-BE32-E72D297353CC}">
              <c16:uniqueId val="{0000000B-34C6-4F3C-92B1-46FFA09720DD}"/>
            </c:ext>
          </c:extLst>
        </c:ser>
        <c:ser>
          <c:idx val="4"/>
          <c:order val="4"/>
          <c:spPr>
            <a:ln w="28575" cap="rnd">
              <a:solidFill>
                <a:srgbClr val="FF0000"/>
              </a:solidFill>
              <a:round/>
            </a:ln>
            <a:effectLst/>
          </c:spPr>
          <c:marker>
            <c:symbol val="none"/>
          </c:marker>
          <c:dLbls>
            <c:dLbl>
              <c:idx val="38"/>
              <c:layout>
                <c:manualLayout>
                  <c:x val="-1.388888888888899E-2"/>
                  <c:y val="-5.1103368176538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C6-4F3C-92B1-46FFA09720D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'[Graficos varios Parte A.xlsx]Sheet11'!$D$1:$AZ$1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A3'!$D$17:$AZ$17</c:f>
              <c:numCache>
                <c:formatCode>General</c:formatCode>
                <c:ptCount val="49"/>
                <c:pt idx="29" formatCode="0.0">
                  <c:v>7.4255172518572277</c:v>
                </c:pt>
                <c:pt idx="30" formatCode="0.0">
                  <c:v>7.4255172518572277</c:v>
                </c:pt>
                <c:pt idx="31" formatCode="0.0">
                  <c:v>7.4255172518572277</c:v>
                </c:pt>
                <c:pt idx="32" formatCode="0.0">
                  <c:v>7.4255172518572277</c:v>
                </c:pt>
                <c:pt idx="33" formatCode="0.0">
                  <c:v>7.4255172518572277</c:v>
                </c:pt>
                <c:pt idx="34" formatCode="0.0">
                  <c:v>7.4255172518572277</c:v>
                </c:pt>
                <c:pt idx="35" formatCode="0.0">
                  <c:v>7.4255172518572277</c:v>
                </c:pt>
                <c:pt idx="36" formatCode="0.0">
                  <c:v>7.4255172518572277</c:v>
                </c:pt>
                <c:pt idx="37" formatCode="0.0">
                  <c:v>7.4255172518572277</c:v>
                </c:pt>
                <c:pt idx="38" formatCode="0.0">
                  <c:v>7.4255172518572277</c:v>
                </c:pt>
              </c:numCache>
            </c:numRef>
          </c:val>
          <c:smooth val="0"/>
          <c:extLst>
            <c:ext xmlns:c16="http://schemas.microsoft.com/office/drawing/2014/chart" uri="{C3380CC4-5D6E-409C-BE32-E72D297353CC}">
              <c16:uniqueId val="{0000000D-34C6-4F3C-92B1-46FFA09720DD}"/>
            </c:ext>
          </c:extLst>
        </c:ser>
        <c:ser>
          <c:idx val="5"/>
          <c:order val="5"/>
          <c:spPr>
            <a:ln w="28575" cap="rnd">
              <a:solidFill>
                <a:srgbClr val="FF0000"/>
              </a:solidFill>
              <a:round/>
            </a:ln>
            <a:effectLst/>
          </c:spPr>
          <c:marker>
            <c:symbol val="none"/>
          </c:marker>
          <c:dLbls>
            <c:dLbl>
              <c:idx val="40"/>
              <c:layout>
                <c:manualLayout>
                  <c:x val="-2.7777777777777776E-2"/>
                  <c:y val="4.6457607433217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4C6-4F3C-92B1-46FFA09720D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'[Graficos varios Parte A.xlsx]Sheet11'!$D$1:$AZ$1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'[Graficos varios Parte A.xlsx]Sheet11'!$D$18:$AZ$18</c:f>
              <c:numCache>
                <c:formatCode>General</c:formatCode>
                <c:ptCount val="49"/>
                <c:pt idx="39">
                  <c:v>-2.8104760820599095</c:v>
                </c:pt>
                <c:pt idx="40">
                  <c:v>-2.8104760820599095</c:v>
                </c:pt>
                <c:pt idx="41">
                  <c:v>-2.8104760820599095</c:v>
                </c:pt>
                <c:pt idx="42">
                  <c:v>-2.8104760820599095</c:v>
                </c:pt>
                <c:pt idx="43">
                  <c:v>-2.8104760820599095</c:v>
                </c:pt>
                <c:pt idx="44">
                  <c:v>-2.8104760820599095</c:v>
                </c:pt>
                <c:pt idx="45">
                  <c:v>-2.8104760820599095</c:v>
                </c:pt>
                <c:pt idx="46">
                  <c:v>-2.8104760820599095</c:v>
                </c:pt>
                <c:pt idx="47">
                  <c:v>-2.8104760820599095</c:v>
                </c:pt>
                <c:pt idx="48">
                  <c:v>-2.8104760820599095</c:v>
                </c:pt>
              </c:numCache>
            </c:numRef>
          </c:val>
          <c:smooth val="0"/>
          <c:extLst>
            <c:ext xmlns:c16="http://schemas.microsoft.com/office/drawing/2014/chart" uri="{C3380CC4-5D6E-409C-BE32-E72D297353CC}">
              <c16:uniqueId val="{0000000F-34C6-4F3C-92B1-46FFA09720DD}"/>
            </c:ext>
          </c:extLst>
        </c:ser>
        <c:dLbls>
          <c:showLegendKey val="0"/>
          <c:showVal val="0"/>
          <c:showCatName val="0"/>
          <c:showSerName val="0"/>
          <c:showPercent val="0"/>
          <c:showBubbleSize val="0"/>
        </c:dLbls>
        <c:marker val="1"/>
        <c:smooth val="0"/>
        <c:axId val="786971759"/>
        <c:axId val="786972175"/>
      </c:lineChart>
      <c:catAx>
        <c:axId val="78697175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972175"/>
        <c:crosses val="autoZero"/>
        <c:auto val="1"/>
        <c:lblAlgn val="ctr"/>
        <c:lblOffset val="100"/>
        <c:noMultiLvlLbl val="0"/>
      </c:catAx>
      <c:valAx>
        <c:axId val="786972175"/>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971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42996756458085E-2"/>
          <c:y val="2.0457247563929082E-2"/>
          <c:w val="0.90782014985816584"/>
          <c:h val="0.87337211573485085"/>
        </c:manualLayout>
      </c:layout>
      <c:barChart>
        <c:barDir val="col"/>
        <c:grouping val="clustered"/>
        <c:varyColors val="0"/>
        <c:ser>
          <c:idx val="0"/>
          <c:order val="0"/>
          <c:spPr>
            <a:solidFill>
              <a:schemeClr val="accent2"/>
            </a:solidFill>
            <a:ln>
              <a:solidFill>
                <a:schemeClr val="accent2"/>
              </a:solid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95-4F89-B350-DCDC98D639E9}"/>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95-4F89-B350-DCDC98D639E9}"/>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95-4F89-B350-DCDC98D639E9}"/>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95-4F89-B350-DCDC98D639E9}"/>
                </c:ext>
              </c:extLst>
            </c:dLbl>
            <c:dLbl>
              <c:idx val="3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95-4F89-B350-DCDC98D639E9}"/>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95-4F89-B350-DCDC98D639E9}"/>
                </c:ext>
              </c:extLst>
            </c:dLbl>
            <c:dLbl>
              <c:idx val="4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95-4F89-B350-DCDC98D639E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 A2 y A3'!$D$1:$AZ$1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A3'!$D$20:$AZ$20</c:f>
              <c:numCache>
                <c:formatCode>0.0</c:formatCode>
                <c:ptCount val="49"/>
                <c:pt idx="0">
                  <c:v>6.0813404371988344</c:v>
                </c:pt>
                <c:pt idx="1">
                  <c:v>7.6819636255128554</c:v>
                </c:pt>
                <c:pt idx="2">
                  <c:v>14.353581464920628</c:v>
                </c:pt>
                <c:pt idx="3">
                  <c:v>10.265885420095721</c:v>
                </c:pt>
                <c:pt idx="4">
                  <c:v>4.6014177052855709</c:v>
                </c:pt>
                <c:pt idx="5">
                  <c:v>1.1955770795961884</c:v>
                </c:pt>
                <c:pt idx="6">
                  <c:v>-2.9613181085758944</c:v>
                </c:pt>
                <c:pt idx="7">
                  <c:v>5.9341874558252572</c:v>
                </c:pt>
                <c:pt idx="8">
                  <c:v>13.694917129032081</c:v>
                </c:pt>
                <c:pt idx="9">
                  <c:v>5.4631704605047293</c:v>
                </c:pt>
                <c:pt idx="10">
                  <c:v>-5.7784585456923114</c:v>
                </c:pt>
                <c:pt idx="11">
                  <c:v>-10.821446835922256</c:v>
                </c:pt>
                <c:pt idx="12">
                  <c:v>-18.715998839075542</c:v>
                </c:pt>
                <c:pt idx="13">
                  <c:v>5.8842526961659924</c:v>
                </c:pt>
                <c:pt idx="14">
                  <c:v>1.6044648545167739</c:v>
                </c:pt>
                <c:pt idx="15">
                  <c:v>3.7688026385003237</c:v>
                </c:pt>
                <c:pt idx="16">
                  <c:v>7.359216074682462</c:v>
                </c:pt>
                <c:pt idx="17">
                  <c:v>1.4375386206476826</c:v>
                </c:pt>
                <c:pt idx="18">
                  <c:v>3.2726095149858025</c:v>
                </c:pt>
                <c:pt idx="19">
                  <c:v>-9.8612718668721797</c:v>
                </c:pt>
                <c:pt idx="20">
                  <c:v>10.689699847490663</c:v>
                </c:pt>
                <c:pt idx="21">
                  <c:v>11.284744137495162</c:v>
                </c:pt>
                <c:pt idx="22">
                  <c:v>9.4234863497643762</c:v>
                </c:pt>
                <c:pt idx="23">
                  <c:v>9.1987909474793526</c:v>
                </c:pt>
                <c:pt idx="24">
                  <c:v>-9.0373607530669258</c:v>
                </c:pt>
                <c:pt idx="25">
                  <c:v>10.782293706061076</c:v>
                </c:pt>
                <c:pt idx="26">
                  <c:v>12.405477718401304</c:v>
                </c:pt>
                <c:pt idx="27">
                  <c:v>4.0275147444891468</c:v>
                </c:pt>
                <c:pt idx="28">
                  <c:v>-1.2733145319216987</c:v>
                </c:pt>
                <c:pt idx="29">
                  <c:v>1.9656760616643343</c:v>
                </c:pt>
                <c:pt idx="30">
                  <c:v>-5.6767871565507448</c:v>
                </c:pt>
                <c:pt idx="31">
                  <c:v>-3.6471297493933741</c:v>
                </c:pt>
                <c:pt idx="32">
                  <c:v>4.6820503322621665</c:v>
                </c:pt>
                <c:pt idx="33">
                  <c:v>8.2720116007145137</c:v>
                </c:pt>
                <c:pt idx="34">
                  <c:v>6.5097450521773403</c:v>
                </c:pt>
                <c:pt idx="35">
                  <c:v>9.2045196859289256</c:v>
                </c:pt>
                <c:pt idx="36">
                  <c:v>13.769383144003221</c:v>
                </c:pt>
                <c:pt idx="37">
                  <c:v>5.8061088638972524</c:v>
                </c:pt>
                <c:pt idx="38">
                  <c:v>-10.987819630239205</c:v>
                </c:pt>
                <c:pt idx="39">
                  <c:v>11.588284822337247</c:v>
                </c:pt>
                <c:pt idx="40">
                  <c:v>12.097608261060522</c:v>
                </c:pt>
                <c:pt idx="41">
                  <c:v>6.8301112288341237</c:v>
                </c:pt>
                <c:pt idx="42">
                  <c:v>1.1841296285788117</c:v>
                </c:pt>
                <c:pt idx="43">
                  <c:v>-1.4254861715082057</c:v>
                </c:pt>
                <c:pt idx="44">
                  <c:v>-1.8365602691007954</c:v>
                </c:pt>
                <c:pt idx="45">
                  <c:v>-1.9669067866837309</c:v>
                </c:pt>
                <c:pt idx="46">
                  <c:v>1.8601463785807626</c:v>
                </c:pt>
                <c:pt idx="47">
                  <c:v>3.0539281175130384</c:v>
                </c:pt>
                <c:pt idx="48">
                  <c:v>0.38560640640821209</c:v>
                </c:pt>
              </c:numCache>
            </c:numRef>
          </c:val>
          <c:extLst>
            <c:ext xmlns:c16="http://schemas.microsoft.com/office/drawing/2014/chart" uri="{C3380CC4-5D6E-409C-BE32-E72D297353CC}">
              <c16:uniqueId val="{00000007-D695-4F89-B350-DCDC98D639E9}"/>
            </c:ext>
          </c:extLst>
        </c:ser>
        <c:dLbls>
          <c:showLegendKey val="0"/>
          <c:showVal val="0"/>
          <c:showCatName val="0"/>
          <c:showSerName val="0"/>
          <c:showPercent val="0"/>
          <c:showBubbleSize val="0"/>
        </c:dLbls>
        <c:gapWidth val="150"/>
        <c:axId val="2009296927"/>
        <c:axId val="2009297343"/>
      </c:barChart>
      <c:lineChart>
        <c:grouping val="standard"/>
        <c:varyColors val="0"/>
        <c:ser>
          <c:idx val="1"/>
          <c:order val="1"/>
          <c:spPr>
            <a:ln w="28575" cap="rnd">
              <a:solidFill>
                <a:schemeClr val="accent6"/>
              </a:solidFill>
              <a:round/>
            </a:ln>
            <a:effectLst/>
          </c:spPr>
          <c:marker>
            <c:symbol val="none"/>
          </c:marker>
          <c:dLbls>
            <c:dLbl>
              <c:idx val="5"/>
              <c:layout>
                <c:manualLayout>
                  <c:x val="-1.9444444444444469E-2"/>
                  <c:y val="-5.1103368176538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95-4F89-B350-DCDC98D639E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2D05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 A2 y A3'!$D$1:$AZ$1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A3'!$D$21:$AZ$21</c:f>
              <c:numCache>
                <c:formatCode>0.0</c:formatCode>
                <c:ptCount val="49"/>
                <c:pt idx="0">
                  <c:v>6.6294380929833086</c:v>
                </c:pt>
                <c:pt idx="1">
                  <c:v>6.6294380929833086</c:v>
                </c:pt>
                <c:pt idx="2">
                  <c:v>6.6294380929833086</c:v>
                </c:pt>
                <c:pt idx="3">
                  <c:v>6.6294380929833086</c:v>
                </c:pt>
                <c:pt idx="4">
                  <c:v>6.6294380929833086</c:v>
                </c:pt>
                <c:pt idx="5">
                  <c:v>6.6294380929833086</c:v>
                </c:pt>
                <c:pt idx="6">
                  <c:v>6.6294380929833086</c:v>
                </c:pt>
                <c:pt idx="7">
                  <c:v>6.6294380929833086</c:v>
                </c:pt>
                <c:pt idx="8">
                  <c:v>6.6294380929833086</c:v>
                </c:pt>
              </c:numCache>
            </c:numRef>
          </c:val>
          <c:smooth val="0"/>
          <c:extLst>
            <c:ext xmlns:c16="http://schemas.microsoft.com/office/drawing/2014/chart" uri="{C3380CC4-5D6E-409C-BE32-E72D297353CC}">
              <c16:uniqueId val="{00000009-D695-4F89-B350-DCDC98D639E9}"/>
            </c:ext>
          </c:extLst>
        </c:ser>
        <c:ser>
          <c:idx val="2"/>
          <c:order val="2"/>
          <c:spPr>
            <a:ln w="28575" cap="rnd">
              <a:solidFill>
                <a:schemeClr val="accent6"/>
              </a:solidFill>
              <a:round/>
            </a:ln>
            <a:effectLst/>
          </c:spPr>
          <c:marker>
            <c:symbol val="none"/>
          </c:marker>
          <c:dLbls>
            <c:dLbl>
              <c:idx val="15"/>
              <c:layout>
                <c:manualLayout>
                  <c:x val="-3.6111111111111108E-2"/>
                  <c:y val="5.5749128919860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95-4F89-B350-DCDC98D639E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2D05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'Grafico A2 y A3'!$D$1:$AZ$1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A3'!$D$22:$AZ$22</c:f>
              <c:numCache>
                <c:formatCode>General</c:formatCode>
                <c:ptCount val="49"/>
                <c:pt idx="9" formatCode="0.0">
                  <c:v>-1.000028794330321</c:v>
                </c:pt>
                <c:pt idx="10" formatCode="0.0">
                  <c:v>-1.000028794330321</c:v>
                </c:pt>
                <c:pt idx="11" formatCode="0.0">
                  <c:v>-1.000028794330321</c:v>
                </c:pt>
                <c:pt idx="12" formatCode="0.0">
                  <c:v>-1.000028794330321</c:v>
                </c:pt>
                <c:pt idx="13" formatCode="0.0">
                  <c:v>-1.000028794330321</c:v>
                </c:pt>
                <c:pt idx="14" formatCode="0.0">
                  <c:v>-1.000028794330321</c:v>
                </c:pt>
                <c:pt idx="15" formatCode="0.0">
                  <c:v>-1.000028794330321</c:v>
                </c:pt>
                <c:pt idx="16" formatCode="0.0">
                  <c:v>-1.000028794330321</c:v>
                </c:pt>
                <c:pt idx="17" formatCode="0.0">
                  <c:v>-1.000028794330321</c:v>
                </c:pt>
                <c:pt idx="18" formatCode="0.0">
                  <c:v>-1.000028794330321</c:v>
                </c:pt>
              </c:numCache>
            </c:numRef>
          </c:val>
          <c:smooth val="0"/>
          <c:extLst>
            <c:ext xmlns:c16="http://schemas.microsoft.com/office/drawing/2014/chart" uri="{C3380CC4-5D6E-409C-BE32-E72D297353CC}">
              <c16:uniqueId val="{0000000B-D695-4F89-B350-DCDC98D639E9}"/>
            </c:ext>
          </c:extLst>
        </c:ser>
        <c:ser>
          <c:idx val="3"/>
          <c:order val="3"/>
          <c:spPr>
            <a:ln w="28575" cap="rnd">
              <a:solidFill>
                <a:schemeClr val="accent6"/>
              </a:solidFill>
              <a:round/>
            </a:ln>
            <a:effectLst/>
          </c:spPr>
          <c:marker>
            <c:symbol val="none"/>
          </c:marker>
          <c:dLbls>
            <c:dLbl>
              <c:idx val="19"/>
              <c:layout>
                <c:manualLayout>
                  <c:x val="-5.8333333333333334E-2"/>
                  <c:y val="-4.6457607433217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695-4F89-B350-DCDC98D639E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2D05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 A2 y A3'!$D$1:$AZ$1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A3'!$D$23:$AZ$23</c:f>
              <c:numCache>
                <c:formatCode>General</c:formatCode>
                <c:ptCount val="49"/>
                <c:pt idx="19" formatCode="0.0">
                  <c:v>4.4356154933146819</c:v>
                </c:pt>
                <c:pt idx="20" formatCode="0.0">
                  <c:v>4.4356154933146819</c:v>
                </c:pt>
                <c:pt idx="21" formatCode="0.0">
                  <c:v>4.4356154933146819</c:v>
                </c:pt>
                <c:pt idx="22" formatCode="0.0">
                  <c:v>4.4356154933146819</c:v>
                </c:pt>
                <c:pt idx="23" formatCode="0.0">
                  <c:v>4.4356154933146819</c:v>
                </c:pt>
                <c:pt idx="24" formatCode="0.0">
                  <c:v>4.4356154933146819</c:v>
                </c:pt>
                <c:pt idx="25" formatCode="0.0">
                  <c:v>4.4356154933146819</c:v>
                </c:pt>
                <c:pt idx="26" formatCode="0.0">
                  <c:v>4.4356154933146819</c:v>
                </c:pt>
                <c:pt idx="27" formatCode="0.0">
                  <c:v>4.4356154933146819</c:v>
                </c:pt>
                <c:pt idx="28" formatCode="0.0">
                  <c:v>4.4356154933146819</c:v>
                </c:pt>
              </c:numCache>
            </c:numRef>
          </c:val>
          <c:smooth val="0"/>
          <c:extLst>
            <c:ext xmlns:c16="http://schemas.microsoft.com/office/drawing/2014/chart" uri="{C3380CC4-5D6E-409C-BE32-E72D297353CC}">
              <c16:uniqueId val="{0000000D-D695-4F89-B350-DCDC98D639E9}"/>
            </c:ext>
          </c:extLst>
        </c:ser>
        <c:ser>
          <c:idx val="4"/>
          <c:order val="4"/>
          <c:spPr>
            <a:ln w="28575" cap="rnd">
              <a:solidFill>
                <a:schemeClr val="accent6"/>
              </a:solidFill>
              <a:round/>
            </a:ln>
            <a:effectLst/>
          </c:spPr>
          <c:marker>
            <c:symbol val="none"/>
          </c:marker>
          <c:dLbls>
            <c:dLbl>
              <c:idx val="30"/>
              <c:layout>
                <c:manualLayout>
                  <c:x val="-3.8888888888888994E-2"/>
                  <c:y val="-5.1103368176538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695-4F89-B350-DCDC98D639E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2D05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 A2 y A3'!$D$1:$AZ$1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A3'!$D$24:$AZ$24</c:f>
              <c:numCache>
                <c:formatCode>General</c:formatCode>
                <c:ptCount val="49"/>
                <c:pt idx="29" formatCode="0.0">
                  <c:v>2.7292509460722814</c:v>
                </c:pt>
                <c:pt idx="30" formatCode="0.0">
                  <c:v>2.7292509460722814</c:v>
                </c:pt>
                <c:pt idx="31" formatCode="0.0">
                  <c:v>2.7292509460722814</c:v>
                </c:pt>
                <c:pt idx="32" formatCode="0.0">
                  <c:v>2.7292509460722814</c:v>
                </c:pt>
                <c:pt idx="33" formatCode="0.0">
                  <c:v>2.7292509460722814</c:v>
                </c:pt>
                <c:pt idx="34" formatCode="0.0">
                  <c:v>2.7292509460722814</c:v>
                </c:pt>
                <c:pt idx="35" formatCode="0.0">
                  <c:v>2.7292509460722814</c:v>
                </c:pt>
                <c:pt idx="36" formatCode="0.0">
                  <c:v>2.7292509460722814</c:v>
                </c:pt>
                <c:pt idx="37" formatCode="0.0">
                  <c:v>2.7292509460722814</c:v>
                </c:pt>
                <c:pt idx="38" formatCode="0.0">
                  <c:v>2.7292509460722814</c:v>
                </c:pt>
              </c:numCache>
            </c:numRef>
          </c:val>
          <c:smooth val="0"/>
          <c:extLst>
            <c:ext xmlns:c16="http://schemas.microsoft.com/office/drawing/2014/chart" uri="{C3380CC4-5D6E-409C-BE32-E72D297353CC}">
              <c16:uniqueId val="{0000000F-D695-4F89-B350-DCDC98D639E9}"/>
            </c:ext>
          </c:extLst>
        </c:ser>
        <c:ser>
          <c:idx val="5"/>
          <c:order val="5"/>
          <c:spPr>
            <a:ln w="28575" cap="rnd">
              <a:solidFill>
                <a:schemeClr val="accent6"/>
              </a:solidFill>
              <a:round/>
            </a:ln>
            <a:effectLst/>
          </c:spPr>
          <c:marker>
            <c:symbol val="none"/>
          </c:marker>
          <c:dLbls>
            <c:dLbl>
              <c:idx val="45"/>
              <c:layout>
                <c:manualLayout>
                  <c:x val="-5.00000000000001E-2"/>
                  <c:y val="-6.039488966318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695-4F89-B350-DCDC98D639E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2D05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'Grafico A2 y A3'!$D$1:$AZ$1</c:f>
              <c:numCache>
                <c:formatCode>General</c:formatCode>
                <c:ptCount val="4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pt idx="47">
                  <c:v>2018</c:v>
                </c:pt>
                <c:pt idx="48">
                  <c:v>2019</c:v>
                </c:pt>
              </c:numCache>
            </c:numRef>
          </c:cat>
          <c:val>
            <c:numRef>
              <c:f>'Grafico A2 y A3'!$D$25:$AZ$25</c:f>
              <c:numCache>
                <c:formatCode>General</c:formatCode>
                <c:ptCount val="49"/>
                <c:pt idx="39" formatCode="0.0">
                  <c:v>3.0587437059648837</c:v>
                </c:pt>
                <c:pt idx="40" formatCode="0.0">
                  <c:v>3.0587437059648837</c:v>
                </c:pt>
                <c:pt idx="41" formatCode="0.0">
                  <c:v>3.0587437059648837</c:v>
                </c:pt>
                <c:pt idx="42" formatCode="0.0">
                  <c:v>3.0587437059648837</c:v>
                </c:pt>
                <c:pt idx="43" formatCode="0.0">
                  <c:v>3.0587437059648837</c:v>
                </c:pt>
                <c:pt idx="44" formatCode="0.0">
                  <c:v>3.0587437059648837</c:v>
                </c:pt>
                <c:pt idx="45" formatCode="0.0">
                  <c:v>3.0587437059648837</c:v>
                </c:pt>
                <c:pt idx="46" formatCode="0.0">
                  <c:v>3.0587437059648837</c:v>
                </c:pt>
                <c:pt idx="47" formatCode="0.0">
                  <c:v>3.0587437059648837</c:v>
                </c:pt>
                <c:pt idx="48" formatCode="0.0">
                  <c:v>3.0587437059648837</c:v>
                </c:pt>
              </c:numCache>
            </c:numRef>
          </c:val>
          <c:smooth val="0"/>
          <c:extLst>
            <c:ext xmlns:c16="http://schemas.microsoft.com/office/drawing/2014/chart" uri="{C3380CC4-5D6E-409C-BE32-E72D297353CC}">
              <c16:uniqueId val="{00000011-D695-4F89-B350-DCDC98D639E9}"/>
            </c:ext>
          </c:extLst>
        </c:ser>
        <c:dLbls>
          <c:showLegendKey val="0"/>
          <c:showVal val="0"/>
          <c:showCatName val="0"/>
          <c:showSerName val="0"/>
          <c:showPercent val="0"/>
          <c:showBubbleSize val="0"/>
        </c:dLbls>
        <c:marker val="1"/>
        <c:smooth val="0"/>
        <c:axId val="2009296927"/>
        <c:axId val="2009297343"/>
      </c:lineChart>
      <c:catAx>
        <c:axId val="200929692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9297343"/>
        <c:crosses val="autoZero"/>
        <c:auto val="1"/>
        <c:lblAlgn val="ctr"/>
        <c:lblOffset val="100"/>
        <c:noMultiLvlLbl val="0"/>
      </c:catAx>
      <c:valAx>
        <c:axId val="2009297343"/>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9296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'Figure 2'!$B$3</c:f>
              <c:strCache>
                <c:ptCount val="1"/>
                <c:pt idx="0">
                  <c:v>Promedio ponderado</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FC2-48E4-B7BE-9897B70F133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FC2-48E4-B7BE-9897B70F133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8FC2-48E4-B7BE-9897B70F1338}"/>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7-8FC2-48E4-B7BE-9897B70F1338}"/>
              </c:ext>
            </c:extLst>
          </c:dPt>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2'!$A$4:$A$9</c:f>
              <c:strCache>
                <c:ptCount val="6"/>
                <c:pt idx="0">
                  <c:v>Latin America and the Caribbean</c:v>
                </c:pt>
                <c:pt idx="1">
                  <c:v>Emerging and developing Europe</c:v>
                </c:pt>
                <c:pt idx="2">
                  <c:v>Sub-Saharan Africa</c:v>
                </c:pt>
                <c:pt idx="3">
                  <c:v>Advanced economies</c:v>
                </c:pt>
                <c:pt idx="4">
                  <c:v>Middle East and Central Asia</c:v>
                </c:pt>
                <c:pt idx="5">
                  <c:v>Emerging and developing Asia</c:v>
                </c:pt>
              </c:strCache>
            </c:strRef>
          </c:cat>
          <c:val>
            <c:numRef>
              <c:f>'Figure 2'!$B$4:$B$9</c:f>
              <c:numCache>
                <c:formatCode>0.0</c:formatCode>
                <c:ptCount val="6"/>
                <c:pt idx="0">
                  <c:v>2.7819085089534021</c:v>
                </c:pt>
                <c:pt idx="1">
                  <c:v>2.8898294543245329</c:v>
                </c:pt>
                <c:pt idx="2">
                  <c:v>3.3081790429703464</c:v>
                </c:pt>
                <c:pt idx="3">
                  <c:v>3.4923488365191533</c:v>
                </c:pt>
                <c:pt idx="4">
                  <c:v>5.6720322812456017</c:v>
                </c:pt>
                <c:pt idx="5">
                  <c:v>11.73212974085309</c:v>
                </c:pt>
              </c:numCache>
            </c:numRef>
          </c:val>
          <c:extLst>
            <c:ext xmlns:c16="http://schemas.microsoft.com/office/drawing/2014/chart" uri="{C3380CC4-5D6E-409C-BE32-E72D297353CC}">
              <c16:uniqueId val="{00000008-8FC2-48E4-B7BE-9897B70F1338}"/>
            </c:ext>
          </c:extLst>
        </c:ser>
        <c:dLbls>
          <c:showLegendKey val="0"/>
          <c:showVal val="0"/>
          <c:showCatName val="0"/>
          <c:showSerName val="0"/>
          <c:showPercent val="0"/>
          <c:showBubbleSize val="0"/>
        </c:dLbls>
        <c:gapWidth val="25"/>
        <c:axId val="1570567791"/>
        <c:axId val="1570564047"/>
      </c:barChart>
      <c:catAx>
        <c:axId val="157056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70564047"/>
        <c:crosses val="autoZero"/>
        <c:auto val="1"/>
        <c:lblAlgn val="ctr"/>
        <c:lblOffset val="100"/>
        <c:noMultiLvlLbl val="0"/>
      </c:catAx>
      <c:valAx>
        <c:axId val="1570564047"/>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7056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b="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19921160028825E-2"/>
          <c:y val="3.8850319134813266E-2"/>
          <c:w val="0.89655622844835225"/>
          <c:h val="0.85199150366021803"/>
        </c:manualLayout>
      </c:layout>
      <c:lineChart>
        <c:grouping val="standard"/>
        <c:varyColors val="0"/>
        <c:ser>
          <c:idx val="0"/>
          <c:order val="0"/>
          <c:tx>
            <c:strRef>
              <c:f>Sheet1!$B$1</c:f>
              <c:strCache>
                <c:ptCount val="1"/>
                <c:pt idx="0">
                  <c:v>World</c:v>
                </c:pt>
              </c:strCache>
            </c:strRef>
          </c:tx>
          <c:spPr>
            <a:ln w="28575" cap="rnd">
              <a:solidFill>
                <a:schemeClr val="accent5"/>
              </a:solidFill>
              <a:round/>
            </a:ln>
            <a:effectLst/>
          </c:spPr>
          <c:marker>
            <c:symbol val="none"/>
          </c:marker>
          <c:dLbls>
            <c:dLbl>
              <c:idx val="44"/>
              <c:layout>
                <c:manualLayout>
                  <c:x val="-2.3316104506821119E-3"/>
                  <c:y val="-3.8756423507472784E-2"/>
                </c:manualLayout>
              </c:layout>
              <c:tx>
                <c:rich>
                  <a:bodyPr/>
                  <a:lstStyle/>
                  <a:p>
                    <a:r>
                      <a:rPr lang="en-US"/>
                      <a:t>26.2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870-4770-9C60-8C587ECE01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Sheet1!$A$2:$A$46</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Sheet1!$B$2:$B$46</c:f>
              <c:numCache>
                <c:formatCode>General</c:formatCode>
                <c:ptCount val="45"/>
                <c:pt idx="0">
                  <c:v>26.600999999999999</c:v>
                </c:pt>
                <c:pt idx="1">
                  <c:v>25.978999999999999</c:v>
                </c:pt>
                <c:pt idx="2">
                  <c:v>24.582000000000001</c:v>
                </c:pt>
                <c:pt idx="3">
                  <c:v>24.157</c:v>
                </c:pt>
                <c:pt idx="4">
                  <c:v>25.126999999999999</c:v>
                </c:pt>
                <c:pt idx="5">
                  <c:v>24.760999999999999</c:v>
                </c:pt>
                <c:pt idx="6">
                  <c:v>24.59</c:v>
                </c:pt>
                <c:pt idx="7">
                  <c:v>24.91</c:v>
                </c:pt>
                <c:pt idx="8">
                  <c:v>25.821000000000002</c:v>
                </c:pt>
                <c:pt idx="9">
                  <c:v>26.274000000000001</c:v>
                </c:pt>
                <c:pt idx="10">
                  <c:v>25.827000000000002</c:v>
                </c:pt>
                <c:pt idx="11">
                  <c:v>25.058</c:v>
                </c:pt>
                <c:pt idx="12">
                  <c:v>24.268000000000001</c:v>
                </c:pt>
                <c:pt idx="13">
                  <c:v>23.791</c:v>
                </c:pt>
                <c:pt idx="14">
                  <c:v>24.172000000000001</c:v>
                </c:pt>
                <c:pt idx="15">
                  <c:v>24.338999999999999</c:v>
                </c:pt>
                <c:pt idx="16">
                  <c:v>24.219000000000001</c:v>
                </c:pt>
                <c:pt idx="17">
                  <c:v>24.140999999999998</c:v>
                </c:pt>
                <c:pt idx="18">
                  <c:v>23.838000000000001</c:v>
                </c:pt>
                <c:pt idx="19">
                  <c:v>23.844999999999999</c:v>
                </c:pt>
                <c:pt idx="20">
                  <c:v>24.31</c:v>
                </c:pt>
                <c:pt idx="21">
                  <c:v>23.609000000000002</c:v>
                </c:pt>
                <c:pt idx="22">
                  <c:v>22.949000000000002</c:v>
                </c:pt>
                <c:pt idx="23">
                  <c:v>23.128</c:v>
                </c:pt>
                <c:pt idx="24">
                  <c:v>23.821999999999999</c:v>
                </c:pt>
                <c:pt idx="25">
                  <c:v>24.202999999999999</c:v>
                </c:pt>
                <c:pt idx="26">
                  <c:v>24.765999999999998</c:v>
                </c:pt>
                <c:pt idx="27">
                  <c:v>25.311</c:v>
                </c:pt>
                <c:pt idx="28">
                  <c:v>25.306999999999999</c:v>
                </c:pt>
                <c:pt idx="29">
                  <c:v>23.254999999999999</c:v>
                </c:pt>
                <c:pt idx="30">
                  <c:v>24.488</c:v>
                </c:pt>
                <c:pt idx="31">
                  <c:v>25.24</c:v>
                </c:pt>
                <c:pt idx="32">
                  <c:v>25.390999999999998</c:v>
                </c:pt>
                <c:pt idx="33">
                  <c:v>25.440999999999999</c:v>
                </c:pt>
                <c:pt idx="34">
                  <c:v>25.751000000000001</c:v>
                </c:pt>
                <c:pt idx="35">
                  <c:v>25.791</c:v>
                </c:pt>
                <c:pt idx="36">
                  <c:v>25.475999999999999</c:v>
                </c:pt>
                <c:pt idx="37">
                  <c:v>25.966000000000001</c:v>
                </c:pt>
                <c:pt idx="38">
                  <c:v>26.506</c:v>
                </c:pt>
                <c:pt idx="39">
                  <c:v>26.47</c:v>
                </c:pt>
                <c:pt idx="40">
                  <c:v>26.373999999999999</c:v>
                </c:pt>
                <c:pt idx="41">
                  <c:v>27.085000000000001</c:v>
                </c:pt>
                <c:pt idx="42">
                  <c:v>27.431000000000001</c:v>
                </c:pt>
                <c:pt idx="43">
                  <c:v>26.439</c:v>
                </c:pt>
                <c:pt idx="44">
                  <c:v>26.22</c:v>
                </c:pt>
              </c:numCache>
            </c:numRef>
          </c:val>
          <c:smooth val="0"/>
          <c:extLst>
            <c:ext xmlns:c16="http://schemas.microsoft.com/office/drawing/2014/chart" uri="{C3380CC4-5D6E-409C-BE32-E72D297353CC}">
              <c16:uniqueId val="{00000000-9870-4770-9C60-8C587ECE0141}"/>
            </c:ext>
          </c:extLst>
        </c:ser>
        <c:ser>
          <c:idx val="1"/>
          <c:order val="1"/>
          <c:tx>
            <c:strRef>
              <c:f>Sheet1!$C$1</c:f>
              <c:strCache>
                <c:ptCount val="1"/>
                <c:pt idx="0">
                  <c:v>Advanced economies</c:v>
                </c:pt>
              </c:strCache>
            </c:strRef>
          </c:tx>
          <c:spPr>
            <a:ln w="28575" cap="rnd">
              <a:solidFill>
                <a:schemeClr val="accent2"/>
              </a:solidFill>
              <a:round/>
            </a:ln>
            <a:effectLst/>
          </c:spPr>
          <c:marker>
            <c:symbol val="none"/>
          </c:marker>
          <c:dLbls>
            <c:dLbl>
              <c:idx val="44"/>
              <c:layout>
                <c:manualLayout>
                  <c:x val="0"/>
                  <c:y val="-2.9812633467286739E-2"/>
                </c:manualLayout>
              </c:layout>
              <c:tx>
                <c:rich>
                  <a:bodyPr/>
                  <a:lstStyle/>
                  <a:p>
                    <a:r>
                      <a:rPr lang="en-US"/>
                      <a:t>22.2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870-4770-9C60-8C587ECE01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Sheet1!$A$2:$A$46</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Sheet1!$C$2:$C$46</c:f>
              <c:numCache>
                <c:formatCode>General</c:formatCode>
                <c:ptCount val="45"/>
                <c:pt idx="0">
                  <c:v>26.495999999999999</c:v>
                </c:pt>
                <c:pt idx="1">
                  <c:v>25.774999999999999</c:v>
                </c:pt>
                <c:pt idx="2">
                  <c:v>24.253</c:v>
                </c:pt>
                <c:pt idx="3">
                  <c:v>23.954999999999998</c:v>
                </c:pt>
                <c:pt idx="4">
                  <c:v>25.335000000000001</c:v>
                </c:pt>
                <c:pt idx="5">
                  <c:v>24.846</c:v>
                </c:pt>
                <c:pt idx="6">
                  <c:v>24.844999999999999</c:v>
                </c:pt>
                <c:pt idx="7">
                  <c:v>25.215</c:v>
                </c:pt>
                <c:pt idx="8">
                  <c:v>26.047999999999998</c:v>
                </c:pt>
                <c:pt idx="9">
                  <c:v>26.331</c:v>
                </c:pt>
                <c:pt idx="10">
                  <c:v>25.925000000000001</c:v>
                </c:pt>
                <c:pt idx="11">
                  <c:v>24.992000000000001</c:v>
                </c:pt>
                <c:pt idx="12">
                  <c:v>24.257999999999999</c:v>
                </c:pt>
                <c:pt idx="13">
                  <c:v>23.643000000000001</c:v>
                </c:pt>
                <c:pt idx="14">
                  <c:v>24.012</c:v>
                </c:pt>
                <c:pt idx="15">
                  <c:v>24.326000000000001</c:v>
                </c:pt>
                <c:pt idx="16">
                  <c:v>24.222000000000001</c:v>
                </c:pt>
                <c:pt idx="17">
                  <c:v>24.126000000000001</c:v>
                </c:pt>
                <c:pt idx="18">
                  <c:v>23.879000000000001</c:v>
                </c:pt>
                <c:pt idx="19">
                  <c:v>23.966000000000001</c:v>
                </c:pt>
                <c:pt idx="20">
                  <c:v>24.422000000000001</c:v>
                </c:pt>
                <c:pt idx="21">
                  <c:v>23.273</c:v>
                </c:pt>
                <c:pt idx="22">
                  <c:v>22.439</c:v>
                </c:pt>
                <c:pt idx="23">
                  <c:v>22.370999999999999</c:v>
                </c:pt>
                <c:pt idx="24">
                  <c:v>22.832999999999998</c:v>
                </c:pt>
                <c:pt idx="25">
                  <c:v>23.327999999999999</c:v>
                </c:pt>
                <c:pt idx="26">
                  <c:v>23.765000000000001</c:v>
                </c:pt>
                <c:pt idx="27">
                  <c:v>23.704999999999998</c:v>
                </c:pt>
                <c:pt idx="28">
                  <c:v>23.04</c:v>
                </c:pt>
                <c:pt idx="29">
                  <c:v>19.972000000000001</c:v>
                </c:pt>
                <c:pt idx="30">
                  <c:v>20.818999999999999</c:v>
                </c:pt>
                <c:pt idx="31">
                  <c:v>21.393999999999998</c:v>
                </c:pt>
                <c:pt idx="32">
                  <c:v>21.350999999999999</c:v>
                </c:pt>
                <c:pt idx="33">
                  <c:v>21.256</c:v>
                </c:pt>
                <c:pt idx="34">
                  <c:v>21.626000000000001</c:v>
                </c:pt>
                <c:pt idx="35">
                  <c:v>21.852</c:v>
                </c:pt>
                <c:pt idx="36">
                  <c:v>21.702000000000002</c:v>
                </c:pt>
                <c:pt idx="37">
                  <c:v>22.134</c:v>
                </c:pt>
                <c:pt idx="38">
                  <c:v>22.451000000000001</c:v>
                </c:pt>
                <c:pt idx="39">
                  <c:v>22.652000000000001</c:v>
                </c:pt>
                <c:pt idx="40">
                  <c:v>22.431999999999999</c:v>
                </c:pt>
                <c:pt idx="41">
                  <c:v>22.742000000000001</c:v>
                </c:pt>
                <c:pt idx="42">
                  <c:v>23.437999999999999</c:v>
                </c:pt>
                <c:pt idx="43">
                  <c:v>22.597999999999999</c:v>
                </c:pt>
                <c:pt idx="44">
                  <c:v>22.228000000000002</c:v>
                </c:pt>
              </c:numCache>
            </c:numRef>
          </c:val>
          <c:smooth val="0"/>
          <c:extLst>
            <c:ext xmlns:c16="http://schemas.microsoft.com/office/drawing/2014/chart" uri="{C3380CC4-5D6E-409C-BE32-E72D297353CC}">
              <c16:uniqueId val="{00000001-9870-4770-9C60-8C587ECE0141}"/>
            </c:ext>
          </c:extLst>
        </c:ser>
        <c:ser>
          <c:idx val="2"/>
          <c:order val="2"/>
          <c:tx>
            <c:strRef>
              <c:f>Sheet1!$D$1</c:f>
              <c:strCache>
                <c:ptCount val="1"/>
                <c:pt idx="0">
                  <c:v>Emerging market and developing economies</c:v>
                </c:pt>
              </c:strCache>
            </c:strRef>
          </c:tx>
          <c:spPr>
            <a:ln w="28575" cap="rnd">
              <a:solidFill>
                <a:schemeClr val="accent3"/>
              </a:solidFill>
              <a:round/>
            </a:ln>
            <a:effectLst/>
          </c:spPr>
          <c:marker>
            <c:symbol val="none"/>
          </c:marker>
          <c:dLbls>
            <c:dLbl>
              <c:idx val="44"/>
              <c:layout>
                <c:manualLayout>
                  <c:x val="0"/>
                  <c:y val="-3.5775160160744092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70-4770-9C60-8C587ECE01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Sheet1!$A$2:$A$46</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Sheet1!$D$2:$D$46</c:f>
              <c:numCache>
                <c:formatCode>General</c:formatCode>
                <c:ptCount val="45"/>
                <c:pt idx="0">
                  <c:v>26.96</c:v>
                </c:pt>
                <c:pt idx="1">
                  <c:v>26.638000000000002</c:v>
                </c:pt>
                <c:pt idx="2">
                  <c:v>25.71</c:v>
                </c:pt>
                <c:pt idx="3">
                  <c:v>24.870999999999999</c:v>
                </c:pt>
                <c:pt idx="4">
                  <c:v>24.385999999999999</c:v>
                </c:pt>
                <c:pt idx="5">
                  <c:v>24.448</c:v>
                </c:pt>
                <c:pt idx="6">
                  <c:v>23.472000000000001</c:v>
                </c:pt>
                <c:pt idx="7">
                  <c:v>23.504000000000001</c:v>
                </c:pt>
                <c:pt idx="8">
                  <c:v>24.748000000000001</c:v>
                </c:pt>
                <c:pt idx="9">
                  <c:v>26.018000000000001</c:v>
                </c:pt>
                <c:pt idx="10">
                  <c:v>25.390999999999998</c:v>
                </c:pt>
                <c:pt idx="11">
                  <c:v>25.385000000000002</c:v>
                </c:pt>
                <c:pt idx="12">
                  <c:v>24.321000000000002</c:v>
                </c:pt>
                <c:pt idx="13">
                  <c:v>24.466999999999999</c:v>
                </c:pt>
                <c:pt idx="14">
                  <c:v>24.9</c:v>
                </c:pt>
                <c:pt idx="15">
                  <c:v>24.396000000000001</c:v>
                </c:pt>
                <c:pt idx="16">
                  <c:v>24.207000000000001</c:v>
                </c:pt>
                <c:pt idx="17">
                  <c:v>24.195</c:v>
                </c:pt>
                <c:pt idx="18">
                  <c:v>23.686</c:v>
                </c:pt>
                <c:pt idx="19">
                  <c:v>23.35</c:v>
                </c:pt>
                <c:pt idx="20">
                  <c:v>23.882000000000001</c:v>
                </c:pt>
                <c:pt idx="21">
                  <c:v>24.879000000000001</c:v>
                </c:pt>
                <c:pt idx="22">
                  <c:v>24.966000000000001</c:v>
                </c:pt>
                <c:pt idx="23">
                  <c:v>26.108000000000001</c:v>
                </c:pt>
                <c:pt idx="24">
                  <c:v>27.471</c:v>
                </c:pt>
                <c:pt idx="25">
                  <c:v>27.047000000000001</c:v>
                </c:pt>
                <c:pt idx="26">
                  <c:v>27.661999999999999</c:v>
                </c:pt>
                <c:pt idx="27">
                  <c:v>29.431000000000001</c:v>
                </c:pt>
                <c:pt idx="28">
                  <c:v>30.428000000000001</c:v>
                </c:pt>
                <c:pt idx="29">
                  <c:v>30.57</c:v>
                </c:pt>
                <c:pt idx="30">
                  <c:v>31.591000000000001</c:v>
                </c:pt>
                <c:pt idx="31">
                  <c:v>32.030999999999999</c:v>
                </c:pt>
                <c:pt idx="32">
                  <c:v>32.103000000000002</c:v>
                </c:pt>
                <c:pt idx="33">
                  <c:v>32.058</c:v>
                </c:pt>
                <c:pt idx="34">
                  <c:v>32.218000000000004</c:v>
                </c:pt>
                <c:pt idx="35">
                  <c:v>31.995999999999999</c:v>
                </c:pt>
                <c:pt idx="36">
                  <c:v>31.574999999999999</c:v>
                </c:pt>
                <c:pt idx="37">
                  <c:v>31.863</c:v>
                </c:pt>
                <c:pt idx="38">
                  <c:v>32.701000000000001</c:v>
                </c:pt>
                <c:pt idx="39">
                  <c:v>32.234999999999999</c:v>
                </c:pt>
                <c:pt idx="40">
                  <c:v>32.448</c:v>
                </c:pt>
                <c:pt idx="41">
                  <c:v>33.457000000000001</c:v>
                </c:pt>
                <c:pt idx="42">
                  <c:v>33.051000000000002</c:v>
                </c:pt>
                <c:pt idx="43">
                  <c:v>32.015999999999998</c:v>
                </c:pt>
                <c:pt idx="44">
                  <c:v>32.012</c:v>
                </c:pt>
              </c:numCache>
            </c:numRef>
          </c:val>
          <c:smooth val="0"/>
          <c:extLst>
            <c:ext xmlns:c16="http://schemas.microsoft.com/office/drawing/2014/chart" uri="{C3380CC4-5D6E-409C-BE32-E72D297353CC}">
              <c16:uniqueId val="{00000002-9870-4770-9C60-8C587ECE0141}"/>
            </c:ext>
          </c:extLst>
        </c:ser>
        <c:ser>
          <c:idx val="3"/>
          <c:order val="3"/>
          <c:tx>
            <c:strRef>
              <c:f>Sheet1!$E$1</c:f>
              <c:strCache>
                <c:ptCount val="1"/>
                <c:pt idx="0">
                  <c:v>Latin America and the Caribbean</c:v>
                </c:pt>
              </c:strCache>
            </c:strRef>
          </c:tx>
          <c:spPr>
            <a:ln w="28575" cap="rnd">
              <a:solidFill>
                <a:schemeClr val="accent4"/>
              </a:solidFill>
              <a:round/>
            </a:ln>
            <a:effectLst/>
          </c:spPr>
          <c:marker>
            <c:symbol val="none"/>
          </c:marker>
          <c:dLbls>
            <c:dLbl>
              <c:idx val="44"/>
              <c:layout>
                <c:manualLayout>
                  <c:x val="0"/>
                  <c:y val="2.3850106773829385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accent4"/>
                        </a:solidFill>
                        <a:latin typeface="+mn-lt"/>
                        <a:ea typeface="+mn-ea"/>
                        <a:cs typeface="+mn-cs"/>
                      </a:defRPr>
                    </a:pPr>
                    <a:r>
                      <a:rPr lang="en-US"/>
                      <a:t>19.6</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6913296586907838E-2"/>
                      <c:h val="7.0387627616263979E-2"/>
                    </c:manualLayout>
                  </c15:layout>
                  <c15:showDataLabelsRange val="0"/>
                </c:ext>
                <c:ext xmlns:c16="http://schemas.microsoft.com/office/drawing/2014/chart" uri="{C3380CC4-5D6E-409C-BE32-E72D297353CC}">
                  <c16:uniqueId val="{00000007-9870-4770-9C60-8C587ECE01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Sheet1!$A$2:$A$46</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Sheet1!$E$2:$E$46</c:f>
              <c:numCache>
                <c:formatCode>General</c:formatCode>
                <c:ptCount val="45"/>
                <c:pt idx="0">
                  <c:v>23.76</c:v>
                </c:pt>
                <c:pt idx="1">
                  <c:v>23.911000000000001</c:v>
                </c:pt>
                <c:pt idx="2">
                  <c:v>22.120999999999999</c:v>
                </c:pt>
                <c:pt idx="3">
                  <c:v>17.896999999999998</c:v>
                </c:pt>
                <c:pt idx="4">
                  <c:v>18.309999999999999</c:v>
                </c:pt>
                <c:pt idx="5">
                  <c:v>19.231000000000002</c:v>
                </c:pt>
                <c:pt idx="6">
                  <c:v>18.228999999999999</c:v>
                </c:pt>
                <c:pt idx="7">
                  <c:v>20.475999999999999</c:v>
                </c:pt>
                <c:pt idx="8">
                  <c:v>20.800999999999998</c:v>
                </c:pt>
                <c:pt idx="9">
                  <c:v>20.716000000000001</c:v>
                </c:pt>
                <c:pt idx="10">
                  <c:v>18.422999999999998</c:v>
                </c:pt>
                <c:pt idx="11">
                  <c:v>19.109000000000002</c:v>
                </c:pt>
                <c:pt idx="12">
                  <c:v>19.571000000000002</c:v>
                </c:pt>
                <c:pt idx="13">
                  <c:v>21.084</c:v>
                </c:pt>
                <c:pt idx="14">
                  <c:v>22.593</c:v>
                </c:pt>
                <c:pt idx="15">
                  <c:v>18.994</c:v>
                </c:pt>
                <c:pt idx="16">
                  <c:v>18.850999999999999</c:v>
                </c:pt>
                <c:pt idx="17">
                  <c:v>20.065000000000001</c:v>
                </c:pt>
                <c:pt idx="18">
                  <c:v>20.832999999999998</c:v>
                </c:pt>
                <c:pt idx="19">
                  <c:v>19.434999999999999</c:v>
                </c:pt>
                <c:pt idx="20">
                  <c:v>19.975999999999999</c:v>
                </c:pt>
                <c:pt idx="21">
                  <c:v>19.276</c:v>
                </c:pt>
                <c:pt idx="22">
                  <c:v>18.981999999999999</c:v>
                </c:pt>
                <c:pt idx="23">
                  <c:v>18.696999999999999</c:v>
                </c:pt>
                <c:pt idx="24">
                  <c:v>19.962</c:v>
                </c:pt>
                <c:pt idx="25">
                  <c:v>19.841999999999999</c:v>
                </c:pt>
                <c:pt idx="26">
                  <c:v>20.748999999999999</c:v>
                </c:pt>
                <c:pt idx="27">
                  <c:v>22.102</c:v>
                </c:pt>
                <c:pt idx="28">
                  <c:v>23.274000000000001</c:v>
                </c:pt>
                <c:pt idx="29">
                  <c:v>20.606999999999999</c:v>
                </c:pt>
                <c:pt idx="30">
                  <c:v>22.068999999999999</c:v>
                </c:pt>
                <c:pt idx="31">
                  <c:v>22.552</c:v>
                </c:pt>
                <c:pt idx="32">
                  <c:v>22.329000000000001</c:v>
                </c:pt>
                <c:pt idx="33">
                  <c:v>22.495000000000001</c:v>
                </c:pt>
                <c:pt idx="34">
                  <c:v>21.466999999999999</c:v>
                </c:pt>
                <c:pt idx="35">
                  <c:v>20.541</c:v>
                </c:pt>
                <c:pt idx="36">
                  <c:v>19.315000000000001</c:v>
                </c:pt>
                <c:pt idx="37">
                  <c:v>18.792999999999999</c:v>
                </c:pt>
                <c:pt idx="38">
                  <c:v>19.108000000000001</c:v>
                </c:pt>
                <c:pt idx="39">
                  <c:v>18.812000000000001</c:v>
                </c:pt>
                <c:pt idx="40">
                  <c:v>18.056000000000001</c:v>
                </c:pt>
                <c:pt idx="41">
                  <c:v>20.471</c:v>
                </c:pt>
                <c:pt idx="42">
                  <c:v>20.376000000000001</c:v>
                </c:pt>
                <c:pt idx="43">
                  <c:v>19.663</c:v>
                </c:pt>
                <c:pt idx="44">
                  <c:v>19.649000000000001</c:v>
                </c:pt>
              </c:numCache>
            </c:numRef>
          </c:val>
          <c:smooth val="0"/>
          <c:extLst>
            <c:ext xmlns:c16="http://schemas.microsoft.com/office/drawing/2014/chart" uri="{C3380CC4-5D6E-409C-BE32-E72D297353CC}">
              <c16:uniqueId val="{00000003-9870-4770-9C60-8C587ECE0141}"/>
            </c:ext>
          </c:extLst>
        </c:ser>
        <c:dLbls>
          <c:showLegendKey val="0"/>
          <c:showVal val="0"/>
          <c:showCatName val="0"/>
          <c:showSerName val="0"/>
          <c:showPercent val="0"/>
          <c:showBubbleSize val="0"/>
        </c:dLbls>
        <c:smooth val="0"/>
        <c:axId val="1046609568"/>
        <c:axId val="1046614368"/>
      </c:lineChart>
      <c:catAx>
        <c:axId val="104660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6614368"/>
        <c:crosses val="autoZero"/>
        <c:auto val="1"/>
        <c:lblAlgn val="ctr"/>
        <c:lblOffset val="100"/>
        <c:noMultiLvlLbl val="0"/>
      </c:catAx>
      <c:valAx>
        <c:axId val="1046614368"/>
        <c:scaling>
          <c:orientation val="minMax"/>
          <c:max val="3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6609568"/>
        <c:crosses val="autoZero"/>
        <c:crossBetween val="between"/>
      </c:valAx>
      <c:spPr>
        <a:noFill/>
        <a:ln>
          <a:noFill/>
        </a:ln>
        <a:effectLst/>
      </c:spPr>
    </c:plotArea>
    <c:legend>
      <c:legendPos val="b"/>
      <c:layout>
        <c:manualLayout>
          <c:xMode val="edge"/>
          <c:yMode val="edge"/>
          <c:x val="0.10899250745243286"/>
          <c:y val="0.57857283871905207"/>
          <c:w val="0.5880686903454253"/>
          <c:h val="0.239560707324682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06777303362065E-2"/>
          <c:y val="3.5472562902748792E-2"/>
          <c:w val="0.89532174103237094"/>
          <c:h val="0.82735259767170255"/>
        </c:manualLayout>
      </c:layout>
      <c:lineChart>
        <c:grouping val="standard"/>
        <c:varyColors val="0"/>
        <c:ser>
          <c:idx val="0"/>
          <c:order val="0"/>
          <c:tx>
            <c:strRef>
              <c:f>'Grafico 1'!$D$3</c:f>
              <c:strCache>
                <c:ptCount val="1"/>
              </c:strCache>
            </c:strRef>
          </c:tx>
          <c:spPr>
            <a:ln w="28575" cap="rnd">
              <a:solidFill>
                <a:schemeClr val="accent1"/>
              </a:solidFill>
              <a:round/>
            </a:ln>
            <a:effectLst/>
          </c:spPr>
          <c:marker>
            <c:symbol val="none"/>
          </c:marker>
          <c:cat>
            <c:numRef>
              <c:f>'Grafico 1'!$B$3:$B$76</c:f>
              <c:numCache>
                <c:formatCode>General</c:formatCode>
                <c:ptCount val="7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numCache>
            </c:numRef>
          </c:cat>
          <c:val>
            <c:numRef>
              <c:f>'Grafico 1'!$D$4:$D$75</c:f>
              <c:numCache>
                <c:formatCode>General</c:formatCode>
                <c:ptCount val="72"/>
              </c:numCache>
            </c:numRef>
          </c:val>
          <c:smooth val="0"/>
          <c:extLst>
            <c:ext xmlns:c16="http://schemas.microsoft.com/office/drawing/2014/chart" uri="{C3380CC4-5D6E-409C-BE32-E72D297353CC}">
              <c16:uniqueId val="{00000000-FCD5-425E-A926-8A33000046C7}"/>
            </c:ext>
          </c:extLst>
        </c:ser>
        <c:ser>
          <c:idx val="1"/>
          <c:order val="1"/>
          <c:tx>
            <c:strRef>
              <c:f>'Grafico 1'!$E$3</c:f>
              <c:strCache>
                <c:ptCount val="1"/>
              </c:strCache>
            </c:strRef>
          </c:tx>
          <c:spPr>
            <a:ln w="28575" cap="rnd">
              <a:solidFill>
                <a:schemeClr val="accent2"/>
              </a:solidFill>
              <a:round/>
            </a:ln>
            <a:effectLst/>
          </c:spPr>
          <c:marker>
            <c:symbol val="none"/>
          </c:marker>
          <c:cat>
            <c:numRef>
              <c:f>'Grafico 1'!$B$3:$B$76</c:f>
              <c:numCache>
                <c:formatCode>General</c:formatCode>
                <c:ptCount val="7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numCache>
            </c:numRef>
          </c:cat>
          <c:val>
            <c:numRef>
              <c:f>'Grafico 1'!$E$4:$E$75</c:f>
              <c:numCache>
                <c:formatCode>General</c:formatCode>
                <c:ptCount val="72"/>
                <c:pt idx="0">
                  <c:v>2.17270998009981</c:v>
                </c:pt>
                <c:pt idx="1">
                  <c:v>2.17270998009981</c:v>
                </c:pt>
                <c:pt idx="2">
                  <c:v>2.17270998009981</c:v>
                </c:pt>
                <c:pt idx="3">
                  <c:v>2.17270998009981</c:v>
                </c:pt>
                <c:pt idx="4">
                  <c:v>2.17270998009981</c:v>
                </c:pt>
                <c:pt idx="5">
                  <c:v>2.17270998009981</c:v>
                </c:pt>
                <c:pt idx="6">
                  <c:v>2.17270998009981</c:v>
                </c:pt>
                <c:pt idx="7">
                  <c:v>2.17270998009981</c:v>
                </c:pt>
              </c:numCache>
            </c:numRef>
          </c:val>
          <c:smooth val="0"/>
          <c:extLst>
            <c:ext xmlns:c16="http://schemas.microsoft.com/office/drawing/2014/chart" uri="{C3380CC4-5D6E-409C-BE32-E72D297353CC}">
              <c16:uniqueId val="{00000001-FCD5-425E-A926-8A33000046C7}"/>
            </c:ext>
          </c:extLst>
        </c:ser>
        <c:ser>
          <c:idx val="2"/>
          <c:order val="2"/>
          <c:tx>
            <c:strRef>
              <c:f>'Grafico 1'!$F$3</c:f>
              <c:strCache>
                <c:ptCount val="1"/>
              </c:strCache>
            </c:strRef>
          </c:tx>
          <c:spPr>
            <a:ln w="28575" cap="rnd">
              <a:solidFill>
                <a:schemeClr val="accent2"/>
              </a:solidFill>
              <a:round/>
            </a:ln>
            <a:effectLst/>
          </c:spPr>
          <c:marker>
            <c:symbol val="none"/>
          </c:marker>
          <c:cat>
            <c:numRef>
              <c:f>'Grafico 1'!$B$3:$B$76</c:f>
              <c:numCache>
                <c:formatCode>General</c:formatCode>
                <c:ptCount val="7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numCache>
            </c:numRef>
          </c:cat>
          <c:val>
            <c:numRef>
              <c:f>'Grafico 1'!$F$4:$F$75</c:f>
              <c:numCache>
                <c:formatCode>General</c:formatCode>
                <c:ptCount val="72"/>
                <c:pt idx="8">
                  <c:v>2.6801894975153222</c:v>
                </c:pt>
                <c:pt idx="9">
                  <c:v>2.6801894975153222</c:v>
                </c:pt>
                <c:pt idx="10">
                  <c:v>2.6801894975153222</c:v>
                </c:pt>
                <c:pt idx="11">
                  <c:v>2.6801894975153222</c:v>
                </c:pt>
                <c:pt idx="12">
                  <c:v>2.6801894975153222</c:v>
                </c:pt>
                <c:pt idx="13">
                  <c:v>2.6801894975153222</c:v>
                </c:pt>
                <c:pt idx="14">
                  <c:v>2.6801894975153222</c:v>
                </c:pt>
                <c:pt idx="15">
                  <c:v>2.6801894975153222</c:v>
                </c:pt>
                <c:pt idx="16">
                  <c:v>2.6801894975153222</c:v>
                </c:pt>
                <c:pt idx="17">
                  <c:v>2.6801894975153222</c:v>
                </c:pt>
              </c:numCache>
            </c:numRef>
          </c:val>
          <c:smooth val="0"/>
          <c:extLst>
            <c:ext xmlns:c16="http://schemas.microsoft.com/office/drawing/2014/chart" uri="{C3380CC4-5D6E-409C-BE32-E72D297353CC}">
              <c16:uniqueId val="{00000002-FCD5-425E-A926-8A33000046C7}"/>
            </c:ext>
          </c:extLst>
        </c:ser>
        <c:ser>
          <c:idx val="3"/>
          <c:order val="3"/>
          <c:tx>
            <c:strRef>
              <c:f>'Grafico 1'!$G$3</c:f>
              <c:strCache>
                <c:ptCount val="1"/>
              </c:strCache>
            </c:strRef>
          </c:tx>
          <c:spPr>
            <a:ln w="28575" cap="rnd">
              <a:solidFill>
                <a:schemeClr val="accent2"/>
              </a:solidFill>
              <a:round/>
            </a:ln>
            <a:effectLst/>
          </c:spPr>
          <c:marker>
            <c:symbol val="none"/>
          </c:marker>
          <c:cat>
            <c:numRef>
              <c:f>'Grafico 1'!$B$3:$B$76</c:f>
              <c:numCache>
                <c:formatCode>General</c:formatCode>
                <c:ptCount val="7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numCache>
            </c:numRef>
          </c:cat>
          <c:val>
            <c:numRef>
              <c:f>'Grafico 1'!$G$4:$G$75</c:f>
              <c:numCache>
                <c:formatCode>General</c:formatCode>
                <c:ptCount val="72"/>
                <c:pt idx="18">
                  <c:v>3.9203059822679776</c:v>
                </c:pt>
                <c:pt idx="19">
                  <c:v>3.9203059822679776</c:v>
                </c:pt>
                <c:pt idx="20">
                  <c:v>3.9203059822679776</c:v>
                </c:pt>
                <c:pt idx="21">
                  <c:v>3.9203059822679776</c:v>
                </c:pt>
                <c:pt idx="22">
                  <c:v>3.9203059822679776</c:v>
                </c:pt>
                <c:pt idx="23">
                  <c:v>3.9203059822679776</c:v>
                </c:pt>
                <c:pt idx="24">
                  <c:v>3.9203059822679776</c:v>
                </c:pt>
                <c:pt idx="25">
                  <c:v>3.9203059822679776</c:v>
                </c:pt>
                <c:pt idx="26">
                  <c:v>3.9203059822679776</c:v>
                </c:pt>
                <c:pt idx="27">
                  <c:v>3.9203059822679776</c:v>
                </c:pt>
              </c:numCache>
            </c:numRef>
          </c:val>
          <c:smooth val="0"/>
          <c:extLst>
            <c:ext xmlns:c16="http://schemas.microsoft.com/office/drawing/2014/chart" uri="{C3380CC4-5D6E-409C-BE32-E72D297353CC}">
              <c16:uniqueId val="{00000003-FCD5-425E-A926-8A33000046C7}"/>
            </c:ext>
          </c:extLst>
        </c:ser>
        <c:ser>
          <c:idx val="4"/>
          <c:order val="4"/>
          <c:tx>
            <c:strRef>
              <c:f>'Grafico 1'!$H$3</c:f>
              <c:strCache>
                <c:ptCount val="1"/>
              </c:strCache>
            </c:strRef>
          </c:tx>
          <c:spPr>
            <a:ln w="28575" cap="rnd">
              <a:solidFill>
                <a:schemeClr val="accent2"/>
              </a:solidFill>
              <a:round/>
            </a:ln>
            <a:effectLst/>
          </c:spPr>
          <c:marker>
            <c:symbol val="none"/>
          </c:marker>
          <c:cat>
            <c:numRef>
              <c:f>'Grafico 1'!$B$3:$B$76</c:f>
              <c:numCache>
                <c:formatCode>General</c:formatCode>
                <c:ptCount val="7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numCache>
            </c:numRef>
          </c:cat>
          <c:val>
            <c:numRef>
              <c:f>'Grafico 1'!$H$4:$H$75</c:f>
              <c:numCache>
                <c:formatCode>General</c:formatCode>
                <c:ptCount val="72"/>
                <c:pt idx="28">
                  <c:v>3.1727033564959428</c:v>
                </c:pt>
                <c:pt idx="29">
                  <c:v>3.1727033564959428</c:v>
                </c:pt>
                <c:pt idx="30">
                  <c:v>3.1727033564959428</c:v>
                </c:pt>
                <c:pt idx="31">
                  <c:v>3.1727033564959428</c:v>
                </c:pt>
                <c:pt idx="32">
                  <c:v>3.1727033564959428</c:v>
                </c:pt>
                <c:pt idx="33">
                  <c:v>3.1727033564959428</c:v>
                </c:pt>
                <c:pt idx="34">
                  <c:v>3.1727033564959428</c:v>
                </c:pt>
                <c:pt idx="35">
                  <c:v>3.1727033564959428</c:v>
                </c:pt>
                <c:pt idx="36">
                  <c:v>3.1727033564959428</c:v>
                </c:pt>
                <c:pt idx="37">
                  <c:v>3.1727033564959428</c:v>
                </c:pt>
              </c:numCache>
            </c:numRef>
          </c:val>
          <c:smooth val="0"/>
          <c:extLst>
            <c:ext xmlns:c16="http://schemas.microsoft.com/office/drawing/2014/chart" uri="{C3380CC4-5D6E-409C-BE32-E72D297353CC}">
              <c16:uniqueId val="{00000004-FCD5-425E-A926-8A33000046C7}"/>
            </c:ext>
          </c:extLst>
        </c:ser>
        <c:ser>
          <c:idx val="5"/>
          <c:order val="5"/>
          <c:tx>
            <c:strRef>
              <c:f>'Grafico 1'!$I$3</c:f>
              <c:strCache>
                <c:ptCount val="1"/>
              </c:strCache>
            </c:strRef>
          </c:tx>
          <c:spPr>
            <a:ln w="28575" cap="rnd">
              <a:solidFill>
                <a:schemeClr val="accent2"/>
              </a:solidFill>
              <a:round/>
            </a:ln>
            <a:effectLst/>
          </c:spPr>
          <c:marker>
            <c:symbol val="none"/>
          </c:marker>
          <c:cat>
            <c:numRef>
              <c:f>'Grafico 1'!$B$3:$B$76</c:f>
              <c:numCache>
                <c:formatCode>General</c:formatCode>
                <c:ptCount val="7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numCache>
            </c:numRef>
          </c:cat>
          <c:val>
            <c:numRef>
              <c:f>'Grafico 1'!$I$4:$I$75</c:f>
              <c:numCache>
                <c:formatCode>General</c:formatCode>
                <c:ptCount val="72"/>
                <c:pt idx="38">
                  <c:v>2.3554775252313376</c:v>
                </c:pt>
                <c:pt idx="39">
                  <c:v>2.3554775252313376</c:v>
                </c:pt>
                <c:pt idx="40">
                  <c:v>2.3554775252313376</c:v>
                </c:pt>
                <c:pt idx="41">
                  <c:v>2.3554775252313376</c:v>
                </c:pt>
                <c:pt idx="42">
                  <c:v>2.3554775252313376</c:v>
                </c:pt>
                <c:pt idx="43">
                  <c:v>2.3554775252313376</c:v>
                </c:pt>
                <c:pt idx="44">
                  <c:v>2.3554775252313376</c:v>
                </c:pt>
                <c:pt idx="45">
                  <c:v>2.3554775252313376</c:v>
                </c:pt>
                <c:pt idx="46">
                  <c:v>2.3554775252313376</c:v>
                </c:pt>
                <c:pt idx="47">
                  <c:v>2.3554775252313376</c:v>
                </c:pt>
              </c:numCache>
            </c:numRef>
          </c:val>
          <c:smooth val="0"/>
          <c:extLst>
            <c:ext xmlns:c16="http://schemas.microsoft.com/office/drawing/2014/chart" uri="{C3380CC4-5D6E-409C-BE32-E72D297353CC}">
              <c16:uniqueId val="{00000005-FCD5-425E-A926-8A33000046C7}"/>
            </c:ext>
          </c:extLst>
        </c:ser>
        <c:ser>
          <c:idx val="6"/>
          <c:order val="6"/>
          <c:tx>
            <c:strRef>
              <c:f>'Grafico 1'!$J$3</c:f>
              <c:strCache>
                <c:ptCount val="1"/>
              </c:strCache>
            </c:strRef>
          </c:tx>
          <c:spPr>
            <a:ln w="28575" cap="rnd">
              <a:solidFill>
                <a:schemeClr val="accent2"/>
              </a:solidFill>
              <a:round/>
            </a:ln>
            <a:effectLst/>
          </c:spPr>
          <c:marker>
            <c:symbol val="none"/>
          </c:marker>
          <c:cat>
            <c:numRef>
              <c:f>'Grafico 1'!$B$3:$B$76</c:f>
              <c:numCache>
                <c:formatCode>General</c:formatCode>
                <c:ptCount val="7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numCache>
            </c:numRef>
          </c:cat>
          <c:val>
            <c:numRef>
              <c:f>'Grafico 1'!$J$4:$J$75</c:f>
              <c:numCache>
                <c:formatCode>General</c:formatCode>
                <c:ptCount val="72"/>
                <c:pt idx="48">
                  <c:v>2.392209007897641</c:v>
                </c:pt>
                <c:pt idx="49">
                  <c:v>2.392209007897641</c:v>
                </c:pt>
                <c:pt idx="50">
                  <c:v>2.392209007897641</c:v>
                </c:pt>
                <c:pt idx="51">
                  <c:v>2.392209007897641</c:v>
                </c:pt>
                <c:pt idx="52">
                  <c:v>2.392209007897641</c:v>
                </c:pt>
                <c:pt idx="53">
                  <c:v>2.392209007897641</c:v>
                </c:pt>
                <c:pt idx="54">
                  <c:v>2.392209007897641</c:v>
                </c:pt>
                <c:pt idx="55">
                  <c:v>2.392209007897641</c:v>
                </c:pt>
                <c:pt idx="56">
                  <c:v>2.392209007897641</c:v>
                </c:pt>
                <c:pt idx="57">
                  <c:v>2.392209007897641</c:v>
                </c:pt>
              </c:numCache>
            </c:numRef>
          </c:val>
          <c:smooth val="0"/>
          <c:extLst>
            <c:ext xmlns:c16="http://schemas.microsoft.com/office/drawing/2014/chart" uri="{C3380CC4-5D6E-409C-BE32-E72D297353CC}">
              <c16:uniqueId val="{00000006-FCD5-425E-A926-8A33000046C7}"/>
            </c:ext>
          </c:extLst>
        </c:ser>
        <c:ser>
          <c:idx val="7"/>
          <c:order val="7"/>
          <c:tx>
            <c:strRef>
              <c:f>'Grafico 1'!$K$3</c:f>
              <c:strCache>
                <c:ptCount val="1"/>
              </c:strCache>
            </c:strRef>
          </c:tx>
          <c:spPr>
            <a:ln w="28575" cap="rnd">
              <a:solidFill>
                <a:schemeClr val="accent2"/>
              </a:solidFill>
              <a:round/>
            </a:ln>
            <a:effectLst/>
          </c:spPr>
          <c:marker>
            <c:symbol val="none"/>
          </c:marker>
          <c:cat>
            <c:numRef>
              <c:f>'Grafico 1'!$B$3:$B$76</c:f>
              <c:numCache>
                <c:formatCode>General</c:formatCode>
                <c:ptCount val="7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numCache>
            </c:numRef>
          </c:cat>
          <c:val>
            <c:numRef>
              <c:f>'Grafico 1'!$K$4:$K$75</c:f>
              <c:numCache>
                <c:formatCode>General</c:formatCode>
                <c:ptCount val="72"/>
                <c:pt idx="58">
                  <c:v>1.5176257146368946</c:v>
                </c:pt>
                <c:pt idx="59">
                  <c:v>1.5176257146368946</c:v>
                </c:pt>
                <c:pt idx="60">
                  <c:v>1.5176257146368946</c:v>
                </c:pt>
                <c:pt idx="61">
                  <c:v>1.5176257146368946</c:v>
                </c:pt>
                <c:pt idx="62">
                  <c:v>1.5176257146368946</c:v>
                </c:pt>
                <c:pt idx="63">
                  <c:v>1.5176257146368946</c:v>
                </c:pt>
                <c:pt idx="64">
                  <c:v>1.5176257146368946</c:v>
                </c:pt>
                <c:pt idx="65">
                  <c:v>1.5176257146368946</c:v>
                </c:pt>
                <c:pt idx="66">
                  <c:v>1.5176257146368946</c:v>
                </c:pt>
                <c:pt idx="67">
                  <c:v>1.5176257146368946</c:v>
                </c:pt>
              </c:numCache>
            </c:numRef>
          </c:val>
          <c:smooth val="0"/>
          <c:extLst>
            <c:ext xmlns:c16="http://schemas.microsoft.com/office/drawing/2014/chart" uri="{C3380CC4-5D6E-409C-BE32-E72D297353CC}">
              <c16:uniqueId val="{00000007-FCD5-425E-A926-8A33000046C7}"/>
            </c:ext>
          </c:extLst>
        </c:ser>
        <c:ser>
          <c:idx val="9"/>
          <c:order val="9"/>
          <c:spPr>
            <a:ln w="28575" cap="rnd">
              <a:solidFill>
                <a:schemeClr val="accent4">
                  <a:lumMod val="60000"/>
                </a:schemeClr>
              </a:solidFill>
              <a:round/>
            </a:ln>
            <a:effectLst/>
          </c:spPr>
          <c:marker>
            <c:symbol val="none"/>
          </c:marker>
          <c:dLbls>
            <c:dLbl>
              <c:idx val="73"/>
              <c:layout>
                <c:manualLayout>
                  <c:x val="0"/>
                  <c:y val="-3.2915359147460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CD5-425E-A926-8A33000046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'Grafico 1'!$B$3:$B$76</c:f>
              <c:numCache>
                <c:formatCode>General</c:formatCode>
                <c:ptCount val="7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numCache>
            </c:numRef>
          </c:cat>
          <c:val>
            <c:numRef>
              <c:f>'Grafico 1'!$C$3:$C$76</c:f>
              <c:numCache>
                <c:formatCode>General</c:formatCode>
                <c:ptCount val="74"/>
                <c:pt idx="1">
                  <c:v>1.9657480796654747</c:v>
                </c:pt>
                <c:pt idx="2">
                  <c:v>3.051658293808357</c:v>
                </c:pt>
                <c:pt idx="3">
                  <c:v>1.9904097903660878</c:v>
                </c:pt>
                <c:pt idx="4">
                  <c:v>2.0379287961558745</c:v>
                </c:pt>
                <c:pt idx="5">
                  <c:v>2.0526619034044069</c:v>
                </c:pt>
                <c:pt idx="6">
                  <c:v>2.0730657703226685</c:v>
                </c:pt>
                <c:pt idx="7">
                  <c:v>2.0942524627273862</c:v>
                </c:pt>
                <c:pt idx="8">
                  <c:v>2.1159547443482252</c:v>
                </c:pt>
                <c:pt idx="9">
                  <c:v>2.2967052812914668</c:v>
                </c:pt>
                <c:pt idx="10">
                  <c:v>2.2098155118710272</c:v>
                </c:pt>
                <c:pt idx="11">
                  <c:v>2.2353186271749648</c:v>
                </c:pt>
                <c:pt idx="12">
                  <c:v>2.2595318304344358</c:v>
                </c:pt>
                <c:pt idx="13">
                  <c:v>2.2863205689648947</c:v>
                </c:pt>
                <c:pt idx="14">
                  <c:v>2.3778927076325562</c:v>
                </c:pt>
                <c:pt idx="15">
                  <c:v>2.4240113063147106</c:v>
                </c:pt>
                <c:pt idx="16">
                  <c:v>2.4658894182983726</c:v>
                </c:pt>
                <c:pt idx="17">
                  <c:v>2.4640701478358507</c:v>
                </c:pt>
                <c:pt idx="18">
                  <c:v>5.7823395753349383</c:v>
                </c:pt>
                <c:pt idx="19">
                  <c:v>3.6781503118925807</c:v>
                </c:pt>
                <c:pt idx="20">
                  <c:v>4.3039477437506468</c:v>
                </c:pt>
                <c:pt idx="21">
                  <c:v>4.1643733199544508</c:v>
                </c:pt>
                <c:pt idx="22">
                  <c:v>6.8992392286228776</c:v>
                </c:pt>
                <c:pt idx="23">
                  <c:v>3.1487409254821186</c:v>
                </c:pt>
                <c:pt idx="24">
                  <c:v>4.3035813126376388</c:v>
                </c:pt>
                <c:pt idx="25">
                  <c:v>2.4347894456839825</c:v>
                </c:pt>
                <c:pt idx="26">
                  <c:v>5.8511304549977439</c:v>
                </c:pt>
                <c:pt idx="27">
                  <c:v>3.143267449422682</c:v>
                </c:pt>
                <c:pt idx="28">
                  <c:v>1.2758396302350539</c:v>
                </c:pt>
                <c:pt idx="29">
                  <c:v>2.939033474767494</c:v>
                </c:pt>
                <c:pt idx="30">
                  <c:v>3.3392347315626791</c:v>
                </c:pt>
                <c:pt idx="31">
                  <c:v>3.1021818525684086</c:v>
                </c:pt>
                <c:pt idx="32">
                  <c:v>1.4622804038561199</c:v>
                </c:pt>
                <c:pt idx="33">
                  <c:v>3.2104435920614405</c:v>
                </c:pt>
                <c:pt idx="34">
                  <c:v>4.7906974542195169</c:v>
                </c:pt>
                <c:pt idx="35">
                  <c:v>3.3270911783818136</c:v>
                </c:pt>
                <c:pt idx="36">
                  <c:v>3.5675637072755562</c:v>
                </c:pt>
                <c:pt idx="37">
                  <c:v>3.170117836292885</c:v>
                </c:pt>
                <c:pt idx="38">
                  <c:v>2.8183893339735144</c:v>
                </c:pt>
                <c:pt idx="39">
                  <c:v>2.9862270063173657</c:v>
                </c:pt>
                <c:pt idx="40">
                  <c:v>2.2831906057420914</c:v>
                </c:pt>
                <c:pt idx="41">
                  <c:v>3.1653007340933792</c:v>
                </c:pt>
                <c:pt idx="42">
                  <c:v>3.0300161249759539</c:v>
                </c:pt>
                <c:pt idx="43">
                  <c:v>2.1973086443861201</c:v>
                </c:pt>
                <c:pt idx="44">
                  <c:v>1.4677518337765649</c:v>
                </c:pt>
                <c:pt idx="45">
                  <c:v>1.4115164455374085</c:v>
                </c:pt>
                <c:pt idx="46">
                  <c:v>3.5631543591172044</c:v>
                </c:pt>
                <c:pt idx="47">
                  <c:v>2.1307003207942321</c:v>
                </c:pt>
                <c:pt idx="48">
                  <c:v>1.3196091775730556</c:v>
                </c:pt>
                <c:pt idx="49">
                  <c:v>2.095719578634081</c:v>
                </c:pt>
                <c:pt idx="50">
                  <c:v>2.7519927000886346</c:v>
                </c:pt>
                <c:pt idx="51">
                  <c:v>1.9506976875240278</c:v>
                </c:pt>
                <c:pt idx="52">
                  <c:v>2.4826586524234973</c:v>
                </c:pt>
                <c:pt idx="53">
                  <c:v>3.375973753637207</c:v>
                </c:pt>
                <c:pt idx="54">
                  <c:v>2.8501712540564661</c:v>
                </c:pt>
                <c:pt idx="55">
                  <c:v>2.9183009551431383</c:v>
                </c:pt>
                <c:pt idx="56">
                  <c:v>2.1065647434249657</c:v>
                </c:pt>
                <c:pt idx="57">
                  <c:v>2.2562808445010463</c:v>
                </c:pt>
                <c:pt idx="58">
                  <c:v>1.1337299095433462</c:v>
                </c:pt>
                <c:pt idx="59">
                  <c:v>1.6919531423222889</c:v>
                </c:pt>
                <c:pt idx="60">
                  <c:v>1.7106544529447376</c:v>
                </c:pt>
                <c:pt idx="61">
                  <c:v>2.6767348822117842</c:v>
                </c:pt>
                <c:pt idx="62">
                  <c:v>1.3817790229673665</c:v>
                </c:pt>
                <c:pt idx="63">
                  <c:v>1.4104868401529247</c:v>
                </c:pt>
                <c:pt idx="64">
                  <c:v>1.1286827305092562</c:v>
                </c:pt>
                <c:pt idx="65">
                  <c:v>0.17689730007490745</c:v>
                </c:pt>
                <c:pt idx="66">
                  <c:v>1.4660841619619225</c:v>
                </c:pt>
                <c:pt idx="67">
                  <c:v>1.8395414466001458</c:v>
                </c:pt>
                <c:pt idx="68">
                  <c:v>1.6934431666236094</c:v>
                </c:pt>
                <c:pt idx="69">
                  <c:v>-8.1999999999999993</c:v>
                </c:pt>
                <c:pt idx="70">
                  <c:v>7</c:v>
                </c:pt>
                <c:pt idx="71">
                  <c:v>5.4</c:v>
                </c:pt>
                <c:pt idx="72">
                  <c:v>1.8</c:v>
                </c:pt>
                <c:pt idx="73">
                  <c:v>1.7</c:v>
                </c:pt>
              </c:numCache>
            </c:numRef>
          </c:val>
          <c:smooth val="0"/>
          <c:extLst>
            <c:ext xmlns:c16="http://schemas.microsoft.com/office/drawing/2014/chart" uri="{C3380CC4-5D6E-409C-BE32-E72D297353CC}">
              <c16:uniqueId val="{00000008-FCD5-425E-A926-8A33000046C7}"/>
            </c:ext>
          </c:extLst>
        </c:ser>
        <c:ser>
          <c:idx val="10"/>
          <c:order val="10"/>
          <c:spPr>
            <a:ln w="28575" cap="rnd">
              <a:solidFill>
                <a:srgbClr val="FF0000"/>
              </a:solidFill>
              <a:round/>
            </a:ln>
            <a:effectLst/>
          </c:spPr>
          <c:marker>
            <c:symbol val="none"/>
          </c:marker>
          <c:val>
            <c:numRef>
              <c:f>'Grafico 1'!$L$3:$L$75</c:f>
              <c:numCache>
                <c:formatCode>General</c:formatCode>
                <c:ptCount val="73"/>
                <c:pt idx="63">
                  <c:v>1.3715135645922767</c:v>
                </c:pt>
                <c:pt idx="64">
                  <c:v>1.3715135645922767</c:v>
                </c:pt>
                <c:pt idx="65">
                  <c:v>1.3715135645922767</c:v>
                </c:pt>
                <c:pt idx="66">
                  <c:v>1.3715135645922767</c:v>
                </c:pt>
                <c:pt idx="67">
                  <c:v>1.3715135645922767</c:v>
                </c:pt>
                <c:pt idx="68">
                  <c:v>1.3715135645922767</c:v>
                </c:pt>
                <c:pt idx="69">
                  <c:v>1.3715135645922767</c:v>
                </c:pt>
                <c:pt idx="70">
                  <c:v>1.3715135645922767</c:v>
                </c:pt>
                <c:pt idx="71">
                  <c:v>1.3715135645922767</c:v>
                </c:pt>
                <c:pt idx="72">
                  <c:v>1.3715135645922767</c:v>
                </c:pt>
              </c:numCache>
            </c:numRef>
          </c:val>
          <c:smooth val="0"/>
          <c:extLst>
            <c:ext xmlns:c16="http://schemas.microsoft.com/office/drawing/2014/chart" uri="{C3380CC4-5D6E-409C-BE32-E72D297353CC}">
              <c16:uniqueId val="{00000009-FCD5-425E-A926-8A33000046C7}"/>
            </c:ext>
          </c:extLst>
        </c:ser>
        <c:dLbls>
          <c:showLegendKey val="0"/>
          <c:showVal val="0"/>
          <c:showCatName val="0"/>
          <c:showSerName val="0"/>
          <c:showPercent val="0"/>
          <c:showBubbleSize val="0"/>
        </c:dLbls>
        <c:smooth val="0"/>
        <c:axId val="669838943"/>
        <c:axId val="669839423"/>
        <c:extLst>
          <c:ext xmlns:c15="http://schemas.microsoft.com/office/drawing/2012/chart" uri="{02D57815-91ED-43cb-92C2-25804820EDAC}">
            <c15:filteredLineSeries>
              <c15:ser>
                <c:idx val="8"/>
                <c:order val="8"/>
                <c:tx>
                  <c:strRef>
                    <c:extLst>
                      <c:ext uri="{02D57815-91ED-43cb-92C2-25804820EDAC}">
                        <c15:formulaRef>
                          <c15:sqref>'Grafico 1'!$L$3</c15:sqref>
                        </c15:formulaRef>
                      </c:ext>
                    </c:extLst>
                    <c:strCache>
                      <c:ptCount val="1"/>
                    </c:strCache>
                  </c:strRef>
                </c:tx>
                <c:spPr>
                  <a:ln w="28575" cap="rnd">
                    <a:solidFill>
                      <a:schemeClr val="accent3">
                        <a:lumMod val="60000"/>
                      </a:schemeClr>
                    </a:solidFill>
                    <a:round/>
                  </a:ln>
                  <a:effectLst/>
                </c:spPr>
                <c:marker>
                  <c:symbol val="none"/>
                </c:marker>
                <c:cat>
                  <c:numRef>
                    <c:extLst>
                      <c:ext uri="{02D57815-91ED-43cb-92C2-25804820EDAC}">
                        <c15:formulaRef>
                          <c15:sqref>'Grafico 1'!$B$3:$B$76</c15:sqref>
                        </c15:formulaRef>
                      </c:ext>
                    </c:extLst>
                    <c:numCache>
                      <c:formatCode>General</c:formatCode>
                      <c:ptCount val="74"/>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numCache>
                  </c:numRef>
                </c:cat>
                <c:val>
                  <c:numRef>
                    <c:extLst>
                      <c:ext uri="{02D57815-91ED-43cb-92C2-25804820EDAC}">
                        <c15:formulaRef>
                          <c15:sqref>'Grafico 1'!$L$4:$L$75</c15:sqref>
                        </c15:formulaRef>
                      </c:ext>
                    </c:extLst>
                    <c:numCache>
                      <c:formatCode>General</c:formatCode>
                      <c:ptCount val="72"/>
                      <c:pt idx="62">
                        <c:v>1.3715135645922767</c:v>
                      </c:pt>
                      <c:pt idx="63">
                        <c:v>1.3715135645922767</c:v>
                      </c:pt>
                      <c:pt idx="64">
                        <c:v>1.3715135645922767</c:v>
                      </c:pt>
                      <c:pt idx="65">
                        <c:v>1.3715135645922767</c:v>
                      </c:pt>
                      <c:pt idx="66">
                        <c:v>1.3715135645922767</c:v>
                      </c:pt>
                      <c:pt idx="67">
                        <c:v>1.3715135645922767</c:v>
                      </c:pt>
                      <c:pt idx="68">
                        <c:v>1.3715135645922767</c:v>
                      </c:pt>
                      <c:pt idx="69">
                        <c:v>1.3715135645922767</c:v>
                      </c:pt>
                      <c:pt idx="70">
                        <c:v>1.3715135645922767</c:v>
                      </c:pt>
                      <c:pt idx="71">
                        <c:v>1.3715135645922767</c:v>
                      </c:pt>
                    </c:numCache>
                  </c:numRef>
                </c:val>
                <c:smooth val="0"/>
                <c:extLst>
                  <c:ext xmlns:c16="http://schemas.microsoft.com/office/drawing/2014/chart" uri="{C3380CC4-5D6E-409C-BE32-E72D297353CC}">
                    <c16:uniqueId val="{0000000A-FCD5-425E-A926-8A33000046C7}"/>
                  </c:ext>
                </c:extLst>
              </c15:ser>
            </c15:filteredLineSeries>
          </c:ext>
        </c:extLst>
      </c:lineChart>
      <c:catAx>
        <c:axId val="66983894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69839423"/>
        <c:crosses val="autoZero"/>
        <c:auto val="1"/>
        <c:lblAlgn val="ctr"/>
        <c:lblOffset val="100"/>
        <c:noMultiLvlLbl val="0"/>
      </c:catAx>
      <c:valAx>
        <c:axId val="66983942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9838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'Empleo 1950 - 2021'!$CA$1</c:f>
              <c:strCache>
                <c:ptCount val="1"/>
                <c:pt idx="0">
                  <c:v>1. Agricultura</c:v>
                </c:pt>
              </c:strCache>
            </c:strRef>
          </c:tx>
          <c:spPr>
            <a:solidFill>
              <a:schemeClr val="accent2">
                <a:lumMod val="40000"/>
                <a:lumOff val="60000"/>
              </a:schemeClr>
            </a:solidFill>
            <a:ln>
              <a:noFill/>
            </a:ln>
            <a:effectLst/>
          </c:spPr>
          <c:invertIfNegative val="0"/>
          <c:cat>
            <c:numRef>
              <c:f>'Empleo 1950 - 2021'!$B$2:$B$73</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'Empleo 1950 - 2021'!$CA$2:$CA$73</c:f>
              <c:numCache>
                <c:formatCode>0.0</c:formatCode>
                <c:ptCount val="72"/>
                <c:pt idx="0">
                  <c:v>51.366668081729074</c:v>
                </c:pt>
                <c:pt idx="1">
                  <c:v>50.894503565662511</c:v>
                </c:pt>
                <c:pt idx="2">
                  <c:v>50.169318965253183</c:v>
                </c:pt>
                <c:pt idx="3">
                  <c:v>50.149653472152664</c:v>
                </c:pt>
                <c:pt idx="4">
                  <c:v>49.248733311555355</c:v>
                </c:pt>
                <c:pt idx="5">
                  <c:v>48.817513064558923</c:v>
                </c:pt>
                <c:pt idx="6">
                  <c:v>47.968899949924293</c:v>
                </c:pt>
                <c:pt idx="7">
                  <c:v>47.444362800538606</c:v>
                </c:pt>
                <c:pt idx="8">
                  <c:v>47.468417201645231</c:v>
                </c:pt>
                <c:pt idx="9">
                  <c:v>46.999917624995845</c:v>
                </c:pt>
                <c:pt idx="10">
                  <c:v>46.686314962118871</c:v>
                </c:pt>
                <c:pt idx="11">
                  <c:v>45.776170819827023</c:v>
                </c:pt>
                <c:pt idx="12">
                  <c:v>45.078461301974251</c:v>
                </c:pt>
                <c:pt idx="13">
                  <c:v>44.454524737813557</c:v>
                </c:pt>
                <c:pt idx="14">
                  <c:v>43.686989060970348</c:v>
                </c:pt>
                <c:pt idx="15">
                  <c:v>42.847203224653406</c:v>
                </c:pt>
                <c:pt idx="16">
                  <c:v>41.955233959711073</c:v>
                </c:pt>
                <c:pt idx="17">
                  <c:v>41.229904704606533</c:v>
                </c:pt>
                <c:pt idx="18">
                  <c:v>40.294655526777255</c:v>
                </c:pt>
                <c:pt idx="19">
                  <c:v>39.40320830061188</c:v>
                </c:pt>
                <c:pt idx="20">
                  <c:v>38.547670689224503</c:v>
                </c:pt>
                <c:pt idx="21">
                  <c:v>38.005208310607763</c:v>
                </c:pt>
                <c:pt idx="22">
                  <c:v>37.146772765071404</c:v>
                </c:pt>
                <c:pt idx="23">
                  <c:v>36.391729371175806</c:v>
                </c:pt>
                <c:pt idx="24">
                  <c:v>34.903355536443044</c:v>
                </c:pt>
                <c:pt idx="25">
                  <c:v>33.993169512494575</c:v>
                </c:pt>
                <c:pt idx="26">
                  <c:v>32.557705941599913</c:v>
                </c:pt>
                <c:pt idx="27">
                  <c:v>32.37280635283166</c:v>
                </c:pt>
                <c:pt idx="28">
                  <c:v>30.910026366673872</c:v>
                </c:pt>
                <c:pt idx="29">
                  <c:v>29.443172105613407</c:v>
                </c:pt>
                <c:pt idx="30">
                  <c:v>30.018773917785563</c:v>
                </c:pt>
                <c:pt idx="31">
                  <c:v>27.214361526292674</c:v>
                </c:pt>
                <c:pt idx="32">
                  <c:v>27.246004152952413</c:v>
                </c:pt>
                <c:pt idx="33">
                  <c:v>26.263072456725162</c:v>
                </c:pt>
                <c:pt idx="34">
                  <c:v>27.400896494258724</c:v>
                </c:pt>
                <c:pt idx="35">
                  <c:v>28.278974487679502</c:v>
                </c:pt>
                <c:pt idx="36">
                  <c:v>25.310918133071446</c:v>
                </c:pt>
                <c:pt idx="37">
                  <c:v>24.452174155031059</c:v>
                </c:pt>
                <c:pt idx="38">
                  <c:v>23.866232420300314</c:v>
                </c:pt>
                <c:pt idx="39">
                  <c:v>23.17377880941963</c:v>
                </c:pt>
                <c:pt idx="40">
                  <c:v>22.335545654488929</c:v>
                </c:pt>
                <c:pt idx="41">
                  <c:v>22.143794512914624</c:v>
                </c:pt>
                <c:pt idx="42">
                  <c:v>22.223939757249465</c:v>
                </c:pt>
                <c:pt idx="43">
                  <c:v>21.914188686505121</c:v>
                </c:pt>
                <c:pt idx="44">
                  <c:v>21.361010230962808</c:v>
                </c:pt>
                <c:pt idx="45">
                  <c:v>21.090992027871085</c:v>
                </c:pt>
                <c:pt idx="46">
                  <c:v>20.481376927369961</c:v>
                </c:pt>
                <c:pt idx="47">
                  <c:v>20.457478458237457</c:v>
                </c:pt>
                <c:pt idx="48">
                  <c:v>19.360327999908137</c:v>
                </c:pt>
                <c:pt idx="49">
                  <c:v>19.881671911629319</c:v>
                </c:pt>
                <c:pt idx="50">
                  <c:v>19.243416181914331</c:v>
                </c:pt>
                <c:pt idx="51">
                  <c:v>19.43165189335193</c:v>
                </c:pt>
                <c:pt idx="52">
                  <c:v>19.439643851380723</c:v>
                </c:pt>
                <c:pt idx="53">
                  <c:v>19.185891282729553</c:v>
                </c:pt>
                <c:pt idx="54">
                  <c:v>18.852552019122861</c:v>
                </c:pt>
                <c:pt idx="55">
                  <c:v>18.455608487722245</c:v>
                </c:pt>
                <c:pt idx="56">
                  <c:v>17.648834863560086</c:v>
                </c:pt>
                <c:pt idx="57">
                  <c:v>16.596521807293275</c:v>
                </c:pt>
                <c:pt idx="58">
                  <c:v>16.096680658309602</c:v>
                </c:pt>
                <c:pt idx="59">
                  <c:v>16.012255429398117</c:v>
                </c:pt>
                <c:pt idx="60">
                  <c:v>15.675984337611487</c:v>
                </c:pt>
                <c:pt idx="61">
                  <c:v>15.432937691934933</c:v>
                </c:pt>
                <c:pt idx="62">
                  <c:v>15.004952109404643</c:v>
                </c:pt>
                <c:pt idx="63">
                  <c:v>14.641453588883536</c:v>
                </c:pt>
                <c:pt idx="64">
                  <c:v>14.209814763291234</c:v>
                </c:pt>
                <c:pt idx="65">
                  <c:v>14.037020508740952</c:v>
                </c:pt>
                <c:pt idx="66">
                  <c:v>14.009140648848161</c:v>
                </c:pt>
                <c:pt idx="67">
                  <c:v>14.100712044273674</c:v>
                </c:pt>
                <c:pt idx="68">
                  <c:v>14.084761045987376</c:v>
                </c:pt>
                <c:pt idx="69">
                  <c:v>13.794327861168279</c:v>
                </c:pt>
                <c:pt idx="70">
                  <c:v>14.56981450166643</c:v>
                </c:pt>
                <c:pt idx="71">
                  <c:v>14.238905754967245</c:v>
                </c:pt>
              </c:numCache>
            </c:numRef>
          </c:val>
          <c:extLst>
            <c:ext xmlns:c16="http://schemas.microsoft.com/office/drawing/2014/chart" uri="{C3380CC4-5D6E-409C-BE32-E72D297353CC}">
              <c16:uniqueId val="{00000000-F6F0-401A-9ABF-D20BCECB301D}"/>
            </c:ext>
          </c:extLst>
        </c:ser>
        <c:ser>
          <c:idx val="1"/>
          <c:order val="1"/>
          <c:tx>
            <c:strRef>
              <c:f>'Empleo 1950 - 2021'!$CB$1</c:f>
              <c:strCache>
                <c:ptCount val="1"/>
                <c:pt idx="0">
                  <c:v>2. Industria</c:v>
                </c:pt>
              </c:strCache>
            </c:strRef>
          </c:tx>
          <c:spPr>
            <a:solidFill>
              <a:srgbClr val="92D050"/>
            </a:solidFill>
            <a:ln>
              <a:noFill/>
            </a:ln>
            <a:effectLst/>
          </c:spPr>
          <c:invertIfNegative val="0"/>
          <c:cat>
            <c:numRef>
              <c:f>'Empleo 1950 - 2021'!$B$2:$B$73</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'Empleo 1950 - 2021'!$CB$2:$CB$73</c:f>
              <c:numCache>
                <c:formatCode>0.0</c:formatCode>
                <c:ptCount val="72"/>
                <c:pt idx="0">
                  <c:v>20.129534668977449</c:v>
                </c:pt>
                <c:pt idx="1">
                  <c:v>20.253490061005955</c:v>
                </c:pt>
                <c:pt idx="2">
                  <c:v>20.16545214466495</c:v>
                </c:pt>
                <c:pt idx="3">
                  <c:v>19.891937378674168</c:v>
                </c:pt>
                <c:pt idx="4">
                  <c:v>20.775391624550636</c:v>
                </c:pt>
                <c:pt idx="5">
                  <c:v>20.976608256112179</c:v>
                </c:pt>
                <c:pt idx="6">
                  <c:v>21.113225071276133</c:v>
                </c:pt>
                <c:pt idx="7">
                  <c:v>21.229864141822517</c:v>
                </c:pt>
                <c:pt idx="8">
                  <c:v>21.074565188106799</c:v>
                </c:pt>
                <c:pt idx="9">
                  <c:v>21.068293476182369</c:v>
                </c:pt>
                <c:pt idx="10">
                  <c:v>21.038041804403829</c:v>
                </c:pt>
                <c:pt idx="11">
                  <c:v>21.382027185269148</c:v>
                </c:pt>
                <c:pt idx="12">
                  <c:v>21.421556148707445</c:v>
                </c:pt>
                <c:pt idx="13">
                  <c:v>21.519180610794354</c:v>
                </c:pt>
                <c:pt idx="14">
                  <c:v>21.991984930914533</c:v>
                </c:pt>
                <c:pt idx="15">
                  <c:v>22.573575251969309</c:v>
                </c:pt>
                <c:pt idx="16">
                  <c:v>22.828185607709354</c:v>
                </c:pt>
                <c:pt idx="17">
                  <c:v>23.12748166888764</c:v>
                </c:pt>
                <c:pt idx="18">
                  <c:v>23.488521645439796</c:v>
                </c:pt>
                <c:pt idx="19">
                  <c:v>23.911134169724178</c:v>
                </c:pt>
                <c:pt idx="20">
                  <c:v>24.228315446896577</c:v>
                </c:pt>
                <c:pt idx="21">
                  <c:v>23.242175045791473</c:v>
                </c:pt>
                <c:pt idx="22">
                  <c:v>22.36870577357616</c:v>
                </c:pt>
                <c:pt idx="23">
                  <c:v>23.158318253294325</c:v>
                </c:pt>
                <c:pt idx="24">
                  <c:v>23.926403069026176</c:v>
                </c:pt>
                <c:pt idx="25">
                  <c:v>23.831268073098222</c:v>
                </c:pt>
                <c:pt idx="26">
                  <c:v>24.514370046591747</c:v>
                </c:pt>
                <c:pt idx="27">
                  <c:v>24.573692139492806</c:v>
                </c:pt>
                <c:pt idx="28">
                  <c:v>24.627966660297968</c:v>
                </c:pt>
                <c:pt idx="29">
                  <c:v>24.972501022085094</c:v>
                </c:pt>
                <c:pt idx="30">
                  <c:v>24.933432971535449</c:v>
                </c:pt>
                <c:pt idx="31">
                  <c:v>25.444469671484587</c:v>
                </c:pt>
                <c:pt idx="32">
                  <c:v>24.144850249371704</c:v>
                </c:pt>
                <c:pt idx="33">
                  <c:v>23.146149179171829</c:v>
                </c:pt>
                <c:pt idx="34">
                  <c:v>23.00834200315478</c:v>
                </c:pt>
                <c:pt idx="35">
                  <c:v>23.404224237486023</c:v>
                </c:pt>
                <c:pt idx="36">
                  <c:v>24.118809337039497</c:v>
                </c:pt>
                <c:pt idx="37">
                  <c:v>24.170394664528118</c:v>
                </c:pt>
                <c:pt idx="38">
                  <c:v>24.172320770620097</c:v>
                </c:pt>
                <c:pt idx="39">
                  <c:v>24.249936943123785</c:v>
                </c:pt>
                <c:pt idx="40">
                  <c:v>23.996849694642009</c:v>
                </c:pt>
                <c:pt idx="41">
                  <c:v>23.24100400441894</c:v>
                </c:pt>
                <c:pt idx="42">
                  <c:v>23.091776693636156</c:v>
                </c:pt>
                <c:pt idx="43">
                  <c:v>22.889937133721432</c:v>
                </c:pt>
                <c:pt idx="44">
                  <c:v>22.614218378362938</c:v>
                </c:pt>
                <c:pt idx="45">
                  <c:v>22.332866430928835</c:v>
                </c:pt>
                <c:pt idx="46">
                  <c:v>22.186756333097797</c:v>
                </c:pt>
                <c:pt idx="47">
                  <c:v>22.251130254376399</c:v>
                </c:pt>
                <c:pt idx="48">
                  <c:v>22.588325228663248</c:v>
                </c:pt>
                <c:pt idx="49">
                  <c:v>22.123122658563208</c:v>
                </c:pt>
                <c:pt idx="50">
                  <c:v>22.260074034902168</c:v>
                </c:pt>
                <c:pt idx="51">
                  <c:v>21.743067427403524</c:v>
                </c:pt>
                <c:pt idx="52">
                  <c:v>21.70226246679578</c:v>
                </c:pt>
                <c:pt idx="53">
                  <c:v>21.392956992298636</c:v>
                </c:pt>
                <c:pt idx="54">
                  <c:v>21.576768430878428</c:v>
                </c:pt>
                <c:pt idx="55">
                  <c:v>21.880259055284114</c:v>
                </c:pt>
                <c:pt idx="56">
                  <c:v>22.105759748034892</c:v>
                </c:pt>
                <c:pt idx="57">
                  <c:v>22.710640454787061</c:v>
                </c:pt>
                <c:pt idx="58">
                  <c:v>22.69718542611167</c:v>
                </c:pt>
                <c:pt idx="59">
                  <c:v>22.047670893142115</c:v>
                </c:pt>
                <c:pt idx="60">
                  <c:v>21.974448218737976</c:v>
                </c:pt>
                <c:pt idx="61">
                  <c:v>21.832299044457883</c:v>
                </c:pt>
                <c:pt idx="62">
                  <c:v>21.968050307451033</c:v>
                </c:pt>
                <c:pt idx="63">
                  <c:v>21.925421583081647</c:v>
                </c:pt>
                <c:pt idx="64">
                  <c:v>22.208889951290622</c:v>
                </c:pt>
                <c:pt idx="65">
                  <c:v>22.031238479597974</c:v>
                </c:pt>
                <c:pt idx="66">
                  <c:v>21.533324862595858</c:v>
                </c:pt>
                <c:pt idx="67">
                  <c:v>21.225480176292393</c:v>
                </c:pt>
                <c:pt idx="68">
                  <c:v>21.073396446986226</c:v>
                </c:pt>
                <c:pt idx="69">
                  <c:v>20.85016340725009</c:v>
                </c:pt>
                <c:pt idx="70">
                  <c:v>20.764265292908867</c:v>
                </c:pt>
                <c:pt idx="71">
                  <c:v>21.145580866944606</c:v>
                </c:pt>
              </c:numCache>
            </c:numRef>
          </c:val>
          <c:extLst>
            <c:ext xmlns:c16="http://schemas.microsoft.com/office/drawing/2014/chart" uri="{C3380CC4-5D6E-409C-BE32-E72D297353CC}">
              <c16:uniqueId val="{00000001-F6F0-401A-9ABF-D20BCECB301D}"/>
            </c:ext>
          </c:extLst>
        </c:ser>
        <c:ser>
          <c:idx val="2"/>
          <c:order val="2"/>
          <c:tx>
            <c:strRef>
              <c:f>'Empleo 1950 - 2021'!$CC$1</c:f>
              <c:strCache>
                <c:ptCount val="1"/>
                <c:pt idx="0">
                  <c:v>3. Servicios</c:v>
                </c:pt>
              </c:strCache>
            </c:strRef>
          </c:tx>
          <c:spPr>
            <a:solidFill>
              <a:schemeClr val="accent5">
                <a:lumMod val="40000"/>
                <a:lumOff val="60000"/>
              </a:schemeClr>
            </a:solidFill>
            <a:ln>
              <a:noFill/>
            </a:ln>
            <a:effectLst/>
          </c:spPr>
          <c:invertIfNegative val="0"/>
          <c:cat>
            <c:numRef>
              <c:f>'Empleo 1950 - 2021'!$B$2:$B$73</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'Empleo 1950 - 2021'!$CC$2:$CC$73</c:f>
              <c:numCache>
                <c:formatCode>0.0</c:formatCode>
                <c:ptCount val="72"/>
                <c:pt idx="0">
                  <c:v>28.503797249293473</c:v>
                </c:pt>
                <c:pt idx="1">
                  <c:v>28.852006373331541</c:v>
                </c:pt>
                <c:pt idx="2">
                  <c:v>29.665228890081874</c:v>
                </c:pt>
                <c:pt idx="3">
                  <c:v>29.958409149173153</c:v>
                </c:pt>
                <c:pt idx="4">
                  <c:v>29.975875063894019</c:v>
                </c:pt>
                <c:pt idx="5">
                  <c:v>30.205878679328908</c:v>
                </c:pt>
                <c:pt idx="6">
                  <c:v>30.917874978799574</c:v>
                </c:pt>
                <c:pt idx="7">
                  <c:v>31.325773057638873</c:v>
                </c:pt>
                <c:pt idx="8">
                  <c:v>31.457017610247977</c:v>
                </c:pt>
                <c:pt idx="9">
                  <c:v>31.93178889882179</c:v>
                </c:pt>
                <c:pt idx="10">
                  <c:v>32.275643233477304</c:v>
                </c:pt>
                <c:pt idx="11">
                  <c:v>32.841801994903832</c:v>
                </c:pt>
                <c:pt idx="12">
                  <c:v>33.499982549318304</c:v>
                </c:pt>
                <c:pt idx="13">
                  <c:v>34.026294651392085</c:v>
                </c:pt>
                <c:pt idx="14">
                  <c:v>34.321026008115126</c:v>
                </c:pt>
                <c:pt idx="15">
                  <c:v>34.579221523377278</c:v>
                </c:pt>
                <c:pt idx="16">
                  <c:v>35.216580432579569</c:v>
                </c:pt>
                <c:pt idx="17">
                  <c:v>35.642613626505835</c:v>
                </c:pt>
                <c:pt idx="18">
                  <c:v>36.216822827782948</c:v>
                </c:pt>
                <c:pt idx="19">
                  <c:v>36.685657529663942</c:v>
                </c:pt>
                <c:pt idx="20">
                  <c:v>37.224013863878923</c:v>
                </c:pt>
                <c:pt idx="21">
                  <c:v>38.75261664360076</c:v>
                </c:pt>
                <c:pt idx="22">
                  <c:v>40.484521461352429</c:v>
                </c:pt>
                <c:pt idx="23">
                  <c:v>40.449952375529868</c:v>
                </c:pt>
                <c:pt idx="24">
                  <c:v>41.170241394530784</c:v>
                </c:pt>
                <c:pt idx="25">
                  <c:v>42.175562414407203</c:v>
                </c:pt>
                <c:pt idx="26">
                  <c:v>42.927924011808344</c:v>
                </c:pt>
                <c:pt idx="27">
                  <c:v>43.053501507675541</c:v>
                </c:pt>
                <c:pt idx="28">
                  <c:v>44.462006973028167</c:v>
                </c:pt>
                <c:pt idx="29">
                  <c:v>45.584326872301503</c:v>
                </c:pt>
                <c:pt idx="30">
                  <c:v>45.047793110678988</c:v>
                </c:pt>
                <c:pt idx="31">
                  <c:v>47.341168802222739</c:v>
                </c:pt>
                <c:pt idx="32">
                  <c:v>48.609145597675884</c:v>
                </c:pt>
                <c:pt idx="33">
                  <c:v>50.590778364103016</c:v>
                </c:pt>
                <c:pt idx="34">
                  <c:v>49.590761502586503</c:v>
                </c:pt>
                <c:pt idx="35">
                  <c:v>48.316801274834475</c:v>
                </c:pt>
                <c:pt idx="36">
                  <c:v>50.57027252988906</c:v>
                </c:pt>
                <c:pt idx="37">
                  <c:v>51.377431180440816</c:v>
                </c:pt>
                <c:pt idx="38">
                  <c:v>51.961446809079582</c:v>
                </c:pt>
                <c:pt idx="39">
                  <c:v>52.576284247456584</c:v>
                </c:pt>
                <c:pt idx="40">
                  <c:v>53.667604650869059</c:v>
                </c:pt>
                <c:pt idx="41">
                  <c:v>54.615201482666443</c:v>
                </c:pt>
                <c:pt idx="42">
                  <c:v>54.684283549114376</c:v>
                </c:pt>
                <c:pt idx="43">
                  <c:v>55.195874179773455</c:v>
                </c:pt>
                <c:pt idx="44">
                  <c:v>56.024771390674253</c:v>
                </c:pt>
                <c:pt idx="45">
                  <c:v>56.576141541200087</c:v>
                </c:pt>
                <c:pt idx="46">
                  <c:v>57.331866739532245</c:v>
                </c:pt>
                <c:pt idx="47">
                  <c:v>57.291391287386141</c:v>
                </c:pt>
                <c:pt idx="48">
                  <c:v>58.051346771428612</c:v>
                </c:pt>
                <c:pt idx="49">
                  <c:v>57.99520542980747</c:v>
                </c:pt>
                <c:pt idx="50">
                  <c:v>58.496509783183505</c:v>
                </c:pt>
                <c:pt idx="51">
                  <c:v>58.825280679244543</c:v>
                </c:pt>
                <c:pt idx="52">
                  <c:v>58.858093681823497</c:v>
                </c:pt>
                <c:pt idx="53">
                  <c:v>59.421151724971807</c:v>
                </c:pt>
                <c:pt idx="54">
                  <c:v>59.570679549998715</c:v>
                </c:pt>
                <c:pt idx="55">
                  <c:v>59.664132456993649</c:v>
                </c:pt>
                <c:pt idx="56">
                  <c:v>60.245405388405025</c:v>
                </c:pt>
                <c:pt idx="57">
                  <c:v>60.69283773791966</c:v>
                </c:pt>
                <c:pt idx="58">
                  <c:v>61.206133915578732</c:v>
                </c:pt>
                <c:pt idx="59">
                  <c:v>61.940073677459772</c:v>
                </c:pt>
                <c:pt idx="60">
                  <c:v>62.349567443650542</c:v>
                </c:pt>
                <c:pt idx="61">
                  <c:v>62.734763263607185</c:v>
                </c:pt>
                <c:pt idx="62">
                  <c:v>63.026997583144315</c:v>
                </c:pt>
                <c:pt idx="63">
                  <c:v>63.433124828034813</c:v>
                </c:pt>
                <c:pt idx="64">
                  <c:v>63.58129528541815</c:v>
                </c:pt>
                <c:pt idx="65">
                  <c:v>63.931741011661067</c:v>
                </c:pt>
                <c:pt idx="66">
                  <c:v>64.457534488555979</c:v>
                </c:pt>
                <c:pt idx="67">
                  <c:v>64.673807779433929</c:v>
                </c:pt>
                <c:pt idx="68">
                  <c:v>64.841842507026399</c:v>
                </c:pt>
                <c:pt idx="69">
                  <c:v>65.355508731581637</c:v>
                </c:pt>
                <c:pt idx="70">
                  <c:v>64.665920205424698</c:v>
                </c:pt>
                <c:pt idx="71">
                  <c:v>64.615513378088153</c:v>
                </c:pt>
              </c:numCache>
            </c:numRef>
          </c:val>
          <c:extLst>
            <c:ext xmlns:c16="http://schemas.microsoft.com/office/drawing/2014/chart" uri="{C3380CC4-5D6E-409C-BE32-E72D297353CC}">
              <c16:uniqueId val="{00000002-F6F0-401A-9ABF-D20BCECB301D}"/>
            </c:ext>
          </c:extLst>
        </c:ser>
        <c:dLbls>
          <c:showLegendKey val="0"/>
          <c:showVal val="0"/>
          <c:showCatName val="0"/>
          <c:showSerName val="0"/>
          <c:showPercent val="0"/>
          <c:showBubbleSize val="0"/>
        </c:dLbls>
        <c:gapWidth val="150"/>
        <c:overlap val="100"/>
        <c:axId val="164944320"/>
        <c:axId val="164953920"/>
      </c:barChart>
      <c:catAx>
        <c:axId val="1649443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64953920"/>
        <c:crosses val="autoZero"/>
        <c:auto val="1"/>
        <c:lblAlgn val="ctr"/>
        <c:lblOffset val="100"/>
        <c:noMultiLvlLbl val="0"/>
      </c:catAx>
      <c:valAx>
        <c:axId val="164953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6494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789370078740157E-2"/>
          <c:y val="2.5428331875182269E-2"/>
          <c:w val="0.90798840769903766"/>
          <c:h val="0.4442410323709536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1-4939-49BF-A093-637506463565}"/>
              </c:ext>
            </c:extLst>
          </c:dPt>
          <c:dPt>
            <c:idx val="1"/>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3-4939-49BF-A093-637506463565}"/>
              </c:ext>
            </c:extLst>
          </c:dPt>
          <c:dPt>
            <c:idx val="2"/>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5-4939-49BF-A093-637506463565}"/>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'lamina 21'!$C$33:$C$41</c:f>
              <c:strCache>
                <c:ptCount val="9"/>
                <c:pt idx="0">
                  <c:v>Construcción</c:v>
                </c:pt>
                <c:pt idx="1">
                  <c:v>Servicios financieros, seguros e inmobiliarios</c:v>
                </c:pt>
                <c:pt idx="2">
                  <c:v>Manufactura</c:v>
                </c:pt>
                <c:pt idx="3">
                  <c:v>Mineria</c:v>
                </c:pt>
                <c:pt idx="4">
                  <c:v>Comercio al mayor y al detal y restaurantes y hoteles</c:v>
                </c:pt>
                <c:pt idx="5">
                  <c:v>Servicios comunales y personales</c:v>
                </c:pt>
                <c:pt idx="6">
                  <c:v>Electricidad, Gas y Agua</c:v>
                </c:pt>
                <c:pt idx="7">
                  <c:v>Transporte, Almacenamiento y Comunicaciones</c:v>
                </c:pt>
                <c:pt idx="8">
                  <c:v>Agricultura</c:v>
                </c:pt>
              </c:strCache>
            </c:strRef>
          </c:cat>
          <c:val>
            <c:numRef>
              <c:f>'lamina 21'!$E$33:$E$41</c:f>
              <c:numCache>
                <c:formatCode>General</c:formatCode>
                <c:ptCount val="9"/>
                <c:pt idx="0">
                  <c:v>-3.2</c:v>
                </c:pt>
                <c:pt idx="1">
                  <c:v>-0.9</c:v>
                </c:pt>
                <c:pt idx="2">
                  <c:v>-0.1</c:v>
                </c:pt>
                <c:pt idx="3">
                  <c:v>0.1</c:v>
                </c:pt>
                <c:pt idx="4">
                  <c:v>0.1</c:v>
                </c:pt>
                <c:pt idx="5">
                  <c:v>0.5</c:v>
                </c:pt>
                <c:pt idx="6">
                  <c:v>0.7</c:v>
                </c:pt>
                <c:pt idx="7">
                  <c:v>0.8</c:v>
                </c:pt>
                <c:pt idx="8">
                  <c:v>2.2000000000000002</c:v>
                </c:pt>
              </c:numCache>
            </c:numRef>
          </c:val>
          <c:extLst>
            <c:ext xmlns:c16="http://schemas.microsoft.com/office/drawing/2014/chart" uri="{C3380CC4-5D6E-409C-BE32-E72D297353CC}">
              <c16:uniqueId val="{00000006-4939-49BF-A093-637506463565}"/>
            </c:ext>
          </c:extLst>
        </c:ser>
        <c:dLbls>
          <c:showLegendKey val="0"/>
          <c:showVal val="0"/>
          <c:showCatName val="0"/>
          <c:showSerName val="0"/>
          <c:showPercent val="0"/>
          <c:showBubbleSize val="0"/>
        </c:dLbls>
        <c:gapWidth val="219"/>
        <c:overlap val="-27"/>
        <c:axId val="712329280"/>
        <c:axId val="712338880"/>
      </c:barChart>
      <c:catAx>
        <c:axId val="7123292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2338880"/>
        <c:crosses val="autoZero"/>
        <c:auto val="1"/>
        <c:lblAlgn val="ctr"/>
        <c:lblOffset val="100"/>
        <c:noMultiLvlLbl val="0"/>
      </c:catAx>
      <c:valAx>
        <c:axId val="712338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232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1-1514-46F7-B760-60555E85469F}"/>
              </c:ext>
            </c:extLst>
          </c:dPt>
          <c:dPt>
            <c:idx val="1"/>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3-1514-46F7-B760-60555E85469F}"/>
              </c:ext>
            </c:extLst>
          </c:dPt>
          <c:dPt>
            <c:idx val="2"/>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5-1514-46F7-B760-60555E85469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514-46F7-B760-60555E85469F}"/>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514-46F7-B760-60555E85469F}"/>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514-46F7-B760-60555E8546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'lamina 21'!$C$33:$C$41</c:f>
              <c:strCache>
                <c:ptCount val="9"/>
                <c:pt idx="0">
                  <c:v>Construcción</c:v>
                </c:pt>
                <c:pt idx="1">
                  <c:v>Servicios financieros, seguros e inmobiliarios</c:v>
                </c:pt>
                <c:pt idx="2">
                  <c:v>Manufactura</c:v>
                </c:pt>
                <c:pt idx="3">
                  <c:v>Mineria</c:v>
                </c:pt>
                <c:pt idx="4">
                  <c:v>Comercio al mayor y al detal y restaurantes y hoteles</c:v>
                </c:pt>
                <c:pt idx="5">
                  <c:v>Servicios comunales y personales</c:v>
                </c:pt>
                <c:pt idx="6">
                  <c:v>Electricidad, Gas y Agua</c:v>
                </c:pt>
                <c:pt idx="7">
                  <c:v>Transporte, Almacenamiento y Comunicaciones</c:v>
                </c:pt>
                <c:pt idx="8">
                  <c:v>Agricultura</c:v>
                </c:pt>
              </c:strCache>
            </c:strRef>
          </c:cat>
          <c:val>
            <c:numRef>
              <c:f>'lamina 21'!$D$33:$D$41</c:f>
              <c:numCache>
                <c:formatCode>General</c:formatCode>
                <c:ptCount val="9"/>
                <c:pt idx="0">
                  <c:v>7.1</c:v>
                </c:pt>
                <c:pt idx="1">
                  <c:v>8.3000000000000007</c:v>
                </c:pt>
                <c:pt idx="2">
                  <c:v>12.3</c:v>
                </c:pt>
                <c:pt idx="3">
                  <c:v>0.6</c:v>
                </c:pt>
                <c:pt idx="4">
                  <c:v>24.7</c:v>
                </c:pt>
                <c:pt idx="5">
                  <c:v>25</c:v>
                </c:pt>
                <c:pt idx="6">
                  <c:v>0.8</c:v>
                </c:pt>
                <c:pt idx="7">
                  <c:v>6.6</c:v>
                </c:pt>
                <c:pt idx="8">
                  <c:v>14.6</c:v>
                </c:pt>
              </c:numCache>
            </c:numRef>
          </c:val>
          <c:extLst>
            <c:ext xmlns:c16="http://schemas.microsoft.com/office/drawing/2014/chart" uri="{C3380CC4-5D6E-409C-BE32-E72D297353CC}">
              <c16:uniqueId val="{00000006-1514-46F7-B760-60555E85469F}"/>
            </c:ext>
          </c:extLst>
        </c:ser>
        <c:dLbls>
          <c:showLegendKey val="0"/>
          <c:showVal val="0"/>
          <c:showCatName val="0"/>
          <c:showSerName val="0"/>
          <c:showPercent val="0"/>
          <c:showBubbleSize val="0"/>
        </c:dLbls>
        <c:gapWidth val="219"/>
        <c:overlap val="-27"/>
        <c:axId val="712347040"/>
        <c:axId val="712351840"/>
      </c:barChart>
      <c:catAx>
        <c:axId val="71234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2351840"/>
        <c:crosses val="autoZero"/>
        <c:auto val="1"/>
        <c:lblAlgn val="ctr"/>
        <c:lblOffset val="100"/>
        <c:noMultiLvlLbl val="0"/>
      </c:catAx>
      <c:valAx>
        <c:axId val="7123518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2347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85287404614632E-2"/>
          <c:y val="2.1799755135355731E-2"/>
          <c:w val="0.87022000281713241"/>
          <c:h val="0.83175475859445414"/>
        </c:manualLayout>
      </c:layout>
      <c:lineChart>
        <c:grouping val="standard"/>
        <c:varyColors val="0"/>
        <c:ser>
          <c:idx val="0"/>
          <c:order val="0"/>
          <c:spPr>
            <a:ln w="28575" cap="rnd">
              <a:solidFill>
                <a:schemeClr val="accent2"/>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7C-4068-9417-3840C44A444B}"/>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7C-4068-9417-3840C44A444B}"/>
                </c:ext>
              </c:extLst>
            </c:dLbl>
            <c:dLbl>
              <c:idx val="18"/>
              <c:layout>
                <c:manualLayout>
                  <c:x val="-4.4444444444444446E-2"/>
                  <c:y val="-4.0268456375839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7C-4068-9417-3840C44A444B}"/>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7C-4068-9417-3840C44A444B}"/>
                </c:ext>
              </c:extLst>
            </c:dLbl>
            <c:dLbl>
              <c:idx val="33"/>
              <c:layout>
                <c:manualLayout>
                  <c:x val="-4.1666666666666664E-2"/>
                  <c:y val="-5.3691275167785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7C-4068-9417-3840C44A444B}"/>
                </c:ext>
              </c:extLst>
            </c:dLbl>
            <c:dLbl>
              <c:idx val="44"/>
              <c:layout>
                <c:manualLayout>
                  <c:x val="-6.5929205530577822E-2"/>
                  <c:y val="-4.7627477763718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7C-4068-9417-3840C44A444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Sheet1!$A$32:$A$76</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Sheet1!$C$32:$C$76</c:f>
              <c:numCache>
                <c:formatCode>General</c:formatCode>
                <c:ptCount val="45"/>
                <c:pt idx="0">
                  <c:v>100</c:v>
                </c:pt>
                <c:pt idx="1">
                  <c:v>97.362021047229391</c:v>
                </c:pt>
                <c:pt idx="2">
                  <c:v>92.708441538000031</c:v>
                </c:pt>
                <c:pt idx="3">
                  <c:v>89.37440767910789</c:v>
                </c:pt>
                <c:pt idx="4">
                  <c:v>89.555069406218692</c:v>
                </c:pt>
                <c:pt idx="5">
                  <c:v>87.179821056696341</c:v>
                </c:pt>
                <c:pt idx="6">
                  <c:v>89.336663215436488</c:v>
                </c:pt>
                <c:pt idx="7">
                  <c:v>88.976472784900423</c:v>
                </c:pt>
                <c:pt idx="8">
                  <c:v>86.766740006542818</c:v>
                </c:pt>
                <c:pt idx="9">
                  <c:v>85.739845615522853</c:v>
                </c:pt>
                <c:pt idx="10">
                  <c:v>83.485829966992867</c:v>
                </c:pt>
                <c:pt idx="11">
                  <c:v>84.840709415772352</c:v>
                </c:pt>
                <c:pt idx="12">
                  <c:v>84.782478953712953</c:v>
                </c:pt>
                <c:pt idx="13">
                  <c:v>84.915800619561807</c:v>
                </c:pt>
                <c:pt idx="14">
                  <c:v>86.479985962669986</c:v>
                </c:pt>
                <c:pt idx="15">
                  <c:v>85.468785774408275</c:v>
                </c:pt>
                <c:pt idx="16">
                  <c:v>87.671773792371184</c:v>
                </c:pt>
                <c:pt idx="17">
                  <c:v>88.839733242151581</c:v>
                </c:pt>
                <c:pt idx="18">
                  <c:v>88.902651931107656</c:v>
                </c:pt>
                <c:pt idx="19">
                  <c:v>87.734766342497622</c:v>
                </c:pt>
                <c:pt idx="20">
                  <c:v>88.778808083850919</c:v>
                </c:pt>
                <c:pt idx="21">
                  <c:v>87.05735057914886</c:v>
                </c:pt>
                <c:pt idx="22">
                  <c:v>85.691570132428851</c:v>
                </c:pt>
                <c:pt idx="23">
                  <c:v>84.734457183656389</c:v>
                </c:pt>
                <c:pt idx="24">
                  <c:v>86.636389882754315</c:v>
                </c:pt>
                <c:pt idx="25">
                  <c:v>87.63594661540715</c:v>
                </c:pt>
                <c:pt idx="26">
                  <c:v>89.763017274721847</c:v>
                </c:pt>
                <c:pt idx="27">
                  <c:v>92.719940690569913</c:v>
                </c:pt>
                <c:pt idx="28">
                  <c:v>94.162044810981797</c:v>
                </c:pt>
                <c:pt idx="29">
                  <c:v>91.367740605315092</c:v>
                </c:pt>
                <c:pt idx="30">
                  <c:v>94.737167288837639</c:v>
                </c:pt>
                <c:pt idx="31">
                  <c:v>97.420027738970106</c:v>
                </c:pt>
                <c:pt idx="32">
                  <c:v>98.542323426677783</c:v>
                </c:pt>
                <c:pt idx="33">
                  <c:v>99.653493469203838</c:v>
                </c:pt>
                <c:pt idx="34">
                  <c:v>99.292760416104485</c:v>
                </c:pt>
                <c:pt idx="35">
                  <c:v>98.206767612748308</c:v>
                </c:pt>
                <c:pt idx="36">
                  <c:v>96.755223896921294</c:v>
                </c:pt>
                <c:pt idx="37">
                  <c:v>96.353043636845712</c:v>
                </c:pt>
                <c:pt idx="38">
                  <c:v>95.755902418127192</c:v>
                </c:pt>
                <c:pt idx="39">
                  <c:v>94.529803599651856</c:v>
                </c:pt>
                <c:pt idx="40">
                  <c:v>97.287469989539403</c:v>
                </c:pt>
                <c:pt idx="41">
                  <c:v>96.130363869133888</c:v>
                </c:pt>
                <c:pt idx="42">
                  <c:v>94.524986792519343</c:v>
                </c:pt>
                <c:pt idx="43">
                  <c:v>95.375711673652006</c:v>
                </c:pt>
                <c:pt idx="44">
                  <c:v>95.947965943693916</c:v>
                </c:pt>
              </c:numCache>
            </c:numRef>
          </c:val>
          <c:smooth val="0"/>
          <c:extLst>
            <c:ext xmlns:c16="http://schemas.microsoft.com/office/drawing/2014/chart" uri="{C3380CC4-5D6E-409C-BE32-E72D297353CC}">
              <c16:uniqueId val="{00000006-587C-4068-9417-3840C44A444B}"/>
            </c:ext>
          </c:extLst>
        </c:ser>
        <c:dLbls>
          <c:showLegendKey val="0"/>
          <c:showVal val="0"/>
          <c:showCatName val="0"/>
          <c:showSerName val="0"/>
          <c:showPercent val="0"/>
          <c:showBubbleSize val="0"/>
        </c:dLbls>
        <c:smooth val="0"/>
        <c:axId val="414209648"/>
        <c:axId val="472856816"/>
      </c:lineChart>
      <c:catAx>
        <c:axId val="41420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2856816"/>
        <c:crosses val="autoZero"/>
        <c:auto val="1"/>
        <c:lblAlgn val="ctr"/>
        <c:lblOffset val="100"/>
        <c:noMultiLvlLbl val="0"/>
      </c:catAx>
      <c:valAx>
        <c:axId val="4728568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420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52649397086233E-2"/>
          <c:y val="7.3856363261139452E-2"/>
          <c:w val="0.94637861843356541"/>
          <c:h val="0.80306241436542047"/>
        </c:manualLayout>
      </c:layout>
      <c:lineChart>
        <c:grouping val="standard"/>
        <c:varyColors val="0"/>
        <c:ser>
          <c:idx val="0"/>
          <c:order val="0"/>
          <c:tx>
            <c:strRef>
              <c:f>Hoja1!$B$1</c:f>
              <c:strCache>
                <c:ptCount val="1"/>
                <c:pt idx="0">
                  <c:v>Comercio global</c:v>
                </c:pt>
              </c:strCache>
            </c:strRef>
          </c:tx>
          <c:spPr>
            <a:ln w="28575" cap="rnd">
              <a:solidFill>
                <a:schemeClr val="accent2">
                  <a:lumMod val="75000"/>
                </a:schemeClr>
              </a:solidFill>
              <a:round/>
            </a:ln>
            <a:effectLst/>
          </c:spPr>
          <c:marker>
            <c:symbol val="none"/>
          </c:marker>
          <c:cat>
            <c:numRef>
              <c:f>Hoja1!$A$2:$A$26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Hoja1!$B$2:$B$26</c:f>
              <c:numCache>
                <c:formatCode>General</c:formatCode>
                <c:ptCount val="25"/>
                <c:pt idx="0">
                  <c:v>12.510999999999999</c:v>
                </c:pt>
                <c:pt idx="1">
                  <c:v>0.59799999999999998</c:v>
                </c:pt>
                <c:pt idx="2">
                  <c:v>3.88</c:v>
                </c:pt>
                <c:pt idx="3">
                  <c:v>5.7110000000000003</c:v>
                </c:pt>
                <c:pt idx="4">
                  <c:v>10.84</c:v>
                </c:pt>
                <c:pt idx="5">
                  <c:v>7.8869999999999996</c:v>
                </c:pt>
                <c:pt idx="6">
                  <c:v>9.4109999999999996</c:v>
                </c:pt>
                <c:pt idx="7">
                  <c:v>7.96</c:v>
                </c:pt>
                <c:pt idx="8">
                  <c:v>2.9340000000000002</c:v>
                </c:pt>
                <c:pt idx="9">
                  <c:v>-10.254</c:v>
                </c:pt>
                <c:pt idx="10">
                  <c:v>12.714</c:v>
                </c:pt>
                <c:pt idx="11">
                  <c:v>6.8710000000000004</c:v>
                </c:pt>
                <c:pt idx="12">
                  <c:v>3.2650000000000001</c:v>
                </c:pt>
                <c:pt idx="13">
                  <c:v>3.5289999999999999</c:v>
                </c:pt>
                <c:pt idx="14">
                  <c:v>3.7730000000000001</c:v>
                </c:pt>
                <c:pt idx="15">
                  <c:v>2.9319999999999999</c:v>
                </c:pt>
                <c:pt idx="16">
                  <c:v>2.194</c:v>
                </c:pt>
                <c:pt idx="17">
                  <c:v>5.5430000000000001</c:v>
                </c:pt>
                <c:pt idx="18">
                  <c:v>3.9729999999999999</c:v>
                </c:pt>
                <c:pt idx="19">
                  <c:v>1.1850000000000001</c:v>
                </c:pt>
                <c:pt idx="20">
                  <c:v>-8.4789999999999992</c:v>
                </c:pt>
                <c:pt idx="21">
                  <c:v>10.837999999999999</c:v>
                </c:pt>
                <c:pt idx="22">
                  <c:v>5.66</c:v>
                </c:pt>
                <c:pt idx="23">
                  <c:v>0.751</c:v>
                </c:pt>
                <c:pt idx="24">
                  <c:v>3.1280000000000001</c:v>
                </c:pt>
              </c:numCache>
            </c:numRef>
          </c:val>
          <c:smooth val="0"/>
          <c:extLst>
            <c:ext xmlns:c16="http://schemas.microsoft.com/office/drawing/2014/chart" uri="{C3380CC4-5D6E-409C-BE32-E72D297353CC}">
              <c16:uniqueId val="{00000000-EE4A-4167-A9DE-98D8EAC1C900}"/>
            </c:ext>
          </c:extLst>
        </c:ser>
        <c:ser>
          <c:idx val="1"/>
          <c:order val="1"/>
          <c:tx>
            <c:strRef>
              <c:f>Hoja1!$C$1</c:f>
              <c:strCache>
                <c:ptCount val="1"/>
                <c:pt idx="0">
                  <c:v>Promedio</c:v>
                </c:pt>
              </c:strCache>
            </c:strRef>
          </c:tx>
          <c:spPr>
            <a:ln w="28575" cap="rnd">
              <a:solidFill>
                <a:schemeClr val="bg2">
                  <a:lumMod val="25000"/>
                </a:schemeClr>
              </a:solidFill>
              <a:round/>
            </a:ln>
            <a:effectLst/>
          </c:spPr>
          <c:marker>
            <c:symbol val="none"/>
          </c:marker>
          <c:dLbls>
            <c:dLbl>
              <c:idx val="1"/>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sz="1400"/>
                      <a:t>6,7</a:t>
                    </a:r>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0.13041661911826238"/>
                      <c:h val="6.5757015428357879E-2"/>
                    </c:manualLayout>
                  </c15:layout>
                  <c15:showDataLabelsRange val="0"/>
                </c:ext>
                <c:ext xmlns:c16="http://schemas.microsoft.com/office/drawing/2014/chart" uri="{C3380CC4-5D6E-409C-BE32-E72D297353CC}">
                  <c16:uniqueId val="{00000003-EE4A-4167-A9DE-98D8EAC1C900}"/>
                </c:ext>
              </c:extLst>
            </c:dLbl>
            <c:dLbl>
              <c:idx val="6"/>
              <c:tx>
                <c:rich>
                  <a:bodyPr/>
                  <a:lstStyle/>
                  <a:p>
                    <a:r>
                      <a:rPr lang="en-US"/>
                      <a:t>3,6</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E4A-4167-A9DE-98D8EAC1C900}"/>
                </c:ext>
              </c:extLst>
            </c:dLbl>
            <c:dLbl>
              <c:idx val="11"/>
              <c:layout>
                <c:manualLayout>
                  <c:x val="-9.2059416485983613E-3"/>
                  <c:y val="-5.2192681883135715E-2"/>
                </c:manualLayout>
              </c:layout>
              <c:tx>
                <c:rich>
                  <a:bodyPr/>
                  <a:lstStyle/>
                  <a:p>
                    <a:r>
                      <a:rPr lang="en-US"/>
                      <a:t>6,0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E4A-4167-A9DE-98D8EAC1C900}"/>
                </c:ext>
              </c:extLst>
            </c:dLbl>
            <c:dLbl>
              <c:idx val="16"/>
              <c:tx>
                <c:rich>
                  <a:bodyPr/>
                  <a:lstStyle/>
                  <a:p>
                    <a:r>
                      <a:rPr lang="en-US"/>
                      <a:t>3,2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E4A-4167-A9DE-98D8EAC1C900}"/>
                </c:ext>
              </c:extLst>
            </c:dLbl>
            <c:dLbl>
              <c:idx val="21"/>
              <c:layout>
                <c:manualLayout>
                  <c:x val="-8.9871367430422542E-3"/>
                  <c:y val="-4.3316096767941605E-2"/>
                </c:manualLayout>
              </c:layout>
              <c:tx>
                <c:rich>
                  <a:bodyPr/>
                  <a:lstStyle/>
                  <a:p>
                    <a:r>
                      <a:rPr lang="en-US"/>
                      <a:t>2,4</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E4A-4167-A9DE-98D8EAC1C90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Hoja1!$C$2:$C$26</c:f>
              <c:numCache>
                <c:formatCode>0.0</c:formatCode>
                <c:ptCount val="25"/>
                <c:pt idx="0">
                  <c:v>6.7080000000000011</c:v>
                </c:pt>
                <c:pt idx="1">
                  <c:v>6.7080000000000011</c:v>
                </c:pt>
                <c:pt idx="2">
                  <c:v>6.7080000000000011</c:v>
                </c:pt>
                <c:pt idx="3">
                  <c:v>6.7080000000000011</c:v>
                </c:pt>
                <c:pt idx="5">
                  <c:v>3.5876000000000006</c:v>
                </c:pt>
                <c:pt idx="6">
                  <c:v>3.5876000000000006</c:v>
                </c:pt>
                <c:pt idx="7">
                  <c:v>3.5876000000000006</c:v>
                </c:pt>
                <c:pt idx="8">
                  <c:v>3.5876000000000006</c:v>
                </c:pt>
                <c:pt idx="10">
                  <c:v>6.0304000000000002</c:v>
                </c:pt>
                <c:pt idx="11">
                  <c:v>6.0304000000000002</c:v>
                </c:pt>
                <c:pt idx="12">
                  <c:v>6.0304000000000002</c:v>
                </c:pt>
                <c:pt idx="13">
                  <c:v>6.0304000000000002</c:v>
                </c:pt>
                <c:pt idx="15">
                  <c:v>3.1654</c:v>
                </c:pt>
                <c:pt idx="16">
                  <c:v>3.1654</c:v>
                </c:pt>
                <c:pt idx="17">
                  <c:v>3.1654</c:v>
                </c:pt>
                <c:pt idx="18">
                  <c:v>3.1654</c:v>
                </c:pt>
                <c:pt idx="20">
                  <c:v>2.3795999999999999</c:v>
                </c:pt>
                <c:pt idx="21">
                  <c:v>2.3795999999999999</c:v>
                </c:pt>
                <c:pt idx="22">
                  <c:v>2.3795999999999999</c:v>
                </c:pt>
                <c:pt idx="23">
                  <c:v>2.3795999999999999</c:v>
                </c:pt>
                <c:pt idx="24">
                  <c:v>2.3795999999999999</c:v>
                </c:pt>
              </c:numCache>
            </c:numRef>
          </c:val>
          <c:smooth val="0"/>
          <c:extLst>
            <c:ext xmlns:c16="http://schemas.microsoft.com/office/drawing/2014/chart" uri="{C3380CC4-5D6E-409C-BE32-E72D297353CC}">
              <c16:uniqueId val="{00000001-EE4A-4167-A9DE-98D8EAC1C900}"/>
            </c:ext>
          </c:extLst>
        </c:ser>
        <c:dLbls>
          <c:showLegendKey val="0"/>
          <c:showVal val="0"/>
          <c:showCatName val="0"/>
          <c:showSerName val="0"/>
          <c:showPercent val="0"/>
          <c:showBubbleSize val="0"/>
        </c:dLbls>
        <c:smooth val="0"/>
        <c:axId val="1705902335"/>
        <c:axId val="1705904255"/>
        <c:extLst>
          <c:ext xmlns:c15="http://schemas.microsoft.com/office/drawing/2012/chart" uri="{02D57815-91ED-43cb-92C2-25804820EDAC}">
            <c15:filteredLineSeries>
              <c15:ser>
                <c:idx val="2"/>
                <c:order val="2"/>
                <c:tx>
                  <c:strRef>
                    <c:extLst>
                      <c:ext uri="{02D57815-91ED-43cb-92C2-25804820EDAC}">
                        <c15:formulaRef>
                          <c15:sqref>Hoja1!$D$1</c15:sqref>
                        </c15:formulaRef>
                      </c:ext>
                    </c:extLst>
                    <c:strCache>
                      <c:ptCount val="1"/>
                      <c:pt idx="0">
                        <c:v>Columna1</c:v>
                      </c:pt>
                    </c:strCache>
                  </c:strRef>
                </c:tx>
                <c:spPr>
                  <a:ln w="28575" cap="rnd">
                    <a:solidFill>
                      <a:schemeClr val="accent3"/>
                    </a:solidFill>
                    <a:round/>
                  </a:ln>
                  <a:effectLst/>
                </c:spPr>
                <c:marker>
                  <c:symbol val="none"/>
                </c:marker>
                <c:cat>
                  <c:numRef>
                    <c:extLst>
                      <c:ext uri="{02D57815-91ED-43cb-92C2-25804820EDAC}">
                        <c15:formulaRef>
                          <c15:sqref>Hoja1!$A$2:$A$26</c15:sqref>
                        </c15:formulaRef>
                      </c:ext>
                    </c:extLst>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extLst>
                      <c:ext uri="{02D57815-91ED-43cb-92C2-25804820EDAC}">
                        <c15:formulaRef>
                          <c15:sqref>Hoja1!$D$2:$D$26</c15:sqref>
                        </c15:formulaRef>
                      </c:ext>
                    </c:extLst>
                    <c:numCache>
                      <c:formatCode>General</c:formatCode>
                      <c:ptCount val="25"/>
                    </c:numCache>
                  </c:numRef>
                </c:val>
                <c:smooth val="0"/>
                <c:extLst>
                  <c:ext xmlns:c16="http://schemas.microsoft.com/office/drawing/2014/chart" uri="{C3380CC4-5D6E-409C-BE32-E72D297353CC}">
                    <c16:uniqueId val="{00000002-EE4A-4167-A9DE-98D8EAC1C900}"/>
                  </c:ext>
                </c:extLst>
              </c15:ser>
            </c15:filteredLineSeries>
          </c:ext>
        </c:extLst>
      </c:lineChart>
      <c:catAx>
        <c:axId val="1705902335"/>
        <c:scaling>
          <c:orientation val="minMax"/>
        </c:scaling>
        <c:delete val="0"/>
        <c:axPos val="b"/>
        <c:numFmt formatCode="General" sourceLinked="1"/>
        <c:majorTickMark val="in"/>
        <c:minorTickMark val="none"/>
        <c:tickLblPos val="low"/>
        <c:spPr>
          <a:noFill/>
          <a:ln w="25400"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904255"/>
        <c:crosses val="autoZero"/>
        <c:auto val="1"/>
        <c:lblAlgn val="ctr"/>
        <c:lblOffset val="100"/>
        <c:noMultiLvlLbl val="0"/>
      </c:catAx>
      <c:valAx>
        <c:axId val="1705904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902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Sheet2!$A$2</c:f>
              <c:strCache>
                <c:ptCount val="1"/>
                <c:pt idx="0">
                  <c:v>Efecto intrasectorial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Sheet2!$B$1:$D$1</c:f>
              <c:strCache>
                <c:ptCount val="3"/>
                <c:pt idx="0">
                  <c:v>América Latina</c:v>
                </c:pt>
                <c:pt idx="1">
                  <c:v>América del Sur</c:v>
                </c:pt>
                <c:pt idx="2">
                  <c:v>México y Centro América</c:v>
                </c:pt>
              </c:strCache>
            </c:strRef>
          </c:cat>
          <c:val>
            <c:numRef>
              <c:f>Sheet2!$B$2:$D$2</c:f>
              <c:numCache>
                <c:formatCode>General</c:formatCode>
                <c:ptCount val="3"/>
                <c:pt idx="0">
                  <c:v>0.83</c:v>
                </c:pt>
                <c:pt idx="1">
                  <c:v>0.52</c:v>
                </c:pt>
                <c:pt idx="2">
                  <c:v>1.21</c:v>
                </c:pt>
              </c:numCache>
            </c:numRef>
          </c:val>
          <c:extLst>
            <c:ext xmlns:c16="http://schemas.microsoft.com/office/drawing/2014/chart" uri="{C3380CC4-5D6E-409C-BE32-E72D297353CC}">
              <c16:uniqueId val="{00000000-1DE7-4B37-A980-F410A064C4B3}"/>
            </c:ext>
          </c:extLst>
        </c:ser>
        <c:ser>
          <c:idx val="1"/>
          <c:order val="1"/>
          <c:tx>
            <c:strRef>
              <c:f>Sheet2!$A$3</c:f>
              <c:strCache>
                <c:ptCount val="1"/>
                <c:pt idx="0">
                  <c:v>Efecto intersectorial (cambio estructural)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Sheet2!$B$1:$D$1</c:f>
              <c:strCache>
                <c:ptCount val="3"/>
                <c:pt idx="0">
                  <c:v>América Latina</c:v>
                </c:pt>
                <c:pt idx="1">
                  <c:v>América del Sur</c:v>
                </c:pt>
                <c:pt idx="2">
                  <c:v>México y Centro América</c:v>
                </c:pt>
              </c:strCache>
            </c:strRef>
          </c:cat>
          <c:val>
            <c:numRef>
              <c:f>Sheet2!$B$3:$D$3</c:f>
              <c:numCache>
                <c:formatCode>General</c:formatCode>
                <c:ptCount val="3"/>
                <c:pt idx="0">
                  <c:v>0.05</c:v>
                </c:pt>
                <c:pt idx="1">
                  <c:v>0.06</c:v>
                </c:pt>
                <c:pt idx="2">
                  <c:v>0.04</c:v>
                </c:pt>
              </c:numCache>
            </c:numRef>
          </c:val>
          <c:extLst>
            <c:ext xmlns:c16="http://schemas.microsoft.com/office/drawing/2014/chart" uri="{C3380CC4-5D6E-409C-BE32-E72D297353CC}">
              <c16:uniqueId val="{00000001-1DE7-4B37-A980-F410A064C4B3}"/>
            </c:ext>
          </c:extLst>
        </c:ser>
        <c:ser>
          <c:idx val="2"/>
          <c:order val="2"/>
          <c:tx>
            <c:strRef>
              <c:f>Sheet2!$A$4</c:f>
              <c:strCache>
                <c:ptCount val="1"/>
                <c:pt idx="0">
                  <c:v>Efecto total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Sheet2!$B$1:$D$1</c:f>
              <c:strCache>
                <c:ptCount val="3"/>
                <c:pt idx="0">
                  <c:v>América Latina</c:v>
                </c:pt>
                <c:pt idx="1">
                  <c:v>América del Sur</c:v>
                </c:pt>
                <c:pt idx="2">
                  <c:v>México y Centro América</c:v>
                </c:pt>
              </c:strCache>
            </c:strRef>
          </c:cat>
          <c:val>
            <c:numRef>
              <c:f>Sheet2!$B$4:$D$4</c:f>
              <c:numCache>
                <c:formatCode>General</c:formatCode>
                <c:ptCount val="3"/>
                <c:pt idx="0">
                  <c:v>0.88</c:v>
                </c:pt>
                <c:pt idx="1">
                  <c:v>0.59</c:v>
                </c:pt>
                <c:pt idx="2">
                  <c:v>1.25</c:v>
                </c:pt>
              </c:numCache>
            </c:numRef>
          </c:val>
          <c:extLst>
            <c:ext xmlns:c16="http://schemas.microsoft.com/office/drawing/2014/chart" uri="{C3380CC4-5D6E-409C-BE32-E72D297353CC}">
              <c16:uniqueId val="{00000002-1DE7-4B37-A980-F410A064C4B3}"/>
            </c:ext>
          </c:extLst>
        </c:ser>
        <c:dLbls>
          <c:showLegendKey val="0"/>
          <c:showVal val="0"/>
          <c:showCatName val="0"/>
          <c:showSerName val="0"/>
          <c:showPercent val="0"/>
          <c:showBubbleSize val="0"/>
        </c:dLbls>
        <c:gapWidth val="219"/>
        <c:axId val="459442751"/>
        <c:axId val="459436511"/>
      </c:barChart>
      <c:catAx>
        <c:axId val="45944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9436511"/>
        <c:crosses val="autoZero"/>
        <c:auto val="1"/>
        <c:lblAlgn val="ctr"/>
        <c:lblOffset val="100"/>
        <c:noMultiLvlLbl val="0"/>
      </c:catAx>
      <c:valAx>
        <c:axId val="45943651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9442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'[241107_Carbon tax_IMF_TF_V4_grafs.xlsx]Figure 3'!$B$4</c:f>
              <c:strCache>
                <c:ptCount val="1"/>
                <c:pt idx="0">
                  <c:v>Trend</c:v>
                </c:pt>
              </c:strCache>
            </c:strRef>
          </c:tx>
          <c:spPr>
            <a:ln w="28575" cap="rnd">
              <a:solidFill>
                <a:schemeClr val="accent1"/>
              </a:solidFill>
              <a:prstDash val="dash"/>
              <a:round/>
            </a:ln>
            <a:effectLst/>
          </c:spPr>
          <c:marker>
            <c:symbol val="none"/>
          </c:marker>
          <c:dLbls>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95-4880-AADC-78419835F7E9}"/>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'[241107_Carbon tax_IMF_TF_V4_grafs.xlsx]Figure 3'!$A$36:$A$62</c:f>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f>'[241107_Carbon tax_IMF_TF_V4_grafs.xlsx]Figure 3'!$B$36:$B$62</c:f>
              <c:numCache>
                <c:formatCode>0.0</c:formatCode>
                <c:ptCount val="27"/>
                <c:pt idx="0">
                  <c:v>-0.18270833728214103</c:v>
                </c:pt>
                <c:pt idx="1">
                  <c:v>-0.18270833728214103</c:v>
                </c:pt>
                <c:pt idx="2">
                  <c:v>-0.18270833728214103</c:v>
                </c:pt>
                <c:pt idx="3">
                  <c:v>-0.18270833728214103</c:v>
                </c:pt>
                <c:pt idx="4">
                  <c:v>-0.18270833728214103</c:v>
                </c:pt>
                <c:pt idx="5">
                  <c:v>-0.18270833728214103</c:v>
                </c:pt>
                <c:pt idx="6">
                  <c:v>-0.18270833728214103</c:v>
                </c:pt>
                <c:pt idx="7">
                  <c:v>-0.18270833728214103</c:v>
                </c:pt>
                <c:pt idx="8">
                  <c:v>-0.18270833728214103</c:v>
                </c:pt>
                <c:pt idx="9">
                  <c:v>-0.18270833728214103</c:v>
                </c:pt>
                <c:pt idx="10">
                  <c:v>-0.18270833728214103</c:v>
                </c:pt>
                <c:pt idx="11">
                  <c:v>-0.18270833728214103</c:v>
                </c:pt>
                <c:pt idx="12">
                  <c:v>-0.18270833728214103</c:v>
                </c:pt>
                <c:pt idx="13">
                  <c:v>-0.18270833728214103</c:v>
                </c:pt>
                <c:pt idx="14">
                  <c:v>-0.18270833728214103</c:v>
                </c:pt>
                <c:pt idx="15">
                  <c:v>-0.18270833728214103</c:v>
                </c:pt>
                <c:pt idx="16">
                  <c:v>-0.18270833728214103</c:v>
                </c:pt>
                <c:pt idx="17">
                  <c:v>-0.18270833728214103</c:v>
                </c:pt>
                <c:pt idx="18">
                  <c:v>-0.18270833728214103</c:v>
                </c:pt>
                <c:pt idx="19">
                  <c:v>-0.18270833728214103</c:v>
                </c:pt>
                <c:pt idx="20">
                  <c:v>-0.18270833728214103</c:v>
                </c:pt>
                <c:pt idx="21">
                  <c:v>-0.18270833728214103</c:v>
                </c:pt>
                <c:pt idx="22">
                  <c:v>-0.18270833728214103</c:v>
                </c:pt>
                <c:pt idx="23">
                  <c:v>-0.18270833728214103</c:v>
                </c:pt>
                <c:pt idx="24">
                  <c:v>-0.18270833728214103</c:v>
                </c:pt>
                <c:pt idx="25">
                  <c:v>-0.18270833728214103</c:v>
                </c:pt>
                <c:pt idx="26">
                  <c:v>-0.18270833728214103</c:v>
                </c:pt>
              </c:numCache>
            </c:numRef>
          </c:val>
          <c:smooth val="0"/>
          <c:extLst>
            <c:ext xmlns:c16="http://schemas.microsoft.com/office/drawing/2014/chart" uri="{C3380CC4-5D6E-409C-BE32-E72D297353CC}">
              <c16:uniqueId val="{00000001-FF95-4880-AADC-78419835F7E9}"/>
            </c:ext>
          </c:extLst>
        </c:ser>
        <c:ser>
          <c:idx val="1"/>
          <c:order val="1"/>
          <c:tx>
            <c:strRef>
              <c:f>'[241107_Carbon tax_IMF_TF_V4_grafs.xlsx]Figure 3'!$C$4</c:f>
              <c:strCache>
                <c:ptCount val="1"/>
                <c:pt idx="0">
                  <c:v>2.4°C scenario</c:v>
                </c:pt>
              </c:strCache>
            </c:strRef>
          </c:tx>
          <c:spPr>
            <a:ln w="28575" cap="rnd">
              <a:solidFill>
                <a:schemeClr val="accent2"/>
              </a:solidFill>
              <a:round/>
            </a:ln>
            <a:effectLst/>
          </c:spPr>
          <c:marker>
            <c:symbol val="none"/>
          </c:marker>
          <c:dLbls>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95-4880-AADC-78419835F7E9}"/>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'[241107_Carbon tax_IMF_TF_V4_grafs.xlsx]Figure 3'!$A$36:$A$62</c:f>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f>'[241107_Carbon tax_IMF_TF_V4_grafs.xlsx]Figure 3'!$C$36:$C$62</c:f>
              <c:numCache>
                <c:formatCode>0.0</c:formatCode>
                <c:ptCount val="27"/>
                <c:pt idx="0">
                  <c:v>-0.208416457282141</c:v>
                </c:pt>
                <c:pt idx="1">
                  <c:v>-0.28908563061547488</c:v>
                </c:pt>
                <c:pt idx="2">
                  <c:v>-0.32031445728214153</c:v>
                </c:pt>
                <c:pt idx="3">
                  <c:v>-0.37762401728214168</c:v>
                </c:pt>
                <c:pt idx="4">
                  <c:v>-0.39027769728214173</c:v>
                </c:pt>
                <c:pt idx="5">
                  <c:v>-0.39895637728214167</c:v>
                </c:pt>
                <c:pt idx="6">
                  <c:v>-0.4068342172821417</c:v>
                </c:pt>
                <c:pt idx="7">
                  <c:v>-0.41914553728214166</c:v>
                </c:pt>
                <c:pt idx="8">
                  <c:v>-0.44939425728214161</c:v>
                </c:pt>
                <c:pt idx="9">
                  <c:v>-0.4639398172821414</c:v>
                </c:pt>
                <c:pt idx="10">
                  <c:v>-0.46524153728214118</c:v>
                </c:pt>
                <c:pt idx="11">
                  <c:v>-0.48820633728214113</c:v>
                </c:pt>
                <c:pt idx="12">
                  <c:v>-0.50399173728214119</c:v>
                </c:pt>
                <c:pt idx="13">
                  <c:v>-0.52682693728214125</c:v>
                </c:pt>
                <c:pt idx="14">
                  <c:v>-0.56718105728214141</c:v>
                </c:pt>
                <c:pt idx="15">
                  <c:v>-0.59763809728214146</c:v>
                </c:pt>
                <c:pt idx="16">
                  <c:v>-0.63162325728214164</c:v>
                </c:pt>
                <c:pt idx="17">
                  <c:v>-0.67075961728214173</c:v>
                </c:pt>
                <c:pt idx="18">
                  <c:v>-0.66699793728214163</c:v>
                </c:pt>
                <c:pt idx="19">
                  <c:v>-0.66206965728214173</c:v>
                </c:pt>
                <c:pt idx="20">
                  <c:v>-0.67728597728214168</c:v>
                </c:pt>
                <c:pt idx="21">
                  <c:v>-0.69344113728214152</c:v>
                </c:pt>
                <c:pt idx="22">
                  <c:v>-0.73214445728214139</c:v>
                </c:pt>
                <c:pt idx="23">
                  <c:v>-0.7828716172821415</c:v>
                </c:pt>
                <c:pt idx="24">
                  <c:v>-0.85103533728214131</c:v>
                </c:pt>
                <c:pt idx="25">
                  <c:v>-0.93455289728214108</c:v>
                </c:pt>
                <c:pt idx="26">
                  <c:v>-0.97152677728214121</c:v>
                </c:pt>
              </c:numCache>
            </c:numRef>
          </c:val>
          <c:smooth val="0"/>
          <c:extLst>
            <c:ext xmlns:c16="http://schemas.microsoft.com/office/drawing/2014/chart" uri="{C3380CC4-5D6E-409C-BE32-E72D297353CC}">
              <c16:uniqueId val="{00000003-FF95-4880-AADC-78419835F7E9}"/>
            </c:ext>
          </c:extLst>
        </c:ser>
        <c:ser>
          <c:idx val="2"/>
          <c:order val="2"/>
          <c:tx>
            <c:strRef>
              <c:f>'[241107_Carbon tax_IMF_TF_V4_grafs.xlsx]Figure 3'!$D$4</c:f>
              <c:strCache>
                <c:ptCount val="1"/>
                <c:pt idx="0">
                  <c:v>4.9°C scenario </c:v>
                </c:pt>
              </c:strCache>
            </c:strRef>
          </c:tx>
          <c:spPr>
            <a:ln w="28575" cap="rnd">
              <a:solidFill>
                <a:schemeClr val="accent3"/>
              </a:solidFill>
              <a:round/>
            </a:ln>
            <a:effectLst/>
          </c:spPr>
          <c:marker>
            <c:symbol val="none"/>
          </c:marker>
          <c:dLbls>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95-4880-AADC-78419835F7E9}"/>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'[241107_Carbon tax_IMF_TF_V4_grafs.xlsx]Figure 3'!$A$36:$A$62</c:f>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f>'[241107_Carbon tax_IMF_TF_V4_grafs.xlsx]Figure 3'!$D$36:$D$62</c:f>
              <c:numCache>
                <c:formatCode>0.0</c:formatCode>
                <c:ptCount val="27"/>
                <c:pt idx="0">
                  <c:v>-0.20220460465171899</c:v>
                </c:pt>
                <c:pt idx="1">
                  <c:v>-0.30023010061547478</c:v>
                </c:pt>
                <c:pt idx="2">
                  <c:v>-0.33789823394880814</c:v>
                </c:pt>
                <c:pt idx="3">
                  <c:v>-0.42336617728214165</c:v>
                </c:pt>
                <c:pt idx="4">
                  <c:v>-0.45228005728214166</c:v>
                </c:pt>
                <c:pt idx="5">
                  <c:v>-0.48319393728214138</c:v>
                </c:pt>
                <c:pt idx="6">
                  <c:v>-0.51433673728214158</c:v>
                </c:pt>
                <c:pt idx="7">
                  <c:v>-0.55576753728214146</c:v>
                </c:pt>
                <c:pt idx="8">
                  <c:v>-0.56936005728214123</c:v>
                </c:pt>
                <c:pt idx="9">
                  <c:v>-0.57970905728214162</c:v>
                </c:pt>
                <c:pt idx="10">
                  <c:v>-0.58974549728214143</c:v>
                </c:pt>
                <c:pt idx="11">
                  <c:v>-0.61394169728214154</c:v>
                </c:pt>
                <c:pt idx="12">
                  <c:v>-0.64576069728214169</c:v>
                </c:pt>
                <c:pt idx="13">
                  <c:v>-0.68290049728214164</c:v>
                </c:pt>
                <c:pt idx="14">
                  <c:v>-0.74387557728214171</c:v>
                </c:pt>
                <c:pt idx="15">
                  <c:v>-0.81848993728214181</c:v>
                </c:pt>
                <c:pt idx="16">
                  <c:v>-0.89184505728214181</c:v>
                </c:pt>
                <c:pt idx="17">
                  <c:v>-0.91707081728214179</c:v>
                </c:pt>
                <c:pt idx="18">
                  <c:v>-0.97055657728214173</c:v>
                </c:pt>
                <c:pt idx="19">
                  <c:v>-1.0237180172821416</c:v>
                </c:pt>
                <c:pt idx="20">
                  <c:v>-1.0736133372821417</c:v>
                </c:pt>
                <c:pt idx="21">
                  <c:v>-1.1141488572821414</c:v>
                </c:pt>
                <c:pt idx="22">
                  <c:v>-1.225871977282142</c:v>
                </c:pt>
                <c:pt idx="23">
                  <c:v>-1.3077642972821422</c:v>
                </c:pt>
                <c:pt idx="24">
                  <c:v>-1.3893270572821419</c:v>
                </c:pt>
                <c:pt idx="25">
                  <c:v>-1.513955657282142</c:v>
                </c:pt>
                <c:pt idx="26">
                  <c:v>-1.5769125772821417</c:v>
                </c:pt>
              </c:numCache>
            </c:numRef>
          </c:val>
          <c:smooth val="0"/>
          <c:extLst>
            <c:ext xmlns:c16="http://schemas.microsoft.com/office/drawing/2014/chart" uri="{C3380CC4-5D6E-409C-BE32-E72D297353CC}">
              <c16:uniqueId val="{00000005-FF95-4880-AADC-78419835F7E9}"/>
            </c:ext>
          </c:extLst>
        </c:ser>
        <c:dLbls>
          <c:showLegendKey val="0"/>
          <c:showVal val="0"/>
          <c:showCatName val="0"/>
          <c:showSerName val="0"/>
          <c:showPercent val="0"/>
          <c:showBubbleSize val="0"/>
        </c:dLbls>
        <c:smooth val="0"/>
        <c:axId val="1565654720"/>
        <c:axId val="1647633488"/>
      </c:lineChart>
      <c:catAx>
        <c:axId val="15656547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47633488"/>
        <c:crosses val="autoZero"/>
        <c:auto val="1"/>
        <c:lblAlgn val="ctr"/>
        <c:lblOffset val="100"/>
        <c:noMultiLvlLbl val="0"/>
      </c:catAx>
      <c:valAx>
        <c:axId val="164763348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56565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'[241107_Carbon tax_IMF_TF_V4_grafs.xlsx]Figure 3'!$B$4</c:f>
              <c:strCache>
                <c:ptCount val="1"/>
                <c:pt idx="0">
                  <c:v>Trend</c:v>
                </c:pt>
              </c:strCache>
            </c:strRef>
          </c:tx>
          <c:spPr>
            <a:ln w="28575" cap="rnd">
              <a:solidFill>
                <a:schemeClr val="accent1"/>
              </a:solidFill>
              <a:prstDash val="dash"/>
              <a:round/>
            </a:ln>
            <a:effectLst/>
          </c:spPr>
          <c:marker>
            <c:symbol val="none"/>
          </c:marker>
          <c:dLbls>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B6-44EB-9C45-B0A62D5FD872}"/>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'[241107_Carbon tax_IMF_TF_V4_grafs.xlsx]Figure 3'!$A$5:$A$31</c:f>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f>'[241107_Carbon tax_IMF_TF_V4_grafs.xlsx]Figure 3'!$B$5:$B$31</c:f>
              <c:numCache>
                <c:formatCode>0.0</c:formatCode>
                <c:ptCount val="27"/>
                <c:pt idx="0">
                  <c:v>3.9047799402382863</c:v>
                </c:pt>
                <c:pt idx="1">
                  <c:v>3.8163241750221824</c:v>
                </c:pt>
                <c:pt idx="2">
                  <c:v>3.7295145570763264</c:v>
                </c:pt>
                <c:pt idx="3">
                  <c:v>3.6571840872626291</c:v>
                </c:pt>
                <c:pt idx="4">
                  <c:v>3.5824917308544424</c:v>
                </c:pt>
                <c:pt idx="5">
                  <c:v>3.5089164558505117</c:v>
                </c:pt>
                <c:pt idx="6">
                  <c:v>3.4398718157154562</c:v>
                </c:pt>
                <c:pt idx="7">
                  <c:v>3.3725847704093779</c:v>
                </c:pt>
                <c:pt idx="8">
                  <c:v>3.3000792852335668</c:v>
                </c:pt>
                <c:pt idx="9">
                  <c:v>3.2294473293389228</c:v>
                </c:pt>
                <c:pt idx="10">
                  <c:v>3.1643921031312638</c:v>
                </c:pt>
                <c:pt idx="11">
                  <c:v>3.0930049994172633</c:v>
                </c:pt>
                <c:pt idx="12">
                  <c:v>3.0207251749058401</c:v>
                </c:pt>
                <c:pt idx="13">
                  <c:v>2.9540302471853646</c:v>
                </c:pt>
                <c:pt idx="14">
                  <c:v>2.8882559506051342</c:v>
                </c:pt>
                <c:pt idx="15">
                  <c:v>2.8244159276400227</c:v>
                </c:pt>
                <c:pt idx="16">
                  <c:v>2.7648639756552535</c:v>
                </c:pt>
                <c:pt idx="17">
                  <c:v>2.7055699281310281</c:v>
                </c:pt>
                <c:pt idx="18">
                  <c:v>2.6389049855330433</c:v>
                </c:pt>
                <c:pt idx="19">
                  <c:v>2.569810817049456</c:v>
                </c:pt>
                <c:pt idx="20">
                  <c:v>2.502463856065869</c:v>
                </c:pt>
                <c:pt idx="21">
                  <c:v>2.434010878188571</c:v>
                </c:pt>
                <c:pt idx="22">
                  <c:v>2.3654085862849987</c:v>
                </c:pt>
                <c:pt idx="23">
                  <c:v>2.2982814764817245</c:v>
                </c:pt>
                <c:pt idx="24">
                  <c:v>2.2312956491487901</c:v>
                </c:pt>
                <c:pt idx="25">
                  <c:v>2.1665719630292273</c:v>
                </c:pt>
                <c:pt idx="26">
                  <c:v>2.1060113021364306</c:v>
                </c:pt>
              </c:numCache>
            </c:numRef>
          </c:val>
          <c:smooth val="0"/>
          <c:extLst>
            <c:ext xmlns:c16="http://schemas.microsoft.com/office/drawing/2014/chart" uri="{C3380CC4-5D6E-409C-BE32-E72D297353CC}">
              <c16:uniqueId val="{00000001-D8B6-44EB-9C45-B0A62D5FD872}"/>
            </c:ext>
          </c:extLst>
        </c:ser>
        <c:ser>
          <c:idx val="1"/>
          <c:order val="1"/>
          <c:tx>
            <c:strRef>
              <c:f>'[241107_Carbon tax_IMF_TF_V4_grafs.xlsx]Figure 3'!$C$4</c:f>
              <c:strCache>
                <c:ptCount val="1"/>
                <c:pt idx="0">
                  <c:v>2.4°C scenario</c:v>
                </c:pt>
              </c:strCache>
            </c:strRef>
          </c:tx>
          <c:spPr>
            <a:ln w="28575" cap="rnd">
              <a:solidFill>
                <a:schemeClr val="accent2"/>
              </a:solidFill>
              <a:round/>
            </a:ln>
            <a:effectLst/>
          </c:spPr>
          <c:marker>
            <c:symbol val="none"/>
          </c:marker>
          <c:dLbls>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B6-44EB-9C45-B0A62D5FD872}"/>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'[241107_Carbon tax_IMF_TF_V4_grafs.xlsx]Figure 3'!$A$5:$A$31</c:f>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f>'[241107_Carbon tax_IMF_TF_V4_grafs.xlsx]Figure 3'!$C$5:$C$31</c:f>
              <c:numCache>
                <c:formatCode>0.0</c:formatCode>
                <c:ptCount val="27"/>
                <c:pt idx="0">
                  <c:v>3.9015072463383813</c:v>
                </c:pt>
                <c:pt idx="1">
                  <c:v>3.700123726817254</c:v>
                </c:pt>
                <c:pt idx="2">
                  <c:v>3.5754690532784275</c:v>
                </c:pt>
                <c:pt idx="3">
                  <c:v>3.4369236057808394</c:v>
                </c:pt>
                <c:pt idx="4">
                  <c:v>3.3400988190583458</c:v>
                </c:pt>
                <c:pt idx="5">
                  <c:v>3.248571064070338</c:v>
                </c:pt>
                <c:pt idx="6">
                  <c:v>3.162642862880094</c:v>
                </c:pt>
                <c:pt idx="7">
                  <c:v>3.0741636087574187</c:v>
                </c:pt>
                <c:pt idx="8">
                  <c:v>2.9619482057661073</c:v>
                </c:pt>
                <c:pt idx="9">
                  <c:v>2.8669520539488165</c:v>
                </c:pt>
                <c:pt idx="10">
                  <c:v>2.791179135292134</c:v>
                </c:pt>
                <c:pt idx="11">
                  <c:v>2.6872406433851563</c:v>
                </c:pt>
                <c:pt idx="12">
                  <c:v>2.5893347399849667</c:v>
                </c:pt>
                <c:pt idx="13">
                  <c:v>2.4896116895096783</c:v>
                </c:pt>
                <c:pt idx="14">
                  <c:v>2.372470118805921</c:v>
                </c:pt>
                <c:pt idx="15">
                  <c:v>2.2662559724091311</c:v>
                </c:pt>
                <c:pt idx="16">
                  <c:v>2.1599446874728683</c:v>
                </c:pt>
                <c:pt idx="17">
                  <c:v>2.0477865402604616</c:v>
                </c:pt>
                <c:pt idx="18">
                  <c:v>1.9715891588545902</c:v>
                </c:pt>
                <c:pt idx="19">
                  <c:v>1.8949603929675669</c:v>
                </c:pt>
                <c:pt idx="20">
                  <c:v>1.8003717958376058</c:v>
                </c:pt>
                <c:pt idx="21">
                  <c:v>1.7038516182160717</c:v>
                </c:pt>
                <c:pt idx="22">
                  <c:v>1.584176942682286</c:v>
                </c:pt>
                <c:pt idx="23">
                  <c:v>1.4526698120286361</c:v>
                </c:pt>
                <c:pt idx="24">
                  <c:v>1.3022862114149769</c:v>
                </c:pt>
                <c:pt idx="25">
                  <c:v>1.1365112236903694</c:v>
                </c:pt>
                <c:pt idx="26">
                  <c:v>1.0201926474933489</c:v>
                </c:pt>
              </c:numCache>
            </c:numRef>
          </c:val>
          <c:smooth val="0"/>
          <c:extLst>
            <c:ext xmlns:c16="http://schemas.microsoft.com/office/drawing/2014/chart" uri="{C3380CC4-5D6E-409C-BE32-E72D297353CC}">
              <c16:uniqueId val="{00000003-D8B6-44EB-9C45-B0A62D5FD872}"/>
            </c:ext>
          </c:extLst>
        </c:ser>
        <c:ser>
          <c:idx val="2"/>
          <c:order val="2"/>
          <c:tx>
            <c:strRef>
              <c:f>'[241107_Carbon tax_IMF_TF_V4_grafs.xlsx]Figure 3'!$D$4</c:f>
              <c:strCache>
                <c:ptCount val="1"/>
                <c:pt idx="0">
                  <c:v>4.9°C scenario </c:v>
                </c:pt>
              </c:strCache>
            </c:strRef>
          </c:tx>
          <c:spPr>
            <a:ln w="28575" cap="rnd">
              <a:solidFill>
                <a:schemeClr val="accent3"/>
              </a:solidFill>
              <a:round/>
            </a:ln>
            <a:effectLst/>
          </c:spPr>
          <c:marker>
            <c:symbol val="none"/>
          </c:marker>
          <c:dLbls>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B6-44EB-9C45-B0A62D5FD872}"/>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'[241107_Carbon tax_IMF_TF_V4_grafs.xlsx]Figure 3'!$A$5:$A$31</c:f>
              <c:numCache>
                <c:formatCode>General</c:formatCode>
                <c:ptCount val="27"/>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numCache>
            </c:numRef>
          </c:cat>
          <c:val>
            <c:numRef>
              <c:f>'[241107_Carbon tax_IMF_TF_V4_grafs.xlsx]Figure 3'!$D$5:$D$31</c:f>
              <c:numCache>
                <c:formatCode>0.0</c:formatCode>
                <c:ptCount val="27"/>
                <c:pt idx="0">
                  <c:v>3.9008496373173744</c:v>
                </c:pt>
                <c:pt idx="1">
                  <c:v>3.6882509070235749</c:v>
                </c:pt>
                <c:pt idx="2">
                  <c:v>3.5563099996261061</c:v>
                </c:pt>
                <c:pt idx="3">
                  <c:v>3.3875602066379038</c:v>
                </c:pt>
                <c:pt idx="4">
                  <c:v>3.2715476723104784</c:v>
                </c:pt>
                <c:pt idx="5">
                  <c:v>3.1540673647909987</c:v>
                </c:pt>
                <c:pt idx="6">
                  <c:v>3.040200798538613</c:v>
                </c:pt>
                <c:pt idx="7">
                  <c:v>2.9168153569846771</c:v>
                </c:pt>
                <c:pt idx="8">
                  <c:v>2.8160448829513478</c:v>
                </c:pt>
                <c:pt idx="9">
                  <c:v>2.7207554355895018</c:v>
                </c:pt>
                <c:pt idx="10">
                  <c:v>2.6316586183420272</c:v>
                </c:pt>
                <c:pt idx="11">
                  <c:v>2.5219993509159986</c:v>
                </c:pt>
                <c:pt idx="12">
                  <c:v>2.4033070714300515</c:v>
                </c:pt>
                <c:pt idx="13">
                  <c:v>2.2840678644186392</c:v>
                </c:pt>
                <c:pt idx="14">
                  <c:v>2.1403963389341434</c:v>
                </c:pt>
                <c:pt idx="15">
                  <c:v>1.9828241676301834</c:v>
                </c:pt>
                <c:pt idx="16">
                  <c:v>1.828380890083207</c:v>
                </c:pt>
                <c:pt idx="17">
                  <c:v>1.7216111260939009</c:v>
                </c:pt>
                <c:pt idx="18">
                  <c:v>1.5787890545266414</c:v>
                </c:pt>
                <c:pt idx="19">
                  <c:v>1.4328359070760375</c:v>
                </c:pt>
                <c:pt idx="20">
                  <c:v>1.2912084680269553</c:v>
                </c:pt>
                <c:pt idx="21">
                  <c:v>1.1575911610029799</c:v>
                </c:pt>
                <c:pt idx="22">
                  <c:v>0.95083711628879219</c:v>
                </c:pt>
                <c:pt idx="23">
                  <c:v>0.77309981238687553</c:v>
                </c:pt>
                <c:pt idx="24">
                  <c:v>0.59439184183049942</c:v>
                </c:pt>
                <c:pt idx="25">
                  <c:v>0.37256432391431504</c:v>
                </c:pt>
                <c:pt idx="26">
                  <c:v>0.21481554087941687</c:v>
                </c:pt>
              </c:numCache>
            </c:numRef>
          </c:val>
          <c:smooth val="0"/>
          <c:extLst>
            <c:ext xmlns:c16="http://schemas.microsoft.com/office/drawing/2014/chart" uri="{C3380CC4-5D6E-409C-BE32-E72D297353CC}">
              <c16:uniqueId val="{00000005-D8B6-44EB-9C45-B0A62D5FD872}"/>
            </c:ext>
          </c:extLst>
        </c:ser>
        <c:dLbls>
          <c:showLegendKey val="0"/>
          <c:showVal val="0"/>
          <c:showCatName val="0"/>
          <c:showSerName val="0"/>
          <c:showPercent val="0"/>
          <c:showBubbleSize val="0"/>
        </c:dLbls>
        <c:smooth val="0"/>
        <c:axId val="1565654720"/>
        <c:axId val="1647633488"/>
      </c:lineChart>
      <c:catAx>
        <c:axId val="156565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47633488"/>
        <c:crosses val="autoZero"/>
        <c:auto val="1"/>
        <c:lblAlgn val="ctr"/>
        <c:lblOffset val="100"/>
        <c:noMultiLvlLbl val="0"/>
      </c:catAx>
      <c:valAx>
        <c:axId val="164763348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56565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'Figure 4 (2)'!$D$3</c:f>
              <c:strCache>
                <c:ptCount val="1"/>
                <c:pt idx="0">
                  <c:v>Baseline investment ratio (20-year average)</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4 (2)'!$B$4:$C$31</c:f>
              <c:multiLvlStrCache>
                <c:ptCount val="28"/>
                <c:lvl>
                  <c:pt idx="0">
                    <c:v>2024-2030</c:v>
                  </c:pt>
                  <c:pt idx="1">
                    <c:v>2031-2040</c:v>
                  </c:pt>
                  <c:pt idx="2">
                    <c:v>2041-2050</c:v>
                  </c:pt>
                  <c:pt idx="3">
                    <c:v>2024-2050</c:v>
                  </c:pt>
                  <c:pt idx="4">
                    <c:v>2024-2030</c:v>
                  </c:pt>
                  <c:pt idx="5">
                    <c:v>2031-2040</c:v>
                  </c:pt>
                  <c:pt idx="6">
                    <c:v>2041-2050</c:v>
                  </c:pt>
                  <c:pt idx="7">
                    <c:v>2024-2050</c:v>
                  </c:pt>
                  <c:pt idx="8">
                    <c:v>2024-2030</c:v>
                  </c:pt>
                  <c:pt idx="9">
                    <c:v>2031-2040</c:v>
                  </c:pt>
                  <c:pt idx="10">
                    <c:v>2041-2050</c:v>
                  </c:pt>
                  <c:pt idx="11">
                    <c:v>2024-2050</c:v>
                  </c:pt>
                  <c:pt idx="12">
                    <c:v>2024-2030</c:v>
                  </c:pt>
                  <c:pt idx="13">
                    <c:v>2031-2040</c:v>
                  </c:pt>
                  <c:pt idx="14">
                    <c:v>2041-2050</c:v>
                  </c:pt>
                  <c:pt idx="15">
                    <c:v>2024-2050</c:v>
                  </c:pt>
                  <c:pt idx="16">
                    <c:v>2024-2030</c:v>
                  </c:pt>
                  <c:pt idx="17">
                    <c:v>2031-2040</c:v>
                  </c:pt>
                  <c:pt idx="18">
                    <c:v>2041-2050</c:v>
                  </c:pt>
                  <c:pt idx="19">
                    <c:v>2024-2050</c:v>
                  </c:pt>
                  <c:pt idx="20">
                    <c:v>2024-2030</c:v>
                  </c:pt>
                  <c:pt idx="21">
                    <c:v>2031-2040</c:v>
                  </c:pt>
                  <c:pt idx="22">
                    <c:v>2041-2050</c:v>
                  </c:pt>
                  <c:pt idx="23">
                    <c:v>2024-2050</c:v>
                  </c:pt>
                  <c:pt idx="24">
                    <c:v>2024-2030</c:v>
                  </c:pt>
                  <c:pt idx="25">
                    <c:v>2031-2040</c:v>
                  </c:pt>
                  <c:pt idx="26">
                    <c:v>2041-2050</c:v>
                  </c:pt>
                  <c:pt idx="27">
                    <c:v>2024-2050</c:v>
                  </c:pt>
                </c:lvl>
                <c:lvl>
                  <c:pt idx="0">
                    <c:v>LAC-6</c:v>
                  </c:pt>
                  <c:pt idx="4">
                    <c:v>Dominican Rep.</c:v>
                  </c:pt>
                  <c:pt idx="8">
                    <c:v>Guatemala</c:v>
                  </c:pt>
                  <c:pt idx="12">
                    <c:v>Honduras</c:v>
                  </c:pt>
                  <c:pt idx="16">
                    <c:v>Jamaica</c:v>
                  </c:pt>
                  <c:pt idx="20">
                    <c:v>Paraguay</c:v>
                  </c:pt>
                  <c:pt idx="24">
                    <c:v>Peru</c:v>
                  </c:pt>
                </c:lvl>
              </c:multiLvlStrCache>
            </c:multiLvlStrRef>
          </c:cat>
          <c:val>
            <c:numRef>
              <c:f>'Figure 4 (2)'!$D$4:$D$31</c:f>
              <c:numCache>
                <c:formatCode>General</c:formatCode>
                <c:ptCount val="28"/>
                <c:pt idx="0">
                  <c:v>21</c:v>
                </c:pt>
                <c:pt idx="1">
                  <c:v>21</c:v>
                </c:pt>
                <c:pt idx="2">
                  <c:v>21</c:v>
                </c:pt>
                <c:pt idx="3">
                  <c:v>21</c:v>
                </c:pt>
                <c:pt idx="4">
                  <c:v>24</c:v>
                </c:pt>
                <c:pt idx="5">
                  <c:v>24</c:v>
                </c:pt>
                <c:pt idx="6">
                  <c:v>24</c:v>
                </c:pt>
                <c:pt idx="7">
                  <c:v>24</c:v>
                </c:pt>
                <c:pt idx="8">
                  <c:v>14</c:v>
                </c:pt>
                <c:pt idx="9">
                  <c:v>14</c:v>
                </c:pt>
                <c:pt idx="10">
                  <c:v>14</c:v>
                </c:pt>
                <c:pt idx="11">
                  <c:v>14</c:v>
                </c:pt>
                <c:pt idx="12">
                  <c:v>23</c:v>
                </c:pt>
                <c:pt idx="13">
                  <c:v>23</c:v>
                </c:pt>
                <c:pt idx="14">
                  <c:v>23</c:v>
                </c:pt>
                <c:pt idx="15">
                  <c:v>23</c:v>
                </c:pt>
                <c:pt idx="16">
                  <c:v>22</c:v>
                </c:pt>
                <c:pt idx="17">
                  <c:v>22</c:v>
                </c:pt>
                <c:pt idx="18">
                  <c:v>22</c:v>
                </c:pt>
                <c:pt idx="19">
                  <c:v>22</c:v>
                </c:pt>
                <c:pt idx="20">
                  <c:v>20</c:v>
                </c:pt>
                <c:pt idx="21">
                  <c:v>20</c:v>
                </c:pt>
                <c:pt idx="22">
                  <c:v>20</c:v>
                </c:pt>
                <c:pt idx="23">
                  <c:v>20</c:v>
                </c:pt>
                <c:pt idx="24">
                  <c:v>21</c:v>
                </c:pt>
                <c:pt idx="25">
                  <c:v>21</c:v>
                </c:pt>
                <c:pt idx="26">
                  <c:v>21</c:v>
                </c:pt>
                <c:pt idx="27">
                  <c:v>21</c:v>
                </c:pt>
              </c:numCache>
            </c:numRef>
          </c:val>
          <c:extLst>
            <c:ext xmlns:c16="http://schemas.microsoft.com/office/drawing/2014/chart" uri="{C3380CC4-5D6E-409C-BE32-E72D297353CC}">
              <c16:uniqueId val="{00000000-4C74-486E-8FFA-4E75D86FBDD9}"/>
            </c:ext>
          </c:extLst>
        </c:ser>
        <c:ser>
          <c:idx val="1"/>
          <c:order val="1"/>
          <c:tx>
            <c:strRef>
              <c:f>'Figure 4 (2)'!$E$3</c:f>
              <c:strCache>
                <c:ptCount val="1"/>
                <c:pt idx="0">
                  <c:v>Additional investment effort to compensate for GDP growth losses</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4 (2)'!$B$4:$C$31</c:f>
              <c:multiLvlStrCache>
                <c:ptCount val="28"/>
                <c:lvl>
                  <c:pt idx="0">
                    <c:v>2024-2030</c:v>
                  </c:pt>
                  <c:pt idx="1">
                    <c:v>2031-2040</c:v>
                  </c:pt>
                  <c:pt idx="2">
                    <c:v>2041-2050</c:v>
                  </c:pt>
                  <c:pt idx="3">
                    <c:v>2024-2050</c:v>
                  </c:pt>
                  <c:pt idx="4">
                    <c:v>2024-2030</c:v>
                  </c:pt>
                  <c:pt idx="5">
                    <c:v>2031-2040</c:v>
                  </c:pt>
                  <c:pt idx="6">
                    <c:v>2041-2050</c:v>
                  </c:pt>
                  <c:pt idx="7">
                    <c:v>2024-2050</c:v>
                  </c:pt>
                  <c:pt idx="8">
                    <c:v>2024-2030</c:v>
                  </c:pt>
                  <c:pt idx="9">
                    <c:v>2031-2040</c:v>
                  </c:pt>
                  <c:pt idx="10">
                    <c:v>2041-2050</c:v>
                  </c:pt>
                  <c:pt idx="11">
                    <c:v>2024-2050</c:v>
                  </c:pt>
                  <c:pt idx="12">
                    <c:v>2024-2030</c:v>
                  </c:pt>
                  <c:pt idx="13">
                    <c:v>2031-2040</c:v>
                  </c:pt>
                  <c:pt idx="14">
                    <c:v>2041-2050</c:v>
                  </c:pt>
                  <c:pt idx="15">
                    <c:v>2024-2050</c:v>
                  </c:pt>
                  <c:pt idx="16">
                    <c:v>2024-2030</c:v>
                  </c:pt>
                  <c:pt idx="17">
                    <c:v>2031-2040</c:v>
                  </c:pt>
                  <c:pt idx="18">
                    <c:v>2041-2050</c:v>
                  </c:pt>
                  <c:pt idx="19">
                    <c:v>2024-2050</c:v>
                  </c:pt>
                  <c:pt idx="20">
                    <c:v>2024-2030</c:v>
                  </c:pt>
                  <c:pt idx="21">
                    <c:v>2031-2040</c:v>
                  </c:pt>
                  <c:pt idx="22">
                    <c:v>2041-2050</c:v>
                  </c:pt>
                  <c:pt idx="23">
                    <c:v>2024-2050</c:v>
                  </c:pt>
                  <c:pt idx="24">
                    <c:v>2024-2030</c:v>
                  </c:pt>
                  <c:pt idx="25">
                    <c:v>2031-2040</c:v>
                  </c:pt>
                  <c:pt idx="26">
                    <c:v>2041-2050</c:v>
                  </c:pt>
                  <c:pt idx="27">
                    <c:v>2024-2050</c:v>
                  </c:pt>
                </c:lvl>
                <c:lvl>
                  <c:pt idx="0">
                    <c:v>LAC-6</c:v>
                  </c:pt>
                  <c:pt idx="4">
                    <c:v>Dominican Rep.</c:v>
                  </c:pt>
                  <c:pt idx="8">
                    <c:v>Guatemala</c:v>
                  </c:pt>
                  <c:pt idx="12">
                    <c:v>Honduras</c:v>
                  </c:pt>
                  <c:pt idx="16">
                    <c:v>Jamaica</c:v>
                  </c:pt>
                  <c:pt idx="20">
                    <c:v>Paraguay</c:v>
                  </c:pt>
                  <c:pt idx="24">
                    <c:v>Peru</c:v>
                  </c:pt>
                </c:lvl>
              </c:multiLvlStrCache>
            </c:multiLvlStrRef>
          </c:cat>
          <c:val>
            <c:numRef>
              <c:f>'Figure 4 (2)'!$E$4:$E$31</c:f>
              <c:numCache>
                <c:formatCode>General</c:formatCode>
                <c:ptCount val="28"/>
                <c:pt idx="0">
                  <c:v>5</c:v>
                </c:pt>
                <c:pt idx="1">
                  <c:v>8</c:v>
                </c:pt>
                <c:pt idx="2">
                  <c:v>14</c:v>
                </c:pt>
                <c:pt idx="3">
                  <c:v>10</c:v>
                </c:pt>
                <c:pt idx="4">
                  <c:v>9</c:v>
                </c:pt>
                <c:pt idx="5">
                  <c:v>14</c:v>
                </c:pt>
                <c:pt idx="6">
                  <c:v>20</c:v>
                </c:pt>
                <c:pt idx="7">
                  <c:v>15</c:v>
                </c:pt>
                <c:pt idx="8">
                  <c:v>4</c:v>
                </c:pt>
                <c:pt idx="9">
                  <c:v>6</c:v>
                </c:pt>
                <c:pt idx="10">
                  <c:v>11</c:v>
                </c:pt>
                <c:pt idx="11">
                  <c:v>7</c:v>
                </c:pt>
                <c:pt idx="12">
                  <c:v>2</c:v>
                </c:pt>
                <c:pt idx="13">
                  <c:v>4</c:v>
                </c:pt>
                <c:pt idx="14">
                  <c:v>9</c:v>
                </c:pt>
                <c:pt idx="15">
                  <c:v>6</c:v>
                </c:pt>
                <c:pt idx="16">
                  <c:v>5</c:v>
                </c:pt>
                <c:pt idx="17">
                  <c:v>7</c:v>
                </c:pt>
                <c:pt idx="18">
                  <c:v>12</c:v>
                </c:pt>
                <c:pt idx="19">
                  <c:v>8</c:v>
                </c:pt>
                <c:pt idx="20">
                  <c:v>8</c:v>
                </c:pt>
                <c:pt idx="21">
                  <c:v>12</c:v>
                </c:pt>
                <c:pt idx="22">
                  <c:v>20</c:v>
                </c:pt>
                <c:pt idx="23">
                  <c:v>14</c:v>
                </c:pt>
                <c:pt idx="24">
                  <c:v>5</c:v>
                </c:pt>
                <c:pt idx="25">
                  <c:v>7</c:v>
                </c:pt>
                <c:pt idx="26">
                  <c:v>14</c:v>
                </c:pt>
                <c:pt idx="27">
                  <c:v>9</c:v>
                </c:pt>
              </c:numCache>
            </c:numRef>
          </c:val>
          <c:extLst>
            <c:ext xmlns:c16="http://schemas.microsoft.com/office/drawing/2014/chart" uri="{C3380CC4-5D6E-409C-BE32-E72D297353CC}">
              <c16:uniqueId val="{00000001-4C74-486E-8FFA-4E75D86FBDD9}"/>
            </c:ext>
          </c:extLst>
        </c:ser>
        <c:dLbls>
          <c:showLegendKey val="0"/>
          <c:showVal val="0"/>
          <c:showCatName val="0"/>
          <c:showSerName val="0"/>
          <c:showPercent val="0"/>
          <c:showBubbleSize val="0"/>
        </c:dLbls>
        <c:gapWidth val="25"/>
        <c:overlap val="100"/>
        <c:axId val="731827151"/>
        <c:axId val="731830991"/>
      </c:barChart>
      <c:lineChart>
        <c:grouping val="standard"/>
        <c:varyColors val="0"/>
        <c:ser>
          <c:idx val="2"/>
          <c:order val="2"/>
          <c:tx>
            <c:strRef>
              <c:f>'Figure 4 (2)'!$F$3</c:f>
              <c:strCache>
                <c:ptCount val="1"/>
                <c:pt idx="0">
                  <c:v>Total</c:v>
                </c:pt>
              </c:strCache>
            </c:strRef>
          </c:tx>
          <c:spPr>
            <a:ln w="28575" cap="rnd">
              <a:noFill/>
              <a:round/>
            </a:ln>
            <a:effectLst/>
          </c:spPr>
          <c:marker>
            <c:symbol val="none"/>
          </c:marker>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4 (2)'!$B$4:$C$31</c:f>
              <c:multiLvlStrCache>
                <c:ptCount val="28"/>
                <c:lvl>
                  <c:pt idx="0">
                    <c:v>2024-2030</c:v>
                  </c:pt>
                  <c:pt idx="1">
                    <c:v>2031-2040</c:v>
                  </c:pt>
                  <c:pt idx="2">
                    <c:v>2041-2050</c:v>
                  </c:pt>
                  <c:pt idx="3">
                    <c:v>2024-2050</c:v>
                  </c:pt>
                  <c:pt idx="4">
                    <c:v>2024-2030</c:v>
                  </c:pt>
                  <c:pt idx="5">
                    <c:v>2031-2040</c:v>
                  </c:pt>
                  <c:pt idx="6">
                    <c:v>2041-2050</c:v>
                  </c:pt>
                  <c:pt idx="7">
                    <c:v>2024-2050</c:v>
                  </c:pt>
                  <c:pt idx="8">
                    <c:v>2024-2030</c:v>
                  </c:pt>
                  <c:pt idx="9">
                    <c:v>2031-2040</c:v>
                  </c:pt>
                  <c:pt idx="10">
                    <c:v>2041-2050</c:v>
                  </c:pt>
                  <c:pt idx="11">
                    <c:v>2024-2050</c:v>
                  </c:pt>
                  <c:pt idx="12">
                    <c:v>2024-2030</c:v>
                  </c:pt>
                  <c:pt idx="13">
                    <c:v>2031-2040</c:v>
                  </c:pt>
                  <c:pt idx="14">
                    <c:v>2041-2050</c:v>
                  </c:pt>
                  <c:pt idx="15">
                    <c:v>2024-2050</c:v>
                  </c:pt>
                  <c:pt idx="16">
                    <c:v>2024-2030</c:v>
                  </c:pt>
                  <c:pt idx="17">
                    <c:v>2031-2040</c:v>
                  </c:pt>
                  <c:pt idx="18">
                    <c:v>2041-2050</c:v>
                  </c:pt>
                  <c:pt idx="19">
                    <c:v>2024-2050</c:v>
                  </c:pt>
                  <c:pt idx="20">
                    <c:v>2024-2030</c:v>
                  </c:pt>
                  <c:pt idx="21">
                    <c:v>2031-2040</c:v>
                  </c:pt>
                  <c:pt idx="22">
                    <c:v>2041-2050</c:v>
                  </c:pt>
                  <c:pt idx="23">
                    <c:v>2024-2050</c:v>
                  </c:pt>
                  <c:pt idx="24">
                    <c:v>2024-2030</c:v>
                  </c:pt>
                  <c:pt idx="25">
                    <c:v>2031-2040</c:v>
                  </c:pt>
                  <c:pt idx="26">
                    <c:v>2041-2050</c:v>
                  </c:pt>
                  <c:pt idx="27">
                    <c:v>2024-2050</c:v>
                  </c:pt>
                </c:lvl>
                <c:lvl>
                  <c:pt idx="0">
                    <c:v>LAC-6</c:v>
                  </c:pt>
                  <c:pt idx="4">
                    <c:v>Dominican Rep.</c:v>
                  </c:pt>
                  <c:pt idx="8">
                    <c:v>Guatemala</c:v>
                  </c:pt>
                  <c:pt idx="12">
                    <c:v>Honduras</c:v>
                  </c:pt>
                  <c:pt idx="16">
                    <c:v>Jamaica</c:v>
                  </c:pt>
                  <c:pt idx="20">
                    <c:v>Paraguay</c:v>
                  </c:pt>
                  <c:pt idx="24">
                    <c:v>Peru</c:v>
                  </c:pt>
                </c:lvl>
              </c:multiLvlStrCache>
            </c:multiLvlStrRef>
          </c:cat>
          <c:val>
            <c:numRef>
              <c:f>'Figure 4 (2)'!$F$4:$F$31</c:f>
              <c:numCache>
                <c:formatCode>General</c:formatCode>
                <c:ptCount val="28"/>
                <c:pt idx="0">
                  <c:v>26</c:v>
                </c:pt>
                <c:pt idx="1">
                  <c:v>29</c:v>
                </c:pt>
                <c:pt idx="2">
                  <c:v>35</c:v>
                </c:pt>
                <c:pt idx="3">
                  <c:v>31</c:v>
                </c:pt>
                <c:pt idx="4">
                  <c:v>33</c:v>
                </c:pt>
                <c:pt idx="5">
                  <c:v>38</c:v>
                </c:pt>
                <c:pt idx="6">
                  <c:v>44</c:v>
                </c:pt>
                <c:pt idx="7">
                  <c:v>39</c:v>
                </c:pt>
                <c:pt idx="8">
                  <c:v>18</c:v>
                </c:pt>
                <c:pt idx="9">
                  <c:v>20</c:v>
                </c:pt>
                <c:pt idx="10">
                  <c:v>25</c:v>
                </c:pt>
                <c:pt idx="11">
                  <c:v>21</c:v>
                </c:pt>
                <c:pt idx="12">
                  <c:v>25</c:v>
                </c:pt>
                <c:pt idx="13">
                  <c:v>27</c:v>
                </c:pt>
                <c:pt idx="14">
                  <c:v>32</c:v>
                </c:pt>
                <c:pt idx="15">
                  <c:v>29</c:v>
                </c:pt>
                <c:pt idx="16">
                  <c:v>27</c:v>
                </c:pt>
                <c:pt idx="17">
                  <c:v>29</c:v>
                </c:pt>
                <c:pt idx="18">
                  <c:v>34</c:v>
                </c:pt>
                <c:pt idx="19">
                  <c:v>30</c:v>
                </c:pt>
                <c:pt idx="20">
                  <c:v>28</c:v>
                </c:pt>
                <c:pt idx="21">
                  <c:v>32</c:v>
                </c:pt>
                <c:pt idx="22">
                  <c:v>40</c:v>
                </c:pt>
                <c:pt idx="23">
                  <c:v>34</c:v>
                </c:pt>
                <c:pt idx="24">
                  <c:v>26</c:v>
                </c:pt>
                <c:pt idx="25">
                  <c:v>28</c:v>
                </c:pt>
                <c:pt idx="26">
                  <c:v>35</c:v>
                </c:pt>
                <c:pt idx="27">
                  <c:v>30</c:v>
                </c:pt>
              </c:numCache>
            </c:numRef>
          </c:val>
          <c:smooth val="0"/>
          <c:extLst>
            <c:ext xmlns:c16="http://schemas.microsoft.com/office/drawing/2014/chart" uri="{C3380CC4-5D6E-409C-BE32-E72D297353CC}">
              <c16:uniqueId val="{00000002-4C74-486E-8FFA-4E75D86FBDD9}"/>
            </c:ext>
          </c:extLst>
        </c:ser>
        <c:dLbls>
          <c:showLegendKey val="0"/>
          <c:showVal val="0"/>
          <c:showCatName val="0"/>
          <c:showSerName val="0"/>
          <c:showPercent val="0"/>
          <c:showBubbleSize val="0"/>
        </c:dLbls>
        <c:marker val="1"/>
        <c:smooth val="0"/>
        <c:axId val="731827151"/>
        <c:axId val="731830991"/>
      </c:lineChart>
      <c:catAx>
        <c:axId val="73182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731830991"/>
        <c:crosses val="autoZero"/>
        <c:auto val="1"/>
        <c:lblAlgn val="ctr"/>
        <c:lblOffset val="100"/>
        <c:noMultiLvlLbl val="0"/>
      </c:catAx>
      <c:valAx>
        <c:axId val="73183099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731827151"/>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ysClr val="windowText" lastClr="00000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794400699912508E-2"/>
          <c:y val="4.2538309894669279E-2"/>
          <c:w val="0.88235651793525804"/>
          <c:h val="0.72326480023330408"/>
        </c:manualLayout>
      </c:layout>
      <c:barChart>
        <c:barDir val="col"/>
        <c:grouping val="clustered"/>
        <c:varyColors val="0"/>
        <c:ser>
          <c:idx val="2"/>
          <c:order val="2"/>
          <c:tx>
            <c:strRef>
              <c:f>'Graf 8'!$D$6</c:f>
              <c:strCache>
                <c:ptCount val="1"/>
                <c:pt idx="0">
                  <c:v>Resultado global (eje derecho)</c:v>
                </c:pt>
              </c:strCache>
            </c:strRef>
          </c:tx>
          <c:spPr>
            <a:solidFill>
              <a:srgbClr val="FBC6A1"/>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4CB4-4805-A788-18D8C8FD0660}"/>
                </c:ext>
              </c:extLst>
            </c:dLbl>
            <c:dLbl>
              <c:idx val="1"/>
              <c:delete val="1"/>
              <c:extLst>
                <c:ext xmlns:c15="http://schemas.microsoft.com/office/drawing/2012/chart" uri="{CE6537A1-D6FC-4f65-9D91-7224C49458BB}"/>
                <c:ext xmlns:c16="http://schemas.microsoft.com/office/drawing/2014/chart" uri="{C3380CC4-5D6E-409C-BE32-E72D297353CC}">
                  <c16:uniqueId val="{00000005-4CB4-4805-A788-18D8C8FD0660}"/>
                </c:ext>
              </c:extLst>
            </c:dLbl>
            <c:dLbl>
              <c:idx val="2"/>
              <c:delete val="1"/>
              <c:extLst>
                <c:ext xmlns:c15="http://schemas.microsoft.com/office/drawing/2012/chart" uri="{CE6537A1-D6FC-4f65-9D91-7224C49458BB}"/>
                <c:ext xmlns:c16="http://schemas.microsoft.com/office/drawing/2014/chart" uri="{C3380CC4-5D6E-409C-BE32-E72D297353CC}">
                  <c16:uniqueId val="{00000006-4CB4-4805-A788-18D8C8FD0660}"/>
                </c:ext>
              </c:extLst>
            </c:dLbl>
            <c:dLbl>
              <c:idx val="3"/>
              <c:delete val="1"/>
              <c:extLst>
                <c:ext xmlns:c15="http://schemas.microsoft.com/office/drawing/2012/chart" uri="{CE6537A1-D6FC-4f65-9D91-7224C49458BB}"/>
                <c:ext xmlns:c16="http://schemas.microsoft.com/office/drawing/2014/chart" uri="{C3380CC4-5D6E-409C-BE32-E72D297353CC}">
                  <c16:uniqueId val="{00000007-4CB4-4805-A788-18D8C8FD0660}"/>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 8'!$J$3:$T$3</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'Graf 8'!$J$6:$T$6</c:f>
              <c:numCache>
                <c:formatCode>0.0</c:formatCode>
                <c:ptCount val="11"/>
                <c:pt idx="0">
                  <c:v>-2.8801525641922985</c:v>
                </c:pt>
                <c:pt idx="1">
                  <c:v>-3.222426718109261</c:v>
                </c:pt>
                <c:pt idx="2">
                  <c:v>-3.0062598890892924</c:v>
                </c:pt>
                <c:pt idx="3">
                  <c:v>-2.6984028087364793</c:v>
                </c:pt>
                <c:pt idx="4">
                  <c:v>-2.8822551277975692</c:v>
                </c:pt>
                <c:pt idx="5">
                  <c:v>-6.6924275205682431</c:v>
                </c:pt>
                <c:pt idx="6">
                  <c:v>-4.0354344763528749</c:v>
                </c:pt>
                <c:pt idx="7">
                  <c:v>-2.2446403947605584</c:v>
                </c:pt>
                <c:pt idx="8">
                  <c:v>-3.16990575935603</c:v>
                </c:pt>
                <c:pt idx="9">
                  <c:v>-3.1226864786165325</c:v>
                </c:pt>
                <c:pt idx="10">
                  <c:v>-3.1095524438377966</c:v>
                </c:pt>
              </c:numCache>
            </c:numRef>
          </c:val>
          <c:extLst>
            <c:ext xmlns:c16="http://schemas.microsoft.com/office/drawing/2014/chart" uri="{C3380CC4-5D6E-409C-BE32-E72D297353CC}">
              <c16:uniqueId val="{00000001-A05D-4EE2-ACD3-21EBDD47083C}"/>
            </c:ext>
          </c:extLst>
        </c:ser>
        <c:dLbls>
          <c:showLegendKey val="0"/>
          <c:showVal val="0"/>
          <c:showCatName val="0"/>
          <c:showSerName val="0"/>
          <c:showPercent val="0"/>
          <c:showBubbleSize val="0"/>
        </c:dLbls>
        <c:gapWidth val="50"/>
        <c:overlap val="100"/>
        <c:axId val="152579072"/>
        <c:axId val="152589056"/>
      </c:barChart>
      <c:lineChart>
        <c:grouping val="standard"/>
        <c:varyColors val="0"/>
        <c:ser>
          <c:idx val="0"/>
          <c:order val="0"/>
          <c:tx>
            <c:strRef>
              <c:f>'Graf 8'!$D$4</c:f>
              <c:strCache>
                <c:ptCount val="1"/>
                <c:pt idx="0">
                  <c:v>Ingreso total (eje izquierdo)</c:v>
                </c:pt>
              </c:strCache>
            </c:strRef>
          </c:tx>
          <c:spPr>
            <a:ln w="28575">
              <a:solidFill>
                <a:srgbClr val="00A2A1"/>
              </a:solidFill>
            </a:ln>
          </c:spPr>
          <c:marker>
            <c:symbol val="diamond"/>
            <c:size val="5"/>
            <c:spPr>
              <a:solidFill>
                <a:srgbClr val="00A2A1"/>
              </a:solidFill>
              <a:ln>
                <a:solidFill>
                  <a:srgbClr val="00A2A1"/>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A05D-4EE2-ACD3-21EBDD47083C}"/>
                </c:ext>
              </c:extLst>
            </c:dLbl>
            <c:dLbl>
              <c:idx val="1"/>
              <c:delete val="1"/>
              <c:extLst>
                <c:ext xmlns:c15="http://schemas.microsoft.com/office/drawing/2012/chart" uri="{CE6537A1-D6FC-4f65-9D91-7224C49458BB}"/>
                <c:ext xmlns:c16="http://schemas.microsoft.com/office/drawing/2014/chart" uri="{C3380CC4-5D6E-409C-BE32-E72D297353CC}">
                  <c16:uniqueId val="{00000003-A05D-4EE2-ACD3-21EBDD47083C}"/>
                </c:ext>
              </c:extLst>
            </c:dLbl>
            <c:dLbl>
              <c:idx val="2"/>
              <c:delete val="1"/>
              <c:extLst>
                <c:ext xmlns:c15="http://schemas.microsoft.com/office/drawing/2012/chart" uri="{CE6537A1-D6FC-4f65-9D91-7224C49458BB}"/>
                <c:ext xmlns:c16="http://schemas.microsoft.com/office/drawing/2014/chart" uri="{C3380CC4-5D6E-409C-BE32-E72D297353CC}">
                  <c16:uniqueId val="{00000004-A05D-4EE2-ACD3-21EBDD47083C}"/>
                </c:ext>
              </c:extLst>
            </c:dLbl>
            <c:dLbl>
              <c:idx val="3"/>
              <c:delete val="1"/>
              <c:extLst>
                <c:ext xmlns:c15="http://schemas.microsoft.com/office/drawing/2012/chart" uri="{CE6537A1-D6FC-4f65-9D91-7224C49458BB}"/>
                <c:ext xmlns:c16="http://schemas.microsoft.com/office/drawing/2014/chart" uri="{C3380CC4-5D6E-409C-BE32-E72D297353CC}">
                  <c16:uniqueId val="{00000005-A05D-4EE2-ACD3-21EBDD47083C}"/>
                </c:ext>
              </c:extLst>
            </c:dLbl>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'Graf 8'!$J$3:$T$3</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'Graf 8'!$J$4:$T$4</c:f>
              <c:numCache>
                <c:formatCode>0.0</c:formatCode>
                <c:ptCount val="11"/>
                <c:pt idx="0">
                  <c:v>18.202793573816532</c:v>
                </c:pt>
                <c:pt idx="1">
                  <c:v>18.005235978426462</c:v>
                </c:pt>
                <c:pt idx="2">
                  <c:v>17.965284513400071</c:v>
                </c:pt>
                <c:pt idx="3">
                  <c:v>18.145493231900431</c:v>
                </c:pt>
                <c:pt idx="4">
                  <c:v>18.197920529332031</c:v>
                </c:pt>
                <c:pt idx="5">
                  <c:v>17.549612998516963</c:v>
                </c:pt>
                <c:pt idx="6">
                  <c:v>18.766128219341208</c:v>
                </c:pt>
                <c:pt idx="7">
                  <c:v>19.195832393397154</c:v>
                </c:pt>
                <c:pt idx="8">
                  <c:v>18.519522982840396</c:v>
                </c:pt>
                <c:pt idx="9">
                  <c:v>18.572927587931375</c:v>
                </c:pt>
                <c:pt idx="10">
                  <c:v>18.728050655572929</c:v>
                </c:pt>
              </c:numCache>
            </c:numRef>
          </c:val>
          <c:smooth val="0"/>
          <c:extLst>
            <c:ext xmlns:c16="http://schemas.microsoft.com/office/drawing/2014/chart" uri="{C3380CC4-5D6E-409C-BE32-E72D297353CC}">
              <c16:uniqueId val="{0000000B-A05D-4EE2-ACD3-21EBDD47083C}"/>
            </c:ext>
          </c:extLst>
        </c:ser>
        <c:ser>
          <c:idx val="1"/>
          <c:order val="1"/>
          <c:tx>
            <c:strRef>
              <c:f>'Graf 8'!$D$5</c:f>
              <c:strCache>
                <c:ptCount val="1"/>
                <c:pt idx="0">
                  <c:v>Gasto total (eje izquierdo)</c:v>
                </c:pt>
              </c:strCache>
            </c:strRef>
          </c:tx>
          <c:spPr>
            <a:ln w="28575">
              <a:solidFill>
                <a:srgbClr val="B74C2C"/>
              </a:solidFill>
            </a:ln>
          </c:spPr>
          <c:marker>
            <c:symbol val="square"/>
            <c:size val="4"/>
            <c:spPr>
              <a:solidFill>
                <a:srgbClr val="B74C2C"/>
              </a:solidFill>
              <a:ln>
                <a:solidFill>
                  <a:srgbClr val="B74C2C"/>
                </a:solidFill>
              </a:ln>
            </c:spPr>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60-4B85-ACB7-0FE314ABB19E}"/>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60-4B85-ACB7-0FE314ABB19E}"/>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60-4B85-ACB7-0FE314ABB19E}"/>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60-4B85-ACB7-0FE314ABB19E}"/>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60-4B85-ACB7-0FE314ABB19E}"/>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05D-4EE2-ACD3-21EBDD47083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05D-4EE2-ACD3-21EBDD47083C}"/>
                </c:ext>
              </c:extLst>
            </c:dLbl>
            <c:spPr>
              <a:noFill/>
              <a:ln>
                <a:noFill/>
              </a:ln>
              <a:effectLst/>
            </c:spPr>
            <c:txPr>
              <a:bodyPr/>
              <a:lstStyle/>
              <a:p>
                <a:pPr>
                  <a:defRPr b="1">
                    <a:solidFill>
                      <a:schemeClr val="tx1"/>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'Graf 8'!$J$3:$T$3</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'Graf 8'!$J$5:$T$5</c:f>
              <c:numCache>
                <c:formatCode>0.0</c:formatCode>
                <c:ptCount val="11"/>
                <c:pt idx="0">
                  <c:v>21.074982614136463</c:v>
                </c:pt>
                <c:pt idx="1">
                  <c:v>21.221886159725514</c:v>
                </c:pt>
                <c:pt idx="2">
                  <c:v>20.989573039551914</c:v>
                </c:pt>
                <c:pt idx="3">
                  <c:v>20.84880061248478</c:v>
                </c:pt>
                <c:pt idx="4">
                  <c:v>21.092110711238892</c:v>
                </c:pt>
                <c:pt idx="5">
                  <c:v>24.261059021874633</c:v>
                </c:pt>
                <c:pt idx="6">
                  <c:v>22.793023696491481</c:v>
                </c:pt>
                <c:pt idx="7">
                  <c:v>21.451925334598862</c:v>
                </c:pt>
                <c:pt idx="8">
                  <c:v>21.701028065939614</c:v>
                </c:pt>
                <c:pt idx="9">
                  <c:v>21.691735177107127</c:v>
                </c:pt>
                <c:pt idx="10">
                  <c:v>21.83862212922465</c:v>
                </c:pt>
              </c:numCache>
            </c:numRef>
          </c:val>
          <c:smooth val="0"/>
          <c:extLst>
            <c:ext xmlns:c16="http://schemas.microsoft.com/office/drawing/2014/chart" uri="{C3380CC4-5D6E-409C-BE32-E72D297353CC}">
              <c16:uniqueId val="{00000013-A05D-4EE2-ACD3-21EBDD47083C}"/>
            </c:ext>
          </c:extLst>
        </c:ser>
        <c:dLbls>
          <c:showLegendKey val="0"/>
          <c:showVal val="0"/>
          <c:showCatName val="0"/>
          <c:showSerName val="0"/>
          <c:showPercent val="0"/>
          <c:showBubbleSize val="0"/>
        </c:dLbls>
        <c:marker val="1"/>
        <c:smooth val="0"/>
        <c:axId val="152576000"/>
        <c:axId val="152577536"/>
      </c:lineChart>
      <c:lineChart>
        <c:grouping val="standard"/>
        <c:varyColors val="0"/>
        <c:ser>
          <c:idx val="3"/>
          <c:order val="3"/>
          <c:tx>
            <c:strRef>
              <c:f>'Graf 8'!$D$7</c:f>
              <c:strCache>
                <c:ptCount val="1"/>
                <c:pt idx="0">
                  <c:v>Resultado primario (eje derecho)</c:v>
                </c:pt>
              </c:strCache>
            </c:strRef>
          </c:tx>
          <c:spPr>
            <a:ln>
              <a:noFill/>
            </a:ln>
          </c:spPr>
          <c:marker>
            <c:symbol val="circle"/>
            <c:size val="6"/>
            <c:spPr>
              <a:solidFill>
                <a:sysClr val="windowText" lastClr="000000">
                  <a:lumMod val="95000"/>
                  <a:lumOff val="5000"/>
                </a:sysClr>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0-4CB4-4805-A788-18D8C8FD0660}"/>
                </c:ext>
              </c:extLst>
            </c:dLbl>
            <c:dLbl>
              <c:idx val="1"/>
              <c:delete val="1"/>
              <c:extLst>
                <c:ext xmlns:c15="http://schemas.microsoft.com/office/drawing/2012/chart" uri="{CE6537A1-D6FC-4f65-9D91-7224C49458BB}"/>
                <c:ext xmlns:c16="http://schemas.microsoft.com/office/drawing/2014/chart" uri="{C3380CC4-5D6E-409C-BE32-E72D297353CC}">
                  <c16:uniqueId val="{00000001-4CB4-4805-A788-18D8C8FD0660}"/>
                </c:ext>
              </c:extLst>
            </c:dLbl>
            <c:dLbl>
              <c:idx val="2"/>
              <c:delete val="1"/>
              <c:extLst>
                <c:ext xmlns:c15="http://schemas.microsoft.com/office/drawing/2012/chart" uri="{CE6537A1-D6FC-4f65-9D91-7224C49458BB}"/>
                <c:ext xmlns:c16="http://schemas.microsoft.com/office/drawing/2014/chart" uri="{C3380CC4-5D6E-409C-BE32-E72D297353CC}">
                  <c16:uniqueId val="{00000002-4CB4-4805-A788-18D8C8FD0660}"/>
                </c:ext>
              </c:extLst>
            </c:dLbl>
            <c:dLbl>
              <c:idx val="3"/>
              <c:delete val="1"/>
              <c:extLst>
                <c:ext xmlns:c15="http://schemas.microsoft.com/office/drawing/2012/chart" uri="{CE6537A1-D6FC-4f65-9D91-7224C49458BB}"/>
                <c:ext xmlns:c16="http://schemas.microsoft.com/office/drawing/2014/chart" uri="{C3380CC4-5D6E-409C-BE32-E72D297353CC}">
                  <c16:uniqueId val="{00000003-4CB4-4805-A788-18D8C8FD0660}"/>
                </c:ext>
              </c:extLst>
            </c:dLbl>
            <c:numFmt formatCode="#,##0.0" sourceLinked="0"/>
            <c:spPr>
              <a:noFill/>
              <a:ln>
                <a:noFill/>
              </a:ln>
              <a:effectLst/>
            </c:spPr>
            <c:txPr>
              <a:bodyPr wrap="square" lIns="38100" tIns="19050" rIns="38100" bIns="19050" anchor="ctr">
                <a:spAutoFit/>
              </a:bodyPr>
              <a:lstStyle/>
              <a:p>
                <a:pPr>
                  <a:defRPr b="1">
                    <a:solidFill>
                      <a:schemeClr val="tx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 8'!$J$3:$T$3</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'Graf 8'!$J$7:$T$7</c:f>
              <c:numCache>
                <c:formatCode>0.0</c:formatCode>
                <c:ptCount val="11"/>
                <c:pt idx="0">
                  <c:v>-0.74690455976642423</c:v>
                </c:pt>
                <c:pt idx="1">
                  <c:v>-0.99772607667295798</c:v>
                </c:pt>
                <c:pt idx="2">
                  <c:v>-0.69218714521727231</c:v>
                </c:pt>
                <c:pt idx="3">
                  <c:v>-0.23968305586632421</c:v>
                </c:pt>
                <c:pt idx="4">
                  <c:v>-0.33971252045036626</c:v>
                </c:pt>
                <c:pt idx="5">
                  <c:v>-4.0470656370118396</c:v>
                </c:pt>
                <c:pt idx="6">
                  <c:v>-1.5517096497088161</c:v>
                </c:pt>
                <c:pt idx="7">
                  <c:v>0.325159160645342</c:v>
                </c:pt>
                <c:pt idx="8">
                  <c:v>-0.44513488136211127</c:v>
                </c:pt>
                <c:pt idx="9">
                  <c:v>-0.24296737097958437</c:v>
                </c:pt>
                <c:pt idx="10">
                  <c:v>-7.5132140246052984E-2</c:v>
                </c:pt>
              </c:numCache>
            </c:numRef>
          </c:val>
          <c:smooth val="0"/>
          <c:extLst>
            <c:ext xmlns:c16="http://schemas.microsoft.com/office/drawing/2014/chart" uri="{C3380CC4-5D6E-409C-BE32-E72D297353CC}">
              <c16:uniqueId val="{00000015-A05D-4EE2-ACD3-21EBDD47083C}"/>
            </c:ext>
          </c:extLst>
        </c:ser>
        <c:dLbls>
          <c:showLegendKey val="0"/>
          <c:showVal val="0"/>
          <c:showCatName val="0"/>
          <c:showSerName val="0"/>
          <c:showPercent val="0"/>
          <c:showBubbleSize val="0"/>
        </c:dLbls>
        <c:marker val="1"/>
        <c:smooth val="0"/>
        <c:axId val="152579072"/>
        <c:axId val="152589056"/>
      </c:lineChart>
      <c:catAx>
        <c:axId val="152576000"/>
        <c:scaling>
          <c:orientation val="minMax"/>
        </c:scaling>
        <c:delete val="0"/>
        <c:axPos val="b"/>
        <c:numFmt formatCode="General" sourceLinked="1"/>
        <c:majorTickMark val="out"/>
        <c:minorTickMark val="none"/>
        <c:tickLblPos val="nextTo"/>
        <c:spPr>
          <a:ln w="12700">
            <a:solidFill>
              <a:sysClr val="window" lastClr="FFFFFF">
                <a:lumMod val="85000"/>
              </a:sysClr>
            </a:solidFill>
          </a:ln>
        </c:spPr>
        <c:txPr>
          <a:bodyPr rot="0" vert="horz"/>
          <a:lstStyle/>
          <a:p>
            <a:pPr>
              <a:defRPr/>
            </a:pPr>
            <a:endParaRPr lang="en-US"/>
          </a:p>
        </c:txPr>
        <c:crossAx val="152577536"/>
        <c:crosses val="autoZero"/>
        <c:auto val="1"/>
        <c:lblAlgn val="ctr"/>
        <c:lblOffset val="100"/>
        <c:noMultiLvlLbl val="0"/>
      </c:catAx>
      <c:valAx>
        <c:axId val="152577536"/>
        <c:scaling>
          <c:orientation val="minMax"/>
          <c:max val="26"/>
          <c:min val="0"/>
        </c:scaling>
        <c:delete val="0"/>
        <c:axPos val="l"/>
        <c:numFmt formatCode="0" sourceLinked="0"/>
        <c:majorTickMark val="out"/>
        <c:minorTickMark val="none"/>
        <c:tickLblPos val="nextTo"/>
        <c:spPr>
          <a:ln w="12700">
            <a:solidFill>
              <a:sysClr val="window" lastClr="FFFFFF">
                <a:lumMod val="85000"/>
              </a:sysClr>
            </a:solidFill>
          </a:ln>
        </c:spPr>
        <c:txPr>
          <a:bodyPr rot="0" vert="horz"/>
          <a:lstStyle/>
          <a:p>
            <a:pPr>
              <a:defRPr/>
            </a:pPr>
            <a:endParaRPr lang="en-US"/>
          </a:p>
        </c:txPr>
        <c:crossAx val="152576000"/>
        <c:crosses val="autoZero"/>
        <c:crossBetween val="between"/>
      </c:valAx>
      <c:catAx>
        <c:axId val="152579072"/>
        <c:scaling>
          <c:orientation val="minMax"/>
        </c:scaling>
        <c:delete val="1"/>
        <c:axPos val="b"/>
        <c:numFmt formatCode="General" sourceLinked="1"/>
        <c:majorTickMark val="out"/>
        <c:minorTickMark val="none"/>
        <c:tickLblPos val="none"/>
        <c:crossAx val="152589056"/>
        <c:crosses val="autoZero"/>
        <c:auto val="1"/>
        <c:lblAlgn val="ctr"/>
        <c:lblOffset val="100"/>
        <c:noMultiLvlLbl val="0"/>
      </c:catAx>
      <c:valAx>
        <c:axId val="152589056"/>
        <c:scaling>
          <c:orientation val="minMax"/>
          <c:max val="12"/>
          <c:min val="-10"/>
        </c:scaling>
        <c:delete val="0"/>
        <c:axPos val="r"/>
        <c:numFmt formatCode="0" sourceLinked="0"/>
        <c:majorTickMark val="out"/>
        <c:minorTickMark val="none"/>
        <c:tickLblPos val="nextTo"/>
        <c:spPr>
          <a:ln w="12700">
            <a:solidFill>
              <a:sysClr val="window" lastClr="FFFFFF">
                <a:lumMod val="85000"/>
              </a:sysClr>
            </a:solidFill>
          </a:ln>
        </c:spPr>
        <c:txPr>
          <a:bodyPr rot="0" vert="horz"/>
          <a:lstStyle/>
          <a:p>
            <a:pPr>
              <a:defRPr/>
            </a:pPr>
            <a:endParaRPr lang="en-US"/>
          </a:p>
        </c:txPr>
        <c:crossAx val="152579072"/>
        <c:crosses val="max"/>
        <c:crossBetween val="between"/>
      </c:valAx>
    </c:plotArea>
    <c:legend>
      <c:legendPos val="r"/>
      <c:layout>
        <c:manualLayout>
          <c:xMode val="edge"/>
          <c:yMode val="edge"/>
          <c:x val="1.9599975126041745E-2"/>
          <c:y val="0.84463181685622635"/>
          <c:w val="0.94780666058471996"/>
          <c:h val="0.15536818314377371"/>
        </c:manualLayout>
      </c:layout>
      <c:overlay val="0"/>
    </c:legend>
    <c:plotVisOnly val="1"/>
    <c:dispBlanksAs val="gap"/>
    <c:showDLblsOverMax val="0"/>
  </c:chart>
  <c:spPr>
    <a:ln>
      <a:noFill/>
    </a:ln>
  </c:spPr>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 I.61.A'!$A$3</c:f>
              <c:strCache>
                <c:ptCount val="1"/>
                <c:pt idx="0">
                  <c:v>América Latina (prom simple, 16 países)</c:v>
                </c:pt>
              </c:strCache>
            </c:strRef>
          </c:tx>
          <c:spPr>
            <a:solidFill>
              <a:srgbClr val="B74C2C"/>
            </a:solidFill>
            <a:ln>
              <a:noFill/>
            </a:ln>
            <a:effectLst/>
          </c:spPr>
          <c:invertIfNegative val="0"/>
          <c:dPt>
            <c:idx val="9"/>
            <c:invertIfNegative val="0"/>
            <c:bubble3D val="0"/>
            <c:spPr>
              <a:solidFill>
                <a:srgbClr val="B74C2C"/>
              </a:solidFill>
              <a:ln>
                <a:noFill/>
              </a:ln>
              <a:effectLst/>
            </c:spPr>
            <c:extLst>
              <c:ext xmlns:c16="http://schemas.microsoft.com/office/drawing/2014/chart" uri="{C3380CC4-5D6E-409C-BE32-E72D297353CC}">
                <c16:uniqueId val="{00000001-8347-4707-804F-A8423B8E1EA8}"/>
              </c:ext>
            </c:extLst>
          </c:dPt>
          <c:dPt>
            <c:idx val="10"/>
            <c:invertIfNegative val="0"/>
            <c:bubble3D val="0"/>
            <c:spPr>
              <a:solidFill>
                <a:srgbClr val="B74C2C"/>
              </a:solidFill>
              <a:ln>
                <a:noFill/>
              </a:ln>
              <a:effectLst/>
            </c:spPr>
            <c:extLst>
              <c:ext xmlns:c16="http://schemas.microsoft.com/office/drawing/2014/chart" uri="{C3380CC4-5D6E-409C-BE32-E72D297353CC}">
                <c16:uniqueId val="{00000003-8347-4707-804F-A8423B8E1EA8}"/>
              </c:ext>
            </c:extLst>
          </c:dPt>
          <c:dPt>
            <c:idx val="11"/>
            <c:invertIfNegative val="0"/>
            <c:bubble3D val="0"/>
            <c:spPr>
              <a:solidFill>
                <a:srgbClr val="B74C2C"/>
              </a:solidFill>
              <a:ln>
                <a:noFill/>
              </a:ln>
              <a:effectLst/>
            </c:spPr>
            <c:extLst>
              <c:ext xmlns:c16="http://schemas.microsoft.com/office/drawing/2014/chart" uri="{C3380CC4-5D6E-409C-BE32-E72D297353CC}">
                <c16:uniqueId val="{00000005-8347-4707-804F-A8423B8E1EA8}"/>
              </c:ext>
            </c:extLst>
          </c:dPt>
          <c:dPt>
            <c:idx val="12"/>
            <c:invertIfNegative val="0"/>
            <c:bubble3D val="0"/>
            <c:spPr>
              <a:solidFill>
                <a:srgbClr val="B74C2C"/>
              </a:solidFill>
              <a:ln>
                <a:noFill/>
              </a:ln>
              <a:effectLst/>
            </c:spPr>
            <c:extLst>
              <c:ext xmlns:c16="http://schemas.microsoft.com/office/drawing/2014/chart" uri="{C3380CC4-5D6E-409C-BE32-E72D297353CC}">
                <c16:uniqueId val="{00000007-8347-4707-804F-A8423B8E1EA8}"/>
              </c:ext>
            </c:extLst>
          </c:dPt>
          <c:dPt>
            <c:idx val="13"/>
            <c:invertIfNegative val="0"/>
            <c:bubble3D val="0"/>
            <c:spPr>
              <a:solidFill>
                <a:srgbClr val="B74C2C"/>
              </a:solidFill>
              <a:ln>
                <a:noFill/>
              </a:ln>
              <a:effectLst/>
            </c:spPr>
            <c:extLst>
              <c:ext xmlns:c16="http://schemas.microsoft.com/office/drawing/2014/chart" uri="{C3380CC4-5D6E-409C-BE32-E72D297353CC}">
                <c16:uniqueId val="{00000009-8347-4707-804F-A8423B8E1EA8}"/>
              </c:ext>
            </c:extLst>
          </c:dPt>
          <c:dPt>
            <c:idx val="14"/>
            <c:invertIfNegative val="0"/>
            <c:bubble3D val="0"/>
            <c:spPr>
              <a:solidFill>
                <a:srgbClr val="B74C2C"/>
              </a:solidFill>
              <a:ln>
                <a:noFill/>
              </a:ln>
              <a:effectLst/>
            </c:spPr>
            <c:extLst>
              <c:ext xmlns:c16="http://schemas.microsoft.com/office/drawing/2014/chart" uri="{C3380CC4-5D6E-409C-BE32-E72D297353CC}">
                <c16:uniqueId val="{0000000B-8347-4707-804F-A8423B8E1EA8}"/>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 I.61.A'!$B$2:$P$2</c:f>
              <c:strCach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2025.I</c:v>
                </c:pt>
              </c:strCache>
            </c:strRef>
          </c:cat>
          <c:val>
            <c:numRef>
              <c:f>'Graf I.61.A'!$B$3:$P$3</c:f>
              <c:numCache>
                <c:formatCode>0.0</c:formatCode>
                <c:ptCount val="15"/>
                <c:pt idx="0">
                  <c:v>29.835508982794355</c:v>
                </c:pt>
                <c:pt idx="1">
                  <c:v>31.33171761823791</c:v>
                </c:pt>
                <c:pt idx="2">
                  <c:v>32.668818652826268</c:v>
                </c:pt>
                <c:pt idx="3">
                  <c:v>34.142526454538938</c:v>
                </c:pt>
                <c:pt idx="4">
                  <c:v>36.431706460649025</c:v>
                </c:pt>
                <c:pt idx="5">
                  <c:v>38.510948562600845</c:v>
                </c:pt>
                <c:pt idx="6">
                  <c:v>39.895913832434417</c:v>
                </c:pt>
                <c:pt idx="7">
                  <c:v>43.058237783148257</c:v>
                </c:pt>
                <c:pt idx="8">
                  <c:v>45.287566838690807</c:v>
                </c:pt>
                <c:pt idx="9">
                  <c:v>56.237176731607228</c:v>
                </c:pt>
                <c:pt idx="10">
                  <c:v>53.018716790270332</c:v>
                </c:pt>
                <c:pt idx="11">
                  <c:v>51.496575522641486</c:v>
                </c:pt>
                <c:pt idx="12">
                  <c:v>55.02214649017548</c:v>
                </c:pt>
                <c:pt idx="13">
                  <c:v>51.425618731956213</c:v>
                </c:pt>
                <c:pt idx="14">
                  <c:v>50.2462386635613</c:v>
                </c:pt>
              </c:numCache>
            </c:numRef>
          </c:val>
          <c:extLst>
            <c:ext xmlns:c16="http://schemas.microsoft.com/office/drawing/2014/chart" uri="{C3380CC4-5D6E-409C-BE32-E72D297353CC}">
              <c16:uniqueId val="{0000000C-8347-4707-804F-A8423B8E1EA8}"/>
            </c:ext>
          </c:extLst>
        </c:ser>
        <c:dLbls>
          <c:showLegendKey val="0"/>
          <c:showVal val="0"/>
          <c:showCatName val="0"/>
          <c:showSerName val="0"/>
          <c:showPercent val="0"/>
          <c:showBubbleSize val="0"/>
        </c:dLbls>
        <c:gapWidth val="40"/>
        <c:overlap val="-27"/>
        <c:axId val="915018112"/>
        <c:axId val="915015200"/>
      </c:barChart>
      <c:catAx>
        <c:axId val="915018112"/>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15015200"/>
        <c:crosses val="autoZero"/>
        <c:auto val="1"/>
        <c:lblAlgn val="ctr"/>
        <c:lblOffset val="100"/>
        <c:noMultiLvlLbl val="0"/>
      </c:catAx>
      <c:valAx>
        <c:axId val="915015200"/>
        <c:scaling>
          <c:orientation val="minMax"/>
          <c:max val="60"/>
        </c:scaling>
        <c:delete val="0"/>
        <c:axPos val="l"/>
        <c:numFmt formatCode="0"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1501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'Int vs FBKF pub'!$A$2</c:f>
              <c:strCache>
                <c:ptCount val="1"/>
                <c:pt idx="0">
                  <c:v>Interest payments</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1A-4840-8F08-CD71453DA151}"/>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1A-4840-8F08-CD71453DA151}"/>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1A-4840-8F08-CD71453DA151}"/>
                </c:ext>
              </c:extLst>
            </c:dLbl>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 vs FBKF pub'!$B$1:$Y$1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'Int vs FBKF pub'!$B$2:$Y$2</c:f>
              <c:numCache>
                <c:formatCode>0.0</c:formatCode>
                <c:ptCount val="24"/>
                <c:pt idx="0">
                  <c:v>2.4824170171146003</c:v>
                </c:pt>
                <c:pt idx="1">
                  <c:v>2.3851545323086247</c:v>
                </c:pt>
                <c:pt idx="2">
                  <c:v>2.2918465406543111</c:v>
                </c:pt>
                <c:pt idx="3">
                  <c:v>2.6719427882246638</c:v>
                </c:pt>
                <c:pt idx="4">
                  <c:v>2.3629023772470275</c:v>
                </c:pt>
                <c:pt idx="5">
                  <c:v>2.3954906706282482</c:v>
                </c:pt>
                <c:pt idx="6">
                  <c:v>2.3087876886696006</c:v>
                </c:pt>
                <c:pt idx="7">
                  <c:v>2.0802489521067478</c:v>
                </c:pt>
                <c:pt idx="8">
                  <c:v>1.7983929283944562</c:v>
                </c:pt>
                <c:pt idx="9">
                  <c:v>1.8575634304300448</c:v>
                </c:pt>
                <c:pt idx="10">
                  <c:v>1.6815990811462571</c:v>
                </c:pt>
                <c:pt idx="11">
                  <c:v>1.7798003289202435</c:v>
                </c:pt>
                <c:pt idx="12">
                  <c:v>1.6984261927469226</c:v>
                </c:pt>
                <c:pt idx="13">
                  <c:v>1.7916640679601215</c:v>
                </c:pt>
                <c:pt idx="14">
                  <c:v>1.8758371708475736</c:v>
                </c:pt>
                <c:pt idx="15">
                  <c:v>2.1328445318925509</c:v>
                </c:pt>
                <c:pt idx="16">
                  <c:v>2.2243821742330958</c:v>
                </c:pt>
                <c:pt idx="17">
                  <c:v>2.3122055007608044</c:v>
                </c:pt>
                <c:pt idx="18">
                  <c:v>2.4576531116485349</c:v>
                </c:pt>
                <c:pt idx="19">
                  <c:v>2.5427976468317759</c:v>
                </c:pt>
                <c:pt idx="20">
                  <c:v>2.6445890489633515</c:v>
                </c:pt>
                <c:pt idx="21">
                  <c:v>2.4853590021099978</c:v>
                </c:pt>
                <c:pt idx="22">
                  <c:v>2.570338841420396</c:v>
                </c:pt>
                <c:pt idx="23">
                  <c:v>2.739107144230073</c:v>
                </c:pt>
              </c:numCache>
            </c:numRef>
          </c:val>
          <c:smooth val="0"/>
          <c:extLst>
            <c:ext xmlns:c16="http://schemas.microsoft.com/office/drawing/2014/chart" uri="{C3380CC4-5D6E-409C-BE32-E72D297353CC}">
              <c16:uniqueId val="{00000003-BA1A-4840-8F08-CD71453DA151}"/>
            </c:ext>
          </c:extLst>
        </c:ser>
        <c:ser>
          <c:idx val="1"/>
          <c:order val="1"/>
          <c:tx>
            <c:strRef>
              <c:f>'Int vs FBKF pub'!$A$3</c:f>
              <c:strCache>
                <c:ptCount val="1"/>
                <c:pt idx="0">
                  <c:v>Public investment (adquisition of fixed assets)</c:v>
                </c:pt>
              </c:strCache>
            </c:strRef>
          </c:tx>
          <c:spPr>
            <a:ln w="28575" cap="rnd">
              <a:solidFill>
                <a:schemeClr val="accent2"/>
              </a:solidFill>
              <a:prstDash val="sysDash"/>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1A-4840-8F08-CD71453DA151}"/>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1A-4840-8F08-CD71453DA151}"/>
                </c:ext>
              </c:extLst>
            </c:dLbl>
            <c:dLbl>
              <c:idx val="2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1A-4840-8F08-CD71453DA151}"/>
                </c:ext>
              </c:extLst>
            </c:dLbl>
            <c:spPr>
              <a:noFill/>
              <a:ln>
                <a:noFill/>
              </a:ln>
              <a:effectLst/>
            </c:spPr>
            <c:txPr>
              <a:bodyPr rot="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 vs FBKF pub'!$B$1:$Y$1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'Int vs FBKF pub'!$B$3:$Y$3</c:f>
              <c:numCache>
                <c:formatCode>0.0</c:formatCode>
                <c:ptCount val="24"/>
                <c:pt idx="0">
                  <c:v>2.0791575966815072</c:v>
                </c:pt>
                <c:pt idx="1">
                  <c:v>1.9406815153815267</c:v>
                </c:pt>
                <c:pt idx="2">
                  <c:v>1.8754204367225806</c:v>
                </c:pt>
                <c:pt idx="3">
                  <c:v>2.1206434110766685</c:v>
                </c:pt>
                <c:pt idx="4">
                  <c:v>1.9125237984011625</c:v>
                </c:pt>
                <c:pt idx="5">
                  <c:v>1.8225166857966293</c:v>
                </c:pt>
                <c:pt idx="6">
                  <c:v>1.7808791772127639</c:v>
                </c:pt>
                <c:pt idx="7">
                  <c:v>2.1248647113759813</c:v>
                </c:pt>
                <c:pt idx="8">
                  <c:v>2.4306811120765137</c:v>
                </c:pt>
                <c:pt idx="9">
                  <c:v>2.6178513338769385</c:v>
                </c:pt>
                <c:pt idx="10">
                  <c:v>2.642784130747363</c:v>
                </c:pt>
                <c:pt idx="11">
                  <c:v>2.6025429856265099</c:v>
                </c:pt>
                <c:pt idx="12">
                  <c:v>2.5799133685253888</c:v>
                </c:pt>
                <c:pt idx="13">
                  <c:v>2.6528721661068801</c:v>
                </c:pt>
                <c:pt idx="14">
                  <c:v>2.4378396056184504</c:v>
                </c:pt>
                <c:pt idx="15">
                  <c:v>2.156503351917562</c:v>
                </c:pt>
                <c:pt idx="16">
                  <c:v>2.1038047975125584</c:v>
                </c:pt>
                <c:pt idx="17">
                  <c:v>2.0404977332462582</c:v>
                </c:pt>
                <c:pt idx="18">
                  <c:v>1.8705132235737434</c:v>
                </c:pt>
                <c:pt idx="19">
                  <c:v>1.8363181149251104</c:v>
                </c:pt>
                <c:pt idx="20">
                  <c:v>1.9477718011068847</c:v>
                </c:pt>
                <c:pt idx="21">
                  <c:v>1.9873399703516326</c:v>
                </c:pt>
                <c:pt idx="22">
                  <c:v>1.9556144934633992</c:v>
                </c:pt>
                <c:pt idx="23">
                  <c:v>1.9785628965384228</c:v>
                </c:pt>
              </c:numCache>
            </c:numRef>
          </c:val>
          <c:smooth val="0"/>
          <c:extLst>
            <c:ext xmlns:c16="http://schemas.microsoft.com/office/drawing/2014/chart" uri="{C3380CC4-5D6E-409C-BE32-E72D297353CC}">
              <c16:uniqueId val="{00000007-BA1A-4840-8F08-CD71453DA151}"/>
            </c:ext>
          </c:extLst>
        </c:ser>
        <c:dLbls>
          <c:showLegendKey val="0"/>
          <c:showVal val="0"/>
          <c:showCatName val="0"/>
          <c:showSerName val="0"/>
          <c:showPercent val="0"/>
          <c:showBubbleSize val="0"/>
        </c:dLbls>
        <c:smooth val="0"/>
        <c:axId val="1420472975"/>
        <c:axId val="1420466255"/>
      </c:lineChart>
      <c:catAx>
        <c:axId val="142047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20466255"/>
        <c:crosses val="autoZero"/>
        <c:auto val="1"/>
        <c:lblAlgn val="ctr"/>
        <c:lblOffset val="100"/>
        <c:noMultiLvlLbl val="0"/>
      </c:catAx>
      <c:valAx>
        <c:axId val="1420466255"/>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20472975"/>
        <c:crosses val="autoZero"/>
        <c:crossBetween val="between"/>
      </c:valAx>
      <c:spPr>
        <a:noFill/>
        <a:ln>
          <a:noFill/>
        </a:ln>
        <a:effectLst/>
      </c:spPr>
    </c:plotArea>
    <c:legend>
      <c:legendPos val="b"/>
      <c:layout>
        <c:manualLayout>
          <c:xMode val="edge"/>
          <c:yMode val="edge"/>
          <c:x val="0.19555293088363956"/>
          <c:y val="0.55902668416447943"/>
          <c:w val="0.63667169728783901"/>
          <c:h val="0.24189924176144648"/>
        </c:manualLayout>
      </c:layout>
      <c:overlay val="1"/>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'Development distress graf'!$B$3</c:f>
              <c:strCache>
                <c:ptCount val="1"/>
                <c:pt idx="0">
                  <c:v>2012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'Development distress graf'!$A$4:$A$6</c:f>
              <c:strCache>
                <c:ptCount val="3"/>
                <c:pt idx="0">
                  <c:v>Education</c:v>
                </c:pt>
                <c:pt idx="1">
                  <c:v>Health</c:v>
                </c:pt>
                <c:pt idx="2">
                  <c:v>Social protection</c:v>
                </c:pt>
              </c:strCache>
            </c:strRef>
          </c:cat>
          <c:val>
            <c:numRef>
              <c:f>'Development distress graf'!$B$4:$B$6</c:f>
              <c:numCache>
                <c:formatCode>0</c:formatCode>
                <c:ptCount val="3"/>
                <c:pt idx="0">
                  <c:v>44.565942601079037</c:v>
                </c:pt>
                <c:pt idx="1">
                  <c:v>60.853063422828647</c:v>
                </c:pt>
                <c:pt idx="2">
                  <c:v>51.858758078600708</c:v>
                </c:pt>
              </c:numCache>
            </c:numRef>
          </c:val>
          <c:extLst>
            <c:ext xmlns:c16="http://schemas.microsoft.com/office/drawing/2014/chart" uri="{C3380CC4-5D6E-409C-BE32-E72D297353CC}">
              <c16:uniqueId val="{00000000-589A-4DBA-9573-8964831A660C}"/>
            </c:ext>
          </c:extLst>
        </c:ser>
        <c:ser>
          <c:idx val="3"/>
          <c:order val="1"/>
          <c:tx>
            <c:strRef>
              <c:f>'Development distress graf'!$E$3</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'Development distress graf'!$A$4:$A$6</c:f>
              <c:strCache>
                <c:ptCount val="3"/>
                <c:pt idx="0">
                  <c:v>Education</c:v>
                </c:pt>
                <c:pt idx="1">
                  <c:v>Health</c:v>
                </c:pt>
                <c:pt idx="2">
                  <c:v>Social protection</c:v>
                </c:pt>
              </c:strCache>
            </c:strRef>
          </c:cat>
          <c:val>
            <c:numRef>
              <c:f>'Development distress graf'!$E$4:$E$6</c:f>
              <c:numCache>
                <c:formatCode>0</c:formatCode>
                <c:ptCount val="3"/>
                <c:pt idx="0">
                  <c:v>70.440798187870683</c:v>
                </c:pt>
                <c:pt idx="1">
                  <c:v>85.817170417015646</c:v>
                </c:pt>
                <c:pt idx="2">
                  <c:v>56.641718074197776</c:v>
                </c:pt>
              </c:numCache>
            </c:numRef>
          </c:val>
          <c:extLst>
            <c:ext xmlns:c16="http://schemas.microsoft.com/office/drawing/2014/chart" uri="{C3380CC4-5D6E-409C-BE32-E72D297353CC}">
              <c16:uniqueId val="{00000001-589A-4DBA-9573-8964831A660C}"/>
            </c:ext>
          </c:extLst>
        </c:ser>
        <c:dLbls>
          <c:showLegendKey val="0"/>
          <c:showVal val="0"/>
          <c:showCatName val="0"/>
          <c:showSerName val="0"/>
          <c:showPercent val="0"/>
          <c:showBubbleSize val="0"/>
        </c:dLbls>
        <c:gapWidth val="219"/>
        <c:overlap val="-27"/>
        <c:axId val="1662620703"/>
        <c:axId val="1662614943"/>
      </c:barChart>
      <c:catAx>
        <c:axId val="1662620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62614943"/>
        <c:crosses val="autoZero"/>
        <c:auto val="1"/>
        <c:lblAlgn val="ctr"/>
        <c:lblOffset val="100"/>
        <c:noMultiLvlLbl val="0"/>
      </c:catAx>
      <c:valAx>
        <c:axId val="166261494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62620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84042944394834E-2"/>
          <c:y val="1.8215679368158575E-2"/>
          <c:w val="0.88813209323125608"/>
          <c:h val="0.90194045099201314"/>
        </c:manualLayout>
      </c:layout>
      <c:lineChart>
        <c:grouping val="standard"/>
        <c:varyColors val="0"/>
        <c:ser>
          <c:idx val="0"/>
          <c:order val="0"/>
          <c:tx>
            <c:strRef>
              <c:f>'gráf.pib total'!$C$2</c:f>
              <c:strCache>
                <c:ptCount val="1"/>
                <c:pt idx="0">
                  <c:v>prom pond</c:v>
                </c:pt>
              </c:strCache>
            </c:strRef>
          </c:tx>
          <c:spPr>
            <a:ln w="31750" cap="rnd">
              <a:solidFill>
                <a:schemeClr val="accent1"/>
              </a:solidFill>
              <a:round/>
            </a:ln>
            <a:effectLst/>
          </c:spPr>
          <c:marker>
            <c:symbol val="circle"/>
            <c:size val="7"/>
            <c:spPr>
              <a:solidFill>
                <a:schemeClr val="bg1"/>
              </a:solidFill>
              <a:ln w="9525">
                <a:solidFill>
                  <a:schemeClr val="accent1"/>
                </a:solidFill>
              </a:ln>
              <a:effectLst/>
            </c:spPr>
          </c:marker>
          <c:dLbls>
            <c:dLbl>
              <c:idx val="73"/>
              <c:layout>
                <c:manualLayout>
                  <c:x val="-7.8721927766756718E-3"/>
                  <c:y val="-0.12672435978208332"/>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mn-lt"/>
                        <a:ea typeface="+mn-ea"/>
                        <a:cs typeface="+mn-cs"/>
                      </a:defRPr>
                    </a:pPr>
                    <a:r>
                      <a:rPr lang="en-US" sz="1100" b="1" dirty="0">
                        <a:solidFill>
                          <a:srgbClr val="FF0000"/>
                        </a:solidFill>
                      </a:rPr>
                      <a:t>2024:</a:t>
                    </a:r>
                  </a:p>
                  <a:p>
                    <a:pPr>
                      <a:defRPr sz="1100" b="1">
                        <a:solidFill>
                          <a:srgbClr val="FF0000"/>
                        </a:solidFill>
                      </a:defRPr>
                    </a:pPr>
                    <a:r>
                      <a:rPr lang="en-US" sz="1100" b="1" dirty="0">
                        <a:solidFill>
                          <a:srgbClr val="FF0000"/>
                        </a:solidFill>
                      </a:rPr>
                      <a:t>2.2%</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878-48F3-AECE-F6545B998BCC}"/>
                </c:ext>
              </c:extLst>
            </c:dLbl>
            <c:dLbl>
              <c:idx val="74"/>
              <c:layout>
                <c:manualLayout>
                  <c:x val="1.0930373606194475E-2"/>
                  <c:y val="1.4735390672335213E-2"/>
                </c:manualLayout>
              </c:layout>
              <c:tx>
                <c:rich>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mn-lt"/>
                        <a:ea typeface="+mn-ea"/>
                        <a:cs typeface="+mn-cs"/>
                      </a:defRPr>
                    </a:pPr>
                    <a:r>
                      <a:rPr lang="en-US" sz="1100" b="1" dirty="0">
                        <a:solidFill>
                          <a:srgbClr val="FF0000"/>
                        </a:solidFill>
                      </a:rPr>
                      <a:t>2025:</a:t>
                    </a:r>
                  </a:p>
                  <a:p>
                    <a:pPr>
                      <a:defRPr sz="1100" b="1">
                        <a:solidFill>
                          <a:srgbClr val="FF0000"/>
                        </a:solidFill>
                      </a:defRPr>
                    </a:pPr>
                    <a:r>
                      <a:rPr lang="en-US" sz="1100" b="1" dirty="0">
                        <a:solidFill>
                          <a:srgbClr val="FF0000"/>
                        </a:solidFill>
                      </a:rPr>
                      <a:t>2.2%</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FB6-49E8-B73E-212FC430F6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'gráf.pib total'!$B$3:$B$77</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extLst/>
            </c:numRef>
          </c:cat>
          <c:val>
            <c:numRef>
              <c:f>'gráf.pib total'!$C$3:$C$77</c:f>
              <c:numCache>
                <c:formatCode>0.0</c:formatCode>
                <c:ptCount val="75"/>
                <c:pt idx="0">
                  <c:v>5.8133001751460203</c:v>
                </c:pt>
                <c:pt idx="1">
                  <c:v>3.3749855556264299</c:v>
                </c:pt>
                <c:pt idx="2">
                  <c:v>3.5700671282776599</c:v>
                </c:pt>
                <c:pt idx="3">
                  <c:v>7.5120999554800001</c:v>
                </c:pt>
                <c:pt idx="4">
                  <c:v>5.8989842016449101</c:v>
                </c:pt>
                <c:pt idx="5">
                  <c:v>4.1767498857467702</c:v>
                </c:pt>
                <c:pt idx="6">
                  <c:v>6.6657683788485196</c:v>
                </c:pt>
                <c:pt idx="7">
                  <c:v>5.1345798397971603</c:v>
                </c:pt>
                <c:pt idx="8">
                  <c:v>1.7418463968947799</c:v>
                </c:pt>
                <c:pt idx="9">
                  <c:v>7.7351456017575098</c:v>
                </c:pt>
                <c:pt idx="10">
                  <c:v>6.9928066137373399</c:v>
                </c:pt>
                <c:pt idx="11">
                  <c:v>3.88161524607222</c:v>
                </c:pt>
                <c:pt idx="12">
                  <c:v>2.96553222370737</c:v>
                </c:pt>
                <c:pt idx="13">
                  <c:v>7.2441407173696399</c:v>
                </c:pt>
                <c:pt idx="14">
                  <c:v>5.0218934430851903</c:v>
                </c:pt>
                <c:pt idx="15">
                  <c:v>4.4151255026198504</c:v>
                </c:pt>
                <c:pt idx="16">
                  <c:v>4.3788945727628397</c:v>
                </c:pt>
                <c:pt idx="17">
                  <c:v>7.1148005206137501</c:v>
                </c:pt>
                <c:pt idx="18">
                  <c:v>7.3745969929791597</c:v>
                </c:pt>
                <c:pt idx="19">
                  <c:v>4.8248681683430696</c:v>
                </c:pt>
                <c:pt idx="20">
                  <c:v>6.5607000782394698</c:v>
                </c:pt>
                <c:pt idx="21">
                  <c:v>7.1993078881983896</c:v>
                </c:pt>
                <c:pt idx="22">
                  <c:v>8.5039672005434799</c:v>
                </c:pt>
                <c:pt idx="23">
                  <c:v>6.5880956930889703</c:v>
                </c:pt>
                <c:pt idx="24">
                  <c:v>3.63713253574435</c:v>
                </c:pt>
                <c:pt idx="25">
                  <c:v>6.0539341601988301</c:v>
                </c:pt>
                <c:pt idx="26">
                  <c:v>4.7736788621041404</c:v>
                </c:pt>
                <c:pt idx="27">
                  <c:v>4.4291544152207498</c:v>
                </c:pt>
                <c:pt idx="28">
                  <c:v>6.5312257316912401</c:v>
                </c:pt>
                <c:pt idx="29">
                  <c:v>6.72663076336167</c:v>
                </c:pt>
                <c:pt idx="30">
                  <c:v>0.39040727035589701</c:v>
                </c:pt>
                <c:pt idx="31">
                  <c:v>-0.76040254267304896</c:v>
                </c:pt>
                <c:pt idx="32">
                  <c:v>-2.5890558021699701</c:v>
                </c:pt>
                <c:pt idx="33">
                  <c:v>3.6856991647185202</c:v>
                </c:pt>
                <c:pt idx="34">
                  <c:v>3.2162572526964199</c:v>
                </c:pt>
                <c:pt idx="35">
                  <c:v>3.9663435634975901</c:v>
                </c:pt>
                <c:pt idx="36">
                  <c:v>3.1823677190867401</c:v>
                </c:pt>
                <c:pt idx="37">
                  <c:v>0.67069149752407198</c:v>
                </c:pt>
                <c:pt idx="38">
                  <c:v>1.4575619733326599</c:v>
                </c:pt>
                <c:pt idx="39">
                  <c:v>-3.0296029065371901E-2</c:v>
                </c:pt>
                <c:pt idx="40">
                  <c:v>3.4444677263490764</c:v>
                </c:pt>
                <c:pt idx="41">
                  <c:v>2.7921225574375486</c:v>
                </c:pt>
                <c:pt idx="42">
                  <c:v>3.6121528012770243</c:v>
                </c:pt>
                <c:pt idx="43">
                  <c:v>4.8183030647028335</c:v>
                </c:pt>
                <c:pt idx="44">
                  <c:v>1.1605295276848393</c:v>
                </c:pt>
                <c:pt idx="45">
                  <c:v>3.778894012864531</c:v>
                </c:pt>
                <c:pt idx="46">
                  <c:v>5.2963813708748253</c:v>
                </c:pt>
                <c:pt idx="47">
                  <c:v>2.5699998170058969</c:v>
                </c:pt>
                <c:pt idx="48">
                  <c:v>0.13532112322887091</c:v>
                </c:pt>
                <c:pt idx="49">
                  <c:v>3.6959676433674815</c:v>
                </c:pt>
                <c:pt idx="50">
                  <c:v>0.51204512829727822</c:v>
                </c:pt>
                <c:pt idx="51">
                  <c:v>0.16617592539382997</c:v>
                </c:pt>
                <c:pt idx="52">
                  <c:v>2.0306338863347095</c:v>
                </c:pt>
                <c:pt idx="53">
                  <c:v>5.8579363497790915</c:v>
                </c:pt>
                <c:pt idx="54">
                  <c:v>4.3952751120969413</c:v>
                </c:pt>
                <c:pt idx="55">
                  <c:v>5.5574385025254358</c:v>
                </c:pt>
                <c:pt idx="56">
                  <c:v>5.5709328788850376</c:v>
                </c:pt>
                <c:pt idx="57">
                  <c:v>3.9345852617430399</c:v>
                </c:pt>
                <c:pt idx="58">
                  <c:v>-2.1792116788399318</c:v>
                </c:pt>
                <c:pt idx="59">
                  <c:v>6.1368905244576721</c:v>
                </c:pt>
                <c:pt idx="60">
                  <c:v>4.5164682608184403</c:v>
                </c:pt>
                <c:pt idx="61">
                  <c:v>2.8130135232374176</c:v>
                </c:pt>
                <c:pt idx="62">
                  <c:v>2.8003462511321908</c:v>
                </c:pt>
                <c:pt idx="63">
                  <c:v>1.1553279842432707</c:v>
                </c:pt>
                <c:pt idx="64">
                  <c:v>4.0047181415614475E-2</c:v>
                </c:pt>
                <c:pt idx="65">
                  <c:v>-1.0852767984917633</c:v>
                </c:pt>
                <c:pt idx="66">
                  <c:v>1.3128522304158841</c:v>
                </c:pt>
                <c:pt idx="67">
                  <c:v>1.0845128985501606</c:v>
                </c:pt>
                <c:pt idx="68">
                  <c:v>1.2295368596837442E-2</c:v>
                </c:pt>
                <c:pt idx="69">
                  <c:v>-6.9484788227551437</c:v>
                </c:pt>
                <c:pt idx="70">
                  <c:v>7.0184656940571966</c:v>
                </c:pt>
                <c:pt idx="71">
                  <c:v>4.0446518688021849</c:v>
                </c:pt>
                <c:pt idx="72">
                  <c:v>2.3093382581444333</c:v>
                </c:pt>
                <c:pt idx="73">
                  <c:v>2.159564934071212</c:v>
                </c:pt>
                <c:pt idx="74">
                  <c:v>2.3808187769117195</c:v>
                </c:pt>
              </c:numCache>
              <c:extLst/>
            </c:numRef>
          </c:val>
          <c:smooth val="0"/>
          <c:extLst>
            <c:ext xmlns:c16="http://schemas.microsoft.com/office/drawing/2014/chart" uri="{C3380CC4-5D6E-409C-BE32-E72D297353CC}">
              <c16:uniqueId val="{00000000-96EC-4BB7-8EEF-546D312BDC9D}"/>
            </c:ext>
          </c:extLst>
        </c:ser>
        <c:ser>
          <c:idx val="1"/>
          <c:order val="1"/>
          <c:tx>
            <c:strRef>
              <c:f>'gráf.pib total'!$D$2</c:f>
              <c:strCache>
                <c:ptCount val="1"/>
                <c:pt idx="0">
                  <c:v>prom 10 años</c:v>
                </c:pt>
              </c:strCache>
            </c:strRef>
          </c:tx>
          <c:spPr>
            <a:ln w="28575" cap="rnd">
              <a:solidFill>
                <a:schemeClr val="accent2"/>
              </a:solidFill>
              <a:round/>
            </a:ln>
            <a:effectLst/>
          </c:spPr>
          <c:marker>
            <c:symbol val="none"/>
          </c:marker>
          <c:dPt>
            <c:idx val="9"/>
            <c:marker>
              <c:symbol val="none"/>
            </c:marker>
            <c:bubble3D val="0"/>
            <c:spPr>
              <a:ln w="28575" cap="rnd">
                <a:noFill/>
                <a:round/>
              </a:ln>
              <a:effectLst/>
            </c:spPr>
            <c:extLst>
              <c:ext xmlns:c16="http://schemas.microsoft.com/office/drawing/2014/chart" uri="{C3380CC4-5D6E-409C-BE32-E72D297353CC}">
                <c16:uniqueId val="{00000002-96EC-4BB7-8EEF-546D312BDC9D}"/>
              </c:ext>
            </c:extLst>
          </c:dPt>
          <c:dPt>
            <c:idx val="19"/>
            <c:marker>
              <c:symbol val="none"/>
            </c:marker>
            <c:bubble3D val="0"/>
            <c:spPr>
              <a:ln w="28575" cap="rnd">
                <a:noFill/>
                <a:round/>
              </a:ln>
              <a:effectLst/>
            </c:spPr>
            <c:extLst>
              <c:ext xmlns:c16="http://schemas.microsoft.com/office/drawing/2014/chart" uri="{C3380CC4-5D6E-409C-BE32-E72D297353CC}">
                <c16:uniqueId val="{00000004-96EC-4BB7-8EEF-546D312BDC9D}"/>
              </c:ext>
            </c:extLst>
          </c:dPt>
          <c:dPt>
            <c:idx val="29"/>
            <c:marker>
              <c:symbol val="none"/>
            </c:marker>
            <c:bubble3D val="0"/>
            <c:spPr>
              <a:ln w="28575" cap="rnd">
                <a:noFill/>
                <a:round/>
              </a:ln>
              <a:effectLst/>
            </c:spPr>
            <c:extLst>
              <c:ext xmlns:c16="http://schemas.microsoft.com/office/drawing/2014/chart" uri="{C3380CC4-5D6E-409C-BE32-E72D297353CC}">
                <c16:uniqueId val="{00000006-96EC-4BB7-8EEF-546D312BDC9D}"/>
              </c:ext>
            </c:extLst>
          </c:dPt>
          <c:dPt>
            <c:idx val="39"/>
            <c:marker>
              <c:symbol val="none"/>
            </c:marker>
            <c:bubble3D val="0"/>
            <c:spPr>
              <a:ln w="28575" cap="rnd">
                <a:noFill/>
                <a:round/>
              </a:ln>
              <a:effectLst/>
            </c:spPr>
            <c:extLst>
              <c:ext xmlns:c16="http://schemas.microsoft.com/office/drawing/2014/chart" uri="{C3380CC4-5D6E-409C-BE32-E72D297353CC}">
                <c16:uniqueId val="{00000008-96EC-4BB7-8EEF-546D312BDC9D}"/>
              </c:ext>
            </c:extLst>
          </c:dPt>
          <c:dPt>
            <c:idx val="49"/>
            <c:marker>
              <c:symbol val="none"/>
            </c:marker>
            <c:bubble3D val="0"/>
            <c:spPr>
              <a:ln w="28575" cap="rnd">
                <a:noFill/>
                <a:round/>
              </a:ln>
              <a:effectLst/>
            </c:spPr>
            <c:extLst>
              <c:ext xmlns:c16="http://schemas.microsoft.com/office/drawing/2014/chart" uri="{C3380CC4-5D6E-409C-BE32-E72D297353CC}">
                <c16:uniqueId val="{0000000A-96EC-4BB7-8EEF-546D312BDC9D}"/>
              </c:ext>
            </c:extLst>
          </c:dPt>
          <c:dPt>
            <c:idx val="59"/>
            <c:marker>
              <c:symbol val="none"/>
            </c:marker>
            <c:bubble3D val="0"/>
            <c:spPr>
              <a:ln w="28575" cap="rnd">
                <a:noFill/>
                <a:round/>
              </a:ln>
              <a:effectLst/>
            </c:spPr>
            <c:extLst>
              <c:ext xmlns:c16="http://schemas.microsoft.com/office/drawing/2014/chart" uri="{C3380CC4-5D6E-409C-BE32-E72D297353CC}">
                <c16:uniqueId val="{0000000C-96EC-4BB7-8EEF-546D312BDC9D}"/>
              </c:ext>
            </c:extLst>
          </c:dPt>
          <c:dPt>
            <c:idx val="69"/>
            <c:marker>
              <c:symbol val="none"/>
            </c:marker>
            <c:bubble3D val="0"/>
            <c:spPr>
              <a:ln w="28575" cap="rnd">
                <a:noFill/>
                <a:round/>
              </a:ln>
              <a:effectLst/>
            </c:spPr>
            <c:extLst>
              <c:ext xmlns:c16="http://schemas.microsoft.com/office/drawing/2014/chart" uri="{C3380CC4-5D6E-409C-BE32-E72D297353CC}">
                <c16:uniqueId val="{0000000E-96EC-4BB7-8EEF-546D312BDC9D}"/>
              </c:ext>
            </c:extLst>
          </c:dPt>
          <c:cat>
            <c:numRef>
              <c:f>'gráf.pib total'!$B$3:$B$77</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extLst/>
            </c:numRef>
          </c:cat>
          <c:val>
            <c:numRef>
              <c:f>'gráf.pib total'!$D$3:$D$76</c:f>
              <c:numCache>
                <c:formatCode>0.0</c:formatCode>
                <c:ptCount val="74"/>
                <c:pt idx="0">
                  <c:v>4.8764868352735835</c:v>
                </c:pt>
                <c:pt idx="1">
                  <c:v>4.8764868352735835</c:v>
                </c:pt>
                <c:pt idx="2">
                  <c:v>4.8764868352735835</c:v>
                </c:pt>
                <c:pt idx="3">
                  <c:v>4.8764868352735835</c:v>
                </c:pt>
                <c:pt idx="4">
                  <c:v>4.8764868352735835</c:v>
                </c:pt>
                <c:pt idx="5">
                  <c:v>4.8764868352735835</c:v>
                </c:pt>
                <c:pt idx="6">
                  <c:v>4.8764868352735835</c:v>
                </c:pt>
                <c:pt idx="7">
                  <c:v>4.8764868352735835</c:v>
                </c:pt>
                <c:pt idx="8">
                  <c:v>4.8764868352735835</c:v>
                </c:pt>
                <c:pt idx="9">
                  <c:v>5.7124551434704864</c:v>
                </c:pt>
                <c:pt idx="10">
                  <c:v>5.7124551434704864</c:v>
                </c:pt>
                <c:pt idx="11">
                  <c:v>5.7124551434704864</c:v>
                </c:pt>
                <c:pt idx="12">
                  <c:v>5.7124551434704864</c:v>
                </c:pt>
                <c:pt idx="13">
                  <c:v>5.7124551434704864</c:v>
                </c:pt>
                <c:pt idx="14">
                  <c:v>5.7124551434704864</c:v>
                </c:pt>
                <c:pt idx="15">
                  <c:v>5.7124551434704864</c:v>
                </c:pt>
                <c:pt idx="16">
                  <c:v>5.7124551434704864</c:v>
                </c:pt>
                <c:pt idx="17">
                  <c:v>5.7124551434704864</c:v>
                </c:pt>
                <c:pt idx="18">
                  <c:v>5.7124551434704864</c:v>
                </c:pt>
                <c:pt idx="19">
                  <c:v>5.9102064733372703</c:v>
                </c:pt>
                <c:pt idx="20">
                  <c:v>5.9102064733372703</c:v>
                </c:pt>
                <c:pt idx="21">
                  <c:v>5.9102064733372703</c:v>
                </c:pt>
                <c:pt idx="22">
                  <c:v>5.9102064733372703</c:v>
                </c:pt>
                <c:pt idx="23">
                  <c:v>5.9102064733372703</c:v>
                </c:pt>
                <c:pt idx="24">
                  <c:v>5.9102064733372703</c:v>
                </c:pt>
                <c:pt idx="25">
                  <c:v>5.9102064733372703</c:v>
                </c:pt>
                <c:pt idx="26">
                  <c:v>5.9102064733372703</c:v>
                </c:pt>
                <c:pt idx="27">
                  <c:v>5.9102064733372703</c:v>
                </c:pt>
                <c:pt idx="28">
                  <c:v>5.9102064733372703</c:v>
                </c:pt>
                <c:pt idx="29">
                  <c:v>1.9946500859730549</c:v>
                </c:pt>
                <c:pt idx="30">
                  <c:v>1.9946500859730549</c:v>
                </c:pt>
                <c:pt idx="31">
                  <c:v>1.9946500859730549</c:v>
                </c:pt>
                <c:pt idx="32">
                  <c:v>1.9946500859730549</c:v>
                </c:pt>
                <c:pt idx="33">
                  <c:v>1.9946500859730549</c:v>
                </c:pt>
                <c:pt idx="34">
                  <c:v>1.9946500859730549</c:v>
                </c:pt>
                <c:pt idx="35">
                  <c:v>1.9946500859730549</c:v>
                </c:pt>
                <c:pt idx="36">
                  <c:v>1.9946500859730549</c:v>
                </c:pt>
                <c:pt idx="37">
                  <c:v>1.9946500859730549</c:v>
                </c:pt>
                <c:pt idx="38">
                  <c:v>1.9946500859730549</c:v>
                </c:pt>
                <c:pt idx="39">
                  <c:v>2.7577875972360073</c:v>
                </c:pt>
                <c:pt idx="40">
                  <c:v>2.7577875972360073</c:v>
                </c:pt>
                <c:pt idx="41">
                  <c:v>2.7577875972360073</c:v>
                </c:pt>
                <c:pt idx="42">
                  <c:v>2.7577875972360073</c:v>
                </c:pt>
                <c:pt idx="43">
                  <c:v>2.7577875972360073</c:v>
                </c:pt>
                <c:pt idx="44">
                  <c:v>2.7577875972360073</c:v>
                </c:pt>
                <c:pt idx="45">
                  <c:v>2.7577875972360073</c:v>
                </c:pt>
                <c:pt idx="46">
                  <c:v>2.7577875972360073</c:v>
                </c:pt>
                <c:pt idx="47">
                  <c:v>2.7577875972360073</c:v>
                </c:pt>
                <c:pt idx="48">
                  <c:v>2.7577875972360073</c:v>
                </c:pt>
                <c:pt idx="49">
                  <c:v>2.9541779009582916</c:v>
                </c:pt>
                <c:pt idx="50">
                  <c:v>2.9541779009582916</c:v>
                </c:pt>
                <c:pt idx="51">
                  <c:v>2.9541779009582916</c:v>
                </c:pt>
                <c:pt idx="52">
                  <c:v>2.9541779009582916</c:v>
                </c:pt>
                <c:pt idx="53">
                  <c:v>2.9541779009582916</c:v>
                </c:pt>
                <c:pt idx="54">
                  <c:v>2.9541779009582916</c:v>
                </c:pt>
                <c:pt idx="55">
                  <c:v>2.9541779009582916</c:v>
                </c:pt>
                <c:pt idx="56">
                  <c:v>2.9541779009582916</c:v>
                </c:pt>
                <c:pt idx="57">
                  <c:v>2.9541779009582916</c:v>
                </c:pt>
                <c:pt idx="58">
                  <c:v>2.9541779009582916</c:v>
                </c:pt>
                <c:pt idx="59">
                  <c:v>1.8786477424375725</c:v>
                </c:pt>
                <c:pt idx="60">
                  <c:v>1.8786477424375725</c:v>
                </c:pt>
                <c:pt idx="61">
                  <c:v>1.8786477424375725</c:v>
                </c:pt>
                <c:pt idx="62">
                  <c:v>1.8786477424375725</c:v>
                </c:pt>
                <c:pt idx="63">
                  <c:v>1.8786477424375725</c:v>
                </c:pt>
                <c:pt idx="64">
                  <c:v>1.8786477424375725</c:v>
                </c:pt>
                <c:pt idx="65">
                  <c:v>1.8786477424375725</c:v>
                </c:pt>
                <c:pt idx="66">
                  <c:v>1.8786477424375725</c:v>
                </c:pt>
                <c:pt idx="67">
                  <c:v>1.8786477424375725</c:v>
                </c:pt>
                <c:pt idx="68">
                  <c:v>1.8786477424375725</c:v>
                </c:pt>
                <c:pt idx="69">
                  <c:v>0.99479728128066147</c:v>
                </c:pt>
                <c:pt idx="70">
                  <c:v>0.99479728128066147</c:v>
                </c:pt>
                <c:pt idx="71">
                  <c:v>0.99479728128066147</c:v>
                </c:pt>
                <c:pt idx="72">
                  <c:v>0.99479728128066147</c:v>
                </c:pt>
                <c:pt idx="73">
                  <c:v>0.99479728128066147</c:v>
                </c:pt>
              </c:numCache>
              <c:extLst/>
            </c:numRef>
          </c:val>
          <c:smooth val="0"/>
          <c:extLst>
            <c:ext xmlns:c16="http://schemas.microsoft.com/office/drawing/2014/chart" uri="{C3380CC4-5D6E-409C-BE32-E72D297353CC}">
              <c16:uniqueId val="{0000000F-96EC-4BB7-8EEF-546D312BDC9D}"/>
            </c:ext>
          </c:extLst>
        </c:ser>
        <c:ser>
          <c:idx val="2"/>
          <c:order val="2"/>
          <c:tx>
            <c:strRef>
              <c:f>'gráf.pib total'!$E$2</c:f>
              <c:strCache>
                <c:ptCount val="1"/>
                <c:pt idx="0">
                  <c:v>prom 15-24</c:v>
                </c:pt>
              </c:strCache>
            </c:strRef>
          </c:tx>
          <c:spPr>
            <a:ln w="28575" cap="rnd">
              <a:solidFill>
                <a:srgbClr val="FF0000"/>
              </a:solidFill>
              <a:round/>
            </a:ln>
            <a:effectLst/>
          </c:spPr>
          <c:marker>
            <c:symbol val="none"/>
          </c:marker>
          <c:cat>
            <c:numRef>
              <c:f>'gráf.pib total'!$B$3:$B$77</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extLst/>
            </c:numRef>
          </c:cat>
          <c:val>
            <c:numRef>
              <c:f>'gráf.pib total'!$E$3:$E$76</c:f>
              <c:numCache>
                <c:formatCode>General</c:formatCode>
                <c:ptCount val="74"/>
                <c:pt idx="64" formatCode="0.00">
                  <c:v>0.99479728128066147</c:v>
                </c:pt>
                <c:pt idx="65" formatCode="0.00">
                  <c:v>0.99479728128066147</c:v>
                </c:pt>
                <c:pt idx="66" formatCode="0.00">
                  <c:v>0.99479728128066147</c:v>
                </c:pt>
                <c:pt idx="67" formatCode="0.00">
                  <c:v>0.99479728128066147</c:v>
                </c:pt>
                <c:pt idx="68" formatCode="0.00">
                  <c:v>0.99479728128066147</c:v>
                </c:pt>
                <c:pt idx="69" formatCode="0.00">
                  <c:v>0.99479728128066147</c:v>
                </c:pt>
                <c:pt idx="70" formatCode="0.00">
                  <c:v>0.99479728128066147</c:v>
                </c:pt>
                <c:pt idx="71" formatCode="0.00">
                  <c:v>0.99479728128066147</c:v>
                </c:pt>
                <c:pt idx="72" formatCode="0.00">
                  <c:v>0.99479728128066147</c:v>
                </c:pt>
                <c:pt idx="73" formatCode="0.000">
                  <c:v>0.99479728128066147</c:v>
                </c:pt>
              </c:numCache>
              <c:extLst/>
            </c:numRef>
          </c:val>
          <c:smooth val="0"/>
          <c:extLst>
            <c:ext xmlns:c16="http://schemas.microsoft.com/office/drawing/2014/chart" uri="{C3380CC4-5D6E-409C-BE32-E72D297353CC}">
              <c16:uniqueId val="{00000010-96EC-4BB7-8EEF-546D312BDC9D}"/>
            </c:ext>
          </c:extLst>
        </c:ser>
        <c:dLbls>
          <c:showLegendKey val="0"/>
          <c:showVal val="0"/>
          <c:showCatName val="0"/>
          <c:showSerName val="0"/>
          <c:showPercent val="0"/>
          <c:showBubbleSize val="0"/>
        </c:dLbls>
        <c:marker val="1"/>
        <c:smooth val="0"/>
        <c:axId val="1896563376"/>
        <c:axId val="1896560048"/>
      </c:lineChart>
      <c:catAx>
        <c:axId val="189656337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96560048"/>
        <c:crosses val="autoZero"/>
        <c:auto val="1"/>
        <c:lblAlgn val="ctr"/>
        <c:lblOffset val="100"/>
        <c:noMultiLvlLbl val="0"/>
      </c:catAx>
      <c:valAx>
        <c:axId val="1896560048"/>
        <c:scaling>
          <c:orientation val="minMax"/>
        </c:scaling>
        <c:delete val="0"/>
        <c:axPos val="l"/>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9656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'C:\Users\ccarton\Desktop\Sector externo\Flagships\[WEO_Data_exports.xlsx]export'!$C$3</c:f>
              <c:strCache>
                <c:ptCount val="1"/>
                <c:pt idx="0">
                  <c:v>Exports</c:v>
                </c:pt>
              </c:strCache>
            </c:strRef>
          </c:tx>
          <c:spPr>
            <a:ln w="22225" cap="rnd">
              <a:solidFill>
                <a:schemeClr val="accent1"/>
              </a:solidFill>
              <a:round/>
            </a:ln>
            <a:effectLst/>
          </c:spPr>
          <c:marker>
            <c:symbol val="none"/>
          </c:marker>
          <c:cat>
            <c:numRef>
              <c:f>[1]export!$B$4:$B$33</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[1]export!$C$4:$C$33</c:f>
              <c:numCache>
                <c:formatCode>General</c:formatCode>
                <c:ptCount val="30"/>
                <c:pt idx="0">
                  <c:v>16.574520000000003</c:v>
                </c:pt>
                <c:pt idx="1">
                  <c:v>4.3978799999999998</c:v>
                </c:pt>
                <c:pt idx="2">
                  <c:v>9.9986800000000002</c:v>
                </c:pt>
                <c:pt idx="3">
                  <c:v>7.2824400000000002</c:v>
                </c:pt>
                <c:pt idx="4">
                  <c:v>5.2957600000000005</c:v>
                </c:pt>
                <c:pt idx="5">
                  <c:v>7.9628399999999999</c:v>
                </c:pt>
                <c:pt idx="6">
                  <c:v>-1.1644230769230768</c:v>
                </c:pt>
                <c:pt idx="7">
                  <c:v>0.37511538461538468</c:v>
                </c:pt>
                <c:pt idx="8">
                  <c:v>8.0012307692307676</c:v>
                </c:pt>
                <c:pt idx="9">
                  <c:v>8.5371923076923082</c:v>
                </c:pt>
                <c:pt idx="10">
                  <c:v>10.626461538461539</c:v>
                </c:pt>
                <c:pt idx="11">
                  <c:v>11.11396153846154</c:v>
                </c:pt>
                <c:pt idx="12">
                  <c:v>2.7742307692307695</c:v>
                </c:pt>
                <c:pt idx="13">
                  <c:v>4.5706923076923083</c:v>
                </c:pt>
                <c:pt idx="14">
                  <c:v>-9.1286153846153848</c:v>
                </c:pt>
                <c:pt idx="15">
                  <c:v>9.8083076923076913</c:v>
                </c:pt>
                <c:pt idx="16">
                  <c:v>10.063230769230767</c:v>
                </c:pt>
                <c:pt idx="17">
                  <c:v>5.3761538461538461</c:v>
                </c:pt>
                <c:pt idx="18">
                  <c:v>3.2530740740740747</c:v>
                </c:pt>
                <c:pt idx="19">
                  <c:v>0.43181481481481465</c:v>
                </c:pt>
                <c:pt idx="20">
                  <c:v>-3.0351250000000007</c:v>
                </c:pt>
                <c:pt idx="21">
                  <c:v>-4.1133749999999996</c:v>
                </c:pt>
                <c:pt idx="22">
                  <c:v>2.0756875000000004</c:v>
                </c:pt>
                <c:pt idx="23">
                  <c:v>2.6984062499999997</c:v>
                </c:pt>
                <c:pt idx="24">
                  <c:v>5.080031250000002</c:v>
                </c:pt>
                <c:pt idx="25">
                  <c:v>-9.3775312499999988</c:v>
                </c:pt>
                <c:pt idx="26">
                  <c:v>13.915625000000002</c:v>
                </c:pt>
                <c:pt idx="27">
                  <c:v>14.453406249999999</c:v>
                </c:pt>
                <c:pt idx="28">
                  <c:v>3.1331249999999997</c:v>
                </c:pt>
                <c:pt idx="29">
                  <c:v>3.5545625000000012</c:v>
                </c:pt>
              </c:numCache>
            </c:numRef>
          </c:val>
          <c:smooth val="0"/>
          <c:extLst>
            <c:ext xmlns:c16="http://schemas.microsoft.com/office/drawing/2014/chart" uri="{C3380CC4-5D6E-409C-BE32-E72D297353CC}">
              <c16:uniqueId val="{00000000-3BD3-4367-8E53-AE9A18448873}"/>
            </c:ext>
          </c:extLst>
        </c:ser>
        <c:ser>
          <c:idx val="1"/>
          <c:order val="1"/>
          <c:tx>
            <c:strRef>
              <c:f>'C:\Users\ccarton\Desktop\Sector externo\Flagships\[WEO_Data_exports.xlsx]export'!$D$3</c:f>
              <c:strCache>
                <c:ptCount val="1"/>
                <c:pt idx="0">
                  <c:v>Promedio</c:v>
                </c:pt>
              </c:strCache>
            </c:strRef>
          </c:tx>
          <c:spPr>
            <a:ln w="28575" cap="rnd">
              <a:solidFill>
                <a:srgbClr val="C00000"/>
              </a:solidFill>
              <a:prstDash val="sysDot"/>
              <a:round/>
            </a:ln>
            <a:effectLst/>
          </c:spPr>
          <c:marker>
            <c:symbol val="none"/>
          </c:marker>
          <c:dLbls>
            <c:dLbl>
              <c:idx val="6"/>
              <c:layout>
                <c:manualLayout>
                  <c:x val="-7.395574743658935E-2"/>
                  <c:y val="-0.1293531565133306"/>
                </c:manualLayout>
              </c:layout>
              <c:tx>
                <c:rich>
                  <a:bodyPr/>
                  <a:lstStyle/>
                  <a:p>
                    <a:r>
                      <a:rPr lang="en-US"/>
                      <a:t>1995-2004</a:t>
                    </a:r>
                  </a:p>
                  <a:p>
                    <a:r>
                      <a:rPr lang="en-US"/>
                      <a:t>6.7%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BD3-4367-8E53-AE9A18448873}"/>
                </c:ext>
              </c:extLst>
            </c:dLbl>
            <c:dLbl>
              <c:idx val="14"/>
              <c:layout>
                <c:manualLayout>
                  <c:x val="-9.091738869932138E-2"/>
                  <c:y val="-0.15662651427898019"/>
                </c:manualLayout>
              </c:layout>
              <c:tx>
                <c:rich>
                  <a:bodyPr/>
                  <a:lstStyle/>
                  <a:p>
                    <a:r>
                      <a:rPr lang="en-US"/>
                      <a:t>2005-2014</a:t>
                    </a:r>
                  </a:p>
                  <a:p>
                    <a:r>
                      <a:rPr lang="en-US"/>
                      <a:t>4.9%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BD3-4367-8E53-AE9A18448873}"/>
                </c:ext>
              </c:extLst>
            </c:dLbl>
            <c:dLbl>
              <c:idx val="25"/>
              <c:layout>
                <c:manualLayout>
                  <c:x val="-0.16246087425796021"/>
                  <c:y val="-0.13483977299432753"/>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dk1"/>
                        </a:solidFill>
                        <a:latin typeface="+mn-lt"/>
                        <a:ea typeface="+mn-ea"/>
                        <a:cs typeface="+mn-cs"/>
                      </a:defRPr>
                    </a:pPr>
                    <a:r>
                      <a:rPr lang="en-US"/>
                      <a:t>2015-2024</a:t>
                    </a:r>
                  </a:p>
                  <a:p>
                    <a:pPr>
                      <a:defRPr b="1">
                        <a:solidFill>
                          <a:schemeClr val="dk1"/>
                        </a:solidFill>
                      </a:defRPr>
                    </a:pPr>
                    <a:r>
                      <a:rPr lang="en-US"/>
                      <a:t>2.8%</a:t>
                    </a:r>
                  </a:p>
                </c:rich>
              </c:tx>
              <c:spPr>
                <a:solidFill>
                  <a:schemeClr val="lt1"/>
                </a:solidFill>
                <a:ln w="19050" cap="flat" cmpd="sng" algn="ctr">
                  <a:solidFill>
                    <a:schemeClr val="accent2"/>
                  </a:solidFill>
                  <a:prstDash val="solid"/>
                  <a:miter lim="800000"/>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dk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15438747976254721"/>
                      <c:h val="0.11740479595045779"/>
                    </c:manualLayout>
                  </c15:layout>
                  <c15:showDataLabelsRange val="0"/>
                </c:ext>
                <c:ext xmlns:c16="http://schemas.microsoft.com/office/drawing/2014/chart" uri="{C3380CC4-5D6E-409C-BE32-E72D297353CC}">
                  <c16:uniqueId val="{00000003-3BD3-4367-8E53-AE9A18448873}"/>
                </c:ext>
              </c:extLst>
            </c:dLbl>
            <c:spPr>
              <a:solidFill>
                <a:schemeClr val="lt1"/>
              </a:solidFill>
              <a:ln w="1905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[1]export!$B$4:$B$33</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[1]export!$D$4:$D$33</c:f>
              <c:numCache>
                <c:formatCode>General</c:formatCode>
                <c:ptCount val="30"/>
                <c:pt idx="0">
                  <c:v>6.7261235384615388</c:v>
                </c:pt>
                <c:pt idx="1">
                  <c:v>6.7261235384615388</c:v>
                </c:pt>
                <c:pt idx="2">
                  <c:v>6.7261235384615388</c:v>
                </c:pt>
                <c:pt idx="3">
                  <c:v>6.7261235384615388</c:v>
                </c:pt>
                <c:pt idx="4">
                  <c:v>6.7261235384615388</c:v>
                </c:pt>
                <c:pt idx="5">
                  <c:v>6.7261235384615388</c:v>
                </c:pt>
                <c:pt idx="6">
                  <c:v>6.7261235384615388</c:v>
                </c:pt>
                <c:pt idx="7">
                  <c:v>6.7261235384615388</c:v>
                </c:pt>
                <c:pt idx="8">
                  <c:v>6.7261235384615388</c:v>
                </c:pt>
                <c:pt idx="10">
                  <c:v>4.888931196581197</c:v>
                </c:pt>
                <c:pt idx="11">
                  <c:v>4.888931196581197</c:v>
                </c:pt>
                <c:pt idx="12">
                  <c:v>4.888931196581197</c:v>
                </c:pt>
                <c:pt idx="13">
                  <c:v>4.888931196581197</c:v>
                </c:pt>
                <c:pt idx="14">
                  <c:v>4.888931196581197</c:v>
                </c:pt>
                <c:pt idx="15">
                  <c:v>4.888931196581197</c:v>
                </c:pt>
                <c:pt idx="16">
                  <c:v>4.888931196581197</c:v>
                </c:pt>
                <c:pt idx="17">
                  <c:v>4.888931196581197</c:v>
                </c:pt>
                <c:pt idx="18">
                  <c:v>4.888931196581197</c:v>
                </c:pt>
                <c:pt idx="20">
                  <c:v>2.8384812500000001</c:v>
                </c:pt>
                <c:pt idx="21">
                  <c:v>2.8384812500000001</c:v>
                </c:pt>
                <c:pt idx="22">
                  <c:v>2.8384812500000001</c:v>
                </c:pt>
                <c:pt idx="23">
                  <c:v>2.8384812500000001</c:v>
                </c:pt>
                <c:pt idx="24">
                  <c:v>2.8384812500000001</c:v>
                </c:pt>
                <c:pt idx="25">
                  <c:v>2.8384812500000001</c:v>
                </c:pt>
                <c:pt idx="26">
                  <c:v>2.8384812500000001</c:v>
                </c:pt>
                <c:pt idx="27">
                  <c:v>2.8384812500000001</c:v>
                </c:pt>
                <c:pt idx="28">
                  <c:v>2.8384812500000001</c:v>
                </c:pt>
                <c:pt idx="29">
                  <c:v>2.8384812500000001</c:v>
                </c:pt>
              </c:numCache>
            </c:numRef>
          </c:val>
          <c:smooth val="0"/>
          <c:extLst>
            <c:ext xmlns:c16="http://schemas.microsoft.com/office/drawing/2014/chart" uri="{C3380CC4-5D6E-409C-BE32-E72D297353CC}">
              <c16:uniqueId val="{00000004-3BD3-4367-8E53-AE9A18448873}"/>
            </c:ext>
          </c:extLst>
        </c:ser>
        <c:dLbls>
          <c:showLegendKey val="0"/>
          <c:showVal val="0"/>
          <c:showCatName val="0"/>
          <c:showSerName val="0"/>
          <c:showPercent val="0"/>
          <c:showBubbleSize val="0"/>
        </c:dLbls>
        <c:smooth val="0"/>
        <c:axId val="1075156736"/>
        <c:axId val="1075167296"/>
      </c:lineChart>
      <c:catAx>
        <c:axId val="10751567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167296"/>
        <c:crosses val="autoZero"/>
        <c:auto val="1"/>
        <c:lblAlgn val="ctr"/>
        <c:lblOffset val="100"/>
        <c:noMultiLvlLbl val="0"/>
      </c:catAx>
      <c:valAx>
        <c:axId val="1075167296"/>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156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'C:\Users\ccarton\Desktop\Sector externo\Flagships\[WEO_Data_exports.xlsx]ProdL'!$D$3</c:f>
              <c:strCache>
                <c:ptCount val="1"/>
                <c:pt idx="0">
                  <c:v>Productividad laboral</c:v>
                </c:pt>
              </c:strCache>
            </c:strRef>
          </c:tx>
          <c:spPr>
            <a:ln w="22225" cap="rnd">
              <a:solidFill>
                <a:schemeClr val="accent1"/>
              </a:solidFill>
              <a:round/>
            </a:ln>
            <a:effectLst/>
          </c:spPr>
          <c:marker>
            <c:symbol val="none"/>
          </c:marker>
          <c:cat>
            <c:numRef>
              <c:f>[1]ProdL!$C$4:$C$33</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[1]ProdL!$D$4:$D$33</c:f>
              <c:numCache>
                <c:formatCode>General</c:formatCode>
                <c:ptCount val="30"/>
                <c:pt idx="0">
                  <c:v>-0.23357618073373848</c:v>
                </c:pt>
                <c:pt idx="1">
                  <c:v>2.5801661575121599</c:v>
                </c:pt>
                <c:pt idx="2">
                  <c:v>1.589800923006859</c:v>
                </c:pt>
                <c:pt idx="3">
                  <c:v>0.32891179757054601</c:v>
                </c:pt>
                <c:pt idx="4">
                  <c:v>-1.0120737041594285</c:v>
                </c:pt>
                <c:pt idx="5">
                  <c:v>1.6248497898617609</c:v>
                </c:pt>
                <c:pt idx="6">
                  <c:v>-1.948923418609777</c:v>
                </c:pt>
                <c:pt idx="7">
                  <c:v>-1.9049109607362329</c:v>
                </c:pt>
                <c:pt idx="8">
                  <c:v>-0.62757488748962653</c:v>
                </c:pt>
                <c:pt idx="9">
                  <c:v>2.9602370851972317</c:v>
                </c:pt>
                <c:pt idx="10">
                  <c:v>1.3698288351890111</c:v>
                </c:pt>
                <c:pt idx="11">
                  <c:v>2.3848467998984249</c:v>
                </c:pt>
                <c:pt idx="12">
                  <c:v>3.5106908995544304</c:v>
                </c:pt>
                <c:pt idx="13">
                  <c:v>1.8050187089183729</c:v>
                </c:pt>
                <c:pt idx="14">
                  <c:v>-3.0425955075520501</c:v>
                </c:pt>
                <c:pt idx="15">
                  <c:v>4.2698538659639542</c:v>
                </c:pt>
                <c:pt idx="16">
                  <c:v>2.6775553575979978</c:v>
                </c:pt>
                <c:pt idx="17">
                  <c:v>0.12636586263680738</c:v>
                </c:pt>
                <c:pt idx="18">
                  <c:v>1.4243362816407752</c:v>
                </c:pt>
                <c:pt idx="19">
                  <c:v>-0.45799589416912312</c:v>
                </c:pt>
                <c:pt idx="20">
                  <c:v>-1.0763903643174917</c:v>
                </c:pt>
                <c:pt idx="21">
                  <c:v>-1.5421238304208214</c:v>
                </c:pt>
                <c:pt idx="22">
                  <c:v>-0.46798097029576402</c:v>
                </c:pt>
                <c:pt idx="23">
                  <c:v>-1.0656424104068929</c:v>
                </c:pt>
                <c:pt idx="24">
                  <c:v>-1.6300027664711823</c:v>
                </c:pt>
                <c:pt idx="25">
                  <c:v>0.51433362608610034</c:v>
                </c:pt>
                <c:pt idx="26">
                  <c:v>0.78013548816692679</c:v>
                </c:pt>
                <c:pt idx="27">
                  <c:v>-0.97014095866366035</c:v>
                </c:pt>
                <c:pt idx="28">
                  <c:v>0.1655451085622954</c:v>
                </c:pt>
                <c:pt idx="29">
                  <c:v>1.0181058561152811</c:v>
                </c:pt>
              </c:numCache>
            </c:numRef>
          </c:val>
          <c:smooth val="0"/>
          <c:extLst>
            <c:ext xmlns:c16="http://schemas.microsoft.com/office/drawing/2014/chart" uri="{C3380CC4-5D6E-409C-BE32-E72D297353CC}">
              <c16:uniqueId val="{00000000-7080-4057-A4C9-AB24F5C935D2}"/>
            </c:ext>
          </c:extLst>
        </c:ser>
        <c:ser>
          <c:idx val="1"/>
          <c:order val="1"/>
          <c:tx>
            <c:strRef>
              <c:f>'C:\Users\ccarton\Desktop\Sector externo\Flagships\[WEO_Data_exports.xlsx]ProdL'!$E$3</c:f>
              <c:strCache>
                <c:ptCount val="1"/>
                <c:pt idx="0">
                  <c:v>Promedio por quinquenio(L)</c:v>
                </c:pt>
              </c:strCache>
            </c:strRef>
          </c:tx>
          <c:spPr>
            <a:ln w="28575" cap="rnd">
              <a:solidFill>
                <a:srgbClr val="C00000"/>
              </a:solidFill>
              <a:prstDash val="sysDot"/>
              <a:round/>
            </a:ln>
            <a:effectLst/>
          </c:spPr>
          <c:marker>
            <c:symbol val="none"/>
          </c:marker>
          <c:dLbls>
            <c:dLbl>
              <c:idx val="4"/>
              <c:layout>
                <c:manualLayout>
                  <c:x val="-8.9026827985270909E-2"/>
                  <c:y val="-0.22309812235009088"/>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r>
                      <a:rPr lang="en-US" b="1">
                        <a:solidFill>
                          <a:schemeClr val="dk1"/>
                        </a:solidFill>
                        <a:latin typeface="+mn-lt"/>
                        <a:ea typeface="+mn-ea"/>
                        <a:cs typeface="+mn-cs"/>
                      </a:rPr>
                      <a:t>1995-2004</a:t>
                    </a:r>
                  </a:p>
                  <a:p>
                    <a:pPr>
                      <a:defRPr b="1">
                        <a:solidFill>
                          <a:schemeClr val="dk1"/>
                        </a:solidFill>
                      </a:defRPr>
                    </a:pPr>
                    <a:r>
                      <a:rPr lang="en-US" b="1">
                        <a:solidFill>
                          <a:schemeClr val="dk1"/>
                        </a:solidFill>
                        <a:latin typeface="+mn-lt"/>
                        <a:ea typeface="+mn-ea"/>
                        <a:cs typeface="+mn-cs"/>
                      </a:rPr>
                      <a:t>-0.3%</a:t>
                    </a:r>
                  </a:p>
                </c:rich>
              </c:tx>
              <c:spPr>
                <a:solidFill>
                  <a:schemeClr val="lt1"/>
                </a:solidFill>
                <a:ln w="1905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080-4057-A4C9-AB24F5C935D2}"/>
                </c:ext>
              </c:extLst>
            </c:dLbl>
            <c:dLbl>
              <c:idx val="14"/>
              <c:layout>
                <c:manualLayout>
                  <c:x val="-0.11638085218306155"/>
                  <c:y val="-0.24358974358974358"/>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r>
                      <a:rPr lang="en-US" b="1">
                        <a:solidFill>
                          <a:schemeClr val="dk1"/>
                        </a:solidFill>
                        <a:latin typeface="+mn-lt"/>
                        <a:ea typeface="+mn-ea"/>
                        <a:cs typeface="+mn-cs"/>
                      </a:rPr>
                      <a:t>2005-2014</a:t>
                    </a:r>
                  </a:p>
                  <a:p>
                    <a:pPr>
                      <a:defRPr b="1">
                        <a:solidFill>
                          <a:schemeClr val="dk1"/>
                        </a:solidFill>
                      </a:defRPr>
                    </a:pPr>
                    <a:r>
                      <a:rPr lang="en-US" b="1">
                        <a:solidFill>
                          <a:schemeClr val="dk1"/>
                        </a:solidFill>
                        <a:latin typeface="+mn-lt"/>
                        <a:ea typeface="+mn-ea"/>
                        <a:cs typeface="+mn-cs"/>
                      </a:rPr>
                      <a:t>1.4%</a:t>
                    </a:r>
                  </a:p>
                </c:rich>
              </c:tx>
              <c:spPr>
                <a:solidFill>
                  <a:schemeClr val="lt1"/>
                </a:solidFill>
                <a:ln w="1905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080-4057-A4C9-AB24F5C935D2}"/>
                </c:ext>
              </c:extLst>
            </c:dLbl>
            <c:dLbl>
              <c:idx val="24"/>
              <c:layout>
                <c:manualLayout>
                  <c:x val="-2.8006312467122568E-2"/>
                  <c:y val="-0.1837606837606838"/>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r>
                      <a:rPr lang="en-US" b="1">
                        <a:solidFill>
                          <a:schemeClr val="dk1"/>
                        </a:solidFill>
                        <a:latin typeface="+mn-lt"/>
                        <a:ea typeface="+mn-ea"/>
                        <a:cs typeface="+mn-cs"/>
                      </a:rPr>
                      <a:t>2015-2024</a:t>
                    </a:r>
                  </a:p>
                  <a:p>
                    <a:pPr>
                      <a:defRPr b="1">
                        <a:solidFill>
                          <a:schemeClr val="dk1"/>
                        </a:solidFill>
                      </a:defRPr>
                    </a:pPr>
                    <a:r>
                      <a:rPr lang="en-US" b="1">
                        <a:solidFill>
                          <a:schemeClr val="dk1"/>
                        </a:solidFill>
                        <a:latin typeface="+mn-lt"/>
                        <a:ea typeface="+mn-ea"/>
                        <a:cs typeface="+mn-cs"/>
                      </a:rPr>
                      <a:t>-0.4%</a:t>
                    </a:r>
                  </a:p>
                </c:rich>
              </c:tx>
              <c:spPr>
                <a:solidFill>
                  <a:schemeClr val="lt1"/>
                </a:solidFill>
                <a:ln w="1905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080-4057-A4C9-AB24F5C935D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noFill/>
                      <a:round/>
                    </a:ln>
                    <a:effectLst/>
                  </c:spPr>
                </c15:leaderLines>
              </c:ext>
            </c:extLst>
          </c:dLbls>
          <c:cat>
            <c:numRef>
              <c:f>[1]ProdL!$C$4:$C$33</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[1]ProdL!$E$4:$E$33</c:f>
              <c:numCache>
                <c:formatCode>General</c:formatCode>
                <c:ptCount val="30"/>
                <c:pt idx="0">
                  <c:v>0.33569066014197546</c:v>
                </c:pt>
                <c:pt idx="1">
                  <c:v>0.33569066014197546</c:v>
                </c:pt>
                <c:pt idx="2">
                  <c:v>0.33569066014197546</c:v>
                </c:pt>
                <c:pt idx="3">
                  <c:v>0.33569066014197546</c:v>
                </c:pt>
                <c:pt idx="4">
                  <c:v>0.33569066014197546</c:v>
                </c:pt>
                <c:pt idx="5">
                  <c:v>0.33569066014197546</c:v>
                </c:pt>
                <c:pt idx="6">
                  <c:v>0.33569066014197546</c:v>
                </c:pt>
                <c:pt idx="7">
                  <c:v>0.33569066014197546</c:v>
                </c:pt>
                <c:pt idx="8">
                  <c:v>0.33569066014197546</c:v>
                </c:pt>
                <c:pt idx="10">
                  <c:v>1.4067905209678599</c:v>
                </c:pt>
                <c:pt idx="11">
                  <c:v>1.4067905209678599</c:v>
                </c:pt>
                <c:pt idx="12">
                  <c:v>1.4067905209678599</c:v>
                </c:pt>
                <c:pt idx="13">
                  <c:v>1.4067905209678599</c:v>
                </c:pt>
                <c:pt idx="14">
                  <c:v>1.4067905209678599</c:v>
                </c:pt>
                <c:pt idx="15">
                  <c:v>1.4067905209678599</c:v>
                </c:pt>
                <c:pt idx="16">
                  <c:v>1.4067905209678599</c:v>
                </c:pt>
                <c:pt idx="17">
                  <c:v>1.4067905209678599</c:v>
                </c:pt>
                <c:pt idx="18">
                  <c:v>1.4067905209678599</c:v>
                </c:pt>
                <c:pt idx="20">
                  <c:v>-0.42741612216452091</c:v>
                </c:pt>
                <c:pt idx="21">
                  <c:v>-0.42741612216452091</c:v>
                </c:pt>
                <c:pt idx="22">
                  <c:v>-0.42741612216452091</c:v>
                </c:pt>
                <c:pt idx="23">
                  <c:v>-0.42741612216452091</c:v>
                </c:pt>
                <c:pt idx="24">
                  <c:v>-0.42741612216452091</c:v>
                </c:pt>
                <c:pt idx="25">
                  <c:v>-0.42741612216452091</c:v>
                </c:pt>
                <c:pt idx="26">
                  <c:v>-0.42741612216452091</c:v>
                </c:pt>
                <c:pt idx="27">
                  <c:v>-0.42741612216452091</c:v>
                </c:pt>
                <c:pt idx="28">
                  <c:v>-0.42741612216452091</c:v>
                </c:pt>
                <c:pt idx="29">
                  <c:v>-0.42741612216452091</c:v>
                </c:pt>
              </c:numCache>
            </c:numRef>
          </c:val>
          <c:smooth val="0"/>
          <c:extLst>
            <c:ext xmlns:c16="http://schemas.microsoft.com/office/drawing/2014/chart" uri="{C3380CC4-5D6E-409C-BE32-E72D297353CC}">
              <c16:uniqueId val="{00000004-7080-4057-A4C9-AB24F5C935D2}"/>
            </c:ext>
          </c:extLst>
        </c:ser>
        <c:dLbls>
          <c:showLegendKey val="0"/>
          <c:showVal val="0"/>
          <c:showCatName val="0"/>
          <c:showSerName val="0"/>
          <c:showPercent val="0"/>
          <c:showBubbleSize val="0"/>
        </c:dLbls>
        <c:smooth val="0"/>
        <c:axId val="1075205696"/>
        <c:axId val="1075203776"/>
      </c:lineChart>
      <c:catAx>
        <c:axId val="10752056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203776"/>
        <c:crosses val="autoZero"/>
        <c:auto val="1"/>
        <c:lblAlgn val="ctr"/>
        <c:lblOffset val="100"/>
        <c:noMultiLvlLbl val="0"/>
      </c:catAx>
      <c:valAx>
        <c:axId val="1075203776"/>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205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5A13E-5777-4744-A985-8F0479C4567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C940B485-ABEE-4B65-9969-A88F48A9191D}">
      <dgm:prSet custT="1"/>
      <dgm:spPr/>
      <dgm:t>
        <a:bodyPr/>
        <a:lstStyle/>
        <a:p>
          <a:r>
            <a:rPr lang="es-ES_tradnl" sz="2800" dirty="0">
              <a:solidFill>
                <a:schemeClr val="accent4">
                  <a:lumMod val="75000"/>
                </a:schemeClr>
              </a:solidFill>
            </a:rPr>
            <a:t>Aterrizaje suave del crecimiento mundial y bajo crecimiento de los principales socios comerciales de la región.</a:t>
          </a:r>
          <a:endParaRPr lang="en-US" sz="2800" dirty="0">
            <a:solidFill>
              <a:schemeClr val="accent4">
                <a:lumMod val="75000"/>
              </a:schemeClr>
            </a:solidFill>
          </a:endParaRPr>
        </a:p>
      </dgm:t>
    </dgm:pt>
    <dgm:pt modelId="{C339DC7F-081A-4433-A3E2-F499CEAC9DC6}" type="parTrans" cxnId="{13ACF6A8-4673-4C9D-BD9D-50F538BBC487}">
      <dgm:prSet/>
      <dgm:spPr/>
      <dgm:t>
        <a:bodyPr/>
        <a:lstStyle/>
        <a:p>
          <a:endParaRPr lang="en-US" sz="2000">
            <a:solidFill>
              <a:schemeClr val="accent4">
                <a:lumMod val="75000"/>
              </a:schemeClr>
            </a:solidFill>
          </a:endParaRPr>
        </a:p>
      </dgm:t>
    </dgm:pt>
    <dgm:pt modelId="{11E5F640-1D40-4AE3-B286-E6C94CF7E18E}" type="sibTrans" cxnId="{13ACF6A8-4673-4C9D-BD9D-50F538BBC487}">
      <dgm:prSet/>
      <dgm:spPr/>
      <dgm:t>
        <a:bodyPr/>
        <a:lstStyle/>
        <a:p>
          <a:endParaRPr lang="en-US" sz="2000">
            <a:solidFill>
              <a:schemeClr val="accent4">
                <a:lumMod val="75000"/>
              </a:schemeClr>
            </a:solidFill>
          </a:endParaRPr>
        </a:p>
      </dgm:t>
    </dgm:pt>
    <dgm:pt modelId="{A28E87AA-EC90-4BDA-A4CC-F7BFC1785EE3}">
      <dgm:prSet custT="1"/>
      <dgm:spPr/>
      <dgm:t>
        <a:bodyPr/>
        <a:lstStyle/>
        <a:p>
          <a:r>
            <a:rPr lang="es-ES_tradnl" sz="2800" dirty="0">
              <a:solidFill>
                <a:schemeClr val="accent4">
                  <a:lumMod val="75000"/>
                </a:schemeClr>
              </a:solidFill>
            </a:rPr>
            <a:t>Acumulación de deuda y crecientes costos financieros.</a:t>
          </a:r>
          <a:endParaRPr lang="en-US" sz="2800" dirty="0">
            <a:solidFill>
              <a:schemeClr val="accent4">
                <a:lumMod val="75000"/>
              </a:schemeClr>
            </a:solidFill>
          </a:endParaRPr>
        </a:p>
      </dgm:t>
    </dgm:pt>
    <dgm:pt modelId="{22800B15-7725-4F99-B00B-F76F0C0E50CA}" type="parTrans" cxnId="{9540265B-5374-444A-93ED-63DCF2454443}">
      <dgm:prSet/>
      <dgm:spPr/>
      <dgm:t>
        <a:bodyPr/>
        <a:lstStyle/>
        <a:p>
          <a:endParaRPr lang="en-US" sz="2000">
            <a:solidFill>
              <a:schemeClr val="accent4">
                <a:lumMod val="75000"/>
              </a:schemeClr>
            </a:solidFill>
          </a:endParaRPr>
        </a:p>
      </dgm:t>
    </dgm:pt>
    <dgm:pt modelId="{7A4B81B4-55E3-4886-BD72-C2C32E529513}" type="sibTrans" cxnId="{9540265B-5374-444A-93ED-63DCF2454443}">
      <dgm:prSet/>
      <dgm:spPr/>
      <dgm:t>
        <a:bodyPr/>
        <a:lstStyle/>
        <a:p>
          <a:endParaRPr lang="en-US" sz="2000">
            <a:solidFill>
              <a:schemeClr val="accent4">
                <a:lumMod val="75000"/>
              </a:schemeClr>
            </a:solidFill>
          </a:endParaRPr>
        </a:p>
      </dgm:t>
    </dgm:pt>
    <dgm:pt modelId="{6E4587A6-2181-4F62-B796-49BA1E29E331}">
      <dgm:prSet custT="1"/>
      <dgm:spPr/>
      <dgm:t>
        <a:bodyPr/>
        <a:lstStyle/>
        <a:p>
          <a:r>
            <a:rPr lang="es-ES_tradnl" sz="2800" dirty="0">
              <a:solidFill>
                <a:schemeClr val="accent4">
                  <a:lumMod val="75000"/>
                </a:schemeClr>
              </a:solidFill>
            </a:rPr>
            <a:t>Tensiones geopolíticas y proteccionismo.</a:t>
          </a:r>
          <a:endParaRPr lang="en-US" sz="2800" dirty="0">
            <a:solidFill>
              <a:schemeClr val="accent4">
                <a:lumMod val="75000"/>
              </a:schemeClr>
            </a:solidFill>
          </a:endParaRPr>
        </a:p>
      </dgm:t>
    </dgm:pt>
    <dgm:pt modelId="{43297559-7689-4BCA-B0C3-33297E080702}" type="parTrans" cxnId="{9B2FC7A2-8215-4D94-84A3-F73651FB96F9}">
      <dgm:prSet/>
      <dgm:spPr/>
      <dgm:t>
        <a:bodyPr/>
        <a:lstStyle/>
        <a:p>
          <a:endParaRPr lang="en-US" sz="2000">
            <a:solidFill>
              <a:schemeClr val="accent4">
                <a:lumMod val="75000"/>
              </a:schemeClr>
            </a:solidFill>
          </a:endParaRPr>
        </a:p>
      </dgm:t>
    </dgm:pt>
    <dgm:pt modelId="{8F084F9F-3C59-43F8-8ED6-B51CE5055DA3}" type="sibTrans" cxnId="{9B2FC7A2-8215-4D94-84A3-F73651FB96F9}">
      <dgm:prSet/>
      <dgm:spPr/>
      <dgm:t>
        <a:bodyPr/>
        <a:lstStyle/>
        <a:p>
          <a:endParaRPr lang="en-US" sz="2000">
            <a:solidFill>
              <a:schemeClr val="accent4">
                <a:lumMod val="75000"/>
              </a:schemeClr>
            </a:solidFill>
          </a:endParaRPr>
        </a:p>
      </dgm:t>
    </dgm:pt>
    <dgm:pt modelId="{843A4E43-AA13-4546-8D58-E9784EA89B83}">
      <dgm:prSet custT="1"/>
      <dgm:spPr/>
      <dgm:t>
        <a:bodyPr/>
        <a:lstStyle/>
        <a:p>
          <a:r>
            <a:rPr lang="es-ES_tradnl" sz="2800" dirty="0">
              <a:solidFill>
                <a:schemeClr val="accent4">
                  <a:lumMod val="75000"/>
                </a:schemeClr>
              </a:solidFill>
            </a:rPr>
            <a:t>Adaptarse a los cambios  climáticos y tecnológicos requiere de un gran salto de inversión.</a:t>
          </a:r>
          <a:endParaRPr lang="en-US" sz="2800" dirty="0">
            <a:solidFill>
              <a:schemeClr val="accent4">
                <a:lumMod val="75000"/>
              </a:schemeClr>
            </a:solidFill>
          </a:endParaRPr>
        </a:p>
      </dgm:t>
    </dgm:pt>
    <dgm:pt modelId="{A0863B74-83E5-4B3E-A2F9-48F4DDE3948E}" type="parTrans" cxnId="{C724B663-A044-4FEA-AB00-F35B5DA173DC}">
      <dgm:prSet/>
      <dgm:spPr/>
      <dgm:t>
        <a:bodyPr/>
        <a:lstStyle/>
        <a:p>
          <a:endParaRPr lang="en-US" sz="2000">
            <a:solidFill>
              <a:schemeClr val="accent4">
                <a:lumMod val="75000"/>
              </a:schemeClr>
            </a:solidFill>
          </a:endParaRPr>
        </a:p>
      </dgm:t>
    </dgm:pt>
    <dgm:pt modelId="{BBCB2E6D-2F58-4E5E-883D-71A6F9B61E7A}" type="sibTrans" cxnId="{C724B663-A044-4FEA-AB00-F35B5DA173DC}">
      <dgm:prSet/>
      <dgm:spPr/>
      <dgm:t>
        <a:bodyPr/>
        <a:lstStyle/>
        <a:p>
          <a:endParaRPr lang="en-US" sz="2000">
            <a:solidFill>
              <a:schemeClr val="accent4">
                <a:lumMod val="75000"/>
              </a:schemeClr>
            </a:solidFill>
          </a:endParaRPr>
        </a:p>
      </dgm:t>
    </dgm:pt>
    <dgm:pt modelId="{79E1CB43-7BA6-634A-BA20-240C11C66F63}" type="pres">
      <dgm:prSet presAssocID="{9F75A13E-5777-4744-A985-8F0479C45677}" presName="vert0" presStyleCnt="0">
        <dgm:presLayoutVars>
          <dgm:dir/>
          <dgm:animOne val="branch"/>
          <dgm:animLvl val="lvl"/>
        </dgm:presLayoutVars>
      </dgm:prSet>
      <dgm:spPr/>
    </dgm:pt>
    <dgm:pt modelId="{4CD41CB1-622E-A04E-BF8C-51FCEC7648DE}" type="pres">
      <dgm:prSet presAssocID="{C940B485-ABEE-4B65-9969-A88F48A9191D}" presName="thickLine" presStyleLbl="alignNode1" presStyleIdx="0" presStyleCnt="4"/>
      <dgm:spPr/>
    </dgm:pt>
    <dgm:pt modelId="{F9D12F8A-0173-824D-921D-FF1383B5B3C3}" type="pres">
      <dgm:prSet presAssocID="{C940B485-ABEE-4B65-9969-A88F48A9191D}" presName="horz1" presStyleCnt="0"/>
      <dgm:spPr/>
    </dgm:pt>
    <dgm:pt modelId="{813CDBCE-7017-BE42-B838-F30213B8E2A0}" type="pres">
      <dgm:prSet presAssocID="{C940B485-ABEE-4B65-9969-A88F48A9191D}" presName="tx1" presStyleLbl="revTx" presStyleIdx="0" presStyleCnt="4"/>
      <dgm:spPr/>
    </dgm:pt>
    <dgm:pt modelId="{475ABFBB-8343-9242-8545-054318DAAEBC}" type="pres">
      <dgm:prSet presAssocID="{C940B485-ABEE-4B65-9969-A88F48A9191D}" presName="vert1" presStyleCnt="0"/>
      <dgm:spPr/>
    </dgm:pt>
    <dgm:pt modelId="{49884802-6E43-7845-975A-120598BDC8C2}" type="pres">
      <dgm:prSet presAssocID="{A28E87AA-EC90-4BDA-A4CC-F7BFC1785EE3}" presName="thickLine" presStyleLbl="alignNode1" presStyleIdx="1" presStyleCnt="4"/>
      <dgm:spPr/>
    </dgm:pt>
    <dgm:pt modelId="{25F22731-7EA7-224D-BC9D-6E2F4CFA26AF}" type="pres">
      <dgm:prSet presAssocID="{A28E87AA-EC90-4BDA-A4CC-F7BFC1785EE3}" presName="horz1" presStyleCnt="0"/>
      <dgm:spPr/>
    </dgm:pt>
    <dgm:pt modelId="{4536D569-F8D3-2F44-BE40-721B2E7223E7}" type="pres">
      <dgm:prSet presAssocID="{A28E87AA-EC90-4BDA-A4CC-F7BFC1785EE3}" presName="tx1" presStyleLbl="revTx" presStyleIdx="1" presStyleCnt="4"/>
      <dgm:spPr/>
    </dgm:pt>
    <dgm:pt modelId="{F221FF92-6A67-7945-A6B5-3B9CD4AAAEAE}" type="pres">
      <dgm:prSet presAssocID="{A28E87AA-EC90-4BDA-A4CC-F7BFC1785EE3}" presName="vert1" presStyleCnt="0"/>
      <dgm:spPr/>
    </dgm:pt>
    <dgm:pt modelId="{39B2C3FB-AE38-ED43-A271-ED516485F934}" type="pres">
      <dgm:prSet presAssocID="{6E4587A6-2181-4F62-B796-49BA1E29E331}" presName="thickLine" presStyleLbl="alignNode1" presStyleIdx="2" presStyleCnt="4"/>
      <dgm:spPr/>
    </dgm:pt>
    <dgm:pt modelId="{0C287D0A-EE30-EA44-A0FD-663846941968}" type="pres">
      <dgm:prSet presAssocID="{6E4587A6-2181-4F62-B796-49BA1E29E331}" presName="horz1" presStyleCnt="0"/>
      <dgm:spPr/>
    </dgm:pt>
    <dgm:pt modelId="{5E06A095-B232-924D-BABE-478E0AA29696}" type="pres">
      <dgm:prSet presAssocID="{6E4587A6-2181-4F62-B796-49BA1E29E331}" presName="tx1" presStyleLbl="revTx" presStyleIdx="2" presStyleCnt="4"/>
      <dgm:spPr/>
    </dgm:pt>
    <dgm:pt modelId="{B7530CAA-A479-4D4A-98E4-0720CF635438}" type="pres">
      <dgm:prSet presAssocID="{6E4587A6-2181-4F62-B796-49BA1E29E331}" presName="vert1" presStyleCnt="0"/>
      <dgm:spPr/>
    </dgm:pt>
    <dgm:pt modelId="{09D9397D-7B81-3347-8B4A-35DFAE0EAE45}" type="pres">
      <dgm:prSet presAssocID="{843A4E43-AA13-4546-8D58-E9784EA89B83}" presName="thickLine" presStyleLbl="alignNode1" presStyleIdx="3" presStyleCnt="4"/>
      <dgm:spPr/>
    </dgm:pt>
    <dgm:pt modelId="{6464C30B-672B-9E48-8909-07088E3FF074}" type="pres">
      <dgm:prSet presAssocID="{843A4E43-AA13-4546-8D58-E9784EA89B83}" presName="horz1" presStyleCnt="0"/>
      <dgm:spPr/>
    </dgm:pt>
    <dgm:pt modelId="{7E01377B-5A26-4849-A45C-9C3D74B63A37}" type="pres">
      <dgm:prSet presAssocID="{843A4E43-AA13-4546-8D58-E9784EA89B83}" presName="tx1" presStyleLbl="revTx" presStyleIdx="3" presStyleCnt="4"/>
      <dgm:spPr/>
    </dgm:pt>
    <dgm:pt modelId="{7B5926CB-72FC-104D-AC09-6FFE7E9D95A6}" type="pres">
      <dgm:prSet presAssocID="{843A4E43-AA13-4546-8D58-E9784EA89B83}" presName="vert1" presStyleCnt="0"/>
      <dgm:spPr/>
    </dgm:pt>
  </dgm:ptLst>
  <dgm:cxnLst>
    <dgm:cxn modelId="{83D3FE02-6976-3A46-BF60-8FC3F777C4C5}" type="presOf" srcId="{6E4587A6-2181-4F62-B796-49BA1E29E331}" destId="{5E06A095-B232-924D-BABE-478E0AA29696}" srcOrd="0" destOrd="0" presId="urn:microsoft.com/office/officeart/2008/layout/LinedList"/>
    <dgm:cxn modelId="{A996A81F-7A89-A944-ABB0-2BD672873BAD}" type="presOf" srcId="{843A4E43-AA13-4546-8D58-E9784EA89B83}" destId="{7E01377B-5A26-4849-A45C-9C3D74B63A37}" srcOrd="0" destOrd="0" presId="urn:microsoft.com/office/officeart/2008/layout/LinedList"/>
    <dgm:cxn modelId="{9540265B-5374-444A-93ED-63DCF2454443}" srcId="{9F75A13E-5777-4744-A985-8F0479C45677}" destId="{A28E87AA-EC90-4BDA-A4CC-F7BFC1785EE3}" srcOrd="1" destOrd="0" parTransId="{22800B15-7725-4F99-B00B-F76F0C0E50CA}" sibTransId="{7A4B81B4-55E3-4886-BD72-C2C32E529513}"/>
    <dgm:cxn modelId="{C724B663-A044-4FEA-AB00-F35B5DA173DC}" srcId="{9F75A13E-5777-4744-A985-8F0479C45677}" destId="{843A4E43-AA13-4546-8D58-E9784EA89B83}" srcOrd="3" destOrd="0" parTransId="{A0863B74-83E5-4B3E-A2F9-48F4DDE3948E}" sibTransId="{BBCB2E6D-2F58-4E5E-883D-71A6F9B61E7A}"/>
    <dgm:cxn modelId="{9B2FC7A2-8215-4D94-84A3-F73651FB96F9}" srcId="{9F75A13E-5777-4744-A985-8F0479C45677}" destId="{6E4587A6-2181-4F62-B796-49BA1E29E331}" srcOrd="2" destOrd="0" parTransId="{43297559-7689-4BCA-B0C3-33297E080702}" sibTransId="{8F084F9F-3C59-43F8-8ED6-B51CE5055DA3}"/>
    <dgm:cxn modelId="{13ACF6A8-4673-4C9D-BD9D-50F538BBC487}" srcId="{9F75A13E-5777-4744-A985-8F0479C45677}" destId="{C940B485-ABEE-4B65-9969-A88F48A9191D}" srcOrd="0" destOrd="0" parTransId="{C339DC7F-081A-4433-A3E2-F499CEAC9DC6}" sibTransId="{11E5F640-1D40-4AE3-B286-E6C94CF7E18E}"/>
    <dgm:cxn modelId="{D1EA1AB0-3731-2746-841F-56B7D6B9C5D1}" type="presOf" srcId="{C940B485-ABEE-4B65-9969-A88F48A9191D}" destId="{813CDBCE-7017-BE42-B838-F30213B8E2A0}" srcOrd="0" destOrd="0" presId="urn:microsoft.com/office/officeart/2008/layout/LinedList"/>
    <dgm:cxn modelId="{A70264DB-F2B8-EF4F-AECA-7ADF0A98B2A5}" type="presOf" srcId="{A28E87AA-EC90-4BDA-A4CC-F7BFC1785EE3}" destId="{4536D569-F8D3-2F44-BE40-721B2E7223E7}" srcOrd="0" destOrd="0" presId="urn:microsoft.com/office/officeart/2008/layout/LinedList"/>
    <dgm:cxn modelId="{D0DD6DDD-006F-0C46-9774-AED494F0BEA3}" type="presOf" srcId="{9F75A13E-5777-4744-A985-8F0479C45677}" destId="{79E1CB43-7BA6-634A-BA20-240C11C66F63}" srcOrd="0" destOrd="0" presId="urn:microsoft.com/office/officeart/2008/layout/LinedList"/>
    <dgm:cxn modelId="{48D63EC3-28A7-A841-9FF0-370F74C327C1}" type="presParOf" srcId="{79E1CB43-7BA6-634A-BA20-240C11C66F63}" destId="{4CD41CB1-622E-A04E-BF8C-51FCEC7648DE}" srcOrd="0" destOrd="0" presId="urn:microsoft.com/office/officeart/2008/layout/LinedList"/>
    <dgm:cxn modelId="{B2756394-FB83-2B4D-8D74-64F59825AA4C}" type="presParOf" srcId="{79E1CB43-7BA6-634A-BA20-240C11C66F63}" destId="{F9D12F8A-0173-824D-921D-FF1383B5B3C3}" srcOrd="1" destOrd="0" presId="urn:microsoft.com/office/officeart/2008/layout/LinedList"/>
    <dgm:cxn modelId="{8C2DF00D-2706-F345-8ECF-A2B2EC422FE1}" type="presParOf" srcId="{F9D12F8A-0173-824D-921D-FF1383B5B3C3}" destId="{813CDBCE-7017-BE42-B838-F30213B8E2A0}" srcOrd="0" destOrd="0" presId="urn:microsoft.com/office/officeart/2008/layout/LinedList"/>
    <dgm:cxn modelId="{17158879-909D-824F-9918-284062964826}" type="presParOf" srcId="{F9D12F8A-0173-824D-921D-FF1383B5B3C3}" destId="{475ABFBB-8343-9242-8545-054318DAAEBC}" srcOrd="1" destOrd="0" presId="urn:microsoft.com/office/officeart/2008/layout/LinedList"/>
    <dgm:cxn modelId="{78B934D5-3BE4-1144-B34A-EF344E8C7271}" type="presParOf" srcId="{79E1CB43-7BA6-634A-BA20-240C11C66F63}" destId="{49884802-6E43-7845-975A-120598BDC8C2}" srcOrd="2" destOrd="0" presId="urn:microsoft.com/office/officeart/2008/layout/LinedList"/>
    <dgm:cxn modelId="{BAD4EF69-EB0E-114E-BBA8-D8C103401A22}" type="presParOf" srcId="{79E1CB43-7BA6-634A-BA20-240C11C66F63}" destId="{25F22731-7EA7-224D-BC9D-6E2F4CFA26AF}" srcOrd="3" destOrd="0" presId="urn:microsoft.com/office/officeart/2008/layout/LinedList"/>
    <dgm:cxn modelId="{371318D6-6001-8448-803E-C1ADA7A55653}" type="presParOf" srcId="{25F22731-7EA7-224D-BC9D-6E2F4CFA26AF}" destId="{4536D569-F8D3-2F44-BE40-721B2E7223E7}" srcOrd="0" destOrd="0" presId="urn:microsoft.com/office/officeart/2008/layout/LinedList"/>
    <dgm:cxn modelId="{B1E1A1EC-42B3-7943-9194-9006D10B8C86}" type="presParOf" srcId="{25F22731-7EA7-224D-BC9D-6E2F4CFA26AF}" destId="{F221FF92-6A67-7945-A6B5-3B9CD4AAAEAE}" srcOrd="1" destOrd="0" presId="urn:microsoft.com/office/officeart/2008/layout/LinedList"/>
    <dgm:cxn modelId="{741F13CA-15BB-724E-B5DA-E70C39B0CA8B}" type="presParOf" srcId="{79E1CB43-7BA6-634A-BA20-240C11C66F63}" destId="{39B2C3FB-AE38-ED43-A271-ED516485F934}" srcOrd="4" destOrd="0" presId="urn:microsoft.com/office/officeart/2008/layout/LinedList"/>
    <dgm:cxn modelId="{BC2B707D-9745-8942-9EF8-955C2CB2A433}" type="presParOf" srcId="{79E1CB43-7BA6-634A-BA20-240C11C66F63}" destId="{0C287D0A-EE30-EA44-A0FD-663846941968}" srcOrd="5" destOrd="0" presId="urn:microsoft.com/office/officeart/2008/layout/LinedList"/>
    <dgm:cxn modelId="{72643971-64A6-A740-9426-039E1C3F5276}" type="presParOf" srcId="{0C287D0A-EE30-EA44-A0FD-663846941968}" destId="{5E06A095-B232-924D-BABE-478E0AA29696}" srcOrd="0" destOrd="0" presId="urn:microsoft.com/office/officeart/2008/layout/LinedList"/>
    <dgm:cxn modelId="{D71644D9-B2EC-AB4A-BA1A-DF8879C9E029}" type="presParOf" srcId="{0C287D0A-EE30-EA44-A0FD-663846941968}" destId="{B7530CAA-A479-4D4A-98E4-0720CF635438}" srcOrd="1" destOrd="0" presId="urn:microsoft.com/office/officeart/2008/layout/LinedList"/>
    <dgm:cxn modelId="{F26A4291-9CFE-994F-8391-B14017759335}" type="presParOf" srcId="{79E1CB43-7BA6-634A-BA20-240C11C66F63}" destId="{09D9397D-7B81-3347-8B4A-35DFAE0EAE45}" srcOrd="6" destOrd="0" presId="urn:microsoft.com/office/officeart/2008/layout/LinedList"/>
    <dgm:cxn modelId="{310FD2AC-19A0-C74D-B9A1-84A639228293}" type="presParOf" srcId="{79E1CB43-7BA6-634A-BA20-240C11C66F63}" destId="{6464C30B-672B-9E48-8909-07088E3FF074}" srcOrd="7" destOrd="0" presId="urn:microsoft.com/office/officeart/2008/layout/LinedList"/>
    <dgm:cxn modelId="{5B8FDCEE-6A68-C749-8764-838C8FF90171}" type="presParOf" srcId="{6464C30B-672B-9E48-8909-07088E3FF074}" destId="{7E01377B-5A26-4849-A45C-9C3D74B63A37}" srcOrd="0" destOrd="0" presId="urn:microsoft.com/office/officeart/2008/layout/LinedList"/>
    <dgm:cxn modelId="{D692F0FB-07A6-1B47-BB31-B8F9BF21F16F}" type="presParOf" srcId="{6464C30B-672B-9E48-8909-07088E3FF074}" destId="{7B5926CB-72FC-104D-AC09-6FFE7E9D95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A9632-7DE4-4EDB-BC0B-E97FC4331FE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2A3DDDA-85AC-40F2-AA73-1C877BD8A934}">
      <dgm:prSet phldrT="[Text]" custT="1"/>
      <dgm:spPr/>
      <dgm:t>
        <a:bodyPr/>
        <a:lstStyle/>
        <a:p>
          <a:pPr rtl="0"/>
          <a:r>
            <a:rPr lang="en-US" sz="1600" b="1" i="0" u="none">
              <a:latin typeface="Arial" panose="020B0604020202020204" pitchFamily="34" charset="0"/>
              <a:cs typeface="Arial" panose="020B0604020202020204" pitchFamily="34" charset="0"/>
            </a:rPr>
            <a:t>Espacio fiscal</a:t>
          </a:r>
          <a:endParaRPr lang="es-AR" sz="1600" b="1" noProof="0">
            <a:latin typeface="Arial" panose="020B0604020202020204" pitchFamily="34" charset="0"/>
            <a:cs typeface="Arial" panose="020B0604020202020204" pitchFamily="34" charset="0"/>
          </a:endParaRPr>
        </a:p>
      </dgm:t>
    </dgm:pt>
    <dgm:pt modelId="{95F66C05-3D69-499E-A981-52536192F8E8}" type="parTrans" cxnId="{E8F3600D-E49E-4B59-8AC6-55ACDE848C46}">
      <dgm:prSet/>
      <dgm:spPr/>
      <dgm:t>
        <a:bodyPr/>
        <a:lstStyle/>
        <a:p>
          <a:endParaRPr lang="en-US"/>
        </a:p>
      </dgm:t>
    </dgm:pt>
    <dgm:pt modelId="{94703788-A066-4488-8354-CE870E9A3FC2}" type="sibTrans" cxnId="{E8F3600D-E49E-4B59-8AC6-55ACDE848C46}">
      <dgm:prSet/>
      <dgm:spPr/>
      <dgm:t>
        <a:bodyPr/>
        <a:lstStyle/>
        <a:p>
          <a:endParaRPr lang="en-US"/>
        </a:p>
      </dgm:t>
    </dgm:pt>
    <dgm:pt modelId="{B6031FEE-AC79-48F0-A179-949BA3FC1127}">
      <dgm:prSet phldrT="[Text]"/>
      <dgm:spPr/>
      <dgm:t>
        <a:bodyPr/>
        <a:lstStyle/>
        <a:p>
          <a:pPr rtl="0"/>
          <a:r>
            <a:rPr lang="es-AR" b="1" noProof="0" dirty="0">
              <a:latin typeface="+mn-lt"/>
            </a:rPr>
            <a:t>Movilización de financiamiento </a:t>
          </a:r>
          <a:r>
            <a:rPr lang="es-AR" b="1" noProof="0" dirty="0">
              <a:latin typeface="Arial" panose="020B0604020202020204" pitchFamily="34" charset="0"/>
              <a:cs typeface="Arial" panose="020B0604020202020204" pitchFamily="34" charset="0"/>
            </a:rPr>
            <a:t>concesional</a:t>
          </a:r>
          <a:r>
            <a:rPr lang="es-AR" b="1" noProof="0" dirty="0">
              <a:latin typeface="+mn-lt"/>
            </a:rPr>
            <a:t>  banca de desarrollo</a:t>
          </a:r>
        </a:p>
        <a:p>
          <a:pPr rtl="0"/>
          <a:r>
            <a:rPr lang="es-AR" b="1" noProof="0" dirty="0">
              <a:latin typeface="+mn-lt"/>
            </a:rPr>
            <a:t>Fondos de garantía </a:t>
          </a:r>
        </a:p>
      </dgm:t>
    </dgm:pt>
    <dgm:pt modelId="{7D237739-FCDC-4D07-8DFE-0E6E353DA6AD}" type="parTrans" cxnId="{731F8E95-61A0-4776-AFF0-A0D410666AF1}">
      <dgm:prSet/>
      <dgm:spPr/>
      <dgm:t>
        <a:bodyPr/>
        <a:lstStyle/>
        <a:p>
          <a:endParaRPr lang="en-US"/>
        </a:p>
      </dgm:t>
    </dgm:pt>
    <dgm:pt modelId="{BDB94F7C-A368-40E3-B8A9-691686C7684F}" type="sibTrans" cxnId="{731F8E95-61A0-4776-AFF0-A0D410666AF1}">
      <dgm:prSet/>
      <dgm:spPr/>
      <dgm:t>
        <a:bodyPr/>
        <a:lstStyle/>
        <a:p>
          <a:endParaRPr lang="en-US"/>
        </a:p>
      </dgm:t>
    </dgm:pt>
    <dgm:pt modelId="{0281B8E7-8D59-4204-844C-B450870CE3B1}">
      <dgm:prSet phldrT="[Text]"/>
      <dgm:spPr/>
      <dgm:t>
        <a:bodyPr/>
        <a:lstStyle/>
        <a:p>
          <a:pPr rtl="0"/>
          <a:r>
            <a:rPr lang="es-AR" b="1" noProof="0" dirty="0">
              <a:latin typeface="+mn-lt"/>
            </a:rPr>
            <a:t>Manejo de los riesgos </a:t>
          </a:r>
          <a:r>
            <a:rPr lang="es-AR" b="1" noProof="0" dirty="0">
              <a:latin typeface="Arial" panose="020B0604020202020204" pitchFamily="34" charset="0"/>
              <a:cs typeface="Arial" panose="020B0604020202020204" pitchFamily="34" charset="0"/>
            </a:rPr>
            <a:t>financieros</a:t>
          </a:r>
          <a:r>
            <a:rPr lang="es-AR" b="1" noProof="0" dirty="0">
              <a:latin typeface="+mn-lt"/>
            </a:rPr>
            <a:t> y cambiarios</a:t>
          </a:r>
        </a:p>
      </dgm:t>
    </dgm:pt>
    <dgm:pt modelId="{1A97BFC3-A112-4D87-801D-0DE3B3ADC377}" type="parTrans" cxnId="{E810CDD4-570E-40B6-AE52-443FF1B27748}">
      <dgm:prSet/>
      <dgm:spPr/>
      <dgm:t>
        <a:bodyPr/>
        <a:lstStyle/>
        <a:p>
          <a:endParaRPr lang="en-US"/>
        </a:p>
      </dgm:t>
    </dgm:pt>
    <dgm:pt modelId="{02EA64E0-F680-443C-807F-963BBDEB65A7}" type="sibTrans" cxnId="{E810CDD4-570E-40B6-AE52-443FF1B27748}">
      <dgm:prSet/>
      <dgm:spPr/>
      <dgm:t>
        <a:bodyPr/>
        <a:lstStyle/>
        <a:p>
          <a:endParaRPr lang="en-US"/>
        </a:p>
      </dgm:t>
    </dgm:pt>
    <dgm:pt modelId="{2D3A9022-30BF-4B74-A79F-C9AB8B814EC2}">
      <dgm:prSet phldrT="[Text]"/>
      <dgm:spPr/>
      <dgm:t>
        <a:bodyPr/>
        <a:lstStyle/>
        <a:p>
          <a:r>
            <a:rPr lang="es-AR" b="1" noProof="0" dirty="0"/>
            <a:t>Mecanismos de alivio de la deuda</a:t>
          </a:r>
        </a:p>
      </dgm:t>
    </dgm:pt>
    <dgm:pt modelId="{3AA1B68B-480E-4810-837B-0E67480BA550}" type="parTrans" cxnId="{FE8C09F1-43A8-4F45-989F-683C01F4DB81}">
      <dgm:prSet/>
      <dgm:spPr/>
      <dgm:t>
        <a:bodyPr/>
        <a:lstStyle/>
        <a:p>
          <a:endParaRPr lang="en-US"/>
        </a:p>
      </dgm:t>
    </dgm:pt>
    <dgm:pt modelId="{9C591889-3C99-475A-8CE1-25D3F34FB96B}" type="sibTrans" cxnId="{FE8C09F1-43A8-4F45-989F-683C01F4DB81}">
      <dgm:prSet/>
      <dgm:spPr/>
      <dgm:t>
        <a:bodyPr/>
        <a:lstStyle/>
        <a:p>
          <a:endParaRPr lang="en-US"/>
        </a:p>
      </dgm:t>
    </dgm:pt>
    <dgm:pt modelId="{25833271-7FF4-4626-898C-77820FDD824B}" type="pres">
      <dgm:prSet presAssocID="{839A9632-7DE4-4EDB-BC0B-E97FC4331FED}" presName="matrix" presStyleCnt="0">
        <dgm:presLayoutVars>
          <dgm:chMax val="1"/>
          <dgm:dir/>
          <dgm:resizeHandles val="exact"/>
        </dgm:presLayoutVars>
      </dgm:prSet>
      <dgm:spPr/>
    </dgm:pt>
    <dgm:pt modelId="{B8A56553-148E-4E98-ADCA-D296F0BA89E9}" type="pres">
      <dgm:prSet presAssocID="{839A9632-7DE4-4EDB-BC0B-E97FC4331FED}" presName="diamond" presStyleLbl="bgShp" presStyleIdx="0" presStyleCnt="1"/>
      <dgm:spPr/>
    </dgm:pt>
    <dgm:pt modelId="{2CE2B0DB-AE56-4846-BE8D-2B807CAA4DEC}" type="pres">
      <dgm:prSet presAssocID="{839A9632-7DE4-4EDB-BC0B-E97FC4331FED}" presName="quad1" presStyleLbl="node1" presStyleIdx="0" presStyleCnt="4">
        <dgm:presLayoutVars>
          <dgm:chMax val="0"/>
          <dgm:chPref val="0"/>
          <dgm:bulletEnabled val="1"/>
        </dgm:presLayoutVars>
      </dgm:prSet>
      <dgm:spPr/>
    </dgm:pt>
    <dgm:pt modelId="{3E15A54C-6BB3-4F63-8FB5-519117E20BAA}" type="pres">
      <dgm:prSet presAssocID="{839A9632-7DE4-4EDB-BC0B-E97FC4331FED}" presName="quad2" presStyleLbl="node1" presStyleIdx="1" presStyleCnt="4">
        <dgm:presLayoutVars>
          <dgm:chMax val="0"/>
          <dgm:chPref val="0"/>
          <dgm:bulletEnabled val="1"/>
        </dgm:presLayoutVars>
      </dgm:prSet>
      <dgm:spPr/>
    </dgm:pt>
    <dgm:pt modelId="{1E4A1203-221B-4C9D-A0AF-FE85F229E663}" type="pres">
      <dgm:prSet presAssocID="{839A9632-7DE4-4EDB-BC0B-E97FC4331FED}" presName="quad3" presStyleLbl="node1" presStyleIdx="2" presStyleCnt="4">
        <dgm:presLayoutVars>
          <dgm:chMax val="0"/>
          <dgm:chPref val="0"/>
          <dgm:bulletEnabled val="1"/>
        </dgm:presLayoutVars>
      </dgm:prSet>
      <dgm:spPr/>
    </dgm:pt>
    <dgm:pt modelId="{4C6A28BB-980B-475A-9CC4-9CAA1A76822B}" type="pres">
      <dgm:prSet presAssocID="{839A9632-7DE4-4EDB-BC0B-E97FC4331FED}" presName="quad4" presStyleLbl="node1" presStyleIdx="3" presStyleCnt="4">
        <dgm:presLayoutVars>
          <dgm:chMax val="0"/>
          <dgm:chPref val="0"/>
          <dgm:bulletEnabled val="1"/>
        </dgm:presLayoutVars>
      </dgm:prSet>
      <dgm:spPr/>
    </dgm:pt>
  </dgm:ptLst>
  <dgm:cxnLst>
    <dgm:cxn modelId="{E8F3600D-E49E-4B59-8AC6-55ACDE848C46}" srcId="{839A9632-7DE4-4EDB-BC0B-E97FC4331FED}" destId="{D2A3DDDA-85AC-40F2-AA73-1C877BD8A934}" srcOrd="0" destOrd="0" parTransId="{95F66C05-3D69-499E-A981-52536192F8E8}" sibTransId="{94703788-A066-4488-8354-CE870E9A3FC2}"/>
    <dgm:cxn modelId="{1609E556-3471-4FB1-B96B-83DE2D243574}" type="presOf" srcId="{839A9632-7DE4-4EDB-BC0B-E97FC4331FED}" destId="{25833271-7FF4-4626-898C-77820FDD824B}" srcOrd="0" destOrd="0" presId="urn:microsoft.com/office/officeart/2005/8/layout/matrix3"/>
    <dgm:cxn modelId="{BF3F4061-55AA-4C88-8E19-48FC5B477720}" type="presOf" srcId="{B6031FEE-AC79-48F0-A179-949BA3FC1127}" destId="{1E4A1203-221B-4C9D-A0AF-FE85F229E663}" srcOrd="0" destOrd="0" presId="urn:microsoft.com/office/officeart/2005/8/layout/matrix3"/>
    <dgm:cxn modelId="{BBFBB879-B609-432B-95BB-5EB7669C0960}" type="presOf" srcId="{2D3A9022-30BF-4B74-A79F-C9AB8B814EC2}" destId="{4C6A28BB-980B-475A-9CC4-9CAA1A76822B}" srcOrd="0" destOrd="0" presId="urn:microsoft.com/office/officeart/2005/8/layout/matrix3"/>
    <dgm:cxn modelId="{731F8E95-61A0-4776-AFF0-A0D410666AF1}" srcId="{839A9632-7DE4-4EDB-BC0B-E97FC4331FED}" destId="{B6031FEE-AC79-48F0-A179-949BA3FC1127}" srcOrd="2" destOrd="0" parTransId="{7D237739-FCDC-4D07-8DFE-0E6E353DA6AD}" sibTransId="{BDB94F7C-A368-40E3-B8A9-691686C7684F}"/>
    <dgm:cxn modelId="{653E5EA2-90AC-4C1F-BC79-947E878C2599}" type="presOf" srcId="{D2A3DDDA-85AC-40F2-AA73-1C877BD8A934}" destId="{2CE2B0DB-AE56-4846-BE8D-2B807CAA4DEC}" srcOrd="0" destOrd="0" presId="urn:microsoft.com/office/officeart/2005/8/layout/matrix3"/>
    <dgm:cxn modelId="{E810CDD4-570E-40B6-AE52-443FF1B27748}" srcId="{839A9632-7DE4-4EDB-BC0B-E97FC4331FED}" destId="{0281B8E7-8D59-4204-844C-B450870CE3B1}" srcOrd="1" destOrd="0" parTransId="{1A97BFC3-A112-4D87-801D-0DE3B3ADC377}" sibTransId="{02EA64E0-F680-443C-807F-963BBDEB65A7}"/>
    <dgm:cxn modelId="{FE8C09F1-43A8-4F45-989F-683C01F4DB81}" srcId="{839A9632-7DE4-4EDB-BC0B-E97FC4331FED}" destId="{2D3A9022-30BF-4B74-A79F-C9AB8B814EC2}" srcOrd="3" destOrd="0" parTransId="{3AA1B68B-480E-4810-837B-0E67480BA550}" sibTransId="{9C591889-3C99-475A-8CE1-25D3F34FB96B}"/>
    <dgm:cxn modelId="{1EDDCEF2-6E39-44D2-B747-90D0FD6476E5}" type="presOf" srcId="{0281B8E7-8D59-4204-844C-B450870CE3B1}" destId="{3E15A54C-6BB3-4F63-8FB5-519117E20BAA}" srcOrd="0" destOrd="0" presId="urn:microsoft.com/office/officeart/2005/8/layout/matrix3"/>
    <dgm:cxn modelId="{E4EC6E38-5336-4887-8727-D2D13BFFD874}" type="presParOf" srcId="{25833271-7FF4-4626-898C-77820FDD824B}" destId="{B8A56553-148E-4E98-ADCA-D296F0BA89E9}" srcOrd="0" destOrd="0" presId="urn:microsoft.com/office/officeart/2005/8/layout/matrix3"/>
    <dgm:cxn modelId="{161280B1-205B-418E-95A8-2B70223BFF85}" type="presParOf" srcId="{25833271-7FF4-4626-898C-77820FDD824B}" destId="{2CE2B0DB-AE56-4846-BE8D-2B807CAA4DEC}" srcOrd="1" destOrd="0" presId="urn:microsoft.com/office/officeart/2005/8/layout/matrix3"/>
    <dgm:cxn modelId="{DE8F606C-20D3-49BA-832A-A433FCCE9451}" type="presParOf" srcId="{25833271-7FF4-4626-898C-77820FDD824B}" destId="{3E15A54C-6BB3-4F63-8FB5-519117E20BAA}" srcOrd="2" destOrd="0" presId="urn:microsoft.com/office/officeart/2005/8/layout/matrix3"/>
    <dgm:cxn modelId="{AB9A1D8A-7914-4AE7-8CC4-3E53700638CB}" type="presParOf" srcId="{25833271-7FF4-4626-898C-77820FDD824B}" destId="{1E4A1203-221B-4C9D-A0AF-FE85F229E663}" srcOrd="3" destOrd="0" presId="urn:microsoft.com/office/officeart/2005/8/layout/matrix3"/>
    <dgm:cxn modelId="{DB931458-2F02-4894-AFCB-43EF455EC95C}" type="presParOf" srcId="{25833271-7FF4-4626-898C-77820FDD824B}" destId="{4C6A28BB-980B-475A-9CC4-9CAA1A76822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41CB1-622E-A04E-BF8C-51FCEC7648DE}">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3CDBCE-7017-BE42-B838-F30213B8E2A0}">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_tradnl" sz="2800" kern="1200" dirty="0">
              <a:solidFill>
                <a:schemeClr val="accent4">
                  <a:lumMod val="75000"/>
                </a:schemeClr>
              </a:solidFill>
            </a:rPr>
            <a:t>Aterrizaje suave del crecimiento mundial y bajo crecimiento de los principales socios comerciales de la región.</a:t>
          </a:r>
          <a:endParaRPr lang="en-US" sz="2800" kern="1200" dirty="0">
            <a:solidFill>
              <a:schemeClr val="accent4">
                <a:lumMod val="75000"/>
              </a:schemeClr>
            </a:solidFill>
          </a:endParaRPr>
        </a:p>
      </dsp:txBody>
      <dsp:txXfrm>
        <a:off x="0" y="0"/>
        <a:ext cx="6900512" cy="1384035"/>
      </dsp:txXfrm>
    </dsp:sp>
    <dsp:sp modelId="{49884802-6E43-7845-975A-120598BDC8C2}">
      <dsp:nvSpPr>
        <dsp:cNvPr id="0" name=""/>
        <dsp:cNvSpPr/>
      </dsp:nvSpPr>
      <dsp:spPr>
        <a:xfrm>
          <a:off x="0" y="1384035"/>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6D569-F8D3-2F44-BE40-721B2E7223E7}">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_tradnl" sz="2800" kern="1200" dirty="0">
              <a:solidFill>
                <a:schemeClr val="accent4">
                  <a:lumMod val="75000"/>
                </a:schemeClr>
              </a:solidFill>
            </a:rPr>
            <a:t>Acumulación de deuda y crecientes costos financieros.</a:t>
          </a:r>
          <a:endParaRPr lang="en-US" sz="2800" kern="1200" dirty="0">
            <a:solidFill>
              <a:schemeClr val="accent4">
                <a:lumMod val="75000"/>
              </a:schemeClr>
            </a:solidFill>
          </a:endParaRPr>
        </a:p>
      </dsp:txBody>
      <dsp:txXfrm>
        <a:off x="0" y="1384035"/>
        <a:ext cx="6900512" cy="1384035"/>
      </dsp:txXfrm>
    </dsp:sp>
    <dsp:sp modelId="{39B2C3FB-AE38-ED43-A271-ED516485F934}">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06A095-B232-924D-BABE-478E0AA29696}">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_tradnl" sz="2800" kern="1200" dirty="0">
              <a:solidFill>
                <a:schemeClr val="accent4">
                  <a:lumMod val="75000"/>
                </a:schemeClr>
              </a:solidFill>
            </a:rPr>
            <a:t>Tensiones geopolíticas y proteccionismo.</a:t>
          </a:r>
          <a:endParaRPr lang="en-US" sz="2800" kern="1200" dirty="0">
            <a:solidFill>
              <a:schemeClr val="accent4">
                <a:lumMod val="75000"/>
              </a:schemeClr>
            </a:solidFill>
          </a:endParaRPr>
        </a:p>
      </dsp:txBody>
      <dsp:txXfrm>
        <a:off x="0" y="2768070"/>
        <a:ext cx="6900512" cy="1384035"/>
      </dsp:txXfrm>
    </dsp:sp>
    <dsp:sp modelId="{09D9397D-7B81-3347-8B4A-35DFAE0EAE45}">
      <dsp:nvSpPr>
        <dsp:cNvPr id="0" name=""/>
        <dsp:cNvSpPr/>
      </dsp:nvSpPr>
      <dsp:spPr>
        <a:xfrm>
          <a:off x="0" y="4152105"/>
          <a:ext cx="690051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1377B-5A26-4849-A45C-9C3D74B63A37}">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_tradnl" sz="2800" kern="1200" dirty="0">
              <a:solidFill>
                <a:schemeClr val="accent4">
                  <a:lumMod val="75000"/>
                </a:schemeClr>
              </a:solidFill>
            </a:rPr>
            <a:t>Adaptarse a los cambios  climáticos y tecnológicos requiere de un gran salto de inversión.</a:t>
          </a:r>
          <a:endParaRPr lang="en-US" sz="2800" kern="1200" dirty="0">
            <a:solidFill>
              <a:schemeClr val="accent4">
                <a:lumMod val="75000"/>
              </a:schemeClr>
            </a:solidFill>
          </a:endParaRP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56553-148E-4E98-ADCA-D296F0BA89E9}">
      <dsp:nvSpPr>
        <dsp:cNvPr id="0" name=""/>
        <dsp:cNvSpPr/>
      </dsp:nvSpPr>
      <dsp:spPr>
        <a:xfrm>
          <a:off x="3082131"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E2B0DB-AE56-4846-BE8D-2B807CAA4DEC}">
      <dsp:nvSpPr>
        <dsp:cNvPr id="0" name=""/>
        <dsp:cNvSpPr/>
      </dsp:nvSpPr>
      <dsp:spPr>
        <a:xfrm>
          <a:off x="3495508" y="413377"/>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u="none" kern="1200">
              <a:latin typeface="Arial" panose="020B0604020202020204" pitchFamily="34" charset="0"/>
              <a:cs typeface="Arial" panose="020B0604020202020204" pitchFamily="34" charset="0"/>
            </a:rPr>
            <a:t>Espacio fiscal</a:t>
          </a:r>
          <a:endParaRPr lang="es-AR" sz="1600" b="1" kern="1200" noProof="0">
            <a:latin typeface="Arial" panose="020B0604020202020204" pitchFamily="34" charset="0"/>
            <a:cs typeface="Arial" panose="020B0604020202020204" pitchFamily="34" charset="0"/>
          </a:endParaRPr>
        </a:p>
      </dsp:txBody>
      <dsp:txXfrm>
        <a:off x="3578350" y="496219"/>
        <a:ext cx="1531337" cy="1531337"/>
      </dsp:txXfrm>
    </dsp:sp>
    <dsp:sp modelId="{3E15A54C-6BB3-4F63-8FB5-519117E20BAA}">
      <dsp:nvSpPr>
        <dsp:cNvPr id="0" name=""/>
        <dsp:cNvSpPr/>
      </dsp:nvSpPr>
      <dsp:spPr>
        <a:xfrm>
          <a:off x="5323070" y="413377"/>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AR" sz="1300" b="1" kern="1200" noProof="0" dirty="0">
              <a:latin typeface="+mn-lt"/>
            </a:rPr>
            <a:t>Manejo de los riesgos </a:t>
          </a:r>
          <a:r>
            <a:rPr lang="es-AR" sz="1300" b="1" kern="1200" noProof="0" dirty="0">
              <a:latin typeface="Arial" panose="020B0604020202020204" pitchFamily="34" charset="0"/>
              <a:cs typeface="Arial" panose="020B0604020202020204" pitchFamily="34" charset="0"/>
            </a:rPr>
            <a:t>financieros</a:t>
          </a:r>
          <a:r>
            <a:rPr lang="es-AR" sz="1300" b="1" kern="1200" noProof="0" dirty="0">
              <a:latin typeface="+mn-lt"/>
            </a:rPr>
            <a:t> y cambiarios</a:t>
          </a:r>
        </a:p>
      </dsp:txBody>
      <dsp:txXfrm>
        <a:off x="5405912" y="496219"/>
        <a:ext cx="1531337" cy="1531337"/>
      </dsp:txXfrm>
    </dsp:sp>
    <dsp:sp modelId="{1E4A1203-221B-4C9D-A0AF-FE85F229E663}">
      <dsp:nvSpPr>
        <dsp:cNvPr id="0" name=""/>
        <dsp:cNvSpPr/>
      </dsp:nvSpPr>
      <dsp:spPr>
        <a:xfrm>
          <a:off x="3495508" y="2240939"/>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AR" sz="1300" b="1" kern="1200" noProof="0" dirty="0">
              <a:latin typeface="+mn-lt"/>
            </a:rPr>
            <a:t>Movilización de financiamiento </a:t>
          </a:r>
          <a:r>
            <a:rPr lang="es-AR" sz="1300" b="1" kern="1200" noProof="0" dirty="0">
              <a:latin typeface="Arial" panose="020B0604020202020204" pitchFamily="34" charset="0"/>
              <a:cs typeface="Arial" panose="020B0604020202020204" pitchFamily="34" charset="0"/>
            </a:rPr>
            <a:t>concesional</a:t>
          </a:r>
          <a:r>
            <a:rPr lang="es-AR" sz="1300" b="1" kern="1200" noProof="0" dirty="0">
              <a:latin typeface="+mn-lt"/>
            </a:rPr>
            <a:t>  banca de desarrollo</a:t>
          </a:r>
        </a:p>
        <a:p>
          <a:pPr marL="0" lvl="0" indent="0" algn="ctr" defTabSz="577850" rtl="0">
            <a:lnSpc>
              <a:spcPct val="90000"/>
            </a:lnSpc>
            <a:spcBef>
              <a:spcPct val="0"/>
            </a:spcBef>
            <a:spcAft>
              <a:spcPct val="35000"/>
            </a:spcAft>
            <a:buNone/>
          </a:pPr>
          <a:r>
            <a:rPr lang="es-AR" sz="1300" b="1" kern="1200" noProof="0" dirty="0">
              <a:latin typeface="+mn-lt"/>
            </a:rPr>
            <a:t>Fondos de garantía </a:t>
          </a:r>
        </a:p>
      </dsp:txBody>
      <dsp:txXfrm>
        <a:off x="3578350" y="2323781"/>
        <a:ext cx="1531337" cy="1531337"/>
      </dsp:txXfrm>
    </dsp:sp>
    <dsp:sp modelId="{4C6A28BB-980B-475A-9CC4-9CAA1A76822B}">
      <dsp:nvSpPr>
        <dsp:cNvPr id="0" name=""/>
        <dsp:cNvSpPr/>
      </dsp:nvSpPr>
      <dsp:spPr>
        <a:xfrm>
          <a:off x="5323070" y="2240939"/>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AR" sz="1300" b="1" kern="1200" noProof="0" dirty="0"/>
            <a:t>Mecanismos de alivio de la deuda</a:t>
          </a:r>
        </a:p>
      </dsp:txBody>
      <dsp:txXfrm>
        <a:off x="5405912" y="2323781"/>
        <a:ext cx="1531337" cy="15313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0.05781</cdr:x>
      <cdr:y>0.05632</cdr:y>
    </cdr:from>
    <cdr:to>
      <cdr:x>0.17785</cdr:x>
      <cdr:y>0.16323</cdr:y>
    </cdr:to>
    <cdr:sp macro="" textlink="">
      <cdr:nvSpPr>
        <cdr:cNvPr id="2" name="TextBox 1">
          <a:extLst xmlns:a="http://schemas.openxmlformats.org/drawingml/2006/main">
            <a:ext uri="{FF2B5EF4-FFF2-40B4-BE49-F238E27FC236}">
              <a16:creationId xmlns:a16="http://schemas.microsoft.com/office/drawing/2014/main" id="{B27F19CE-F185-7CEA-3EBD-3DC336B11273}"/>
            </a:ext>
          </a:extLst>
        </cdr:cNvPr>
        <cdr:cNvSpPr txBox="1"/>
      </cdr:nvSpPr>
      <cdr:spPr>
        <a:xfrm xmlns:a="http://schemas.openxmlformats.org/drawingml/2006/main">
          <a:off x="671749" y="242721"/>
          <a:ext cx="1394745" cy="4607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b="1" dirty="0">
              <a:solidFill>
                <a:schemeClr val="accent2"/>
              </a:solidFill>
            </a:rPr>
            <a:t>1951-1959:</a:t>
          </a:r>
        </a:p>
        <a:p xmlns:a="http://schemas.openxmlformats.org/drawingml/2006/main">
          <a:pPr algn="ctr"/>
          <a:r>
            <a:rPr lang="en-US" sz="1000" b="1" dirty="0">
              <a:solidFill>
                <a:schemeClr val="accent2"/>
              </a:solidFill>
            </a:rPr>
            <a:t>4.9%</a:t>
          </a:r>
        </a:p>
      </cdr:txBody>
    </cdr:sp>
  </cdr:relSizeAnchor>
  <cdr:relSizeAnchor xmlns:cdr="http://schemas.openxmlformats.org/drawingml/2006/chartDrawing">
    <cdr:from>
      <cdr:x>0.1875</cdr:x>
      <cdr:y>0.33376</cdr:y>
    </cdr:from>
    <cdr:to>
      <cdr:x>0.3031</cdr:x>
      <cdr:y>0.43538</cdr:y>
    </cdr:to>
    <cdr:sp macro="" textlink="">
      <cdr:nvSpPr>
        <cdr:cNvPr id="3" name="TextBox 1">
          <a:extLst xmlns:a="http://schemas.openxmlformats.org/drawingml/2006/main">
            <a:ext uri="{FF2B5EF4-FFF2-40B4-BE49-F238E27FC236}">
              <a16:creationId xmlns:a16="http://schemas.microsoft.com/office/drawing/2014/main" id="{327FBCC6-A22B-8AC4-A172-260F9F7F5B42}"/>
            </a:ext>
          </a:extLst>
        </cdr:cNvPr>
        <cdr:cNvSpPr txBox="1"/>
      </cdr:nvSpPr>
      <cdr:spPr>
        <a:xfrm xmlns:a="http://schemas.openxmlformats.org/drawingml/2006/main">
          <a:off x="2178539" y="1438279"/>
          <a:ext cx="1343156" cy="4379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chemeClr val="accent2"/>
              </a:solidFill>
            </a:rPr>
            <a:t>1960-1969:</a:t>
          </a:r>
        </a:p>
        <a:p xmlns:a="http://schemas.openxmlformats.org/drawingml/2006/main">
          <a:pPr algn="ctr"/>
          <a:r>
            <a:rPr lang="en-US" sz="1000" b="1" dirty="0">
              <a:solidFill>
                <a:schemeClr val="accent2"/>
              </a:solidFill>
            </a:rPr>
            <a:t>5.7%</a:t>
          </a:r>
        </a:p>
      </cdr:txBody>
    </cdr:sp>
  </cdr:relSizeAnchor>
  <cdr:relSizeAnchor xmlns:cdr="http://schemas.openxmlformats.org/drawingml/2006/chartDrawing">
    <cdr:from>
      <cdr:x>0.31032</cdr:x>
      <cdr:y>0.09024</cdr:y>
    </cdr:from>
    <cdr:to>
      <cdr:x>0.43079</cdr:x>
      <cdr:y>0.18228</cdr:y>
    </cdr:to>
    <cdr:sp macro="" textlink="">
      <cdr:nvSpPr>
        <cdr:cNvPr id="4" name="TextBox 1">
          <a:extLst xmlns:a="http://schemas.openxmlformats.org/drawingml/2006/main">
            <a:ext uri="{FF2B5EF4-FFF2-40B4-BE49-F238E27FC236}">
              <a16:creationId xmlns:a16="http://schemas.microsoft.com/office/drawing/2014/main" id="{327FBCC6-A22B-8AC4-A172-260F9F7F5B42}"/>
            </a:ext>
          </a:extLst>
        </cdr:cNvPr>
        <cdr:cNvSpPr txBox="1"/>
      </cdr:nvSpPr>
      <cdr:spPr>
        <a:xfrm xmlns:a="http://schemas.openxmlformats.org/drawingml/2006/main">
          <a:off x="3605646" y="388890"/>
          <a:ext cx="1399741" cy="3966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chemeClr val="accent2"/>
              </a:solidFill>
            </a:rPr>
            <a:t>1970-1979:</a:t>
          </a:r>
        </a:p>
        <a:p xmlns:a="http://schemas.openxmlformats.org/drawingml/2006/main">
          <a:pPr algn="ctr"/>
          <a:r>
            <a:rPr lang="en-US" sz="1000" b="1" dirty="0">
              <a:solidFill>
                <a:schemeClr val="accent2"/>
              </a:solidFill>
            </a:rPr>
            <a:t>5.9%</a:t>
          </a:r>
        </a:p>
      </cdr:txBody>
    </cdr:sp>
  </cdr:relSizeAnchor>
  <cdr:relSizeAnchor xmlns:cdr="http://schemas.openxmlformats.org/drawingml/2006/chartDrawing">
    <cdr:from>
      <cdr:x>0.40264</cdr:x>
      <cdr:y>0.65248</cdr:y>
    </cdr:from>
    <cdr:to>
      <cdr:x>0.52928</cdr:x>
      <cdr:y>0.74451</cdr:y>
    </cdr:to>
    <cdr:sp macro="" textlink="">
      <cdr:nvSpPr>
        <cdr:cNvPr id="5" name="TextBox 1">
          <a:extLst xmlns:a="http://schemas.openxmlformats.org/drawingml/2006/main">
            <a:ext uri="{FF2B5EF4-FFF2-40B4-BE49-F238E27FC236}">
              <a16:creationId xmlns:a16="http://schemas.microsoft.com/office/drawing/2014/main" id="{327FBCC6-A22B-8AC4-A172-260F9F7F5B42}"/>
            </a:ext>
          </a:extLst>
        </cdr:cNvPr>
        <cdr:cNvSpPr txBox="1"/>
      </cdr:nvSpPr>
      <cdr:spPr>
        <a:xfrm xmlns:a="http://schemas.openxmlformats.org/drawingml/2006/main">
          <a:off x="3274218" y="2992958"/>
          <a:ext cx="1029906" cy="4221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chemeClr val="accent2"/>
              </a:solidFill>
            </a:rPr>
            <a:t>1980-1989:</a:t>
          </a:r>
        </a:p>
        <a:p xmlns:a="http://schemas.openxmlformats.org/drawingml/2006/main">
          <a:pPr algn="ctr"/>
          <a:r>
            <a:rPr lang="en-US" sz="1000" b="1" dirty="0">
              <a:solidFill>
                <a:schemeClr val="accent2"/>
              </a:solidFill>
            </a:rPr>
            <a:t>2.0%</a:t>
          </a:r>
        </a:p>
      </cdr:txBody>
    </cdr:sp>
  </cdr:relSizeAnchor>
  <cdr:relSizeAnchor xmlns:cdr="http://schemas.openxmlformats.org/drawingml/2006/chartDrawing">
    <cdr:from>
      <cdr:x>0.52733</cdr:x>
      <cdr:y>0.14287</cdr:y>
    </cdr:from>
    <cdr:to>
      <cdr:x>0.65265</cdr:x>
      <cdr:y>0.24524</cdr:y>
    </cdr:to>
    <cdr:sp macro="" textlink="">
      <cdr:nvSpPr>
        <cdr:cNvPr id="6" name="TextBox 1">
          <a:extLst xmlns:a="http://schemas.openxmlformats.org/drawingml/2006/main">
            <a:ext uri="{FF2B5EF4-FFF2-40B4-BE49-F238E27FC236}">
              <a16:creationId xmlns:a16="http://schemas.microsoft.com/office/drawing/2014/main" id="{E20BC93D-9E3B-F744-BCB4-C61E0C3A7FAA}"/>
            </a:ext>
          </a:extLst>
        </cdr:cNvPr>
        <cdr:cNvSpPr txBox="1"/>
      </cdr:nvSpPr>
      <cdr:spPr>
        <a:xfrm xmlns:a="http://schemas.openxmlformats.org/drawingml/2006/main">
          <a:off x="6127100" y="615667"/>
          <a:ext cx="1456093" cy="4411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chemeClr val="accent2"/>
              </a:solidFill>
            </a:rPr>
            <a:t>1990-1999:</a:t>
          </a:r>
        </a:p>
        <a:p xmlns:a="http://schemas.openxmlformats.org/drawingml/2006/main">
          <a:pPr algn="ctr"/>
          <a:r>
            <a:rPr lang="en-US" sz="1000" b="1" dirty="0">
              <a:solidFill>
                <a:schemeClr val="accent2"/>
              </a:solidFill>
            </a:rPr>
            <a:t>2.8%</a:t>
          </a:r>
        </a:p>
      </cdr:txBody>
    </cdr:sp>
  </cdr:relSizeAnchor>
  <cdr:relSizeAnchor xmlns:cdr="http://schemas.openxmlformats.org/drawingml/2006/chartDrawing">
    <cdr:from>
      <cdr:x>0.62761</cdr:x>
      <cdr:y>0.56539</cdr:y>
    </cdr:from>
    <cdr:to>
      <cdr:x>0.75663</cdr:x>
      <cdr:y>0.66939</cdr:y>
    </cdr:to>
    <cdr:sp macro="" textlink="">
      <cdr:nvSpPr>
        <cdr:cNvPr id="7" name="TextBox 1">
          <a:extLst xmlns:a="http://schemas.openxmlformats.org/drawingml/2006/main">
            <a:ext uri="{FF2B5EF4-FFF2-40B4-BE49-F238E27FC236}">
              <a16:creationId xmlns:a16="http://schemas.microsoft.com/office/drawing/2014/main" id="{E20BC93D-9E3B-F744-BCB4-C61E0C3A7FAA}"/>
            </a:ext>
          </a:extLst>
        </cdr:cNvPr>
        <cdr:cNvSpPr txBox="1"/>
      </cdr:nvSpPr>
      <cdr:spPr>
        <a:xfrm xmlns:a="http://schemas.openxmlformats.org/drawingml/2006/main">
          <a:off x="7292172" y="2436465"/>
          <a:ext cx="1499084" cy="4481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chemeClr val="accent2"/>
              </a:solidFill>
            </a:rPr>
            <a:t>2000-2009:</a:t>
          </a:r>
        </a:p>
        <a:p xmlns:a="http://schemas.openxmlformats.org/drawingml/2006/main">
          <a:pPr algn="ctr"/>
          <a:r>
            <a:rPr lang="en-US" sz="1000" b="1" dirty="0">
              <a:solidFill>
                <a:schemeClr val="accent2"/>
              </a:solidFill>
            </a:rPr>
            <a:t>3.0%</a:t>
          </a:r>
        </a:p>
      </cdr:txBody>
    </cdr:sp>
  </cdr:relSizeAnchor>
  <cdr:relSizeAnchor xmlns:cdr="http://schemas.openxmlformats.org/drawingml/2006/chartDrawing">
    <cdr:from>
      <cdr:x>0.77385</cdr:x>
      <cdr:y>0.28941</cdr:y>
    </cdr:from>
    <cdr:to>
      <cdr:x>0.89522</cdr:x>
      <cdr:y>0.38145</cdr:y>
    </cdr:to>
    <cdr:sp macro="" textlink="">
      <cdr:nvSpPr>
        <cdr:cNvPr id="8" name="TextBox 1">
          <a:extLst xmlns:a="http://schemas.openxmlformats.org/drawingml/2006/main">
            <a:ext uri="{FF2B5EF4-FFF2-40B4-BE49-F238E27FC236}">
              <a16:creationId xmlns:a16="http://schemas.microsoft.com/office/drawing/2014/main" id="{E20BC93D-9E3B-F744-BCB4-C61E0C3A7FAA}"/>
            </a:ext>
          </a:extLst>
        </cdr:cNvPr>
        <cdr:cNvSpPr txBox="1"/>
      </cdr:nvSpPr>
      <cdr:spPr>
        <a:xfrm xmlns:a="http://schemas.openxmlformats.org/drawingml/2006/main">
          <a:off x="8991306" y="1247150"/>
          <a:ext cx="1410198" cy="3966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chemeClr val="accent2"/>
              </a:solidFill>
            </a:rPr>
            <a:t>2010-2019:</a:t>
          </a:r>
        </a:p>
        <a:p xmlns:a="http://schemas.openxmlformats.org/drawingml/2006/main">
          <a:pPr algn="ctr"/>
          <a:r>
            <a:rPr lang="en-US" sz="1000" b="1" dirty="0">
              <a:solidFill>
                <a:schemeClr val="accent2"/>
              </a:solidFill>
            </a:rPr>
            <a:t>1.9%</a:t>
          </a:r>
        </a:p>
      </cdr:txBody>
    </cdr:sp>
  </cdr:relSizeAnchor>
  <cdr:relSizeAnchor xmlns:cdr="http://schemas.openxmlformats.org/drawingml/2006/chartDrawing">
    <cdr:from>
      <cdr:x>0.88645</cdr:x>
      <cdr:y>0.51784</cdr:y>
    </cdr:from>
    <cdr:to>
      <cdr:x>0.96674</cdr:x>
      <cdr:y>0.62314</cdr:y>
    </cdr:to>
    <cdr:sp macro="" textlink="">
      <cdr:nvSpPr>
        <cdr:cNvPr id="9" name="TextBox 1">
          <a:extLst xmlns:a="http://schemas.openxmlformats.org/drawingml/2006/main">
            <a:ext uri="{FF2B5EF4-FFF2-40B4-BE49-F238E27FC236}">
              <a16:creationId xmlns:a16="http://schemas.microsoft.com/office/drawing/2014/main" id="{E20BC93D-9E3B-F744-BCB4-C61E0C3A7FAA}"/>
            </a:ext>
          </a:extLst>
        </cdr:cNvPr>
        <cdr:cNvSpPr txBox="1"/>
      </cdr:nvSpPr>
      <cdr:spPr>
        <a:xfrm xmlns:a="http://schemas.openxmlformats.org/drawingml/2006/main">
          <a:off x="10299612" y="2231545"/>
          <a:ext cx="932889" cy="453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rgbClr val="FF0000"/>
              </a:solidFill>
            </a:rPr>
            <a:t>2015-2024:</a:t>
          </a:r>
        </a:p>
        <a:p xmlns:a="http://schemas.openxmlformats.org/drawingml/2006/main">
          <a:pPr algn="ctr"/>
          <a:r>
            <a:rPr lang="en-US" sz="1100" b="1" dirty="0">
              <a:solidFill>
                <a:srgbClr val="FF0000"/>
              </a:solidFill>
            </a:rPr>
            <a:t>1.0%</a:t>
          </a:r>
        </a:p>
      </cdr:txBody>
    </cdr:sp>
  </cdr:relSizeAnchor>
</c:userShapes>
</file>

<file path=ppt/drawings/drawing2.xml><?xml version="1.0" encoding="utf-8"?>
<c:userShapes xmlns:c="http://schemas.openxmlformats.org/drawingml/2006/chart">
  <cdr:relSizeAnchor xmlns:cdr="http://schemas.openxmlformats.org/drawingml/2006/chartDrawing">
    <cdr:from>
      <cdr:x>0.59951</cdr:x>
      <cdr:y>0.63341</cdr:y>
    </cdr:from>
    <cdr:to>
      <cdr:x>0.96044</cdr:x>
      <cdr:y>0.85055</cdr:y>
    </cdr:to>
    <cdr:sp macro="" textlink="">
      <cdr:nvSpPr>
        <cdr:cNvPr id="4" name="TextBox 1">
          <a:extLst xmlns:a="http://schemas.openxmlformats.org/drawingml/2006/main">
            <a:ext uri="{FF2B5EF4-FFF2-40B4-BE49-F238E27FC236}">
              <a16:creationId xmlns:a16="http://schemas.microsoft.com/office/drawing/2014/main" id="{37A805D0-E87E-7A94-FE53-71546DD94FCE}"/>
            </a:ext>
          </a:extLst>
        </cdr:cNvPr>
        <cdr:cNvSpPr txBox="1"/>
      </cdr:nvSpPr>
      <cdr:spPr>
        <a:xfrm xmlns:a="http://schemas.openxmlformats.org/drawingml/2006/main">
          <a:off x="3464538" y="2719203"/>
          <a:ext cx="2085788" cy="9321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_tradnl" sz="1400" b="1" noProof="0" dirty="0">
              <a:solidFill>
                <a:schemeClr val="tx1"/>
              </a:solidFill>
            </a:rPr>
            <a:t>1980 – 1990: caída 16,5 </a:t>
          </a:r>
          <a:r>
            <a:rPr lang="es-ES_tradnl" sz="1400" b="1" noProof="0" dirty="0" err="1">
              <a:solidFill>
                <a:schemeClr val="tx1"/>
              </a:solidFill>
            </a:rPr>
            <a:t>pp</a:t>
          </a:r>
          <a:endParaRPr lang="es-ES_tradnl" sz="1400" b="1" noProof="0" dirty="0">
            <a:solidFill>
              <a:schemeClr val="tx1"/>
            </a:solidFill>
          </a:endParaRPr>
        </a:p>
        <a:p xmlns:a="http://schemas.openxmlformats.org/drawingml/2006/main">
          <a:r>
            <a:rPr lang="es-ES_tradnl" sz="1400" b="1" noProof="0" dirty="0">
              <a:solidFill>
                <a:schemeClr val="tx1"/>
              </a:solidFill>
            </a:rPr>
            <a:t>1990 -  2002: aumento 1,2pp</a:t>
          </a:r>
        </a:p>
        <a:p xmlns:a="http://schemas.openxmlformats.org/drawingml/2006/main">
          <a:r>
            <a:rPr lang="es-ES_tradnl" sz="1400" b="1" noProof="0" dirty="0">
              <a:solidFill>
                <a:schemeClr val="tx1"/>
              </a:solidFill>
            </a:rPr>
            <a:t>2002 – 2013: aumento 15pp</a:t>
          </a:r>
        </a:p>
        <a:p xmlns:a="http://schemas.openxmlformats.org/drawingml/2006/main">
          <a:r>
            <a:rPr lang="es-ES_tradnl" sz="1400" b="1" noProof="0" dirty="0">
              <a:solidFill>
                <a:schemeClr val="tx1"/>
              </a:solidFill>
            </a:rPr>
            <a:t>2013 – 2024: caída 2,8pp</a:t>
          </a:r>
        </a:p>
      </cdr:txBody>
    </cdr:sp>
  </cdr:relSizeAnchor>
</c:userShapes>
</file>

<file path=ppt/drawings/drawing3.xml><?xml version="1.0" encoding="utf-8"?>
<c:userShapes xmlns:c="http://schemas.openxmlformats.org/drawingml/2006/chart">
  <cdr:relSizeAnchor xmlns:cdr="http://schemas.openxmlformats.org/drawingml/2006/chartDrawing">
    <cdr:from>
      <cdr:x>0.13452</cdr:x>
      <cdr:y>0.17588</cdr:y>
    </cdr:from>
    <cdr:to>
      <cdr:x>0.16872</cdr:x>
      <cdr:y>0.86533</cdr:y>
    </cdr:to>
    <cdr:sp macro="" textlink="">
      <cdr:nvSpPr>
        <cdr:cNvPr id="2" name="Rectangle 1">
          <a:extLst xmlns:a="http://schemas.openxmlformats.org/drawingml/2006/main">
            <a:ext uri="{FF2B5EF4-FFF2-40B4-BE49-F238E27FC236}">
              <a16:creationId xmlns:a16="http://schemas.microsoft.com/office/drawing/2014/main" id="{9A2449E4-0058-6CC5-6F1A-EE7E960697CE}"/>
            </a:ext>
          </a:extLst>
        </cdr:cNvPr>
        <cdr:cNvSpPr/>
      </cdr:nvSpPr>
      <cdr:spPr>
        <a:xfrm xmlns:a="http://schemas.openxmlformats.org/drawingml/2006/main">
          <a:off x="1473214" y="727880"/>
          <a:ext cx="374574" cy="2853369"/>
        </a:xfrm>
        <a:prstGeom xmlns:a="http://schemas.openxmlformats.org/drawingml/2006/main" prst="rect">
          <a:avLst/>
        </a:prstGeom>
        <a:noFill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dr:relSizeAnchor xmlns:cdr="http://schemas.openxmlformats.org/drawingml/2006/chartDrawing">
    <cdr:from>
      <cdr:x>0.27194</cdr:x>
      <cdr:y>0.08004</cdr:y>
    </cdr:from>
    <cdr:to>
      <cdr:x>0.30753</cdr:x>
      <cdr:y>0.84473</cdr:y>
    </cdr:to>
    <cdr:sp macro="" textlink="">
      <cdr:nvSpPr>
        <cdr:cNvPr id="3" name="Rectangle 2">
          <a:extLst xmlns:a="http://schemas.openxmlformats.org/drawingml/2006/main">
            <a:ext uri="{FF2B5EF4-FFF2-40B4-BE49-F238E27FC236}">
              <a16:creationId xmlns:a16="http://schemas.microsoft.com/office/drawing/2014/main" id="{5F63A070-C73C-2C63-92FA-6F8EC342418F}"/>
            </a:ext>
          </a:extLst>
        </cdr:cNvPr>
        <cdr:cNvSpPr/>
      </cdr:nvSpPr>
      <cdr:spPr>
        <a:xfrm xmlns:a="http://schemas.openxmlformats.org/drawingml/2006/main">
          <a:off x="2978239" y="331273"/>
          <a:ext cx="389875" cy="3164717"/>
        </a:xfrm>
        <a:prstGeom xmlns:a="http://schemas.openxmlformats.org/drawingml/2006/main" prst="rect">
          <a:avLst/>
        </a:prstGeom>
        <a:noFill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0.40371</cdr:x>
      <cdr:y>0.15516</cdr:y>
    </cdr:from>
    <cdr:to>
      <cdr:x>0.43791</cdr:x>
      <cdr:y>0.84461</cdr:y>
    </cdr:to>
    <cdr:sp macro="" textlink="">
      <cdr:nvSpPr>
        <cdr:cNvPr id="4" name="Rectangle 3">
          <a:extLst xmlns:a="http://schemas.openxmlformats.org/drawingml/2006/main">
            <a:ext uri="{FF2B5EF4-FFF2-40B4-BE49-F238E27FC236}">
              <a16:creationId xmlns:a16="http://schemas.microsoft.com/office/drawing/2014/main" id="{70A55B96-1756-8F8D-D864-1D03061EECCA}"/>
            </a:ext>
          </a:extLst>
        </cdr:cNvPr>
        <cdr:cNvSpPr/>
      </cdr:nvSpPr>
      <cdr:spPr>
        <a:xfrm xmlns:a="http://schemas.openxmlformats.org/drawingml/2006/main">
          <a:off x="4421450" y="642136"/>
          <a:ext cx="374574" cy="2853369"/>
        </a:xfrm>
        <a:prstGeom xmlns:a="http://schemas.openxmlformats.org/drawingml/2006/main" prst="rect">
          <a:avLst/>
        </a:prstGeom>
        <a:noFill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0.67894</cdr:x>
      <cdr:y>0.18456</cdr:y>
    </cdr:from>
    <cdr:to>
      <cdr:x>0.71314</cdr:x>
      <cdr:y>0.87401</cdr:y>
    </cdr:to>
    <cdr:sp macro="" textlink="">
      <cdr:nvSpPr>
        <cdr:cNvPr id="5" name="Rectangle 4">
          <a:extLst xmlns:a="http://schemas.openxmlformats.org/drawingml/2006/main">
            <a:ext uri="{FF2B5EF4-FFF2-40B4-BE49-F238E27FC236}">
              <a16:creationId xmlns:a16="http://schemas.microsoft.com/office/drawing/2014/main" id="{DE2BE34F-4C03-A44F-A835-E6AFAC4FFF3A}"/>
            </a:ext>
          </a:extLst>
        </cdr:cNvPr>
        <cdr:cNvSpPr/>
      </cdr:nvSpPr>
      <cdr:spPr>
        <a:xfrm xmlns:a="http://schemas.openxmlformats.org/drawingml/2006/main">
          <a:off x="7435788" y="763806"/>
          <a:ext cx="374574" cy="2853369"/>
        </a:xfrm>
        <a:prstGeom xmlns:a="http://schemas.openxmlformats.org/drawingml/2006/main" prst="rect">
          <a:avLst/>
        </a:prstGeom>
        <a:noFill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0.54778</cdr:x>
      <cdr:y>0.16755</cdr:y>
    </cdr:from>
    <cdr:to>
      <cdr:x>0.58198</cdr:x>
      <cdr:y>0.857</cdr:y>
    </cdr:to>
    <cdr:sp macro="" textlink="">
      <cdr:nvSpPr>
        <cdr:cNvPr id="6" name="Rectangle 5">
          <a:extLst xmlns:a="http://schemas.openxmlformats.org/drawingml/2006/main">
            <a:ext uri="{FF2B5EF4-FFF2-40B4-BE49-F238E27FC236}">
              <a16:creationId xmlns:a16="http://schemas.microsoft.com/office/drawing/2014/main" id="{69BB38EE-79F0-22AB-ED13-F4CA9F67D34C}"/>
            </a:ext>
          </a:extLst>
        </cdr:cNvPr>
        <cdr:cNvSpPr/>
      </cdr:nvSpPr>
      <cdr:spPr>
        <a:xfrm xmlns:a="http://schemas.openxmlformats.org/drawingml/2006/main">
          <a:off x="5999311" y="693421"/>
          <a:ext cx="374574" cy="2853369"/>
        </a:xfrm>
        <a:prstGeom xmlns:a="http://schemas.openxmlformats.org/drawingml/2006/main" prst="rect">
          <a:avLst/>
        </a:prstGeom>
        <a:noFill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0.82273</cdr:x>
      <cdr:y>0.16163</cdr:y>
    </cdr:from>
    <cdr:to>
      <cdr:x>0.85484</cdr:x>
      <cdr:y>0.87574</cdr:y>
    </cdr:to>
    <cdr:sp macro="" textlink="">
      <cdr:nvSpPr>
        <cdr:cNvPr id="7" name="Rectangle 6">
          <a:extLst xmlns:a="http://schemas.openxmlformats.org/drawingml/2006/main">
            <a:ext uri="{FF2B5EF4-FFF2-40B4-BE49-F238E27FC236}">
              <a16:creationId xmlns:a16="http://schemas.microsoft.com/office/drawing/2014/main" id="{EBCDA0B9-5EFB-1C5E-0785-2AC9582BE15D}"/>
            </a:ext>
          </a:extLst>
        </cdr:cNvPr>
        <cdr:cNvSpPr/>
      </cdr:nvSpPr>
      <cdr:spPr>
        <a:xfrm xmlns:a="http://schemas.openxmlformats.org/drawingml/2006/main">
          <a:off x="9010587" y="668932"/>
          <a:ext cx="351622" cy="2955396"/>
        </a:xfrm>
        <a:prstGeom xmlns:a="http://schemas.openxmlformats.org/drawingml/2006/main" prst="rect">
          <a:avLst/>
        </a:prstGeom>
        <a:noFill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kern="1200"/>
        </a:p>
      </cdr:txBody>
    </cdr:sp>
  </cdr:relSizeAnchor>
  <cdr:relSizeAnchor xmlns:cdr="http://schemas.openxmlformats.org/drawingml/2006/chartDrawing">
    <cdr:from>
      <cdr:x>0.95417</cdr:x>
      <cdr:y>0.20492</cdr:y>
    </cdr:from>
    <cdr:to>
      <cdr:x>0.98837</cdr:x>
      <cdr:y>0.89437</cdr:y>
    </cdr:to>
    <cdr:sp macro="" textlink="">
      <cdr:nvSpPr>
        <cdr:cNvPr id="8" name="Rectangle 7">
          <a:extLst xmlns:a="http://schemas.openxmlformats.org/drawingml/2006/main">
            <a:ext uri="{FF2B5EF4-FFF2-40B4-BE49-F238E27FC236}">
              <a16:creationId xmlns:a16="http://schemas.microsoft.com/office/drawing/2014/main" id="{EBCDA0B9-5EFB-1C5E-0785-2AC9582BE15D}"/>
            </a:ext>
          </a:extLst>
        </cdr:cNvPr>
        <cdr:cNvSpPr/>
      </cdr:nvSpPr>
      <cdr:spPr>
        <a:xfrm xmlns:a="http://schemas.openxmlformats.org/drawingml/2006/main">
          <a:off x="10450125" y="848077"/>
          <a:ext cx="374574" cy="2853369"/>
        </a:xfrm>
        <a:prstGeom xmlns:a="http://schemas.openxmlformats.org/drawingml/2006/main" prst="rect">
          <a:avLst/>
        </a:prstGeom>
        <a:noFill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98673-CE99-924D-B3C9-6E0D73BB4DC4}" type="datetimeFigureOut">
              <a:rPr lang="es-CL" smtClean="0"/>
              <a:t>22-09-25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A321C-E97A-E94F-82A2-883BBB4AE5F4}" type="slidenum">
              <a:rPr lang="es-CL" smtClean="0"/>
              <a:t>‹Nº›</a:t>
            </a:fld>
            <a:endParaRPr lang="es-CL"/>
          </a:p>
        </p:txBody>
      </p:sp>
    </p:spTree>
    <p:extLst>
      <p:ext uri="{BB962C8B-B14F-4D97-AF65-F5344CB8AC3E}">
        <p14:creationId xmlns:p14="http://schemas.microsoft.com/office/powerpoint/2010/main" val="378398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E4200AD-12DB-4310-82F1-071191C27F88}" type="slidenum">
              <a:rPr lang="en-US" smtClean="0"/>
              <a:t>3</a:t>
            </a:fld>
            <a:endParaRPr lang="en-US"/>
          </a:p>
        </p:txBody>
      </p:sp>
    </p:spTree>
    <p:extLst>
      <p:ext uri="{BB962C8B-B14F-4D97-AF65-F5344CB8AC3E}">
        <p14:creationId xmlns:p14="http://schemas.microsoft.com/office/powerpoint/2010/main" val="221476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sz="1000" kern="1200" dirty="0">
                <a:solidFill>
                  <a:schemeClr val="tx1"/>
                </a:solidFill>
                <a:effectLst/>
                <a:latin typeface="+mn-lt"/>
                <a:ea typeface="+mn-ea"/>
                <a:cs typeface="+mn-cs"/>
              </a:rPr>
              <a:t>Fuente CEPAL</a:t>
            </a:r>
          </a:p>
        </p:txBody>
      </p:sp>
      <p:sp>
        <p:nvSpPr>
          <p:cNvPr id="4" name="Slide Number Placeholder 3"/>
          <p:cNvSpPr>
            <a:spLocks noGrp="1"/>
          </p:cNvSpPr>
          <p:nvPr>
            <p:ph type="sldNum" sz="quarter" idx="5"/>
          </p:nvPr>
        </p:nvSpPr>
        <p:spPr/>
        <p:txBody>
          <a:bodyPr/>
          <a:lstStyle/>
          <a:p>
            <a:fld id="{6E4200AD-12DB-4310-82F1-071191C27F88}" type="slidenum">
              <a:rPr lang="en-US" smtClean="0"/>
              <a:t>5</a:t>
            </a:fld>
            <a:endParaRPr lang="en-US"/>
          </a:p>
        </p:txBody>
      </p:sp>
    </p:spTree>
    <p:extLst>
      <p:ext uri="{BB962C8B-B14F-4D97-AF65-F5344CB8AC3E}">
        <p14:creationId xmlns:p14="http://schemas.microsoft.com/office/powerpoint/2010/main" val="65311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one</a:t>
            </a:r>
          </a:p>
        </p:txBody>
      </p:sp>
      <p:sp>
        <p:nvSpPr>
          <p:cNvPr id="4" name="Slide Number Placeholder 3"/>
          <p:cNvSpPr>
            <a:spLocks noGrp="1"/>
          </p:cNvSpPr>
          <p:nvPr>
            <p:ph type="sldNum" sz="quarter" idx="5"/>
          </p:nvPr>
        </p:nvSpPr>
        <p:spPr/>
        <p:txBody>
          <a:bodyPr/>
          <a:lstStyle/>
          <a:p>
            <a:fld id="{46C60845-1DC0-5C4C-98ED-0C9496483CCC}" type="slidenum">
              <a:rPr lang="en-US" smtClean="0"/>
              <a:t>6</a:t>
            </a:fld>
            <a:endParaRPr lang="en-US"/>
          </a:p>
        </p:txBody>
      </p:sp>
    </p:spTree>
    <p:extLst>
      <p:ext uri="{BB962C8B-B14F-4D97-AF65-F5344CB8AC3E}">
        <p14:creationId xmlns:p14="http://schemas.microsoft.com/office/powerpoint/2010/main" val="400412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3081B-F94A-A6EA-2D86-A92CF7566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2FF13-8C71-EF35-9617-DC2A7F2F7B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FECD8C-E8E9-5166-BB56-EFAF0527481F}"/>
              </a:ext>
            </a:extLst>
          </p:cNvPr>
          <p:cNvSpPr>
            <a:spLocks noGrp="1"/>
          </p:cNvSpPr>
          <p:nvPr>
            <p:ph type="body" idx="1"/>
          </p:nvPr>
        </p:nvSpPr>
        <p:spPr/>
        <p:txBody>
          <a:bodyPr/>
          <a:lstStyle/>
          <a:p>
            <a:pPr marL="171450" indent="-171450" rtl="0" fontAlgn="base">
              <a:buFont typeface="Arial" panose="020B0604020202020204" pitchFamily="34" charset="0"/>
              <a:buChar char="•"/>
            </a:pPr>
            <a:endParaRPr lang="es-E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3D1EB67-9FF0-3636-2F60-8987D647028D}"/>
              </a:ext>
            </a:extLst>
          </p:cNvPr>
          <p:cNvSpPr>
            <a:spLocks noGrp="1"/>
          </p:cNvSpPr>
          <p:nvPr>
            <p:ph type="sldNum" sz="quarter" idx="5"/>
          </p:nvPr>
        </p:nvSpPr>
        <p:spPr/>
        <p:txBody>
          <a:bodyPr/>
          <a:lstStyle/>
          <a:p>
            <a:fld id="{6E4200AD-12DB-4310-82F1-071191C27F88}" type="slidenum">
              <a:rPr lang="en-US" smtClean="0"/>
              <a:t>7</a:t>
            </a:fld>
            <a:endParaRPr lang="en-US"/>
          </a:p>
        </p:txBody>
      </p:sp>
    </p:spTree>
    <p:extLst>
      <p:ext uri="{BB962C8B-B14F-4D97-AF65-F5344CB8AC3E}">
        <p14:creationId xmlns:p14="http://schemas.microsoft.com/office/powerpoint/2010/main" val="359079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54F7C-F35A-C4EE-6FF4-72E357FAD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0DB06-2049-DC45-BC94-D08A90BECA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DCB8D-CFE2-BA4D-D193-3A19BE780D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b="1" noProof="0">
                <a:cs typeface="Calibri"/>
              </a:rPr>
              <a:t>PAGOS DE INTERESES COMO PORCENTAJE DEL GASTO EN EDUCACIÓN, SALUD Y PROTECCIÓN SOCIAL (GRAFÍCO IZQUIERDO)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b="0" noProof="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AR" b="0" noProof="0">
                <a:cs typeface="Calibri"/>
              </a:rPr>
              <a:t>Para construir estos datos se utiliza el gasto del gobierno central en pago de intereses como proporción de cada rubro.</a:t>
            </a:r>
            <a:endParaRPr lang="es-AR" b="0" noProof="0"/>
          </a:p>
          <a:p>
            <a:endParaRPr lang="es-AR" noProof="0"/>
          </a:p>
          <a:p>
            <a:r>
              <a:rPr lang="es-AR" noProof="0"/>
              <a:t>El gráfico muestra como las erogaciones por los pagos de intereses han crecido más que el gasto social.</a:t>
            </a:r>
          </a:p>
          <a:p>
            <a:endParaRPr lang="es-AR" noProof="0"/>
          </a:p>
          <a:p>
            <a:r>
              <a:rPr lang="es-AR" b="1" noProof="0"/>
              <a:t>PAGOS DE INTERESES E INVERSIÓN PÚBLICA (GRAFÍCO DERECHO)</a:t>
            </a:r>
          </a:p>
          <a:p>
            <a:endParaRPr lang="es-AR" noProof="0"/>
          </a:p>
          <a:p>
            <a:r>
              <a:rPr lang="es-AR" noProof="0"/>
              <a:t>El gráfico muestra las tendencias en ambos rubros del gasto. Se ve como la inversión pública ha funcionado como el variable de ajuste para compensar por el aumento en los pagos de intereses.</a:t>
            </a:r>
          </a:p>
          <a:p>
            <a:endParaRPr lang="es-AR" noProof="0"/>
          </a:p>
          <a:p>
            <a:r>
              <a:rPr lang="es-AR" noProof="0"/>
              <a:t>En este gráfico la inversión pública corresponde a la adquisición de activos de capital fijo y no a las transferencias de capital ni la inversión financiera.</a:t>
            </a:r>
          </a:p>
        </p:txBody>
      </p:sp>
      <p:sp>
        <p:nvSpPr>
          <p:cNvPr id="4" name="Slide Number Placeholder 3">
            <a:extLst>
              <a:ext uri="{FF2B5EF4-FFF2-40B4-BE49-F238E27FC236}">
                <a16:creationId xmlns:a16="http://schemas.microsoft.com/office/drawing/2014/main" id="{DECB92B0-8176-E672-4394-EB0E0C8CB9EB}"/>
              </a:ext>
            </a:extLst>
          </p:cNvPr>
          <p:cNvSpPr>
            <a:spLocks noGrp="1"/>
          </p:cNvSpPr>
          <p:nvPr>
            <p:ph type="sldNum" sz="quarter" idx="5"/>
          </p:nvPr>
        </p:nvSpPr>
        <p:spPr/>
        <p:txBody>
          <a:bodyPr/>
          <a:lstStyle/>
          <a:p>
            <a:fld id="{29827FCF-3EF8-4001-9D30-F2D6CBDB92D2}" type="slidenum">
              <a:rPr lang="en-US" smtClean="0"/>
              <a:t>8</a:t>
            </a:fld>
            <a:endParaRPr lang="en-US"/>
          </a:p>
        </p:txBody>
      </p:sp>
    </p:spTree>
    <p:extLst>
      <p:ext uri="{BB962C8B-B14F-4D97-AF65-F5344CB8AC3E}">
        <p14:creationId xmlns:p14="http://schemas.microsoft.com/office/powerpoint/2010/main" val="265594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a:p>
        </p:txBody>
      </p:sp>
      <p:sp>
        <p:nvSpPr>
          <p:cNvPr id="4" name="Slide Number Placeholder 3"/>
          <p:cNvSpPr>
            <a:spLocks noGrp="1"/>
          </p:cNvSpPr>
          <p:nvPr>
            <p:ph type="sldNum" sz="quarter" idx="5"/>
          </p:nvPr>
        </p:nvSpPr>
        <p:spPr/>
        <p:txBody>
          <a:bodyPr/>
          <a:lstStyle/>
          <a:p>
            <a:fld id="{329FB162-8CA9-4D56-9C3F-4CF2A72FB4B5}" type="slidenum">
              <a:rPr lang="en-US" smtClean="0"/>
              <a:t>11</a:t>
            </a:fld>
            <a:endParaRPr lang="en-US"/>
          </a:p>
        </p:txBody>
      </p:sp>
    </p:spTree>
    <p:extLst>
      <p:ext uri="{BB962C8B-B14F-4D97-AF65-F5344CB8AC3E}">
        <p14:creationId xmlns:p14="http://schemas.microsoft.com/office/powerpoint/2010/main" val="398197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A2478-9012-4E33-B911-ADDBD0BEBA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33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600"/>
              </a:spcAft>
            </a:pPr>
            <a:r>
              <a:rPr lang="en-GB" sz="1200">
                <a:effectLst/>
                <a:ea typeface="Aptos" panose="020B0004020202020204" pitchFamily="34" charset="0"/>
                <a:cs typeface="Arial" panose="020B0604020202020204" pitchFamily="34" charset="0"/>
              </a:rPr>
              <a:t>GDP growth, which is already weak and trending lower in the region, could slump as TFP growth rates fall further into negative territory. </a:t>
            </a:r>
          </a:p>
          <a:p>
            <a:pPr>
              <a:lnSpc>
                <a:spcPct val="120000"/>
              </a:lnSpc>
              <a:spcAft>
                <a:spcPts val="600"/>
              </a:spcAft>
            </a:pPr>
            <a:r>
              <a:rPr lang="en-GB" sz="1200">
                <a:effectLst/>
                <a:ea typeface="Aptos" panose="020B0004020202020204" pitchFamily="34" charset="0"/>
                <a:cs typeface="Arial" panose="020B0604020202020204" pitchFamily="34" charset="0"/>
              </a:rPr>
              <a:t>Average annual GDP growth in 2050 would reach 1% in the </a:t>
            </a:r>
            <a:r>
              <a:rPr lang="en-US" sz="1200">
                <a:effectLst/>
                <a:ea typeface="Aptos" panose="020B0004020202020204" pitchFamily="34" charset="0"/>
                <a:cs typeface="Arial" panose="020B0604020202020204" pitchFamily="34" charset="0"/>
              </a:rPr>
              <a:t>2.4°C </a:t>
            </a:r>
            <a:r>
              <a:rPr lang="en-GB" sz="1200">
                <a:effectLst/>
                <a:ea typeface="Aptos" panose="020B0004020202020204" pitchFamily="34" charset="0"/>
                <a:cs typeface="Arial" panose="020B0604020202020204" pitchFamily="34" charset="0"/>
              </a:rPr>
              <a:t>scenario and just 0.2% in the </a:t>
            </a:r>
            <a:r>
              <a:rPr lang="en-US" sz="1200">
                <a:effectLst/>
                <a:ea typeface="Aptos" panose="020B0004020202020204" pitchFamily="34" charset="0"/>
                <a:cs typeface="Arial" panose="020B0604020202020204" pitchFamily="34" charset="0"/>
              </a:rPr>
              <a:t>4.9°C scenario</a:t>
            </a:r>
            <a:r>
              <a:rPr lang="en-GB" sz="1200">
                <a:effectLst/>
                <a:ea typeface="Aptos" panose="020B0004020202020204" pitchFamily="34" charset="0"/>
                <a:cs typeface="Arial" panose="020B0604020202020204" pitchFamily="34" charset="0"/>
              </a:rPr>
              <a:t>. Worryingly, GDP per capita would also fall sharply with negative implications for social wellbeing.</a:t>
            </a:r>
            <a:endParaRPr lang="en-US" sz="1200"/>
          </a:p>
          <a:p>
            <a:endParaRPr lang="en-US"/>
          </a:p>
        </p:txBody>
      </p:sp>
      <p:sp>
        <p:nvSpPr>
          <p:cNvPr id="4" name="Slide Number Placeholder 3"/>
          <p:cNvSpPr>
            <a:spLocks noGrp="1"/>
          </p:cNvSpPr>
          <p:nvPr>
            <p:ph type="sldNum" sz="quarter" idx="5"/>
          </p:nvPr>
        </p:nvSpPr>
        <p:spPr/>
        <p:txBody>
          <a:bodyPr/>
          <a:lstStyle/>
          <a:p>
            <a:fld id="{C72FCE0D-1C17-4AFA-A4E1-64E88F5A7869}" type="slidenum">
              <a:rPr lang="en-US" smtClean="0"/>
              <a:t>21</a:t>
            </a:fld>
            <a:endParaRPr lang="en-US"/>
          </a:p>
        </p:txBody>
      </p:sp>
    </p:spTree>
    <p:extLst>
      <p:ext uri="{BB962C8B-B14F-4D97-AF65-F5344CB8AC3E}">
        <p14:creationId xmlns:p14="http://schemas.microsoft.com/office/powerpoint/2010/main" val="22971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2CFF-DA70-5D85-0D5C-7AFB7A698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8577E-BB5E-4C43-ED76-4EE58BCDF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44CF82-367C-5317-0E5D-1D5A7B32D8DE}"/>
              </a:ext>
            </a:extLst>
          </p:cNvPr>
          <p:cNvSpPr>
            <a:spLocks noGrp="1"/>
          </p:cNvSpPr>
          <p:nvPr>
            <p:ph type="body" idx="1"/>
          </p:nvPr>
        </p:nvSpPr>
        <p:spPr/>
        <p:txBody>
          <a:bodyPr/>
          <a:lstStyle/>
          <a:p>
            <a:pPr>
              <a:spcBef>
                <a:spcPts val="600"/>
              </a:spcBef>
              <a:spcAft>
                <a:spcPts val="1200"/>
              </a:spcAft>
            </a:pPr>
            <a:r>
              <a:rPr lang="en-GB" sz="2400" b="1">
                <a:latin typeface="+mn-lt"/>
              </a:rPr>
              <a:t>IFIs should seek to play a catalytic role in promoting climate change investment in emerging markets and developing economies</a:t>
            </a:r>
            <a:endParaRPr lang="en-GB" sz="2200"/>
          </a:p>
          <a:p>
            <a:pPr>
              <a:spcBef>
                <a:spcPts val="600"/>
              </a:spcBef>
              <a:spcAft>
                <a:spcPts val="1200"/>
              </a:spcAft>
            </a:pPr>
            <a:r>
              <a:rPr lang="en-GB" sz="2200"/>
              <a:t>Take steps to lower the cost of climate investment financing</a:t>
            </a:r>
          </a:p>
          <a:p>
            <a:pPr lvl="1">
              <a:spcBef>
                <a:spcPts val="600"/>
              </a:spcBef>
              <a:spcAft>
                <a:spcPts val="1200"/>
              </a:spcAft>
            </a:pPr>
            <a:r>
              <a:rPr lang="en-GB" sz="2200"/>
              <a:t>Expand Resilience and Sustainability Facility (RSF)</a:t>
            </a:r>
          </a:p>
          <a:p>
            <a:pPr lvl="1">
              <a:spcBef>
                <a:spcPts val="600"/>
              </a:spcBef>
              <a:spcAft>
                <a:spcPts val="1200"/>
              </a:spcAft>
            </a:pPr>
            <a:r>
              <a:rPr lang="en-GB" sz="2200"/>
              <a:t>Mainstream climate change in existing IMF financing mechanisms and incorporate concessional terms for middle-income countries</a:t>
            </a:r>
          </a:p>
          <a:p>
            <a:pPr>
              <a:spcBef>
                <a:spcPts val="600"/>
              </a:spcBef>
              <a:spcAft>
                <a:spcPts val="1200"/>
              </a:spcAft>
            </a:pPr>
            <a:r>
              <a:rPr lang="en-GB" sz="2200"/>
              <a:t>Support debt relief and restructuring efforts, especially for climate vulnerable countries</a:t>
            </a:r>
          </a:p>
          <a:p>
            <a:pPr>
              <a:spcBef>
                <a:spcPts val="600"/>
              </a:spcBef>
              <a:spcAft>
                <a:spcPts val="1200"/>
              </a:spcAft>
            </a:pPr>
            <a:r>
              <a:rPr lang="en-US" sz="2200"/>
              <a:t>Provide technical assistance to support front-loaded climate adaptation public investments</a:t>
            </a:r>
          </a:p>
          <a:p>
            <a:pPr>
              <a:spcBef>
                <a:spcPts val="600"/>
              </a:spcBef>
              <a:spcAft>
                <a:spcPts val="1200"/>
              </a:spcAft>
            </a:pPr>
            <a:r>
              <a:rPr lang="en-US" sz="2200"/>
              <a:t>Expand and strengthen bilateral surveillance and analysis to fully incorporate climate shocks in DSAs and other advisory products</a:t>
            </a:r>
          </a:p>
        </p:txBody>
      </p:sp>
      <p:sp>
        <p:nvSpPr>
          <p:cNvPr id="4" name="Slide Number Placeholder 3">
            <a:extLst>
              <a:ext uri="{FF2B5EF4-FFF2-40B4-BE49-F238E27FC236}">
                <a16:creationId xmlns:a16="http://schemas.microsoft.com/office/drawing/2014/main" id="{3571E3C0-3403-1B76-06A4-AC0C2D9E21B3}"/>
              </a:ext>
            </a:extLst>
          </p:cNvPr>
          <p:cNvSpPr>
            <a:spLocks noGrp="1"/>
          </p:cNvSpPr>
          <p:nvPr>
            <p:ph type="sldNum" sz="quarter" idx="5"/>
          </p:nvPr>
        </p:nvSpPr>
        <p:spPr/>
        <p:txBody>
          <a:bodyPr/>
          <a:lstStyle/>
          <a:p>
            <a:fld id="{C72FCE0D-1C17-4AFA-A4E1-64E88F5A7869}" type="slidenum">
              <a:rPr lang="en-US" smtClean="0"/>
              <a:t>24</a:t>
            </a:fld>
            <a:endParaRPr lang="en-US"/>
          </a:p>
        </p:txBody>
      </p:sp>
    </p:spTree>
    <p:extLst>
      <p:ext uri="{BB962C8B-B14F-4D97-AF65-F5344CB8AC3E}">
        <p14:creationId xmlns:p14="http://schemas.microsoft.com/office/powerpoint/2010/main" val="194617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6F868-EA45-788E-A7B2-CF420C875C3C}"/>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33864D36-AF74-431D-C0C0-DC9C7B99F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0BA984A2-37E8-8E1C-1705-3F5C6679188A}"/>
              </a:ext>
            </a:extLst>
          </p:cNvPr>
          <p:cNvSpPr>
            <a:spLocks noGrp="1"/>
          </p:cNvSpPr>
          <p:nvPr>
            <p:ph type="dt" sz="half" idx="10"/>
          </p:nvPr>
        </p:nvSpPr>
        <p:spPr/>
        <p:txBody>
          <a:bodyPr/>
          <a:lstStyle/>
          <a:p>
            <a:fld id="{99CAB24A-8A99-9F4C-9192-4503D61D99B8}" type="datetimeFigureOut">
              <a:rPr lang="es-CL" smtClean="0"/>
              <a:t>22-09-25</a:t>
            </a:fld>
            <a:endParaRPr lang="es-CL"/>
          </a:p>
        </p:txBody>
      </p:sp>
      <p:sp>
        <p:nvSpPr>
          <p:cNvPr id="5" name="Marcador de pie de página 4">
            <a:extLst>
              <a:ext uri="{FF2B5EF4-FFF2-40B4-BE49-F238E27FC236}">
                <a16:creationId xmlns:a16="http://schemas.microsoft.com/office/drawing/2014/main" id="{6AC8F5E0-9B4A-9FBF-2D61-462EAC4E2DB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99DD284-9D44-49FA-46D8-0BABEC0B34EA}"/>
              </a:ext>
            </a:extLst>
          </p:cNvPr>
          <p:cNvSpPr>
            <a:spLocks noGrp="1"/>
          </p:cNvSpPr>
          <p:nvPr>
            <p:ph type="sldNum" sz="quarter" idx="12"/>
          </p:nvPr>
        </p:nvSpPr>
        <p:spPr/>
        <p:txBody>
          <a:bodyPr/>
          <a:lstStyle/>
          <a:p>
            <a:fld id="{AEFD21BC-E9E2-984C-95F6-05EF6FDE72B0}" type="slidenum">
              <a:rPr lang="es-CL" smtClean="0"/>
              <a:t>‹Nº›</a:t>
            </a:fld>
            <a:endParaRPr lang="es-CL"/>
          </a:p>
        </p:txBody>
      </p:sp>
    </p:spTree>
    <p:extLst>
      <p:ext uri="{BB962C8B-B14F-4D97-AF65-F5344CB8AC3E}">
        <p14:creationId xmlns:p14="http://schemas.microsoft.com/office/powerpoint/2010/main" val="118954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F39EE-7A27-CE6B-9AAD-5B94FF5ADF11}"/>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DE68D461-45CC-34BB-E5C0-F2EC994C678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8EC2F762-8B7E-0B05-E5DA-1AF9FFDDA9CD}"/>
              </a:ext>
            </a:extLst>
          </p:cNvPr>
          <p:cNvSpPr>
            <a:spLocks noGrp="1"/>
          </p:cNvSpPr>
          <p:nvPr>
            <p:ph type="dt" sz="half" idx="10"/>
          </p:nvPr>
        </p:nvSpPr>
        <p:spPr/>
        <p:txBody>
          <a:bodyPr/>
          <a:lstStyle/>
          <a:p>
            <a:fld id="{99CAB24A-8A99-9F4C-9192-4503D61D99B8}" type="datetimeFigureOut">
              <a:rPr lang="es-CL" smtClean="0"/>
              <a:t>22-09-25</a:t>
            </a:fld>
            <a:endParaRPr lang="es-CL"/>
          </a:p>
        </p:txBody>
      </p:sp>
      <p:sp>
        <p:nvSpPr>
          <p:cNvPr id="5" name="Marcador de pie de página 4">
            <a:extLst>
              <a:ext uri="{FF2B5EF4-FFF2-40B4-BE49-F238E27FC236}">
                <a16:creationId xmlns:a16="http://schemas.microsoft.com/office/drawing/2014/main" id="{A5B3DA42-465D-592E-0C0E-DF421D992E3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6E1D424-310B-0BF9-688B-606C651E6A3B}"/>
              </a:ext>
            </a:extLst>
          </p:cNvPr>
          <p:cNvSpPr>
            <a:spLocks noGrp="1"/>
          </p:cNvSpPr>
          <p:nvPr>
            <p:ph type="sldNum" sz="quarter" idx="12"/>
          </p:nvPr>
        </p:nvSpPr>
        <p:spPr/>
        <p:txBody>
          <a:bodyPr/>
          <a:lstStyle/>
          <a:p>
            <a:fld id="{AEFD21BC-E9E2-984C-95F6-05EF6FDE72B0}" type="slidenum">
              <a:rPr lang="es-CL" smtClean="0"/>
              <a:t>‹Nº›</a:t>
            </a:fld>
            <a:endParaRPr lang="es-CL"/>
          </a:p>
        </p:txBody>
      </p:sp>
    </p:spTree>
    <p:extLst>
      <p:ext uri="{BB962C8B-B14F-4D97-AF65-F5344CB8AC3E}">
        <p14:creationId xmlns:p14="http://schemas.microsoft.com/office/powerpoint/2010/main" val="1249782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FE0E36D-D28C-3D23-6B26-42A25613C849}"/>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E94E009E-D9F3-74B2-779B-5584A63FA53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19812CCF-9A5B-018D-3CBB-542D619EEAF3}"/>
              </a:ext>
            </a:extLst>
          </p:cNvPr>
          <p:cNvSpPr>
            <a:spLocks noGrp="1"/>
          </p:cNvSpPr>
          <p:nvPr>
            <p:ph type="dt" sz="half" idx="10"/>
          </p:nvPr>
        </p:nvSpPr>
        <p:spPr/>
        <p:txBody>
          <a:bodyPr/>
          <a:lstStyle/>
          <a:p>
            <a:fld id="{99CAB24A-8A99-9F4C-9192-4503D61D99B8}" type="datetimeFigureOut">
              <a:rPr lang="es-CL" smtClean="0"/>
              <a:t>22-09-25</a:t>
            </a:fld>
            <a:endParaRPr lang="es-CL"/>
          </a:p>
        </p:txBody>
      </p:sp>
      <p:sp>
        <p:nvSpPr>
          <p:cNvPr id="5" name="Marcador de pie de página 4">
            <a:extLst>
              <a:ext uri="{FF2B5EF4-FFF2-40B4-BE49-F238E27FC236}">
                <a16:creationId xmlns:a16="http://schemas.microsoft.com/office/drawing/2014/main" id="{C74EF254-9188-88C9-535F-EC4C58894F9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9A72643-B7FF-671F-82B6-32E7E69A3E91}"/>
              </a:ext>
            </a:extLst>
          </p:cNvPr>
          <p:cNvSpPr>
            <a:spLocks noGrp="1"/>
          </p:cNvSpPr>
          <p:nvPr>
            <p:ph type="sldNum" sz="quarter" idx="12"/>
          </p:nvPr>
        </p:nvSpPr>
        <p:spPr/>
        <p:txBody>
          <a:bodyPr/>
          <a:lstStyle/>
          <a:p>
            <a:fld id="{AEFD21BC-E9E2-984C-95F6-05EF6FDE72B0}" type="slidenum">
              <a:rPr lang="es-CL" smtClean="0"/>
              <a:t>‹Nº›</a:t>
            </a:fld>
            <a:endParaRPr lang="es-CL"/>
          </a:p>
        </p:txBody>
      </p:sp>
    </p:spTree>
    <p:extLst>
      <p:ext uri="{BB962C8B-B14F-4D97-AF65-F5344CB8AC3E}">
        <p14:creationId xmlns:p14="http://schemas.microsoft.com/office/powerpoint/2010/main" val="3886224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ide Chart - 1 Bullet">
    <p:spTree>
      <p:nvGrpSpPr>
        <p:cNvPr id="1" name=""/>
        <p:cNvGrpSpPr/>
        <p:nvPr/>
      </p:nvGrpSpPr>
      <p:grpSpPr>
        <a:xfrm>
          <a:off x="0" y="0"/>
          <a:ext cx="0" cy="0"/>
          <a:chOff x="0" y="0"/>
          <a:chExt cx="0" cy="0"/>
        </a:xfrm>
      </p:grpSpPr>
      <p:sp>
        <p:nvSpPr>
          <p:cNvPr id="22" name="Text Placeholder 19">
            <a:extLst>
              <a:ext uri="{FF2B5EF4-FFF2-40B4-BE49-F238E27FC236}">
                <a16:creationId xmlns:a16="http://schemas.microsoft.com/office/drawing/2014/main" id="{EAFBEA71-7331-74D4-CF95-AECFECA76BDD}"/>
              </a:ext>
            </a:extLst>
          </p:cNvPr>
          <p:cNvSpPr>
            <a:spLocks noGrp="1"/>
          </p:cNvSpPr>
          <p:nvPr>
            <p:ph type="body" sz="quarter" idx="12"/>
          </p:nvPr>
        </p:nvSpPr>
        <p:spPr>
          <a:xfrm>
            <a:off x="660400" y="5918169"/>
            <a:ext cx="9144000" cy="762000"/>
          </a:xfrm>
          <a:prstGeom prst="rect">
            <a:avLst/>
          </a:prstGeom>
        </p:spPr>
        <p:txBody>
          <a:bodyPr/>
          <a:lstStyle>
            <a:lvl1pPr marL="0" indent="0">
              <a:buNone/>
              <a:defRPr sz="1200">
                <a:latin typeface="Whitney Medium" pitchFamily="2" charset="0"/>
              </a:defRPr>
            </a:lvl1pPr>
          </a:lstStyle>
          <a:p>
            <a:pPr lvl="0"/>
            <a:r>
              <a:rPr lang="en-US" dirty="0">
                <a:latin typeface="Whitney Medium" pitchFamily="2" charset="0"/>
              </a:rPr>
              <a:t>Click to edit</a:t>
            </a:r>
          </a:p>
        </p:txBody>
      </p:sp>
      <p:sp>
        <p:nvSpPr>
          <p:cNvPr id="2" name="Text Placeholder 19">
            <a:extLst>
              <a:ext uri="{FF2B5EF4-FFF2-40B4-BE49-F238E27FC236}">
                <a16:creationId xmlns:a16="http://schemas.microsoft.com/office/drawing/2014/main" id="{3D3A3A53-5386-158E-263C-ED80DE444FC8}"/>
              </a:ext>
            </a:extLst>
          </p:cNvPr>
          <p:cNvSpPr>
            <a:spLocks noGrp="1"/>
          </p:cNvSpPr>
          <p:nvPr>
            <p:ph type="body" sz="quarter" idx="15"/>
          </p:nvPr>
        </p:nvSpPr>
        <p:spPr>
          <a:xfrm>
            <a:off x="1219199" y="2514600"/>
            <a:ext cx="4572000" cy="762000"/>
          </a:xfrm>
          <a:prstGeom prst="rect">
            <a:avLst/>
          </a:prstGeom>
        </p:spPr>
        <p:txBody>
          <a:bodyPr/>
          <a:lstStyle>
            <a:lvl1pPr marL="0" indent="0">
              <a:buNone/>
              <a:defRPr sz="1733">
                <a:latin typeface="Whitney Medium" pitchFamily="2" charset="0"/>
              </a:defRPr>
            </a:lvl1pPr>
          </a:lstStyle>
          <a:p>
            <a:pPr lvl="0"/>
            <a:r>
              <a:rPr lang="en-US" dirty="0">
                <a:latin typeface="Whitney Medium" pitchFamily="2" charset="0"/>
              </a:rPr>
              <a:t>Click to edit</a:t>
            </a:r>
          </a:p>
        </p:txBody>
      </p:sp>
      <p:grpSp>
        <p:nvGrpSpPr>
          <p:cNvPr id="3" name="Group 2">
            <a:extLst>
              <a:ext uri="{FF2B5EF4-FFF2-40B4-BE49-F238E27FC236}">
                <a16:creationId xmlns:a16="http://schemas.microsoft.com/office/drawing/2014/main" id="{0D421C7A-F76A-6000-B1E6-72B60F961144}"/>
              </a:ext>
            </a:extLst>
          </p:cNvPr>
          <p:cNvGrpSpPr/>
          <p:nvPr userDrawn="1"/>
        </p:nvGrpSpPr>
        <p:grpSpPr>
          <a:xfrm>
            <a:off x="660400" y="2502123"/>
            <a:ext cx="371393" cy="790448"/>
            <a:chOff x="0" y="0"/>
            <a:chExt cx="812800" cy="1729910"/>
          </a:xfrm>
        </p:grpSpPr>
        <p:sp>
          <p:nvSpPr>
            <p:cNvPr id="5" name="Freeform 3">
              <a:extLst>
                <a:ext uri="{FF2B5EF4-FFF2-40B4-BE49-F238E27FC236}">
                  <a16:creationId xmlns:a16="http://schemas.microsoft.com/office/drawing/2014/main" id="{6EE0CC81-AC57-974E-0EA6-E90B334BC344}"/>
                </a:ext>
              </a:extLst>
            </p:cNvPr>
            <p:cNvSpPr/>
            <p:nvPr/>
          </p:nvSpPr>
          <p:spPr>
            <a:xfrm>
              <a:off x="0" y="0"/>
              <a:ext cx="812800" cy="1729910"/>
            </a:xfrm>
            <a:custGeom>
              <a:avLst/>
              <a:gdLst/>
              <a:ahLst/>
              <a:cxnLst/>
              <a:rect l="l" t="t" r="r" b="b"/>
              <a:pathLst>
                <a:path w="812800" h="1729910">
                  <a:moveTo>
                    <a:pt x="203200" y="0"/>
                  </a:moveTo>
                  <a:lnTo>
                    <a:pt x="812800" y="0"/>
                  </a:lnTo>
                  <a:lnTo>
                    <a:pt x="609600" y="1729910"/>
                  </a:lnTo>
                  <a:lnTo>
                    <a:pt x="0" y="1729910"/>
                  </a:lnTo>
                  <a:lnTo>
                    <a:pt x="203200" y="0"/>
                  </a:lnTo>
                  <a:close/>
                </a:path>
              </a:pathLst>
            </a:custGeom>
            <a:solidFill>
              <a:schemeClr val="accent2"/>
            </a:solidFill>
          </p:spPr>
        </p:sp>
        <p:sp>
          <p:nvSpPr>
            <p:cNvPr id="6" name="TextBox 4">
              <a:extLst>
                <a:ext uri="{FF2B5EF4-FFF2-40B4-BE49-F238E27FC236}">
                  <a16:creationId xmlns:a16="http://schemas.microsoft.com/office/drawing/2014/main" id="{0E3551B6-B8A8-BB20-708E-B73E40122DD2}"/>
                </a:ext>
              </a:extLst>
            </p:cNvPr>
            <p:cNvSpPr txBox="1"/>
            <p:nvPr/>
          </p:nvSpPr>
          <p:spPr>
            <a:xfrm>
              <a:off x="101600" y="-38100"/>
              <a:ext cx="609600" cy="647700"/>
            </a:xfrm>
            <a:prstGeom prst="rect">
              <a:avLst/>
            </a:prstGeom>
          </p:spPr>
          <p:txBody>
            <a:bodyPr lIns="50800" tIns="50800" rIns="50800" bIns="50800" rtlCol="0" anchor="ctr"/>
            <a:lstStyle/>
            <a:p>
              <a:pPr algn="ctr">
                <a:lnSpc>
                  <a:spcPts val="1730"/>
                </a:lnSpc>
              </a:pPr>
              <a:endParaRPr sz="1200">
                <a:solidFill>
                  <a:schemeClr val="accent2"/>
                </a:solidFill>
              </a:endParaRPr>
            </a:p>
          </p:txBody>
        </p:sp>
      </p:grpSp>
      <p:sp>
        <p:nvSpPr>
          <p:cNvPr id="9" name="Text Placeholder 13">
            <a:extLst>
              <a:ext uri="{FF2B5EF4-FFF2-40B4-BE49-F238E27FC236}">
                <a16:creationId xmlns:a16="http://schemas.microsoft.com/office/drawing/2014/main" id="{D12F3866-2BCD-B5B9-9359-84D65E8F3086}"/>
              </a:ext>
            </a:extLst>
          </p:cNvPr>
          <p:cNvSpPr>
            <a:spLocks noGrp="1"/>
          </p:cNvSpPr>
          <p:nvPr>
            <p:ph type="body" sz="quarter" idx="10"/>
          </p:nvPr>
        </p:nvSpPr>
        <p:spPr>
          <a:xfrm>
            <a:off x="660400" y="703573"/>
            <a:ext cx="3759200" cy="1422400"/>
          </a:xfrm>
          <a:prstGeom prst="rect">
            <a:avLst/>
          </a:prstGeom>
        </p:spPr>
        <p:txBody>
          <a:bodyPr/>
          <a:lstStyle>
            <a:lvl1pPr marL="0" indent="0">
              <a:buNone/>
              <a:defRPr sz="5200" b="1" i="0">
                <a:solidFill>
                  <a:schemeClr val="accent2"/>
                </a:solidFill>
                <a:latin typeface="Agrandir" pitchFamily="2" charset="77"/>
              </a:defRPr>
            </a:lvl1pPr>
          </a:lstStyle>
          <a:p>
            <a:pPr lvl="0"/>
            <a:r>
              <a:rPr lang="en-US" dirty="0"/>
              <a:t>Click to edit</a:t>
            </a:r>
          </a:p>
        </p:txBody>
      </p:sp>
      <p:sp>
        <p:nvSpPr>
          <p:cNvPr id="11" name="Content Placeholder 16">
            <a:extLst>
              <a:ext uri="{FF2B5EF4-FFF2-40B4-BE49-F238E27FC236}">
                <a16:creationId xmlns:a16="http://schemas.microsoft.com/office/drawing/2014/main" id="{729270A7-42C4-66D0-7FFB-9E72D72E5B2F}"/>
              </a:ext>
            </a:extLst>
          </p:cNvPr>
          <p:cNvSpPr>
            <a:spLocks noGrp="1"/>
          </p:cNvSpPr>
          <p:nvPr>
            <p:ph sz="quarter" idx="18"/>
          </p:nvPr>
        </p:nvSpPr>
        <p:spPr>
          <a:xfrm>
            <a:off x="6400801" y="703573"/>
            <a:ext cx="5130800" cy="4943356"/>
          </a:xfrm>
          <a:prstGeom prst="rect">
            <a:avLst/>
          </a:prstGeom>
        </p:spPr>
        <p:txBody>
          <a:bodyPr/>
          <a:lstStyle>
            <a:lvl1pPr marL="0" indent="0">
              <a:buNone/>
              <a:defRPr/>
            </a:lvl1pPr>
          </a:lstStyle>
          <a:p>
            <a:pPr lvl="0"/>
            <a:endParaRPr lang="en-US" dirty="0"/>
          </a:p>
        </p:txBody>
      </p:sp>
      <p:sp>
        <p:nvSpPr>
          <p:cNvPr id="8" name="TextBox 4">
            <a:extLst>
              <a:ext uri="{FF2B5EF4-FFF2-40B4-BE49-F238E27FC236}">
                <a16:creationId xmlns:a16="http://schemas.microsoft.com/office/drawing/2014/main" id="{ADB8FE33-8EF0-CE8F-942C-423CC5E93448}"/>
              </a:ext>
            </a:extLst>
          </p:cNvPr>
          <p:cNvSpPr txBox="1"/>
          <p:nvPr/>
        </p:nvSpPr>
        <p:spPr>
          <a:xfrm>
            <a:off x="808424" y="2586314"/>
            <a:ext cx="278545" cy="295953"/>
          </a:xfrm>
          <a:prstGeom prst="rect">
            <a:avLst/>
          </a:prstGeom>
        </p:spPr>
        <p:txBody>
          <a:bodyPr lIns="33867" tIns="33867" rIns="33867" bIns="33867" rtlCol="0" anchor="ctr"/>
          <a:lstStyle/>
          <a:p>
            <a:pPr algn="ctr">
              <a:lnSpc>
                <a:spcPts val="1730"/>
              </a:lnSpc>
            </a:pPr>
            <a:endParaRPr sz="1200">
              <a:solidFill>
                <a:schemeClr val="accent2"/>
              </a:solidFill>
            </a:endParaRPr>
          </a:p>
        </p:txBody>
      </p:sp>
    </p:spTree>
    <p:extLst>
      <p:ext uri="{BB962C8B-B14F-4D97-AF65-F5344CB8AC3E}">
        <p14:creationId xmlns:p14="http://schemas.microsoft.com/office/powerpoint/2010/main" val="409521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8C4E7-046B-0D95-4C4D-86EDE75763F7}"/>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B497F7CF-DE0E-EB75-A52B-AD9860827EA7}"/>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95BEC8FB-AFB0-2204-229C-74A407E1D942}"/>
              </a:ext>
            </a:extLst>
          </p:cNvPr>
          <p:cNvSpPr>
            <a:spLocks noGrp="1"/>
          </p:cNvSpPr>
          <p:nvPr>
            <p:ph type="dt" sz="half" idx="10"/>
          </p:nvPr>
        </p:nvSpPr>
        <p:spPr/>
        <p:txBody>
          <a:bodyPr/>
          <a:lstStyle/>
          <a:p>
            <a:fld id="{99CAB24A-8A99-9F4C-9192-4503D61D99B8}" type="datetimeFigureOut">
              <a:rPr lang="es-CL" smtClean="0"/>
              <a:t>22-09-25</a:t>
            </a:fld>
            <a:endParaRPr lang="es-CL"/>
          </a:p>
        </p:txBody>
      </p:sp>
      <p:sp>
        <p:nvSpPr>
          <p:cNvPr id="5" name="Marcador de pie de página 4">
            <a:extLst>
              <a:ext uri="{FF2B5EF4-FFF2-40B4-BE49-F238E27FC236}">
                <a16:creationId xmlns:a16="http://schemas.microsoft.com/office/drawing/2014/main" id="{CD4754BF-29FD-A1AE-AB3B-B45B50E7057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80476C1-A270-88DB-3437-F3947161F7C0}"/>
              </a:ext>
            </a:extLst>
          </p:cNvPr>
          <p:cNvSpPr>
            <a:spLocks noGrp="1"/>
          </p:cNvSpPr>
          <p:nvPr>
            <p:ph type="sldNum" sz="quarter" idx="12"/>
          </p:nvPr>
        </p:nvSpPr>
        <p:spPr/>
        <p:txBody>
          <a:bodyPr/>
          <a:lstStyle/>
          <a:p>
            <a:fld id="{AEFD21BC-E9E2-984C-95F6-05EF6FDE72B0}" type="slidenum">
              <a:rPr lang="es-CL" smtClean="0"/>
              <a:t>‹Nº›</a:t>
            </a:fld>
            <a:endParaRPr lang="es-CL"/>
          </a:p>
        </p:txBody>
      </p:sp>
    </p:spTree>
    <p:extLst>
      <p:ext uri="{BB962C8B-B14F-4D97-AF65-F5344CB8AC3E}">
        <p14:creationId xmlns:p14="http://schemas.microsoft.com/office/powerpoint/2010/main" val="362355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6E853A-A866-A4B3-A17C-605220CA82F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575EDDBF-49A7-2618-270C-D359D24838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B3EA449-9B03-E93D-783D-5D14500E9CB4}"/>
              </a:ext>
            </a:extLst>
          </p:cNvPr>
          <p:cNvSpPr>
            <a:spLocks noGrp="1"/>
          </p:cNvSpPr>
          <p:nvPr>
            <p:ph type="dt" sz="half" idx="10"/>
          </p:nvPr>
        </p:nvSpPr>
        <p:spPr/>
        <p:txBody>
          <a:bodyPr/>
          <a:lstStyle/>
          <a:p>
            <a:fld id="{99CAB24A-8A99-9F4C-9192-4503D61D99B8}" type="datetimeFigureOut">
              <a:rPr lang="es-CL" smtClean="0"/>
              <a:t>22-09-25</a:t>
            </a:fld>
            <a:endParaRPr lang="es-CL"/>
          </a:p>
        </p:txBody>
      </p:sp>
      <p:sp>
        <p:nvSpPr>
          <p:cNvPr id="5" name="Marcador de pie de página 4">
            <a:extLst>
              <a:ext uri="{FF2B5EF4-FFF2-40B4-BE49-F238E27FC236}">
                <a16:creationId xmlns:a16="http://schemas.microsoft.com/office/drawing/2014/main" id="{7920C66F-9C82-9455-64DD-FE4F6F08E3B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7999F72-67E1-E497-6D84-2E362957EF50}"/>
              </a:ext>
            </a:extLst>
          </p:cNvPr>
          <p:cNvSpPr>
            <a:spLocks noGrp="1"/>
          </p:cNvSpPr>
          <p:nvPr>
            <p:ph type="sldNum" sz="quarter" idx="12"/>
          </p:nvPr>
        </p:nvSpPr>
        <p:spPr/>
        <p:txBody>
          <a:bodyPr/>
          <a:lstStyle/>
          <a:p>
            <a:fld id="{AEFD21BC-E9E2-984C-95F6-05EF6FDE72B0}" type="slidenum">
              <a:rPr lang="es-CL" smtClean="0"/>
              <a:t>‹Nº›</a:t>
            </a:fld>
            <a:endParaRPr lang="es-CL"/>
          </a:p>
        </p:txBody>
      </p:sp>
    </p:spTree>
    <p:extLst>
      <p:ext uri="{BB962C8B-B14F-4D97-AF65-F5344CB8AC3E}">
        <p14:creationId xmlns:p14="http://schemas.microsoft.com/office/powerpoint/2010/main" val="329453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ACE88-69BA-AFF0-DC42-0476004CC9CC}"/>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7F56CC6E-F972-DEC7-21AD-FDCF9FBFE075}"/>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EC3647EB-BDEB-C845-EBDD-BCAEBBF92CF0}"/>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06B86A17-D6D0-F084-E7B0-B65C72F63926}"/>
              </a:ext>
            </a:extLst>
          </p:cNvPr>
          <p:cNvSpPr>
            <a:spLocks noGrp="1"/>
          </p:cNvSpPr>
          <p:nvPr>
            <p:ph type="dt" sz="half" idx="10"/>
          </p:nvPr>
        </p:nvSpPr>
        <p:spPr/>
        <p:txBody>
          <a:bodyPr/>
          <a:lstStyle/>
          <a:p>
            <a:fld id="{99CAB24A-8A99-9F4C-9192-4503D61D99B8}" type="datetimeFigureOut">
              <a:rPr lang="es-CL" smtClean="0"/>
              <a:t>22-09-25</a:t>
            </a:fld>
            <a:endParaRPr lang="es-CL"/>
          </a:p>
        </p:txBody>
      </p:sp>
      <p:sp>
        <p:nvSpPr>
          <p:cNvPr id="6" name="Marcador de pie de página 5">
            <a:extLst>
              <a:ext uri="{FF2B5EF4-FFF2-40B4-BE49-F238E27FC236}">
                <a16:creationId xmlns:a16="http://schemas.microsoft.com/office/drawing/2014/main" id="{A1C1D9EA-975B-8913-5576-786392B5246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5B135A5-2992-AA61-A63B-A6FD281A1211}"/>
              </a:ext>
            </a:extLst>
          </p:cNvPr>
          <p:cNvSpPr>
            <a:spLocks noGrp="1"/>
          </p:cNvSpPr>
          <p:nvPr>
            <p:ph type="sldNum" sz="quarter" idx="12"/>
          </p:nvPr>
        </p:nvSpPr>
        <p:spPr/>
        <p:txBody>
          <a:bodyPr/>
          <a:lstStyle/>
          <a:p>
            <a:fld id="{AEFD21BC-E9E2-984C-95F6-05EF6FDE72B0}" type="slidenum">
              <a:rPr lang="es-CL" smtClean="0"/>
              <a:t>‹Nº›</a:t>
            </a:fld>
            <a:endParaRPr lang="es-CL"/>
          </a:p>
        </p:txBody>
      </p:sp>
    </p:spTree>
    <p:extLst>
      <p:ext uri="{BB962C8B-B14F-4D97-AF65-F5344CB8AC3E}">
        <p14:creationId xmlns:p14="http://schemas.microsoft.com/office/powerpoint/2010/main" val="380696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56651C-EB11-E2A0-3C54-7235B408F53B}"/>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8638CC67-8093-D463-9347-017892A56C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03F7DACB-FA89-2630-772B-B8BDA2721BF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1F642B22-174D-D119-7573-CDFA1E1B28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81A5AF7E-0F0D-FD32-714C-0693913E6681}"/>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00F86804-6EEA-F97F-EEBC-F96E5E6812BF}"/>
              </a:ext>
            </a:extLst>
          </p:cNvPr>
          <p:cNvSpPr>
            <a:spLocks noGrp="1"/>
          </p:cNvSpPr>
          <p:nvPr>
            <p:ph type="dt" sz="half" idx="10"/>
          </p:nvPr>
        </p:nvSpPr>
        <p:spPr/>
        <p:txBody>
          <a:bodyPr/>
          <a:lstStyle/>
          <a:p>
            <a:fld id="{99CAB24A-8A99-9F4C-9192-4503D61D99B8}" type="datetimeFigureOut">
              <a:rPr lang="es-CL" smtClean="0"/>
              <a:t>22-09-25</a:t>
            </a:fld>
            <a:endParaRPr lang="es-CL"/>
          </a:p>
        </p:txBody>
      </p:sp>
      <p:sp>
        <p:nvSpPr>
          <p:cNvPr id="8" name="Marcador de pie de página 7">
            <a:extLst>
              <a:ext uri="{FF2B5EF4-FFF2-40B4-BE49-F238E27FC236}">
                <a16:creationId xmlns:a16="http://schemas.microsoft.com/office/drawing/2014/main" id="{BA125702-C1AC-3298-19E8-C6C5BFF16866}"/>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6E9811DD-B8BF-FEAF-0AD9-0F8FC165EB35}"/>
              </a:ext>
            </a:extLst>
          </p:cNvPr>
          <p:cNvSpPr>
            <a:spLocks noGrp="1"/>
          </p:cNvSpPr>
          <p:nvPr>
            <p:ph type="sldNum" sz="quarter" idx="12"/>
          </p:nvPr>
        </p:nvSpPr>
        <p:spPr/>
        <p:txBody>
          <a:bodyPr/>
          <a:lstStyle/>
          <a:p>
            <a:fld id="{AEFD21BC-E9E2-984C-95F6-05EF6FDE72B0}" type="slidenum">
              <a:rPr lang="es-CL" smtClean="0"/>
              <a:t>‹Nº›</a:t>
            </a:fld>
            <a:endParaRPr lang="es-CL"/>
          </a:p>
        </p:txBody>
      </p:sp>
    </p:spTree>
    <p:extLst>
      <p:ext uri="{BB962C8B-B14F-4D97-AF65-F5344CB8AC3E}">
        <p14:creationId xmlns:p14="http://schemas.microsoft.com/office/powerpoint/2010/main" val="296544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F93ABC-4B1F-4708-AF32-EF2F364571E2}"/>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AC39935C-72A0-512D-F65E-F6FDE77C9577}"/>
              </a:ext>
            </a:extLst>
          </p:cNvPr>
          <p:cNvSpPr>
            <a:spLocks noGrp="1"/>
          </p:cNvSpPr>
          <p:nvPr>
            <p:ph type="dt" sz="half" idx="10"/>
          </p:nvPr>
        </p:nvSpPr>
        <p:spPr/>
        <p:txBody>
          <a:bodyPr/>
          <a:lstStyle/>
          <a:p>
            <a:fld id="{99CAB24A-8A99-9F4C-9192-4503D61D99B8}" type="datetimeFigureOut">
              <a:rPr lang="es-CL" smtClean="0"/>
              <a:t>22-09-25</a:t>
            </a:fld>
            <a:endParaRPr lang="es-CL"/>
          </a:p>
        </p:txBody>
      </p:sp>
      <p:sp>
        <p:nvSpPr>
          <p:cNvPr id="4" name="Marcador de pie de página 3">
            <a:extLst>
              <a:ext uri="{FF2B5EF4-FFF2-40B4-BE49-F238E27FC236}">
                <a16:creationId xmlns:a16="http://schemas.microsoft.com/office/drawing/2014/main" id="{AB618089-2D2E-2DD0-6EF1-ED611D8CDDE0}"/>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A76D9A91-D7E7-484A-DEEE-F0D573790E0A}"/>
              </a:ext>
            </a:extLst>
          </p:cNvPr>
          <p:cNvSpPr>
            <a:spLocks noGrp="1"/>
          </p:cNvSpPr>
          <p:nvPr>
            <p:ph type="sldNum" sz="quarter" idx="12"/>
          </p:nvPr>
        </p:nvSpPr>
        <p:spPr/>
        <p:txBody>
          <a:bodyPr/>
          <a:lstStyle/>
          <a:p>
            <a:fld id="{AEFD21BC-E9E2-984C-95F6-05EF6FDE72B0}" type="slidenum">
              <a:rPr lang="es-CL" smtClean="0"/>
              <a:t>‹Nº›</a:t>
            </a:fld>
            <a:endParaRPr lang="es-CL"/>
          </a:p>
        </p:txBody>
      </p:sp>
    </p:spTree>
    <p:extLst>
      <p:ext uri="{BB962C8B-B14F-4D97-AF65-F5344CB8AC3E}">
        <p14:creationId xmlns:p14="http://schemas.microsoft.com/office/powerpoint/2010/main" val="418093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F947A8-A76C-C889-8ED0-C1B4E1DE6801}"/>
              </a:ext>
            </a:extLst>
          </p:cNvPr>
          <p:cNvSpPr>
            <a:spLocks noGrp="1"/>
          </p:cNvSpPr>
          <p:nvPr>
            <p:ph type="dt" sz="half" idx="10"/>
          </p:nvPr>
        </p:nvSpPr>
        <p:spPr/>
        <p:txBody>
          <a:bodyPr/>
          <a:lstStyle/>
          <a:p>
            <a:fld id="{99CAB24A-8A99-9F4C-9192-4503D61D99B8}" type="datetimeFigureOut">
              <a:rPr lang="es-CL" smtClean="0"/>
              <a:t>22-09-25</a:t>
            </a:fld>
            <a:endParaRPr lang="es-CL"/>
          </a:p>
        </p:txBody>
      </p:sp>
      <p:sp>
        <p:nvSpPr>
          <p:cNvPr id="3" name="Marcador de pie de página 2">
            <a:extLst>
              <a:ext uri="{FF2B5EF4-FFF2-40B4-BE49-F238E27FC236}">
                <a16:creationId xmlns:a16="http://schemas.microsoft.com/office/drawing/2014/main" id="{2C427FCE-CD4C-C993-8D64-AD363141C64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F7D823EC-DB34-BB8D-B7D2-596E829F983C}"/>
              </a:ext>
            </a:extLst>
          </p:cNvPr>
          <p:cNvSpPr>
            <a:spLocks noGrp="1"/>
          </p:cNvSpPr>
          <p:nvPr>
            <p:ph type="sldNum" sz="quarter" idx="12"/>
          </p:nvPr>
        </p:nvSpPr>
        <p:spPr/>
        <p:txBody>
          <a:bodyPr/>
          <a:lstStyle/>
          <a:p>
            <a:fld id="{AEFD21BC-E9E2-984C-95F6-05EF6FDE72B0}" type="slidenum">
              <a:rPr lang="es-CL" smtClean="0"/>
              <a:t>‹Nº›</a:t>
            </a:fld>
            <a:endParaRPr lang="es-CL"/>
          </a:p>
        </p:txBody>
      </p:sp>
    </p:spTree>
    <p:extLst>
      <p:ext uri="{BB962C8B-B14F-4D97-AF65-F5344CB8AC3E}">
        <p14:creationId xmlns:p14="http://schemas.microsoft.com/office/powerpoint/2010/main" val="1730276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750A33-C838-2CEF-51B5-8C4FF9AA4E5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86C33AEF-13B4-E9D9-2CAF-012627196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A2FCF935-0367-9EAF-2A12-03BB0A47E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A2926F8-BDEA-6D2B-CCDA-D8D92134A34D}"/>
              </a:ext>
            </a:extLst>
          </p:cNvPr>
          <p:cNvSpPr>
            <a:spLocks noGrp="1"/>
          </p:cNvSpPr>
          <p:nvPr>
            <p:ph type="dt" sz="half" idx="10"/>
          </p:nvPr>
        </p:nvSpPr>
        <p:spPr/>
        <p:txBody>
          <a:bodyPr/>
          <a:lstStyle/>
          <a:p>
            <a:fld id="{99CAB24A-8A99-9F4C-9192-4503D61D99B8}" type="datetimeFigureOut">
              <a:rPr lang="es-CL" smtClean="0"/>
              <a:t>22-09-25</a:t>
            </a:fld>
            <a:endParaRPr lang="es-CL"/>
          </a:p>
        </p:txBody>
      </p:sp>
      <p:sp>
        <p:nvSpPr>
          <p:cNvPr id="6" name="Marcador de pie de página 5">
            <a:extLst>
              <a:ext uri="{FF2B5EF4-FFF2-40B4-BE49-F238E27FC236}">
                <a16:creationId xmlns:a16="http://schemas.microsoft.com/office/drawing/2014/main" id="{05151914-5F7A-2F07-3B44-64584456167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E919C8C-FEDB-66A0-B355-F2ACE86F6A9B}"/>
              </a:ext>
            </a:extLst>
          </p:cNvPr>
          <p:cNvSpPr>
            <a:spLocks noGrp="1"/>
          </p:cNvSpPr>
          <p:nvPr>
            <p:ph type="sldNum" sz="quarter" idx="12"/>
          </p:nvPr>
        </p:nvSpPr>
        <p:spPr/>
        <p:txBody>
          <a:bodyPr/>
          <a:lstStyle/>
          <a:p>
            <a:fld id="{AEFD21BC-E9E2-984C-95F6-05EF6FDE72B0}" type="slidenum">
              <a:rPr lang="es-CL" smtClean="0"/>
              <a:t>‹Nº›</a:t>
            </a:fld>
            <a:endParaRPr lang="es-CL"/>
          </a:p>
        </p:txBody>
      </p:sp>
    </p:spTree>
    <p:extLst>
      <p:ext uri="{BB962C8B-B14F-4D97-AF65-F5344CB8AC3E}">
        <p14:creationId xmlns:p14="http://schemas.microsoft.com/office/powerpoint/2010/main" val="181795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3040A-AC56-DE7D-1DCF-16A8641A8FF6}"/>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6609C312-AB13-6D73-A642-35F1885637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EAD2630C-59C2-50DE-41FE-5AD0802F0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66DD7BB-BF12-FCF8-9129-3A3C1380E68B}"/>
              </a:ext>
            </a:extLst>
          </p:cNvPr>
          <p:cNvSpPr>
            <a:spLocks noGrp="1"/>
          </p:cNvSpPr>
          <p:nvPr>
            <p:ph type="dt" sz="half" idx="10"/>
          </p:nvPr>
        </p:nvSpPr>
        <p:spPr/>
        <p:txBody>
          <a:bodyPr/>
          <a:lstStyle/>
          <a:p>
            <a:fld id="{99CAB24A-8A99-9F4C-9192-4503D61D99B8}" type="datetimeFigureOut">
              <a:rPr lang="es-CL" smtClean="0"/>
              <a:t>22-09-25</a:t>
            </a:fld>
            <a:endParaRPr lang="es-CL"/>
          </a:p>
        </p:txBody>
      </p:sp>
      <p:sp>
        <p:nvSpPr>
          <p:cNvPr id="6" name="Marcador de pie de página 5">
            <a:extLst>
              <a:ext uri="{FF2B5EF4-FFF2-40B4-BE49-F238E27FC236}">
                <a16:creationId xmlns:a16="http://schemas.microsoft.com/office/drawing/2014/main" id="{273EC663-3A3E-C8CD-5A07-38F364D3C08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A7F36C7-30A9-60E2-8C42-32A91104951F}"/>
              </a:ext>
            </a:extLst>
          </p:cNvPr>
          <p:cNvSpPr>
            <a:spLocks noGrp="1"/>
          </p:cNvSpPr>
          <p:nvPr>
            <p:ph type="sldNum" sz="quarter" idx="12"/>
          </p:nvPr>
        </p:nvSpPr>
        <p:spPr/>
        <p:txBody>
          <a:bodyPr/>
          <a:lstStyle/>
          <a:p>
            <a:fld id="{AEFD21BC-E9E2-984C-95F6-05EF6FDE72B0}" type="slidenum">
              <a:rPr lang="es-CL" smtClean="0"/>
              <a:t>‹Nº›</a:t>
            </a:fld>
            <a:endParaRPr lang="es-CL"/>
          </a:p>
        </p:txBody>
      </p:sp>
    </p:spTree>
    <p:extLst>
      <p:ext uri="{BB962C8B-B14F-4D97-AF65-F5344CB8AC3E}">
        <p14:creationId xmlns:p14="http://schemas.microsoft.com/office/powerpoint/2010/main" val="57797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B7DCAC-2FBA-50C5-660F-9AEA8B2406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86390932-DDBB-8A6F-AD53-FADDC2B141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C7DDB499-E05E-A165-F3B3-98188E49F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CAB24A-8A99-9F4C-9192-4503D61D99B8}" type="datetimeFigureOut">
              <a:rPr lang="es-CL" smtClean="0"/>
              <a:t>22-09-25</a:t>
            </a:fld>
            <a:endParaRPr lang="es-CL"/>
          </a:p>
        </p:txBody>
      </p:sp>
      <p:sp>
        <p:nvSpPr>
          <p:cNvPr id="5" name="Marcador de pie de página 4">
            <a:extLst>
              <a:ext uri="{FF2B5EF4-FFF2-40B4-BE49-F238E27FC236}">
                <a16:creationId xmlns:a16="http://schemas.microsoft.com/office/drawing/2014/main" id="{6C4E55AB-6040-A2B4-7C48-23D9F60494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22072882-F415-1C75-6024-65218605C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FD21BC-E9E2-984C-95F6-05EF6FDE72B0}" type="slidenum">
              <a:rPr lang="es-CL" smtClean="0"/>
              <a:t>‹Nº›</a:t>
            </a:fld>
            <a:endParaRPr lang="es-CL"/>
          </a:p>
        </p:txBody>
      </p:sp>
    </p:spTree>
    <p:extLst>
      <p:ext uri="{BB962C8B-B14F-4D97-AF65-F5344CB8AC3E}">
        <p14:creationId xmlns:p14="http://schemas.microsoft.com/office/powerpoint/2010/main" val="388214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ug.nl/ggdc/productivity/pwt/" TargetMode="Externa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s://www.rug.nl/ggdc/productivity/pwt/" TargetMode="Externa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ítulo 1">
            <a:extLst>
              <a:ext uri="{FF2B5EF4-FFF2-40B4-BE49-F238E27FC236}">
                <a16:creationId xmlns:a16="http://schemas.microsoft.com/office/drawing/2014/main" id="{A405563B-602D-D632-04E6-52E88E47E25E}"/>
              </a:ext>
            </a:extLst>
          </p:cNvPr>
          <p:cNvSpPr>
            <a:spLocks noGrp="1"/>
          </p:cNvSpPr>
          <p:nvPr>
            <p:ph type="ctrTitle"/>
          </p:nvPr>
        </p:nvSpPr>
        <p:spPr>
          <a:xfrm>
            <a:off x="224573" y="843102"/>
            <a:ext cx="5087129" cy="3566160"/>
          </a:xfrm>
        </p:spPr>
        <p:txBody>
          <a:bodyPr anchor="b">
            <a:normAutofit/>
          </a:bodyPr>
          <a:lstStyle/>
          <a:p>
            <a:pPr algn="l"/>
            <a:r>
              <a:rPr lang="es-CL" sz="4400" b="1" dirty="0">
                <a:solidFill>
                  <a:schemeClr val="accent4">
                    <a:lumMod val="75000"/>
                  </a:schemeClr>
                </a:solidFill>
                <a:latin typeface="Arial" panose="020B0604020202020204" pitchFamily="34" charset="0"/>
                <a:cs typeface="Arial" panose="020B0604020202020204" pitchFamily="34" charset="0"/>
              </a:rPr>
              <a:t>RETOS DE FINANCIAMIENTO E INVERSIÓN EN ALC</a:t>
            </a:r>
            <a:endParaRPr lang="es-ES_tradnl" sz="4400" b="1" dirty="0">
              <a:solidFill>
                <a:schemeClr val="accent4">
                  <a:lumMod val="75000"/>
                </a:schemeClr>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08B910B6-9EDC-ADDB-7162-A9A7A6E2E6ED}"/>
              </a:ext>
            </a:extLst>
          </p:cNvPr>
          <p:cNvSpPr>
            <a:spLocks noGrp="1"/>
          </p:cNvSpPr>
          <p:nvPr>
            <p:ph type="subTitle" idx="1"/>
          </p:nvPr>
        </p:nvSpPr>
        <p:spPr>
          <a:xfrm>
            <a:off x="890339" y="4636008"/>
            <a:ext cx="3734014" cy="1572768"/>
          </a:xfrm>
        </p:spPr>
        <p:txBody>
          <a:bodyPr>
            <a:normAutofit/>
          </a:bodyPr>
          <a:lstStyle/>
          <a:p>
            <a:pPr algn="l"/>
            <a:r>
              <a:rPr lang="es-ES_tradnl" dirty="0">
                <a:solidFill>
                  <a:schemeClr val="accent4">
                    <a:lumMod val="75000"/>
                  </a:schemeClr>
                </a:solidFill>
              </a:rPr>
              <a:t>DANIEL TITELMAN </a:t>
            </a:r>
          </a:p>
        </p:txBody>
      </p:sp>
      <p:sp>
        <p:nvSpPr>
          <p:cNvPr id="1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4" name="Imagen 3">
            <a:extLst>
              <a:ext uri="{FF2B5EF4-FFF2-40B4-BE49-F238E27FC236}">
                <a16:creationId xmlns:a16="http://schemas.microsoft.com/office/drawing/2014/main" id="{1F48FC16-1761-9C17-C66E-ACBFB2BF654A}"/>
              </a:ext>
            </a:extLst>
          </p:cNvPr>
          <p:cNvPicPr>
            <a:picLocks noChangeAspect="1"/>
          </p:cNvPicPr>
          <p:nvPr/>
        </p:nvPicPr>
        <p:blipFill>
          <a:blip r:embed="rId2"/>
          <a:srcRect t="6222" r="-2" b="1277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822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0AAA4-EAAA-577A-92F7-0072D6E0C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9DC10-FD2C-9416-C260-3408E39683AC}"/>
              </a:ext>
            </a:extLst>
          </p:cNvPr>
          <p:cNvSpPr>
            <a:spLocks noGrp="1"/>
          </p:cNvSpPr>
          <p:nvPr>
            <p:ph type="title"/>
          </p:nvPr>
        </p:nvSpPr>
        <p:spPr>
          <a:xfrm>
            <a:off x="829035" y="372849"/>
            <a:ext cx="11734800" cy="749300"/>
          </a:xfrm>
        </p:spPr>
        <p:txBody>
          <a:bodyPr>
            <a:normAutofit fontScale="90000"/>
          </a:bodyPr>
          <a:lstStyle/>
          <a:p>
            <a:pPr marR="0">
              <a:spcBef>
                <a:spcPts val="1000"/>
              </a:spcBef>
              <a:spcAft>
                <a:spcPts val="0"/>
              </a:spcAft>
            </a:pPr>
            <a:r>
              <a:rPr lang="en-US" sz="3200" b="1" dirty="0">
                <a:solidFill>
                  <a:schemeClr val="accent4">
                    <a:lumMod val="75000"/>
                  </a:schemeClr>
                </a:solidFill>
                <a:latin typeface="Arial" panose="020B0604020202020204" pitchFamily="34" charset="0"/>
                <a:cs typeface="Arial" panose="020B0604020202020204" pitchFamily="34" charset="0"/>
              </a:rPr>
              <a:t>Trampa de bajo crecimiento: una región caracterizada por un crecimiento debilitado</a:t>
            </a:r>
          </a:p>
        </p:txBody>
      </p:sp>
      <p:sp>
        <p:nvSpPr>
          <p:cNvPr id="5" name="Title 1">
            <a:extLst>
              <a:ext uri="{FF2B5EF4-FFF2-40B4-BE49-F238E27FC236}">
                <a16:creationId xmlns:a16="http://schemas.microsoft.com/office/drawing/2014/main" id="{564618EE-94A6-B075-DBEE-A47E2C537173}"/>
              </a:ext>
            </a:extLst>
          </p:cNvPr>
          <p:cNvSpPr txBox="1">
            <a:spLocks/>
          </p:cNvSpPr>
          <p:nvPr/>
        </p:nvSpPr>
        <p:spPr>
          <a:xfrm>
            <a:off x="2178209" y="1332546"/>
            <a:ext cx="7835581" cy="4678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noProof="0" dirty="0">
                <a:latin typeface="Arial" panose="020B0604020202020204" pitchFamily="34" charset="0"/>
                <a:cs typeface="Arial" panose="020B0604020202020204" pitchFamily="34" charset="0"/>
              </a:rPr>
              <a:t>America </a:t>
            </a:r>
            <a:r>
              <a:rPr lang="en-US" sz="1600" b="1" noProof="0" dirty="0" err="1">
                <a:latin typeface="Arial" panose="020B0604020202020204" pitchFamily="34" charset="0"/>
                <a:cs typeface="Arial" panose="020B0604020202020204" pitchFamily="34" charset="0"/>
              </a:rPr>
              <a:t>latina</a:t>
            </a:r>
            <a:r>
              <a:rPr lang="en-US" sz="1600" b="1" noProof="0" dirty="0">
                <a:latin typeface="Arial" panose="020B0604020202020204" pitchFamily="34" charset="0"/>
                <a:cs typeface="Arial" panose="020B0604020202020204" pitchFamily="34" charset="0"/>
              </a:rPr>
              <a:t> y </a:t>
            </a:r>
            <a:r>
              <a:rPr lang="en-US" sz="1600" b="1" noProof="0" dirty="0" err="1">
                <a:latin typeface="Arial" panose="020B0604020202020204" pitchFamily="34" charset="0"/>
                <a:cs typeface="Arial" panose="020B0604020202020204" pitchFamily="34" charset="0"/>
              </a:rPr>
              <a:t>el</a:t>
            </a:r>
            <a:r>
              <a:rPr lang="en-US" sz="1600" b="1" noProof="0" dirty="0">
                <a:latin typeface="Arial" panose="020B0604020202020204" pitchFamily="34" charset="0"/>
                <a:cs typeface="Arial" panose="020B0604020202020204" pitchFamily="34" charset="0"/>
              </a:rPr>
              <a:t> caribe </a:t>
            </a:r>
            <a:r>
              <a:rPr lang="en-US" sz="1600" b="1" noProof="0" dirty="0" err="1">
                <a:latin typeface="Arial" panose="020B0604020202020204" pitchFamily="34" charset="0"/>
                <a:cs typeface="Arial" panose="020B0604020202020204" pitchFamily="34" charset="0"/>
              </a:rPr>
              <a:t>tasa</a:t>
            </a:r>
            <a:r>
              <a:rPr lang="en-US" sz="1600" b="1" noProof="0" dirty="0">
                <a:latin typeface="Arial" panose="020B0604020202020204" pitchFamily="34" charset="0"/>
                <a:cs typeface="Arial" panose="020B0604020202020204" pitchFamily="34" charset="0"/>
              </a:rPr>
              <a:t> </a:t>
            </a:r>
            <a:r>
              <a:rPr lang="en-US" sz="1600" b="1" noProof="0" dirty="0" err="1">
                <a:latin typeface="Arial" panose="020B0604020202020204" pitchFamily="34" charset="0"/>
                <a:cs typeface="Arial" panose="020B0604020202020204" pitchFamily="34" charset="0"/>
              </a:rPr>
              <a:t>crecimiento</a:t>
            </a:r>
            <a:r>
              <a:rPr lang="en-US" sz="1600" b="1" noProof="0" dirty="0">
                <a:latin typeface="Arial" panose="020B0604020202020204" pitchFamily="34" charset="0"/>
                <a:cs typeface="Arial" panose="020B0604020202020204" pitchFamily="34" charset="0"/>
              </a:rPr>
              <a:t>  1951-2025</a:t>
            </a:r>
            <a:br>
              <a:rPr lang="en-US" sz="1600" b="1" noProof="0" dirty="0">
                <a:latin typeface="Arial" panose="020B0604020202020204" pitchFamily="34" charset="0"/>
                <a:cs typeface="Arial" panose="020B0604020202020204" pitchFamily="34" charset="0"/>
              </a:rPr>
            </a:br>
            <a:r>
              <a:rPr lang="en-US" sz="1600" i="1" noProof="0" dirty="0">
                <a:latin typeface="Arial" panose="020B0604020202020204" pitchFamily="34" charset="0"/>
                <a:cs typeface="Arial" panose="020B0604020202020204" pitchFamily="34" charset="0"/>
              </a:rPr>
              <a:t>(</a:t>
            </a:r>
            <a:r>
              <a:rPr lang="en-US" sz="1600" i="1" dirty="0" err="1">
                <a:latin typeface="Arial" panose="020B0604020202020204" pitchFamily="34" charset="0"/>
                <a:cs typeface="Arial" panose="020B0604020202020204" pitchFamily="34" charset="0"/>
              </a:rPr>
              <a:t>en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porcentajes</a:t>
            </a:r>
            <a:r>
              <a:rPr lang="en-US" sz="1600" i="1" noProof="0" dirty="0">
                <a:latin typeface="Arial" panose="020B0604020202020204" pitchFamily="34" charset="0"/>
                <a:cs typeface="Arial" panose="020B0604020202020204" pitchFamily="34" charset="0"/>
              </a:rPr>
              <a:t>)</a:t>
            </a:r>
          </a:p>
        </p:txBody>
      </p:sp>
      <p:graphicFrame>
        <p:nvGraphicFramePr>
          <p:cNvPr id="3" name="Chart 2">
            <a:extLst>
              <a:ext uri="{FF2B5EF4-FFF2-40B4-BE49-F238E27FC236}">
                <a16:creationId xmlns:a16="http://schemas.microsoft.com/office/drawing/2014/main" id="{8786C8BB-F48C-010E-8D30-F1F6705CD94C}"/>
              </a:ext>
            </a:extLst>
          </p:cNvPr>
          <p:cNvGraphicFramePr>
            <a:graphicFrameLocks/>
          </p:cNvGraphicFramePr>
          <p:nvPr>
            <p:extLst>
              <p:ext uri="{D42A27DB-BD31-4B8C-83A1-F6EECF244321}">
                <p14:modId xmlns:p14="http://schemas.microsoft.com/office/powerpoint/2010/main" val="3745353116"/>
              </p:ext>
            </p:extLst>
          </p:nvPr>
        </p:nvGraphicFramePr>
        <p:xfrm>
          <a:off x="286499" y="1800434"/>
          <a:ext cx="11618999" cy="430935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21A135D-0945-A058-5EFF-B106744EA5B8}"/>
              </a:ext>
            </a:extLst>
          </p:cNvPr>
          <p:cNvSpPr txBox="1"/>
          <p:nvPr/>
        </p:nvSpPr>
        <p:spPr>
          <a:xfrm>
            <a:off x="682438" y="6369735"/>
            <a:ext cx="8424153" cy="246221"/>
          </a:xfrm>
          <a:prstGeom prst="rect">
            <a:avLst/>
          </a:prstGeom>
          <a:noFill/>
        </p:spPr>
        <p:txBody>
          <a:bodyPr wrap="square">
            <a:spAutoFit/>
          </a:bodyPr>
          <a:lstStyle/>
          <a:p>
            <a:r>
              <a:rPr lang="en-US" sz="900" noProof="0" dirty="0"/>
              <a:t>Fuente: Comisión </a:t>
            </a:r>
            <a:r>
              <a:rPr lang="en-US" sz="900" noProof="0" dirty="0" err="1"/>
              <a:t>Económica</a:t>
            </a:r>
            <a:r>
              <a:rPr lang="en-US" sz="900" noProof="0" dirty="0"/>
              <a:t> para América Latina y </a:t>
            </a:r>
            <a:r>
              <a:rPr lang="en-US" sz="900" noProof="0" dirty="0" err="1"/>
              <a:t>el</a:t>
            </a:r>
            <a:r>
              <a:rPr lang="en-US" sz="900" noProof="0" dirty="0"/>
              <a:t> Caribe (CEPAL), </a:t>
            </a:r>
            <a:r>
              <a:rPr lang="en-US" sz="900" noProof="0" dirty="0" err="1"/>
              <a:t>sobre</a:t>
            </a:r>
            <a:r>
              <a:rPr lang="en-US" sz="900" noProof="0" dirty="0"/>
              <a:t> la base de </a:t>
            </a:r>
            <a:r>
              <a:rPr lang="en-US" sz="900" noProof="0" dirty="0" err="1"/>
              <a:t>cifras</a:t>
            </a:r>
            <a:r>
              <a:rPr lang="en-US" sz="900" noProof="0" dirty="0"/>
              <a:t> </a:t>
            </a:r>
            <a:r>
              <a:rPr lang="en-US" sz="1000" noProof="0" dirty="0" err="1">
                <a:latin typeface="Arial" panose="020B0604020202020204" pitchFamily="34" charset="0"/>
                <a:cs typeface="Arial" panose="020B0604020202020204" pitchFamily="34" charset="0"/>
              </a:rPr>
              <a:t>oficiales</a:t>
            </a:r>
            <a:endParaRPr lang="en-US" sz="9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487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F17772A-C087-B809-0ACC-92971F95574A}"/>
              </a:ext>
            </a:extLst>
          </p:cNvPr>
          <p:cNvSpPr>
            <a:spLocks noGrp="1"/>
          </p:cNvSpPr>
          <p:nvPr>
            <p:ph type="title"/>
          </p:nvPr>
        </p:nvSpPr>
        <p:spPr>
          <a:xfrm>
            <a:off x="790490" y="325490"/>
            <a:ext cx="10448115" cy="728384"/>
          </a:xfrm>
        </p:spPr>
        <p:txBody>
          <a:bodyPr lIns="91440" tIns="45720" rIns="91440" bIns="45720" anchor="t">
            <a:noAutofit/>
          </a:bodyPr>
          <a:lstStyle/>
          <a:p>
            <a:r>
              <a:rPr lang="es-CL" sz="2400" b="1" kern="100" dirty="0">
                <a:solidFill>
                  <a:schemeClr val="accent4">
                    <a:lumMod val="75000"/>
                  </a:schemeClr>
                </a:solidFill>
                <a:latin typeface="Arial"/>
                <a:cs typeface="Arial"/>
              </a:rPr>
              <a:t>Junto con una pérdida de dinamismo de la productividad laboral y de las exportaciones</a:t>
            </a:r>
          </a:p>
        </p:txBody>
      </p:sp>
      <p:sp>
        <p:nvSpPr>
          <p:cNvPr id="8" name="CuadroTexto 7">
            <a:extLst>
              <a:ext uri="{FF2B5EF4-FFF2-40B4-BE49-F238E27FC236}">
                <a16:creationId xmlns:a16="http://schemas.microsoft.com/office/drawing/2014/main" id="{551E3DE9-40BE-AC13-9A25-A45F0CDAE730}"/>
              </a:ext>
            </a:extLst>
          </p:cNvPr>
          <p:cNvSpPr txBox="1"/>
          <p:nvPr/>
        </p:nvSpPr>
        <p:spPr>
          <a:xfrm>
            <a:off x="6063952" y="1248252"/>
            <a:ext cx="5172722" cy="954107"/>
          </a:xfrm>
          <a:prstGeom prst="rect">
            <a:avLst/>
          </a:prstGeom>
          <a:noFill/>
        </p:spPr>
        <p:txBody>
          <a:bodyPr wrap="square" lIns="91440" tIns="45720" rIns="91440" bIns="45720" rtlCol="0" anchor="t">
            <a:spAutoFit/>
          </a:bodyPr>
          <a:lstStyle/>
          <a:p>
            <a:pPr algn="ctr"/>
            <a:r>
              <a:rPr lang="es-CL" sz="1400" b="1" dirty="0">
                <a:latin typeface="Arial" panose="020B0604020202020204" pitchFamily="34" charset="0"/>
                <a:cs typeface="Arial" panose="020B0604020202020204" pitchFamily="34" charset="0"/>
              </a:rPr>
              <a:t>América Latina y el Caribe (25 países): Tasa de crecimiento anual de las exportaciones en valor y por década, 1995-2024 </a:t>
            </a:r>
            <a:endParaRPr lang="en-US" dirty="0">
              <a:latin typeface="Arial" panose="020B0604020202020204" pitchFamily="34" charset="0"/>
              <a:cs typeface="Arial" panose="020B0604020202020204" pitchFamily="34" charset="0"/>
            </a:endParaRPr>
          </a:p>
          <a:p>
            <a:pPr algn="ctr"/>
            <a:r>
              <a:rPr lang="es-CL" sz="1400" dirty="0">
                <a:latin typeface="Arial" panose="020B0604020202020204" pitchFamily="34" charset="0"/>
                <a:cs typeface="Arial" panose="020B0604020202020204" pitchFamily="34" charset="0"/>
              </a:rPr>
              <a:t>(</a:t>
            </a:r>
            <a:r>
              <a:rPr lang="es-CL" sz="1400" i="1" dirty="0">
                <a:latin typeface="Arial" panose="020B0604020202020204" pitchFamily="34" charset="0"/>
                <a:cs typeface="Arial" panose="020B0604020202020204" pitchFamily="34" charset="0"/>
              </a:rPr>
              <a:t>En porcentajes</a:t>
            </a:r>
            <a:r>
              <a:rPr lang="es-CL" sz="1400" dirty="0">
                <a:latin typeface="Arial" panose="020B0604020202020204" pitchFamily="34" charset="0"/>
                <a:cs typeface="Arial" panose="020B0604020202020204" pitchFamily="34" charset="0"/>
              </a:rPr>
              <a:t>) </a:t>
            </a:r>
            <a:endParaRPr lang="es-CL" sz="1400" dirty="0">
              <a:latin typeface="Arial" panose="020B0604020202020204" pitchFamily="34" charset="0"/>
              <a:ea typeface="Calibri"/>
              <a:cs typeface="Arial" panose="020B0604020202020204" pitchFamily="34" charset="0"/>
            </a:endParaRPr>
          </a:p>
        </p:txBody>
      </p:sp>
      <p:sp>
        <p:nvSpPr>
          <p:cNvPr id="10" name="CuadroTexto 9">
            <a:extLst>
              <a:ext uri="{FF2B5EF4-FFF2-40B4-BE49-F238E27FC236}">
                <a16:creationId xmlns:a16="http://schemas.microsoft.com/office/drawing/2014/main" id="{202C6C7C-30C8-9158-CA18-51F2C8CE8602}"/>
              </a:ext>
            </a:extLst>
          </p:cNvPr>
          <p:cNvSpPr txBox="1"/>
          <p:nvPr/>
        </p:nvSpPr>
        <p:spPr>
          <a:xfrm>
            <a:off x="790490" y="1250733"/>
            <a:ext cx="4858247" cy="738664"/>
          </a:xfrm>
          <a:prstGeom prst="rect">
            <a:avLst/>
          </a:prstGeom>
          <a:noFill/>
        </p:spPr>
        <p:txBody>
          <a:bodyPr wrap="square" lIns="91440" tIns="45720" rIns="91440" bIns="45720" rtlCol="0" anchor="t">
            <a:spAutoFit/>
          </a:bodyPr>
          <a:lstStyle/>
          <a:p>
            <a:pPr algn="ctr"/>
            <a:r>
              <a:rPr lang="es-CL" sz="1400" b="1" dirty="0">
                <a:latin typeface="Arial" panose="020B0604020202020204" pitchFamily="34" charset="0"/>
                <a:cs typeface="Arial" panose="020B0604020202020204" pitchFamily="34" charset="0"/>
              </a:rPr>
              <a:t>América Latina y el Caribe (25 países): Variación anual de la productividad laboral y por década, 1995-2024 </a:t>
            </a:r>
            <a:endParaRPr lang="es-CL" sz="1400" dirty="0">
              <a:latin typeface="Arial" panose="020B0604020202020204" pitchFamily="34" charset="0"/>
              <a:ea typeface="Calibri" panose="020F0502020204030204"/>
              <a:cs typeface="Arial" panose="020B0604020202020204" pitchFamily="34" charset="0"/>
            </a:endParaRPr>
          </a:p>
          <a:p>
            <a:pPr algn="ctr"/>
            <a:r>
              <a:rPr lang="es-CL" sz="1400" b="1" dirty="0">
                <a:latin typeface="Arial" panose="020B0604020202020204" pitchFamily="34" charset="0"/>
                <a:cs typeface="Arial" panose="020B0604020202020204" pitchFamily="34" charset="0"/>
              </a:rPr>
              <a:t> </a:t>
            </a:r>
            <a:r>
              <a:rPr lang="es-CL" sz="1400" i="1" dirty="0">
                <a:latin typeface="Arial" panose="020B0604020202020204" pitchFamily="34" charset="0"/>
                <a:cs typeface="Arial" panose="020B0604020202020204" pitchFamily="34" charset="0"/>
              </a:rPr>
              <a:t>(En porcentajes</a:t>
            </a:r>
            <a:r>
              <a:rPr lang="es-CL" sz="1400" dirty="0">
                <a:latin typeface="Arial" panose="020B0604020202020204" pitchFamily="34" charset="0"/>
                <a:cs typeface="Arial" panose="020B0604020202020204" pitchFamily="34" charset="0"/>
              </a:rPr>
              <a:t>) </a:t>
            </a:r>
            <a:endParaRPr lang="es-CL" sz="1400" dirty="0">
              <a:latin typeface="Arial" panose="020B0604020202020204" pitchFamily="34" charset="0"/>
              <a:ea typeface="Calibri"/>
              <a:cs typeface="Arial" panose="020B0604020202020204" pitchFamily="34" charset="0"/>
            </a:endParaRPr>
          </a:p>
        </p:txBody>
      </p:sp>
      <p:sp>
        <p:nvSpPr>
          <p:cNvPr id="2" name="CuadroTexto 8">
            <a:extLst>
              <a:ext uri="{FF2B5EF4-FFF2-40B4-BE49-F238E27FC236}">
                <a16:creationId xmlns:a16="http://schemas.microsoft.com/office/drawing/2014/main" id="{148E4C8B-2ABE-E3AC-41CD-8A5B6A9A967E}"/>
              </a:ext>
            </a:extLst>
          </p:cNvPr>
          <p:cNvSpPr txBox="1"/>
          <p:nvPr/>
        </p:nvSpPr>
        <p:spPr>
          <a:xfrm>
            <a:off x="660796" y="6295975"/>
            <a:ext cx="10458752" cy="246221"/>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Fuente: </a:t>
            </a:r>
            <a:r>
              <a:rPr lang="es-CL" sz="900" dirty="0">
                <a:latin typeface="Arial" panose="020B0604020202020204" pitchFamily="34" charset="0"/>
                <a:cs typeface="Arial" panose="020B0604020202020204" pitchFamily="34" charset="0"/>
              </a:rPr>
              <a:t>Comisión para América Latina y el Caribe (CEPAL), sobre la base de </a:t>
            </a:r>
            <a:r>
              <a:rPr lang="es-CL" sz="1000" dirty="0">
                <a:latin typeface="Arial" panose="020B0604020202020204" pitchFamily="34" charset="0"/>
                <a:cs typeface="Arial" panose="020B0604020202020204" pitchFamily="34" charset="0"/>
              </a:rPr>
              <a:t>cifras</a:t>
            </a:r>
            <a:r>
              <a:rPr lang="es-CL" sz="900" dirty="0">
                <a:latin typeface="Arial" panose="020B0604020202020204" pitchFamily="34" charset="0"/>
                <a:cs typeface="Arial" panose="020B0604020202020204" pitchFamily="34" charset="0"/>
              </a:rPr>
              <a:t> oficiales.</a:t>
            </a:r>
          </a:p>
        </p:txBody>
      </p:sp>
      <p:sp>
        <p:nvSpPr>
          <p:cNvPr id="3" name="TextBox 2">
            <a:extLst>
              <a:ext uri="{FF2B5EF4-FFF2-40B4-BE49-F238E27FC236}">
                <a16:creationId xmlns:a16="http://schemas.microsoft.com/office/drawing/2014/main" id="{9E124660-8785-9016-F882-BCBC23CA8F6B}"/>
              </a:ext>
            </a:extLst>
          </p:cNvPr>
          <p:cNvSpPr txBox="1"/>
          <p:nvPr/>
        </p:nvSpPr>
        <p:spPr>
          <a:xfrm>
            <a:off x="3839228" y="2363434"/>
            <a:ext cx="207457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err="1">
                <a:ea typeface="Calibri"/>
                <a:cs typeface="Calibri"/>
              </a:rPr>
              <a:t>Promedio</a:t>
            </a:r>
            <a:r>
              <a:rPr lang="en-US" sz="1200" b="1">
                <a:ea typeface="Calibri"/>
                <a:cs typeface="Calibri"/>
              </a:rPr>
              <a:t> 1990-2023: 0,5%</a:t>
            </a:r>
            <a:endParaRPr lang="en-US" sz="1200" b="1"/>
          </a:p>
        </p:txBody>
      </p:sp>
      <p:sp>
        <p:nvSpPr>
          <p:cNvPr id="5" name="TextBox 4">
            <a:extLst>
              <a:ext uri="{FF2B5EF4-FFF2-40B4-BE49-F238E27FC236}">
                <a16:creationId xmlns:a16="http://schemas.microsoft.com/office/drawing/2014/main" id="{1DB6FAA3-6956-6F94-8ABF-1DE2AA02F1CC}"/>
              </a:ext>
            </a:extLst>
          </p:cNvPr>
          <p:cNvSpPr txBox="1"/>
          <p:nvPr/>
        </p:nvSpPr>
        <p:spPr>
          <a:xfrm>
            <a:off x="9302627" y="2361473"/>
            <a:ext cx="207457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err="1">
                <a:ea typeface="Calibri"/>
                <a:cs typeface="Calibri"/>
              </a:rPr>
              <a:t>Promedio</a:t>
            </a:r>
            <a:r>
              <a:rPr lang="en-US" sz="1200" b="1">
                <a:ea typeface="Calibri"/>
                <a:cs typeface="Calibri"/>
              </a:rPr>
              <a:t> 1990-2023: 5%</a:t>
            </a:r>
            <a:endParaRPr lang="en-US" sz="1200" b="1"/>
          </a:p>
        </p:txBody>
      </p:sp>
      <p:graphicFrame>
        <p:nvGraphicFramePr>
          <p:cNvPr id="16" name="Gráfico 1">
            <a:extLst>
              <a:ext uri="{FF2B5EF4-FFF2-40B4-BE49-F238E27FC236}">
                <a16:creationId xmlns:a16="http://schemas.microsoft.com/office/drawing/2014/main" id="{7ED21735-560D-4DD7-9D21-08593B0A0281}"/>
              </a:ext>
            </a:extLst>
          </p:cNvPr>
          <p:cNvGraphicFramePr>
            <a:graphicFrameLocks/>
          </p:cNvGraphicFramePr>
          <p:nvPr>
            <p:extLst>
              <p:ext uri="{D42A27DB-BD31-4B8C-83A1-F6EECF244321}">
                <p14:modId xmlns:p14="http://schemas.microsoft.com/office/powerpoint/2010/main" val="3569217298"/>
              </p:ext>
            </p:extLst>
          </p:nvPr>
        </p:nvGraphicFramePr>
        <p:xfrm>
          <a:off x="6096000" y="2465496"/>
          <a:ext cx="5883275" cy="299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áfico 1">
            <a:extLst>
              <a:ext uri="{FF2B5EF4-FFF2-40B4-BE49-F238E27FC236}">
                <a16:creationId xmlns:a16="http://schemas.microsoft.com/office/drawing/2014/main" id="{B8C2EF31-7950-47FE-AABF-EB6A1D5A57CC}"/>
              </a:ext>
            </a:extLst>
          </p:cNvPr>
          <p:cNvGraphicFramePr>
            <a:graphicFrameLocks/>
          </p:cNvGraphicFramePr>
          <p:nvPr>
            <p:extLst>
              <p:ext uri="{D42A27DB-BD31-4B8C-83A1-F6EECF244321}">
                <p14:modId xmlns:p14="http://schemas.microsoft.com/office/powerpoint/2010/main" val="2568499616"/>
              </p:ext>
            </p:extLst>
          </p:nvPr>
        </p:nvGraphicFramePr>
        <p:xfrm>
          <a:off x="60325" y="2352737"/>
          <a:ext cx="6035675" cy="307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475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78C10-0F1A-5B5C-4B78-B917FEC13046}"/>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20A00030-49DA-0397-9C25-6B1DF7893613}"/>
              </a:ext>
            </a:extLst>
          </p:cNvPr>
          <p:cNvSpPr>
            <a:spLocks noChangeArrowheads="1"/>
          </p:cNvSpPr>
          <p:nvPr/>
        </p:nvSpPr>
        <p:spPr bwMode="auto">
          <a:xfrm>
            <a:off x="142874" y="1936748"/>
            <a:ext cx="24468977" cy="75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id="{1ADEA9A6-0609-A290-828A-E9F937CB5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866" y="2004982"/>
            <a:ext cx="9599612" cy="41227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28709500-6C68-A087-902B-AAEC9D665EB8}"/>
              </a:ext>
            </a:extLst>
          </p:cNvPr>
          <p:cNvSpPr>
            <a:spLocks noChangeArrowheads="1"/>
          </p:cNvSpPr>
          <p:nvPr/>
        </p:nvSpPr>
        <p:spPr bwMode="auto">
          <a:xfrm>
            <a:off x="200024" y="2393948"/>
            <a:ext cx="244689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Título 3">
            <a:extLst>
              <a:ext uri="{FF2B5EF4-FFF2-40B4-BE49-F238E27FC236}">
                <a16:creationId xmlns:a16="http://schemas.microsoft.com/office/drawing/2014/main" id="{336D9FC0-F20B-F8B9-AB81-976728A63978}"/>
              </a:ext>
            </a:extLst>
          </p:cNvPr>
          <p:cNvSpPr>
            <a:spLocks noGrp="1"/>
          </p:cNvSpPr>
          <p:nvPr>
            <p:ph type="title"/>
          </p:nvPr>
        </p:nvSpPr>
        <p:spPr/>
        <p:txBody>
          <a:bodyPr>
            <a:noAutofit/>
          </a:bodyPr>
          <a:lstStyle/>
          <a:p>
            <a:r>
              <a:rPr lang="es-CL" sz="2800" b="1" dirty="0">
                <a:solidFill>
                  <a:schemeClr val="accent4">
                    <a:lumMod val="75000"/>
                  </a:schemeClr>
                </a:solidFill>
                <a:latin typeface="Arial" panose="020B0604020202020204" pitchFamily="34" charset="0"/>
                <a:cs typeface="Arial" panose="020B0604020202020204" pitchFamily="34" charset="0"/>
              </a:rPr>
              <a:t>Baja Productividad Un Problema Persistente: Crecimiento Refleja Acumulación De Factores</a:t>
            </a:r>
          </a:p>
        </p:txBody>
      </p:sp>
    </p:spTree>
    <p:extLst>
      <p:ext uri="{BB962C8B-B14F-4D97-AF65-F5344CB8AC3E}">
        <p14:creationId xmlns:p14="http://schemas.microsoft.com/office/powerpoint/2010/main" val="5574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8C8E6-B7C2-26E1-9586-4EE65991C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11531-DF71-5439-46F7-E08F950003A8}"/>
              </a:ext>
            </a:extLst>
          </p:cNvPr>
          <p:cNvSpPr>
            <a:spLocks noGrp="1"/>
          </p:cNvSpPr>
          <p:nvPr>
            <p:ph type="title"/>
          </p:nvPr>
        </p:nvSpPr>
        <p:spPr>
          <a:xfrm>
            <a:off x="659791" y="109828"/>
            <a:ext cx="11716070" cy="1010270"/>
          </a:xfrm>
        </p:spPr>
        <p:txBody>
          <a:bodyPr>
            <a:noAutofit/>
          </a:bodyPr>
          <a:lstStyle/>
          <a:p>
            <a:pPr>
              <a:spcBef>
                <a:spcPts val="1000"/>
              </a:spcBef>
            </a:pPr>
            <a:r>
              <a:rPr lang="en-US" sz="2800" b="1" dirty="0" err="1">
                <a:solidFill>
                  <a:schemeClr val="accent4">
                    <a:lumMod val="75000"/>
                  </a:schemeClr>
                </a:solidFill>
                <a:latin typeface="Arial" panose="020B0604020202020204" pitchFamily="34" charset="0"/>
                <a:cs typeface="Arial" panose="020B0604020202020204" pitchFamily="34" charset="0"/>
              </a:rPr>
              <a:t>Acumulacion</a:t>
            </a:r>
            <a:r>
              <a:rPr lang="en-US" sz="2800" b="1" dirty="0">
                <a:solidFill>
                  <a:schemeClr val="accent4">
                    <a:lumMod val="75000"/>
                  </a:schemeClr>
                </a:solidFill>
                <a:latin typeface="Arial" panose="020B0604020202020204" pitchFamily="34" charset="0"/>
                <a:cs typeface="Arial" panose="020B0604020202020204" pitchFamily="34" charset="0"/>
              </a:rPr>
              <a:t> De </a:t>
            </a:r>
            <a:r>
              <a:rPr lang="en-US" sz="2800" b="1" dirty="0" err="1">
                <a:solidFill>
                  <a:schemeClr val="accent4">
                    <a:lumMod val="75000"/>
                  </a:schemeClr>
                </a:solidFill>
                <a:latin typeface="Arial" panose="020B0604020202020204" pitchFamily="34" charset="0"/>
                <a:cs typeface="Arial" panose="020B0604020202020204" pitchFamily="34" charset="0"/>
              </a:rPr>
              <a:t>Factores</a:t>
            </a:r>
            <a:r>
              <a:rPr lang="en-US" sz="2800" b="1" dirty="0">
                <a:solidFill>
                  <a:schemeClr val="accent4">
                    <a:lumMod val="75000"/>
                  </a:schemeClr>
                </a:solidFill>
                <a:latin typeface="Arial" panose="020B0604020202020204" pitchFamily="34" charset="0"/>
                <a:cs typeface="Arial" panose="020B0604020202020204" pitchFamily="34" charset="0"/>
              </a:rPr>
              <a:t> Mas </a:t>
            </a:r>
            <a:r>
              <a:rPr lang="en-US" sz="2800" b="1" dirty="0" err="1">
                <a:solidFill>
                  <a:schemeClr val="accent4">
                    <a:lumMod val="75000"/>
                  </a:schemeClr>
                </a:solidFill>
                <a:latin typeface="Arial" panose="020B0604020202020204" pitchFamily="34" charset="0"/>
                <a:cs typeface="Arial" panose="020B0604020202020204" pitchFamily="34" charset="0"/>
              </a:rPr>
              <a:t>Lenta</a:t>
            </a:r>
            <a:r>
              <a:rPr lang="en-US" sz="2800" b="1" dirty="0">
                <a:solidFill>
                  <a:schemeClr val="accent4">
                    <a:lumMod val="75000"/>
                  </a:schemeClr>
                </a:solidFill>
                <a:latin typeface="Arial" panose="020B0604020202020204" pitchFamily="34" charset="0"/>
                <a:cs typeface="Arial" panose="020B0604020202020204" pitchFamily="34" charset="0"/>
              </a:rPr>
              <a:t> y </a:t>
            </a:r>
            <a:r>
              <a:rPr lang="en-US" sz="2800" b="1" dirty="0" err="1">
                <a:solidFill>
                  <a:schemeClr val="accent4">
                    <a:lumMod val="75000"/>
                  </a:schemeClr>
                </a:solidFill>
                <a:latin typeface="Arial" panose="020B0604020202020204" pitchFamily="34" charset="0"/>
                <a:cs typeface="Arial" panose="020B0604020202020204" pitchFamily="34" charset="0"/>
              </a:rPr>
              <a:t>Volatil</a:t>
            </a:r>
            <a:endParaRPr lang="en-US" sz="2800" b="1" dirty="0">
              <a:solidFill>
                <a:schemeClr val="accent4">
                  <a:lumMod val="75000"/>
                </a:schemeClr>
              </a:solidFill>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FBE2B38D-790E-4E80-157B-5A7CC488D68A}"/>
              </a:ext>
            </a:extLst>
          </p:cNvPr>
          <p:cNvGraphicFramePr/>
          <p:nvPr/>
        </p:nvGraphicFramePr>
        <p:xfrm>
          <a:off x="226248" y="1592714"/>
          <a:ext cx="5533534" cy="451585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876A688-AD92-F8B2-6A68-772E867C79E5}"/>
              </a:ext>
            </a:extLst>
          </p:cNvPr>
          <p:cNvSpPr txBox="1"/>
          <p:nvPr/>
        </p:nvSpPr>
        <p:spPr>
          <a:xfrm>
            <a:off x="269802" y="1267818"/>
            <a:ext cx="5739788" cy="738664"/>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América Latina y </a:t>
            </a:r>
            <a:r>
              <a:rPr lang="en-US" sz="1400" b="1" dirty="0" err="1">
                <a:latin typeface="Arial" panose="020B0604020202020204" pitchFamily="34" charset="0"/>
                <a:cs typeface="Arial" panose="020B0604020202020204" pitchFamily="34" charset="0"/>
              </a:rPr>
              <a:t>el</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Caribe:tasa</a:t>
            </a:r>
            <a:r>
              <a:rPr lang="en-US" sz="1400" b="1" dirty="0">
                <a:latin typeface="Arial" panose="020B0604020202020204" pitchFamily="34" charset="0"/>
                <a:cs typeface="Arial" panose="020B0604020202020204" pitchFamily="34" charset="0"/>
              </a:rPr>
              <a:t> real de </a:t>
            </a:r>
            <a:r>
              <a:rPr lang="en-US" sz="1400" b="1" dirty="0" err="1">
                <a:latin typeface="Arial" panose="020B0604020202020204" pitchFamily="34" charset="0"/>
                <a:cs typeface="Arial" panose="020B0604020202020204" pitchFamily="34" charset="0"/>
              </a:rPr>
              <a:t>crecimiento</a:t>
            </a:r>
            <a:r>
              <a:rPr lang="en-US" sz="1400" b="1" dirty="0">
                <a:latin typeface="Arial" panose="020B0604020202020204" pitchFamily="34" charset="0"/>
                <a:cs typeface="Arial" panose="020B0604020202020204" pitchFamily="34" charset="0"/>
              </a:rPr>
              <a:t> de la </a:t>
            </a:r>
            <a:r>
              <a:rPr lang="en-US" sz="1400" b="1" dirty="0" err="1">
                <a:latin typeface="Arial" panose="020B0604020202020204" pitchFamily="34" charset="0"/>
                <a:cs typeface="Arial" panose="020B0604020202020204" pitchFamily="34" charset="0"/>
              </a:rPr>
              <a:t>formacion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bruta</a:t>
            </a:r>
            <a:r>
              <a:rPr lang="en-US" sz="1400" b="1" dirty="0">
                <a:latin typeface="Arial" panose="020B0604020202020204" pitchFamily="34" charset="0"/>
                <a:cs typeface="Arial" panose="020B0604020202020204" pitchFamily="34" charset="0"/>
              </a:rPr>
              <a:t> de capital </a:t>
            </a:r>
            <a:r>
              <a:rPr lang="en-US" sz="1400" b="1" dirty="0" err="1">
                <a:latin typeface="Arial" panose="020B0604020202020204" pitchFamily="34" charset="0"/>
                <a:cs typeface="Arial" panose="020B0604020202020204" pitchFamily="34" charset="0"/>
              </a:rPr>
              <a:t>fijo</a:t>
            </a:r>
            <a:r>
              <a:rPr lang="en-US" sz="1400" b="1" dirty="0">
                <a:latin typeface="Arial" panose="020B0604020202020204" pitchFamily="34" charset="0"/>
                <a:cs typeface="Arial" panose="020B0604020202020204" pitchFamily="34" charset="0"/>
              </a:rPr>
              <a:t>, 1952–2021
 (</a:t>
            </a:r>
            <a:r>
              <a:rPr lang="en-US" sz="1400" b="1" dirty="0" err="1">
                <a:latin typeface="Arial" panose="020B0604020202020204" pitchFamily="34" charset="0"/>
                <a:cs typeface="Arial" panose="020B0604020202020204" pitchFamily="34" charset="0"/>
              </a:rPr>
              <a:t>Porcentajes</a:t>
            </a:r>
            <a:r>
              <a:rPr lang="en-US" sz="1400" b="1" dirty="0">
                <a:latin typeface="Arial" panose="020B0604020202020204" pitchFamily="34" charset="0"/>
                <a:cs typeface="Arial" panose="020B0604020202020204" pitchFamily="34" charset="0"/>
              </a:rPr>
              <a:t>)</a:t>
            </a:r>
          </a:p>
        </p:txBody>
      </p:sp>
      <p:sp>
        <p:nvSpPr>
          <p:cNvPr id="5" name="CuadroTexto 8">
            <a:extLst>
              <a:ext uri="{FF2B5EF4-FFF2-40B4-BE49-F238E27FC236}">
                <a16:creationId xmlns:a16="http://schemas.microsoft.com/office/drawing/2014/main" id="{298C8E84-3546-F520-C7BF-4FF5FBC44877}"/>
              </a:ext>
            </a:extLst>
          </p:cNvPr>
          <p:cNvSpPr txBox="1"/>
          <p:nvPr/>
        </p:nvSpPr>
        <p:spPr>
          <a:xfrm>
            <a:off x="70567" y="6320560"/>
            <a:ext cx="6024932" cy="246221"/>
          </a:xfrm>
          <a:prstGeom prst="rect">
            <a:avLst/>
          </a:prstGeom>
          <a:noFill/>
        </p:spPr>
        <p:txBody>
          <a:bodyPr wrap="square" lIns="91440" tIns="45720" rIns="91440" bIns="45720" rtlCol="0" anchor="t">
            <a:spAutoFit/>
          </a:bodyPr>
          <a:lstStyle/>
          <a:p>
            <a:r>
              <a:rPr lang="en-GB" sz="1000" b="1">
                <a:latin typeface="Calibri"/>
                <a:ea typeface="Calibri"/>
                <a:cs typeface="Calibri"/>
              </a:rPr>
              <a:t>Fuente: Comisión Económica para América Latina y el Caribe (CEPAL), sobre la base de cifras oficiales.</a:t>
            </a:r>
            <a:endParaRPr lang="en-GB" sz="1000" dirty="0"/>
          </a:p>
        </p:txBody>
      </p:sp>
      <p:sp>
        <p:nvSpPr>
          <p:cNvPr id="11" name="TextBox 10">
            <a:extLst>
              <a:ext uri="{FF2B5EF4-FFF2-40B4-BE49-F238E27FC236}">
                <a16:creationId xmlns:a16="http://schemas.microsoft.com/office/drawing/2014/main" id="{49DC8B12-838C-396D-F042-C656C581CABF}"/>
              </a:ext>
            </a:extLst>
          </p:cNvPr>
          <p:cNvSpPr txBox="1"/>
          <p:nvPr/>
        </p:nvSpPr>
        <p:spPr>
          <a:xfrm>
            <a:off x="6202836" y="1267818"/>
            <a:ext cx="6096455" cy="767133"/>
          </a:xfrm>
          <a:prstGeom prst="rect">
            <a:avLst/>
          </a:prstGeom>
          <a:noFill/>
        </p:spPr>
        <p:txBody>
          <a:bodyPr wrap="square">
            <a:spAutoFit/>
          </a:bodyPr>
          <a:lstStyle/>
          <a:p>
            <a:pPr algn="ctr">
              <a:lnSpc>
                <a:spcPct val="107000"/>
              </a:lnSpc>
            </a:pPr>
            <a:r>
              <a:rPr lang="en-GB" sz="1400" b="1" dirty="0">
                <a:latin typeface="Arial" panose="020B0604020202020204" pitchFamily="34" charset="0"/>
                <a:cs typeface="Arial" panose="020B0604020202020204" pitchFamily="34" charset="0"/>
              </a:rPr>
              <a:t>América Latina y </a:t>
            </a:r>
            <a:r>
              <a:rPr lang="en-GB" sz="1400" b="1" dirty="0" err="1">
                <a:latin typeface="Arial" panose="020B0604020202020204" pitchFamily="34" charset="0"/>
                <a:cs typeface="Arial" panose="020B0604020202020204" pitchFamily="34" charset="0"/>
              </a:rPr>
              <a:t>el</a:t>
            </a:r>
            <a:r>
              <a:rPr lang="en-GB" sz="1400" b="1" dirty="0">
                <a:latin typeface="Arial" panose="020B0604020202020204" pitchFamily="34" charset="0"/>
                <a:cs typeface="Arial" panose="020B0604020202020204" pitchFamily="34" charset="0"/>
              </a:rPr>
              <a:t> Caribe: </a:t>
            </a:r>
            <a:r>
              <a:rPr lang="en-GB" sz="1400" b="1" dirty="0" err="1">
                <a:latin typeface="Arial" panose="020B0604020202020204" pitchFamily="34" charset="0"/>
                <a:cs typeface="Arial" panose="020B0604020202020204" pitchFamily="34" charset="0"/>
              </a:rPr>
              <a:t>tasa</a:t>
            </a:r>
            <a:r>
              <a:rPr lang="en-GB" sz="1400" b="1" dirty="0">
                <a:latin typeface="Arial" panose="020B0604020202020204" pitchFamily="34" charset="0"/>
                <a:cs typeface="Arial" panose="020B0604020202020204" pitchFamily="34" charset="0"/>
              </a:rPr>
              <a:t> </a:t>
            </a:r>
            <a:r>
              <a:rPr lang="en-GB" sz="1400" b="1" dirty="0" err="1">
                <a:latin typeface="Arial" panose="020B0604020202020204" pitchFamily="34" charset="0"/>
                <a:cs typeface="Arial" panose="020B0604020202020204" pitchFamily="34" charset="0"/>
              </a:rPr>
              <a:t>crecimiento</a:t>
            </a:r>
            <a:r>
              <a:rPr lang="en-GB" sz="1400" b="1" dirty="0">
                <a:latin typeface="Arial" panose="020B0604020202020204" pitchFamily="34" charset="0"/>
                <a:cs typeface="Arial" panose="020B0604020202020204" pitchFamily="34" charset="0"/>
              </a:rPr>
              <a:t> de la </a:t>
            </a:r>
            <a:r>
              <a:rPr lang="en-GB" sz="1400" b="1" dirty="0" err="1">
                <a:latin typeface="Arial" panose="020B0604020202020204" pitchFamily="34" charset="0"/>
                <a:cs typeface="Arial" panose="020B0604020202020204" pitchFamily="34" charset="0"/>
              </a:rPr>
              <a:t>formacion</a:t>
            </a:r>
            <a:r>
              <a:rPr lang="en-GB" sz="1400" b="1" dirty="0">
                <a:latin typeface="Arial" panose="020B0604020202020204" pitchFamily="34" charset="0"/>
                <a:cs typeface="Arial" panose="020B0604020202020204" pitchFamily="34" charset="0"/>
              </a:rPr>
              <a:t> de capital </a:t>
            </a:r>
            <a:r>
              <a:rPr lang="en-GB" sz="1400" b="1" dirty="0" err="1">
                <a:latin typeface="Arial" panose="020B0604020202020204" pitchFamily="34" charset="0"/>
                <a:cs typeface="Arial" panose="020B0604020202020204" pitchFamily="34" charset="0"/>
              </a:rPr>
              <a:t>fijo</a:t>
            </a:r>
            <a:r>
              <a:rPr lang="en-GB" sz="1400" b="1" dirty="0">
                <a:latin typeface="Arial" panose="020B0604020202020204" pitchFamily="34" charset="0"/>
                <a:cs typeface="Arial" panose="020B0604020202020204" pitchFamily="34" charset="0"/>
              </a:rPr>
              <a:t> publica., 1971–2019 </a:t>
            </a:r>
          </a:p>
          <a:p>
            <a:pPr marL="0" marR="0" algn="ctr">
              <a:lnSpc>
                <a:spcPct val="107000"/>
              </a:lnSpc>
              <a:spcBef>
                <a:spcPts val="0"/>
              </a:spcBef>
              <a:spcAft>
                <a:spcPts val="0"/>
              </a:spcAft>
            </a:pPr>
            <a:r>
              <a:rPr lang="en-GB" sz="1400" b="1" dirty="0">
                <a:latin typeface="Arial" panose="020B0604020202020204" pitchFamily="34" charset="0"/>
                <a:cs typeface="Arial" panose="020B0604020202020204" pitchFamily="34" charset="0"/>
              </a:rPr>
              <a:t>(</a:t>
            </a:r>
            <a:r>
              <a:rPr lang="en-GB" sz="1400" b="1" dirty="0" err="1">
                <a:latin typeface="Arial" panose="020B0604020202020204" pitchFamily="34" charset="0"/>
                <a:cs typeface="Arial" panose="020B0604020202020204" pitchFamily="34" charset="0"/>
              </a:rPr>
              <a:t>porcentajes</a:t>
            </a:r>
            <a:r>
              <a:rPr lang="en-GB" sz="1400" b="1"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graphicFrame>
        <p:nvGraphicFramePr>
          <p:cNvPr id="12" name="Chart 11">
            <a:extLst>
              <a:ext uri="{FF2B5EF4-FFF2-40B4-BE49-F238E27FC236}">
                <a16:creationId xmlns:a16="http://schemas.microsoft.com/office/drawing/2014/main" id="{3C9C2CD2-8DCB-4762-6090-2E617ADB6335}"/>
              </a:ext>
            </a:extLst>
          </p:cNvPr>
          <p:cNvGraphicFramePr/>
          <p:nvPr>
            <p:extLst>
              <p:ext uri="{D42A27DB-BD31-4B8C-83A1-F6EECF244321}">
                <p14:modId xmlns:p14="http://schemas.microsoft.com/office/powerpoint/2010/main" val="3838834960"/>
              </p:ext>
            </p:extLst>
          </p:nvPr>
        </p:nvGraphicFramePr>
        <p:xfrm>
          <a:off x="6202836" y="1751350"/>
          <a:ext cx="5413432" cy="1793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95656B38-61A9-F284-7DEA-33654FBFE223}"/>
              </a:ext>
            </a:extLst>
          </p:cNvPr>
          <p:cNvGraphicFramePr/>
          <p:nvPr>
            <p:extLst>
              <p:ext uri="{D42A27DB-BD31-4B8C-83A1-F6EECF244321}">
                <p14:modId xmlns:p14="http://schemas.microsoft.com/office/powerpoint/2010/main" val="750652985"/>
              </p:ext>
            </p:extLst>
          </p:nvPr>
        </p:nvGraphicFramePr>
        <p:xfrm>
          <a:off x="6259397" y="4451751"/>
          <a:ext cx="5533535" cy="212917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14D22918-9A93-F6BE-DAA4-63725976ADC6}"/>
              </a:ext>
            </a:extLst>
          </p:cNvPr>
          <p:cNvSpPr txBox="1"/>
          <p:nvPr/>
        </p:nvSpPr>
        <p:spPr>
          <a:xfrm>
            <a:off x="6095499" y="3678933"/>
            <a:ext cx="6095497" cy="997645"/>
          </a:xfrm>
          <a:prstGeom prst="rect">
            <a:avLst/>
          </a:prstGeom>
          <a:noFill/>
        </p:spPr>
        <p:txBody>
          <a:bodyPr wrap="square">
            <a:spAutoFit/>
          </a:bodyPr>
          <a:lstStyle/>
          <a:p>
            <a:pPr algn="ctr">
              <a:lnSpc>
                <a:spcPct val="107000"/>
              </a:lnSpc>
            </a:pPr>
            <a:r>
              <a:rPr lang="en-GB" sz="1400" b="1" dirty="0">
                <a:latin typeface="Arial" panose="020B0604020202020204" pitchFamily="34" charset="0"/>
                <a:cs typeface="Arial" panose="020B0604020202020204" pitchFamily="34" charset="0"/>
              </a:rPr>
              <a:t>América Latina y </a:t>
            </a:r>
            <a:r>
              <a:rPr lang="en-GB" sz="1400" b="1" dirty="0" err="1">
                <a:latin typeface="Arial" panose="020B0604020202020204" pitchFamily="34" charset="0"/>
                <a:cs typeface="Arial" panose="020B0604020202020204" pitchFamily="34" charset="0"/>
              </a:rPr>
              <a:t>el</a:t>
            </a:r>
            <a:r>
              <a:rPr lang="en-GB" sz="1400" b="1" dirty="0">
                <a:latin typeface="Arial" panose="020B0604020202020204" pitchFamily="34" charset="0"/>
                <a:cs typeface="Arial" panose="020B0604020202020204" pitchFamily="34" charset="0"/>
              </a:rPr>
              <a:t> Caribe: </a:t>
            </a:r>
            <a:r>
              <a:rPr lang="en-GB" sz="1400" b="1" dirty="0" err="1">
                <a:latin typeface="Arial" panose="020B0604020202020204" pitchFamily="34" charset="0"/>
                <a:cs typeface="Arial" panose="020B0604020202020204" pitchFamily="34" charset="0"/>
              </a:rPr>
              <a:t>tasa</a:t>
            </a:r>
            <a:r>
              <a:rPr lang="en-GB" sz="1400" b="1" dirty="0">
                <a:latin typeface="Arial" panose="020B0604020202020204" pitchFamily="34" charset="0"/>
                <a:cs typeface="Arial" panose="020B0604020202020204" pitchFamily="34" charset="0"/>
              </a:rPr>
              <a:t> </a:t>
            </a:r>
            <a:r>
              <a:rPr lang="en-GB" sz="1400" b="1" dirty="0" err="1">
                <a:latin typeface="Arial" panose="020B0604020202020204" pitchFamily="34" charset="0"/>
                <a:cs typeface="Arial" panose="020B0604020202020204" pitchFamily="34" charset="0"/>
              </a:rPr>
              <a:t>crecimiento</a:t>
            </a:r>
            <a:r>
              <a:rPr lang="en-GB" sz="1400" b="1" dirty="0">
                <a:latin typeface="Arial" panose="020B0604020202020204" pitchFamily="34" charset="0"/>
                <a:cs typeface="Arial" panose="020B0604020202020204" pitchFamily="34" charset="0"/>
              </a:rPr>
              <a:t> de la </a:t>
            </a:r>
            <a:r>
              <a:rPr lang="en-GB" sz="1400" b="1" dirty="0" err="1">
                <a:latin typeface="Arial" panose="020B0604020202020204" pitchFamily="34" charset="0"/>
                <a:cs typeface="Arial" panose="020B0604020202020204" pitchFamily="34" charset="0"/>
              </a:rPr>
              <a:t>formacion</a:t>
            </a:r>
            <a:r>
              <a:rPr lang="en-GB" sz="1400" b="1" dirty="0">
                <a:latin typeface="Arial" panose="020B0604020202020204" pitchFamily="34" charset="0"/>
                <a:cs typeface="Arial" panose="020B0604020202020204" pitchFamily="34" charset="0"/>
              </a:rPr>
              <a:t> de capital </a:t>
            </a:r>
            <a:r>
              <a:rPr lang="en-GB" sz="1400" b="1" dirty="0" err="1">
                <a:latin typeface="Arial" panose="020B0604020202020204" pitchFamily="34" charset="0"/>
                <a:cs typeface="Arial" panose="020B0604020202020204" pitchFamily="34" charset="0"/>
              </a:rPr>
              <a:t>fijo</a:t>
            </a:r>
            <a:r>
              <a:rPr lang="en-GB" sz="1400" b="1" dirty="0">
                <a:latin typeface="Arial" panose="020B0604020202020204" pitchFamily="34" charset="0"/>
                <a:cs typeface="Arial" panose="020B0604020202020204" pitchFamily="34" charset="0"/>
              </a:rPr>
              <a:t> privado: 1971–2019 </a:t>
            </a:r>
          </a:p>
          <a:p>
            <a:pPr marL="0" marR="0" algn="ctr">
              <a:lnSpc>
                <a:spcPct val="107000"/>
              </a:lnSpc>
              <a:spcBef>
                <a:spcPts val="0"/>
              </a:spcBef>
              <a:spcAft>
                <a:spcPts val="0"/>
              </a:spcAft>
            </a:pPr>
            <a:r>
              <a:rPr lang="en-GB" sz="1400" b="1" dirty="0">
                <a:latin typeface="Arial" panose="020B0604020202020204" pitchFamily="34" charset="0"/>
                <a:cs typeface="Arial" panose="020B0604020202020204" pitchFamily="34" charset="0"/>
              </a:rPr>
              <a:t>(</a:t>
            </a:r>
            <a:r>
              <a:rPr lang="en-GB" sz="1400" b="1" dirty="0" err="1">
                <a:latin typeface="Arial" panose="020B0604020202020204" pitchFamily="34" charset="0"/>
                <a:cs typeface="Arial" panose="020B0604020202020204" pitchFamily="34" charset="0"/>
              </a:rPr>
              <a:t>porcentajes</a:t>
            </a:r>
            <a:r>
              <a:rPr lang="en-GB" sz="1400" b="1" dirty="0">
                <a:latin typeface="Arial" panose="020B0604020202020204" pitchFamily="34" charset="0"/>
                <a:cs typeface="Arial" panose="020B0604020202020204" pitchFamily="34" charset="0"/>
              </a:rPr>
              <a:t>)</a:t>
            </a:r>
          </a:p>
          <a:p>
            <a:pPr marL="0" marR="0" algn="ctr">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9059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64DE8-9EB9-22A8-6EEF-AF62511E28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FB062D-6EC4-6023-C765-0954CBDD63E7}"/>
              </a:ext>
            </a:extLst>
          </p:cNvPr>
          <p:cNvSpPr>
            <a:spLocks noGrp="1"/>
          </p:cNvSpPr>
          <p:nvPr>
            <p:ph type="title"/>
          </p:nvPr>
        </p:nvSpPr>
        <p:spPr>
          <a:xfrm>
            <a:off x="347529" y="209455"/>
            <a:ext cx="11605492" cy="1325563"/>
          </a:xfrm>
        </p:spPr>
        <p:txBody>
          <a:bodyPr>
            <a:noAutofit/>
          </a:bodyPr>
          <a:lstStyle/>
          <a:p>
            <a:r>
              <a:rPr lang="en-GB" sz="2800" b="1" dirty="0">
                <a:solidFill>
                  <a:schemeClr val="accent4">
                    <a:lumMod val="75000"/>
                  </a:schemeClr>
                </a:solidFill>
                <a:latin typeface="Arial" panose="020B0604020202020204" pitchFamily="34" charset="0"/>
                <a:cs typeface="Arial" panose="020B0604020202020204" pitchFamily="34" charset="0"/>
              </a:rPr>
              <a:t>La inversión y el stock de capital público son bajos en comparación con otras regiones</a:t>
            </a:r>
            <a:br>
              <a:rPr lang="es-ES_tradnl" sz="2800" b="1" dirty="0">
                <a:solidFill>
                  <a:schemeClr val="accent1">
                    <a:lumMod val="75000"/>
                  </a:schemeClr>
                </a:solidFill>
                <a:latin typeface="Aptos" panose="020B0004020202020204" pitchFamily="34" charset="0"/>
              </a:rPr>
            </a:br>
            <a:endParaRPr lang="es-ES_tradnl" sz="2800" b="1" dirty="0">
              <a:solidFill>
                <a:schemeClr val="accent1">
                  <a:lumMod val="75000"/>
                </a:schemeClr>
              </a:solidFill>
              <a:latin typeface="Aptos" panose="020B0004020202020204" pitchFamily="34" charset="0"/>
            </a:endParaRPr>
          </a:p>
        </p:txBody>
      </p:sp>
      <p:sp>
        <p:nvSpPr>
          <p:cNvPr id="3" name="TextBox 2">
            <a:extLst>
              <a:ext uri="{FF2B5EF4-FFF2-40B4-BE49-F238E27FC236}">
                <a16:creationId xmlns:a16="http://schemas.microsoft.com/office/drawing/2014/main" id="{54C1DFDF-4515-687B-E7A8-36F1B8274AD0}"/>
              </a:ext>
            </a:extLst>
          </p:cNvPr>
          <p:cNvSpPr txBox="1"/>
          <p:nvPr/>
        </p:nvSpPr>
        <p:spPr>
          <a:xfrm>
            <a:off x="257287" y="6163115"/>
            <a:ext cx="4592899" cy="415498"/>
          </a:xfrm>
          <a:prstGeom prst="rect">
            <a:avLst/>
          </a:prstGeom>
          <a:noFill/>
        </p:spPr>
        <p:txBody>
          <a:bodyPr wrap="square">
            <a:spAutoFit/>
          </a:bodyPr>
          <a:lstStyle/>
          <a:p>
            <a:pPr marL="74295" marR="0" algn="just">
              <a:spcBef>
                <a:spcPts val="600"/>
              </a:spcBef>
              <a:spcAft>
                <a:spcPts val="600"/>
              </a:spcAft>
            </a:pPr>
            <a:r>
              <a:rPr lang="es-419" sz="1050">
                <a:latin typeface="Arial" panose="020B0604020202020204" pitchFamily="34" charset="0"/>
                <a:ea typeface="Times New Roman" panose="02020603050405020304" pitchFamily="18" charset="0"/>
                <a:cs typeface="Arial" panose="020B0604020202020204" pitchFamily="34" charset="0"/>
              </a:rPr>
              <a:t>Fuente: Fondo Monetario Internacional, Base de datos de Perspectivas de la economía mundial, octubre de 2024</a:t>
            </a:r>
            <a:endParaRPr lang="es-419" sz="10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5">
            <a:extLst>
              <a:ext uri="{FF2B5EF4-FFF2-40B4-BE49-F238E27FC236}">
                <a16:creationId xmlns:a16="http://schemas.microsoft.com/office/drawing/2014/main" id="{2E2F5C48-8C61-FEC3-6211-E2EB32FF8C2F}"/>
              </a:ext>
            </a:extLst>
          </p:cNvPr>
          <p:cNvSpPr txBox="1"/>
          <p:nvPr/>
        </p:nvSpPr>
        <p:spPr>
          <a:xfrm>
            <a:off x="147662" y="1361660"/>
            <a:ext cx="5943600" cy="523220"/>
          </a:xfrm>
          <a:prstGeom prst="rect">
            <a:avLst/>
          </a:prstGeom>
          <a:noFill/>
        </p:spPr>
        <p:txBody>
          <a:bodyPr wrap="square" lIns="91440" tIns="45720" rIns="91440" bIns="45720" rtlCol="0" anchor="t">
            <a:spAutoFit/>
          </a:bodyPr>
          <a:lstStyle/>
          <a:p>
            <a:pPr algn="ctr"/>
            <a:r>
              <a:rPr lang="es-419" sz="1400" b="1" dirty="0">
                <a:latin typeface="Arial" panose="020B0604020202020204" pitchFamily="34" charset="0"/>
                <a:cs typeface="Arial" panose="020B0604020202020204" pitchFamily="34" charset="0"/>
              </a:rPr>
              <a:t>Mundo y regiones tas de inversion , 1980 to 2024</a:t>
            </a:r>
          </a:p>
          <a:p>
            <a:pPr algn="ctr"/>
            <a:r>
              <a:rPr lang="es-419" sz="1400" i="1" dirty="0">
                <a:latin typeface="Arial" panose="020B0604020202020204" pitchFamily="34" charset="0"/>
                <a:cs typeface="Arial" panose="020B0604020202020204" pitchFamily="34" charset="0"/>
              </a:rPr>
              <a:t>(En p[orcentajes del pib)</a:t>
            </a:r>
            <a:endParaRPr lang="es-419" sz="1600" i="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22C69A-0223-0E75-E240-79437A99F738}"/>
              </a:ext>
            </a:extLst>
          </p:cNvPr>
          <p:cNvSpPr txBox="1"/>
          <p:nvPr/>
        </p:nvSpPr>
        <p:spPr>
          <a:xfrm>
            <a:off x="6457432" y="1348258"/>
            <a:ext cx="5471501" cy="536622"/>
          </a:xfrm>
          <a:prstGeom prst="rect">
            <a:avLst/>
          </a:prstGeom>
          <a:noFill/>
        </p:spPr>
        <p:txBody>
          <a:bodyPr wrap="square">
            <a:spAutoFit/>
          </a:bodyPr>
          <a:lstStyle/>
          <a:p>
            <a:pPr marL="0" marR="0" algn="ctr">
              <a:lnSpc>
                <a:spcPct val="107000"/>
              </a:lnSpc>
              <a:spcBef>
                <a:spcPts val="0"/>
              </a:spcBef>
              <a:spcAft>
                <a:spcPts val="0"/>
              </a:spcAft>
            </a:pPr>
            <a:r>
              <a:rPr lang="es-AR" sz="1400" b="1" dirty="0">
                <a:effectLst/>
                <a:latin typeface="Arial" panose="020B0604020202020204" pitchFamily="34" charset="0"/>
                <a:ea typeface="Calibri" panose="020F0502020204030204" pitchFamily="34" charset="0"/>
                <a:cs typeface="Arial" panose="020B0604020202020204" pitchFamily="34" charset="0"/>
              </a:rPr>
              <a:t>Regiones </a:t>
            </a:r>
            <a:r>
              <a:rPr lang="es-AR" sz="1400" b="1" dirty="0" err="1">
                <a:effectLst/>
                <a:latin typeface="Arial" panose="020B0604020202020204" pitchFamily="34" charset="0"/>
                <a:ea typeface="Calibri" panose="020F0502020204030204" pitchFamily="34" charset="0"/>
                <a:cs typeface="Arial" panose="020B0604020202020204" pitchFamily="34" charset="0"/>
              </a:rPr>
              <a:t>selccionadas</a:t>
            </a:r>
            <a:r>
              <a:rPr lang="es-AR" sz="1400" b="1" dirty="0">
                <a:effectLst/>
                <a:latin typeface="Arial" panose="020B0604020202020204" pitchFamily="34" charset="0"/>
                <a:ea typeface="Calibri" panose="020F0502020204030204" pitchFamily="34" charset="0"/>
                <a:cs typeface="Arial" panose="020B0604020202020204" pitchFamily="34" charset="0"/>
              </a:rPr>
              <a:t>: </a:t>
            </a:r>
            <a:r>
              <a:rPr lang="es-AR" sz="1400" b="1" dirty="0" err="1">
                <a:effectLst/>
                <a:latin typeface="Arial" panose="020B0604020202020204" pitchFamily="34" charset="0"/>
                <a:ea typeface="Calibri" panose="020F0502020204030204" pitchFamily="34" charset="0"/>
                <a:cs typeface="Arial" panose="020B0604020202020204" pitchFamily="34" charset="0"/>
              </a:rPr>
              <a:t>gobiernno</a:t>
            </a:r>
            <a:r>
              <a:rPr lang="es-AR" sz="1400" b="1" dirty="0">
                <a:effectLst/>
                <a:latin typeface="Arial" panose="020B0604020202020204" pitchFamily="34" charset="0"/>
                <a:ea typeface="Calibri" panose="020F0502020204030204" pitchFamily="34" charset="0"/>
                <a:cs typeface="Arial" panose="020B0604020202020204" pitchFamily="34" charset="0"/>
              </a:rPr>
              <a:t> general: </a:t>
            </a:r>
            <a:r>
              <a:rPr lang="es-AR" sz="1400" b="1" dirty="0" err="1">
                <a:effectLst/>
                <a:latin typeface="Arial" panose="020B0604020202020204" pitchFamily="34" charset="0"/>
                <a:ea typeface="Calibri" panose="020F0502020204030204" pitchFamily="34" charset="0"/>
                <a:cs typeface="Arial" panose="020B0604020202020204" pitchFamily="34" charset="0"/>
              </a:rPr>
              <a:t>formacion</a:t>
            </a:r>
            <a:r>
              <a:rPr lang="es-AR" sz="1400" b="1" dirty="0">
                <a:effectLst/>
                <a:latin typeface="Arial" panose="020B0604020202020204" pitchFamily="34" charset="0"/>
                <a:ea typeface="Calibri" panose="020F0502020204030204" pitchFamily="34" charset="0"/>
                <a:cs typeface="Arial" panose="020B0604020202020204" pitchFamily="34" charset="0"/>
              </a:rPr>
              <a:t> de capital fijo., 2019 </a:t>
            </a:r>
            <a:r>
              <a:rPr lang="es-AR" sz="1400" b="1" i="1" dirty="0">
                <a:latin typeface="Arial" panose="020B0604020202020204" pitchFamily="34" charset="0"/>
                <a:ea typeface="Calibri" panose="020F0502020204030204" pitchFamily="34" charset="0"/>
                <a:cs typeface="Arial" panose="020B0604020202020204" pitchFamily="34" charset="0"/>
              </a:rPr>
              <a:t>% del PIB</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7EA28CC-283A-3DE6-5B96-59355BB19DDF}"/>
              </a:ext>
            </a:extLst>
          </p:cNvPr>
          <p:cNvSpPr txBox="1"/>
          <p:nvPr/>
        </p:nvSpPr>
        <p:spPr>
          <a:xfrm>
            <a:off x="6286391" y="5952308"/>
            <a:ext cx="5558080" cy="861774"/>
          </a:xfrm>
          <a:prstGeom prst="rect">
            <a:avLst/>
          </a:prstGeom>
          <a:noFill/>
        </p:spPr>
        <p:txBody>
          <a:bodyPr wrap="square">
            <a:spAutoFit/>
          </a:bodyPr>
          <a:lstStyle/>
          <a:p>
            <a:r>
              <a:rPr lang="es-MX" sz="1000" b="1" dirty="0">
                <a:effectLst/>
                <a:latin typeface="Arial" panose="020B0604020202020204" pitchFamily="34" charset="0"/>
                <a:ea typeface="Calibri" panose="020F0502020204030204" pitchFamily="34" charset="0"/>
                <a:cs typeface="Arial" panose="020B0604020202020204" pitchFamily="34" charset="0"/>
              </a:rPr>
              <a:t>Fuente</a:t>
            </a:r>
            <a:r>
              <a:rPr lang="es-MX" sz="1000" dirty="0">
                <a:effectLst/>
                <a:latin typeface="Arial" panose="020B0604020202020204" pitchFamily="34" charset="0"/>
                <a:ea typeface="Calibri" panose="020F0502020204030204" pitchFamily="34" charset="0"/>
                <a:cs typeface="Arial" panose="020B0604020202020204" pitchFamily="34" charset="0"/>
              </a:rPr>
              <a:t>: Comisión Económica para América Latina y el Caribe (CEPAL), sobre la base de </a:t>
            </a:r>
            <a:r>
              <a:rPr lang="es-419" sz="1000" dirty="0">
                <a:effectLst/>
                <a:latin typeface="Arial" panose="020B0604020202020204" pitchFamily="34" charset="0"/>
                <a:ea typeface="Calibri" panose="020F0502020204030204" pitchFamily="34" charset="0"/>
                <a:cs typeface="Arial" panose="020B0604020202020204" pitchFamily="34" charset="0"/>
              </a:rPr>
              <a:t>Fondo Monetario Internacional (FMI), “Investment and Capital Stock Dataset”. </a:t>
            </a:r>
          </a:p>
          <a:p>
            <a:endParaRPr lang="es-419" sz="1000" dirty="0">
              <a:effectLst/>
              <a:latin typeface="Arial" panose="020B0604020202020204" pitchFamily="34" charset="0"/>
              <a:ea typeface="Calibri" panose="020F0502020204030204" pitchFamily="34" charset="0"/>
              <a:cs typeface="Arial" panose="020B0604020202020204" pitchFamily="34" charset="0"/>
            </a:endParaRPr>
          </a:p>
          <a:p>
            <a:r>
              <a:rPr lang="es-MX" sz="1000" baseline="30000" dirty="0">
                <a:latin typeface="Arial" panose="020B0604020202020204" pitchFamily="34" charset="0"/>
                <a:ea typeface="Calibri" panose="020F0502020204030204" pitchFamily="34" charset="0"/>
                <a:cs typeface="Arial" panose="020B0604020202020204" pitchFamily="34" charset="0"/>
              </a:rPr>
              <a:t>a</a:t>
            </a:r>
            <a:r>
              <a:rPr lang="es-MX" sz="1000" dirty="0">
                <a:effectLst/>
                <a:latin typeface="Arial" panose="020B0604020202020204" pitchFamily="34" charset="0"/>
                <a:ea typeface="Calibri" panose="020F0502020204030204" pitchFamily="34" charset="0"/>
                <a:cs typeface="Arial" panose="020B0604020202020204" pitchFamily="34" charset="0"/>
              </a:rPr>
              <a:t> Promedio ponderado sobre la base del PIB PPP en dólares internacionales a precios constantes.</a:t>
            </a:r>
            <a:endParaRPr lang="en-US" sz="1000" dirty="0">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234BAB39-344F-7511-3FC4-FDB5C0FC48E2}"/>
              </a:ext>
            </a:extLst>
          </p:cNvPr>
          <p:cNvGraphicFramePr>
            <a:graphicFrameLocks/>
          </p:cNvGraphicFramePr>
          <p:nvPr>
            <p:extLst>
              <p:ext uri="{D42A27DB-BD31-4B8C-83A1-F6EECF244321}">
                <p14:modId xmlns:p14="http://schemas.microsoft.com/office/powerpoint/2010/main" val="499151371"/>
              </p:ext>
            </p:extLst>
          </p:nvPr>
        </p:nvGraphicFramePr>
        <p:xfrm>
          <a:off x="7176499" y="2099733"/>
          <a:ext cx="4033368" cy="3653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22E5568D-8C3B-B041-D7DD-E31DCB9C5D7D}"/>
              </a:ext>
            </a:extLst>
          </p:cNvPr>
          <p:cNvGraphicFramePr/>
          <p:nvPr>
            <p:extLst>
              <p:ext uri="{D42A27DB-BD31-4B8C-83A1-F6EECF244321}">
                <p14:modId xmlns:p14="http://schemas.microsoft.com/office/powerpoint/2010/main" val="1160489736"/>
              </p:ext>
            </p:extLst>
          </p:nvPr>
        </p:nvGraphicFramePr>
        <p:xfrm>
          <a:off x="347529" y="1726673"/>
          <a:ext cx="5446879" cy="42599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4682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729F9-9927-6507-67A1-57F3A20F7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A32CA-563C-BF98-30EC-208672ED8961}"/>
              </a:ext>
            </a:extLst>
          </p:cNvPr>
          <p:cNvSpPr>
            <a:spLocks noGrp="1"/>
          </p:cNvSpPr>
          <p:nvPr>
            <p:ph type="title"/>
          </p:nvPr>
        </p:nvSpPr>
        <p:spPr>
          <a:xfrm>
            <a:off x="489098" y="310399"/>
            <a:ext cx="11179112" cy="871379"/>
          </a:xfrm>
        </p:spPr>
        <p:txBody>
          <a:bodyPr>
            <a:noAutofit/>
          </a:bodyPr>
          <a:lstStyle/>
          <a:p>
            <a:r>
              <a:rPr lang="en-GB" sz="2800" b="1" dirty="0">
                <a:solidFill>
                  <a:schemeClr val="accent4">
                    <a:lumMod val="75000"/>
                  </a:schemeClr>
                </a:solidFill>
                <a:latin typeface="Arial" panose="020B0604020202020204" pitchFamily="34" charset="0"/>
                <a:cs typeface="Arial" panose="020B0604020202020204" pitchFamily="34" charset="0"/>
              </a:rPr>
              <a:t>Bajo </a:t>
            </a:r>
            <a:r>
              <a:rPr lang="en-GB" sz="2800" b="1" dirty="0" err="1">
                <a:solidFill>
                  <a:schemeClr val="accent4">
                    <a:lumMod val="75000"/>
                  </a:schemeClr>
                </a:solidFill>
                <a:latin typeface="Arial" panose="020B0604020202020204" pitchFamily="34" charset="0"/>
                <a:cs typeface="Arial" panose="020B0604020202020204" pitchFamily="34" charset="0"/>
              </a:rPr>
              <a:t>crecimiento</a:t>
            </a:r>
            <a:r>
              <a:rPr lang="en-GB" sz="2800" b="1" dirty="0">
                <a:solidFill>
                  <a:schemeClr val="accent4">
                    <a:lumMod val="75000"/>
                  </a:schemeClr>
                </a:solidFill>
                <a:latin typeface="Arial" panose="020B0604020202020204" pitchFamily="34" charset="0"/>
                <a:cs typeface="Arial" panose="020B0604020202020204" pitchFamily="34" charset="0"/>
              </a:rPr>
              <a:t> se ha </a:t>
            </a:r>
            <a:r>
              <a:rPr lang="en-GB" sz="2800" b="1" dirty="0" err="1">
                <a:solidFill>
                  <a:schemeClr val="accent4">
                    <a:lumMod val="75000"/>
                  </a:schemeClr>
                </a:solidFill>
                <a:latin typeface="Arial" panose="020B0604020202020204" pitchFamily="34" charset="0"/>
                <a:cs typeface="Arial" panose="020B0604020202020204" pitchFamily="34" charset="0"/>
              </a:rPr>
              <a:t>traducido</a:t>
            </a:r>
            <a:r>
              <a:rPr lang="en-GB" sz="2800" b="1" dirty="0">
                <a:solidFill>
                  <a:schemeClr val="accent4">
                    <a:lumMod val="75000"/>
                  </a:schemeClr>
                </a:solidFill>
                <a:latin typeface="Arial" panose="020B0604020202020204" pitchFamily="34" charset="0"/>
                <a:cs typeface="Arial" panose="020B0604020202020204" pitchFamily="34" charset="0"/>
              </a:rPr>
              <a:t> </a:t>
            </a:r>
            <a:r>
              <a:rPr lang="en-GB" sz="2800" b="1" dirty="0" err="1">
                <a:solidFill>
                  <a:schemeClr val="accent4">
                    <a:lumMod val="75000"/>
                  </a:schemeClr>
                </a:solidFill>
                <a:latin typeface="Arial" panose="020B0604020202020204" pitchFamily="34" charset="0"/>
                <a:cs typeface="Arial" panose="020B0604020202020204" pitchFamily="34" charset="0"/>
              </a:rPr>
              <a:t>en</a:t>
            </a:r>
            <a:r>
              <a:rPr lang="en-GB" sz="2800" b="1" dirty="0">
                <a:solidFill>
                  <a:schemeClr val="accent4">
                    <a:lumMod val="75000"/>
                  </a:schemeClr>
                </a:solidFill>
                <a:latin typeface="Arial" panose="020B0604020202020204" pitchFamily="34" charset="0"/>
                <a:cs typeface="Arial" panose="020B0604020202020204" pitchFamily="34" charset="0"/>
              </a:rPr>
              <a:t> </a:t>
            </a:r>
            <a:r>
              <a:rPr lang="en-GB" sz="2800" b="1" dirty="0" err="1">
                <a:solidFill>
                  <a:schemeClr val="accent4">
                    <a:lumMod val="75000"/>
                  </a:schemeClr>
                </a:solidFill>
                <a:latin typeface="Arial" panose="020B0604020202020204" pitchFamily="34" charset="0"/>
                <a:cs typeface="Arial" panose="020B0604020202020204" pitchFamily="34" charset="0"/>
              </a:rPr>
              <a:t>una</a:t>
            </a:r>
            <a:r>
              <a:rPr lang="en-GB" sz="2800" b="1" dirty="0">
                <a:solidFill>
                  <a:schemeClr val="accent4">
                    <a:lumMod val="75000"/>
                  </a:schemeClr>
                </a:solidFill>
                <a:latin typeface="Arial" panose="020B0604020202020204" pitchFamily="34" charset="0"/>
                <a:cs typeface="Arial" panose="020B0604020202020204" pitchFamily="34" charset="0"/>
              </a:rPr>
              <a:t> baja </a:t>
            </a:r>
            <a:r>
              <a:rPr lang="en-GB" sz="2800" b="1" dirty="0" err="1">
                <a:solidFill>
                  <a:schemeClr val="accent4">
                    <a:lumMod val="75000"/>
                  </a:schemeClr>
                </a:solidFill>
                <a:latin typeface="Arial" panose="020B0604020202020204" pitchFamily="34" charset="0"/>
                <a:cs typeface="Arial" panose="020B0604020202020204" pitchFamily="34" charset="0"/>
              </a:rPr>
              <a:t>creacion</a:t>
            </a:r>
            <a:r>
              <a:rPr lang="en-GB" sz="2800" b="1" dirty="0">
                <a:solidFill>
                  <a:schemeClr val="accent4">
                    <a:lumMod val="75000"/>
                  </a:schemeClr>
                </a:solidFill>
                <a:latin typeface="Arial" panose="020B0604020202020204" pitchFamily="34" charset="0"/>
                <a:cs typeface="Arial" panose="020B0604020202020204" pitchFamily="34" charset="0"/>
              </a:rPr>
              <a:t> de </a:t>
            </a:r>
            <a:r>
              <a:rPr lang="en-GB" sz="2800" b="1" dirty="0" err="1">
                <a:solidFill>
                  <a:schemeClr val="accent4">
                    <a:lumMod val="75000"/>
                  </a:schemeClr>
                </a:solidFill>
                <a:latin typeface="Arial" panose="020B0604020202020204" pitchFamily="34" charset="0"/>
                <a:cs typeface="Arial" panose="020B0604020202020204" pitchFamily="34" charset="0"/>
              </a:rPr>
              <a:t>empleo</a:t>
            </a:r>
            <a:r>
              <a:rPr lang="en-GB" sz="2800" b="1" dirty="0">
                <a:solidFill>
                  <a:schemeClr val="accent4">
                    <a:lumMod val="75000"/>
                  </a:schemeClr>
                </a:solidFill>
                <a:latin typeface="Arial" panose="020B0604020202020204" pitchFamily="34" charset="0"/>
                <a:cs typeface="Arial" panose="020B0604020202020204" pitchFamily="34" charset="0"/>
              </a:rPr>
              <a:t> </a:t>
            </a:r>
            <a:r>
              <a:rPr lang="en-GB" sz="2800" b="1" dirty="0" err="1">
                <a:solidFill>
                  <a:schemeClr val="accent4">
                    <a:lumMod val="75000"/>
                  </a:schemeClr>
                </a:solidFill>
                <a:latin typeface="Arial" panose="020B0604020202020204" pitchFamily="34" charset="0"/>
                <a:cs typeface="Arial" panose="020B0604020202020204" pitchFamily="34" charset="0"/>
              </a:rPr>
              <a:t>en</a:t>
            </a:r>
            <a:r>
              <a:rPr lang="en-GB" sz="2800" b="1" dirty="0">
                <a:solidFill>
                  <a:schemeClr val="accent4">
                    <a:lumMod val="75000"/>
                  </a:schemeClr>
                </a:solidFill>
                <a:latin typeface="Arial" panose="020B0604020202020204" pitchFamily="34" charset="0"/>
                <a:cs typeface="Arial" panose="020B0604020202020204" pitchFamily="34" charset="0"/>
              </a:rPr>
              <a:t> la region. </a:t>
            </a:r>
            <a:endParaRPr lang="es-ES_tradnl" sz="2800" b="1" dirty="0">
              <a:solidFill>
                <a:schemeClr val="accent4">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3E6E3BE-C579-9CA6-67FB-F37E6D40BB0E}"/>
              </a:ext>
            </a:extLst>
          </p:cNvPr>
          <p:cNvSpPr txBox="1"/>
          <p:nvPr/>
        </p:nvSpPr>
        <p:spPr>
          <a:xfrm>
            <a:off x="1372810" y="1397209"/>
            <a:ext cx="9291646" cy="937757"/>
          </a:xfrm>
          <a:prstGeom prst="rect">
            <a:avLst/>
          </a:prstGeom>
          <a:noFill/>
        </p:spPr>
        <p:txBody>
          <a:bodyPr wrap="square" lIns="91440" tIns="45720" rIns="91440" bIns="45720" anchor="t">
            <a:spAutoFit/>
          </a:bodyPr>
          <a:lstStyle/>
          <a:p>
            <a:pPr marL="0" marR="0" algn="ctr">
              <a:spcBef>
                <a:spcPts val="0"/>
              </a:spcBef>
              <a:spcAft>
                <a:spcPts val="0"/>
              </a:spcAft>
            </a:pPr>
            <a:r>
              <a:rPr lang="es-AR" b="1" dirty="0" err="1">
                <a:solidFill>
                  <a:srgbClr val="000000"/>
                </a:solidFill>
                <a:latin typeface="Arial" panose="020B0604020202020204" pitchFamily="34" charset="0"/>
                <a:ea typeface="Aptos" panose="020B0004020202020204" pitchFamily="34" charset="0"/>
                <a:cs typeface="Arial" panose="020B0604020202020204" pitchFamily="34" charset="0"/>
              </a:rPr>
              <a:t>America</a:t>
            </a:r>
            <a:r>
              <a:rPr lang="es-AR" b="1" dirty="0">
                <a:solidFill>
                  <a:srgbClr val="000000"/>
                </a:solidFill>
                <a:latin typeface="Arial" panose="020B0604020202020204" pitchFamily="34" charset="0"/>
                <a:ea typeface="Aptos" panose="020B0004020202020204" pitchFamily="34" charset="0"/>
                <a:cs typeface="Arial" panose="020B0604020202020204" pitchFamily="34" charset="0"/>
              </a:rPr>
              <a:t> latina </a:t>
            </a:r>
            <a:r>
              <a:rPr lang="es-AR"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s-AR" b="1" dirty="0">
                <a:solidFill>
                  <a:srgbClr val="000000"/>
                </a:solidFill>
                <a:latin typeface="Arial" panose="020B0604020202020204" pitchFamily="34" charset="0"/>
                <a:ea typeface="Aptos" panose="020B0004020202020204" pitchFamily="34" charset="0"/>
                <a:cs typeface="Arial" panose="020B0604020202020204" pitchFamily="34" charset="0"/>
              </a:rPr>
              <a:t>17</a:t>
            </a:r>
            <a:r>
              <a:rPr lang="es-AR"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s-AR" b="1" kern="12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paises</a:t>
            </a:r>
            <a:r>
              <a:rPr lang="es-AR" b="1" kern="100" dirty="0">
                <a:effectLst/>
                <a:latin typeface="Arial" panose="020B0604020202020204" pitchFamily="34" charset="0"/>
                <a:ea typeface="Aptos" panose="020B0004020202020204" pitchFamily="34" charset="0"/>
                <a:cs typeface="Arial" panose="020B0604020202020204" pitchFamily="34" charset="0"/>
              </a:rPr>
              <a:t>):</a:t>
            </a:r>
            <a:r>
              <a:rPr lang="es-AR" b="1" kern="100" baseline="30000" dirty="0">
                <a:latin typeface="Arial" panose="020B0604020202020204" pitchFamily="34" charset="0"/>
                <a:ea typeface="Aptos" panose="020B0004020202020204" pitchFamily="34" charset="0"/>
                <a:cs typeface="Arial" panose="020B0604020202020204" pitchFamily="34" charset="0"/>
              </a:rPr>
              <a:t> </a:t>
            </a:r>
            <a:r>
              <a:rPr lang="es-AR"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 crecimiento en el numero de ocupados 1980</a:t>
            </a:r>
            <a:r>
              <a:rPr lang="es-AR" b="1" dirty="0">
                <a:latin typeface="Arial" panose="020B0604020202020204" pitchFamily="34" charset="0"/>
                <a:cs typeface="Arial" panose="020B0604020202020204" pitchFamily="34" charset="0"/>
              </a:rPr>
              <a:t>–</a:t>
            </a:r>
            <a:r>
              <a:rPr lang="es-AR"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2024 </a:t>
            </a:r>
            <a:br>
              <a:rPr lang="es-AR" b="1" kern="1200" dirty="0">
                <a:effectLst/>
                <a:latin typeface="Arial" panose="020B0604020202020204" pitchFamily="34" charset="0"/>
                <a:ea typeface="Aptos" panose="020B0004020202020204" pitchFamily="34" charset="0"/>
                <a:cs typeface="Arial" panose="020B0604020202020204" pitchFamily="34" charset="0"/>
              </a:rPr>
            </a:br>
            <a:r>
              <a:rPr lang="es-AR" i="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(porcentajes)</a:t>
            </a:r>
            <a:endParaRPr lang="es-AR" kern="100" dirty="0">
              <a:effectLst/>
              <a:latin typeface="Arial" panose="020B0604020202020204" pitchFamily="34" charset="0"/>
              <a:ea typeface="Aptos" panose="020B0004020202020204" pitchFamily="34" charset="0"/>
              <a:cs typeface="Arial" panose="020B0604020202020204" pitchFamily="34" charset="0"/>
            </a:endParaRPr>
          </a:p>
          <a:p>
            <a:pPr marL="0" marR="0" algn="just">
              <a:lnSpc>
                <a:spcPct val="115000"/>
              </a:lnSpc>
              <a:spcBef>
                <a:spcPts val="0"/>
              </a:spcBef>
              <a:spcAft>
                <a:spcPts val="800"/>
              </a:spcAft>
            </a:pPr>
            <a:endParaRPr lang="es-AR" kern="1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16" name="Chart 15">
            <a:extLst>
              <a:ext uri="{FF2B5EF4-FFF2-40B4-BE49-F238E27FC236}">
                <a16:creationId xmlns:a16="http://schemas.microsoft.com/office/drawing/2014/main" id="{06F5A22B-3A39-56ED-6030-E1288CD907DA}"/>
              </a:ext>
            </a:extLst>
          </p:cNvPr>
          <p:cNvGraphicFramePr>
            <a:graphicFrameLocks/>
          </p:cNvGraphicFramePr>
          <p:nvPr>
            <p:extLst>
              <p:ext uri="{D42A27DB-BD31-4B8C-83A1-F6EECF244321}">
                <p14:modId xmlns:p14="http://schemas.microsoft.com/office/powerpoint/2010/main" val="1637203816"/>
              </p:ext>
            </p:extLst>
          </p:nvPr>
        </p:nvGraphicFramePr>
        <p:xfrm>
          <a:off x="489098" y="2542425"/>
          <a:ext cx="10653823" cy="3472543"/>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
            <a:extLst>
              <a:ext uri="{FF2B5EF4-FFF2-40B4-BE49-F238E27FC236}">
                <a16:creationId xmlns:a16="http://schemas.microsoft.com/office/drawing/2014/main" id="{F9D47275-E2B3-B5A1-FDF5-A2CF0802F470}"/>
              </a:ext>
            </a:extLst>
          </p:cNvPr>
          <p:cNvSpPr txBox="1"/>
          <p:nvPr/>
        </p:nvSpPr>
        <p:spPr>
          <a:xfrm>
            <a:off x="1617830" y="2996015"/>
            <a:ext cx="960963" cy="3333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accent2"/>
                </a:solidFill>
              </a:rPr>
              <a:t>1952-1959:</a:t>
            </a:r>
          </a:p>
          <a:p>
            <a:pPr algn="ctr"/>
            <a:r>
              <a:rPr lang="en-US" dirty="0">
                <a:solidFill>
                  <a:schemeClr val="accent2"/>
                </a:solidFill>
              </a:rPr>
              <a:t>2.2%</a:t>
            </a:r>
          </a:p>
        </p:txBody>
      </p:sp>
      <p:sp>
        <p:nvSpPr>
          <p:cNvPr id="18" name="TextBox 1">
            <a:extLst>
              <a:ext uri="{FF2B5EF4-FFF2-40B4-BE49-F238E27FC236}">
                <a16:creationId xmlns:a16="http://schemas.microsoft.com/office/drawing/2014/main" id="{57F53562-5FE2-93A0-0F89-B9AB6CD163DA}"/>
              </a:ext>
            </a:extLst>
          </p:cNvPr>
          <p:cNvSpPr txBox="1"/>
          <p:nvPr/>
        </p:nvSpPr>
        <p:spPr>
          <a:xfrm>
            <a:off x="2577986" y="2938681"/>
            <a:ext cx="1145616" cy="3625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accent2"/>
                </a:solidFill>
              </a:rPr>
              <a:t>1960-1969:</a:t>
            </a:r>
          </a:p>
          <a:p>
            <a:pPr algn="ctr"/>
            <a:r>
              <a:rPr lang="en-US" dirty="0">
                <a:solidFill>
                  <a:schemeClr val="accent2"/>
                </a:solidFill>
              </a:rPr>
              <a:t>2.7%</a:t>
            </a:r>
          </a:p>
        </p:txBody>
      </p:sp>
      <p:sp>
        <p:nvSpPr>
          <p:cNvPr id="19" name="TextBox 1">
            <a:extLst>
              <a:ext uri="{FF2B5EF4-FFF2-40B4-BE49-F238E27FC236}">
                <a16:creationId xmlns:a16="http://schemas.microsoft.com/office/drawing/2014/main" id="{05B21C21-F96E-1510-1568-59B48A48BC98}"/>
              </a:ext>
            </a:extLst>
          </p:cNvPr>
          <p:cNvSpPr txBox="1"/>
          <p:nvPr/>
        </p:nvSpPr>
        <p:spPr>
          <a:xfrm>
            <a:off x="3884170" y="2354745"/>
            <a:ext cx="1145616" cy="2635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accent2"/>
                </a:solidFill>
              </a:rPr>
              <a:t>1970-1979:</a:t>
            </a:r>
          </a:p>
          <a:p>
            <a:pPr algn="ctr"/>
            <a:r>
              <a:rPr lang="en-US" dirty="0">
                <a:solidFill>
                  <a:schemeClr val="accent2"/>
                </a:solidFill>
              </a:rPr>
              <a:t>3.9%</a:t>
            </a:r>
          </a:p>
        </p:txBody>
      </p:sp>
      <p:sp>
        <p:nvSpPr>
          <p:cNvPr id="20" name="TextBox 1">
            <a:extLst>
              <a:ext uri="{FF2B5EF4-FFF2-40B4-BE49-F238E27FC236}">
                <a16:creationId xmlns:a16="http://schemas.microsoft.com/office/drawing/2014/main" id="{C87C1E20-D73B-8DC5-900F-98CEC0E89524}"/>
              </a:ext>
            </a:extLst>
          </p:cNvPr>
          <p:cNvSpPr txBox="1"/>
          <p:nvPr/>
        </p:nvSpPr>
        <p:spPr>
          <a:xfrm>
            <a:off x="5200947" y="2649943"/>
            <a:ext cx="1087628" cy="3625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accent2"/>
                </a:solidFill>
              </a:rPr>
              <a:t>1980-1989:</a:t>
            </a:r>
          </a:p>
          <a:p>
            <a:pPr algn="ctr"/>
            <a:r>
              <a:rPr lang="en-US" dirty="0">
                <a:solidFill>
                  <a:schemeClr val="accent2"/>
                </a:solidFill>
              </a:rPr>
              <a:t>3.2%</a:t>
            </a:r>
          </a:p>
        </p:txBody>
      </p:sp>
      <p:sp>
        <p:nvSpPr>
          <p:cNvPr id="21" name="TextBox 1">
            <a:extLst>
              <a:ext uri="{FF2B5EF4-FFF2-40B4-BE49-F238E27FC236}">
                <a16:creationId xmlns:a16="http://schemas.microsoft.com/office/drawing/2014/main" id="{B1380F64-4134-5FA9-3B2F-D4A1F3E77566}"/>
              </a:ext>
            </a:extLst>
          </p:cNvPr>
          <p:cNvSpPr txBox="1"/>
          <p:nvPr/>
        </p:nvSpPr>
        <p:spPr>
          <a:xfrm>
            <a:off x="6488348" y="2831216"/>
            <a:ext cx="944913" cy="2829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accent2"/>
                </a:solidFill>
              </a:rPr>
              <a:t>1990-1999:</a:t>
            </a:r>
          </a:p>
          <a:p>
            <a:pPr algn="ctr"/>
            <a:r>
              <a:rPr lang="en-US" dirty="0">
                <a:solidFill>
                  <a:schemeClr val="accent2"/>
                </a:solidFill>
              </a:rPr>
              <a:t>2.4%</a:t>
            </a:r>
          </a:p>
        </p:txBody>
      </p:sp>
      <p:sp>
        <p:nvSpPr>
          <p:cNvPr id="22" name="TextBox 1">
            <a:extLst>
              <a:ext uri="{FF2B5EF4-FFF2-40B4-BE49-F238E27FC236}">
                <a16:creationId xmlns:a16="http://schemas.microsoft.com/office/drawing/2014/main" id="{A0959004-B7EB-F908-2FD2-9508BF19598D}"/>
              </a:ext>
            </a:extLst>
          </p:cNvPr>
          <p:cNvSpPr txBox="1"/>
          <p:nvPr/>
        </p:nvSpPr>
        <p:spPr>
          <a:xfrm>
            <a:off x="7896287" y="2767258"/>
            <a:ext cx="944912" cy="2829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accent2"/>
                </a:solidFill>
              </a:rPr>
              <a:t>2000-2009:</a:t>
            </a:r>
          </a:p>
          <a:p>
            <a:pPr algn="ctr"/>
            <a:r>
              <a:rPr lang="en-US" dirty="0">
                <a:solidFill>
                  <a:schemeClr val="accent2"/>
                </a:solidFill>
              </a:rPr>
              <a:t>2.4%</a:t>
            </a:r>
          </a:p>
        </p:txBody>
      </p:sp>
      <p:sp>
        <p:nvSpPr>
          <p:cNvPr id="23" name="TextBox 1">
            <a:extLst>
              <a:ext uri="{FF2B5EF4-FFF2-40B4-BE49-F238E27FC236}">
                <a16:creationId xmlns:a16="http://schemas.microsoft.com/office/drawing/2014/main" id="{473F35BB-B95A-3E6B-1CF6-2ECB6E255307}"/>
              </a:ext>
            </a:extLst>
          </p:cNvPr>
          <p:cNvSpPr txBox="1"/>
          <p:nvPr/>
        </p:nvSpPr>
        <p:spPr>
          <a:xfrm>
            <a:off x="9054008" y="2810408"/>
            <a:ext cx="944912" cy="3625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accent2"/>
                </a:solidFill>
              </a:rPr>
              <a:t>2010-2019:</a:t>
            </a:r>
          </a:p>
          <a:p>
            <a:pPr algn="ctr"/>
            <a:r>
              <a:rPr lang="en-US" dirty="0">
                <a:solidFill>
                  <a:schemeClr val="accent2"/>
                </a:solidFill>
              </a:rPr>
              <a:t>1.5%</a:t>
            </a:r>
          </a:p>
        </p:txBody>
      </p:sp>
      <p:sp>
        <p:nvSpPr>
          <p:cNvPr id="24" name="TextBox 1">
            <a:extLst>
              <a:ext uri="{FF2B5EF4-FFF2-40B4-BE49-F238E27FC236}">
                <a16:creationId xmlns:a16="http://schemas.microsoft.com/office/drawing/2014/main" id="{952C7D26-3081-4AFC-33C1-85CE5523F1A7}"/>
              </a:ext>
            </a:extLst>
          </p:cNvPr>
          <p:cNvSpPr txBox="1"/>
          <p:nvPr/>
        </p:nvSpPr>
        <p:spPr>
          <a:xfrm>
            <a:off x="9713735" y="3928939"/>
            <a:ext cx="1211578" cy="436592"/>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a:solidFill>
                  <a:srgbClr val="FF0000"/>
                </a:solidFill>
              </a:rPr>
              <a:t>2014-2023:</a:t>
            </a:r>
          </a:p>
          <a:p>
            <a:pPr algn="ctr"/>
            <a:r>
              <a:rPr lang="en-US" b="1" dirty="0">
                <a:solidFill>
                  <a:srgbClr val="FF0000"/>
                </a:solidFill>
              </a:rPr>
              <a:t>1.4%</a:t>
            </a:r>
          </a:p>
        </p:txBody>
      </p:sp>
      <p:sp>
        <p:nvSpPr>
          <p:cNvPr id="25" name="CuadroTexto 8">
            <a:extLst>
              <a:ext uri="{FF2B5EF4-FFF2-40B4-BE49-F238E27FC236}">
                <a16:creationId xmlns:a16="http://schemas.microsoft.com/office/drawing/2014/main" id="{0F97A80C-AEA1-F824-3392-B6152ED73F43}"/>
              </a:ext>
            </a:extLst>
          </p:cNvPr>
          <p:cNvSpPr txBox="1"/>
          <p:nvPr/>
        </p:nvSpPr>
        <p:spPr>
          <a:xfrm>
            <a:off x="1209458" y="6159092"/>
            <a:ext cx="10458752" cy="253916"/>
          </a:xfrm>
          <a:prstGeom prst="rect">
            <a:avLst/>
          </a:prstGeom>
          <a:noFill/>
        </p:spPr>
        <p:txBody>
          <a:bodyPr wrap="square" lIns="91440" tIns="45720" rIns="91440" bIns="45720" rtlCol="0" anchor="t">
            <a:spAutoFit/>
          </a:bodyPr>
          <a:lstStyle/>
          <a:p>
            <a:r>
              <a:rPr lang="en-GB" sz="1050" b="1" dirty="0">
                <a:latin typeface="Arial" panose="020B0604020202020204" pitchFamily="34" charset="0"/>
                <a:ea typeface="Calibri"/>
                <a:cs typeface="Arial" panose="020B0604020202020204" pitchFamily="34" charset="0"/>
              </a:rPr>
              <a:t>Source</a:t>
            </a:r>
            <a:r>
              <a:rPr lang="en-GB" sz="1050" dirty="0">
                <a:latin typeface="Arial" panose="020B0604020202020204" pitchFamily="34" charset="0"/>
                <a:ea typeface="Calibri"/>
                <a:cs typeface="Arial" panose="020B0604020202020204" pitchFamily="34" charset="0"/>
              </a:rPr>
              <a:t>: Economic Commission for Latin America and the Caribbean (ECLAC), on the basis of official figures.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52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2AC77-1730-65C1-AEB9-6D2366A4719A}"/>
              </a:ext>
            </a:extLst>
          </p:cNvPr>
          <p:cNvSpPr>
            <a:spLocks noGrp="1"/>
          </p:cNvSpPr>
          <p:nvPr>
            <p:ph type="title"/>
          </p:nvPr>
        </p:nvSpPr>
        <p:spPr>
          <a:xfrm>
            <a:off x="1071562" y="258339"/>
            <a:ext cx="10048875" cy="737335"/>
          </a:xfrm>
        </p:spPr>
        <p:txBody>
          <a:bodyPr>
            <a:noAutofit/>
          </a:bodyPr>
          <a:lstStyle/>
          <a:p>
            <a:pPr algn="ctr"/>
            <a:r>
              <a:rPr lang="es-ES_tradnl" sz="2400" b="1" kern="100" dirty="0">
                <a:solidFill>
                  <a:schemeClr val="accent4">
                    <a:lumMod val="75000"/>
                  </a:schemeClr>
                </a:solidFill>
                <a:latin typeface="Arial" panose="020B0604020202020204" pitchFamily="34" charset="0"/>
                <a:cs typeface="Arial" panose="020B0604020202020204" pitchFamily="34" charset="0"/>
              </a:rPr>
              <a:t>Un aumento de la participación del sector  servicios en el empleo</a:t>
            </a:r>
          </a:p>
        </p:txBody>
      </p:sp>
      <p:sp>
        <p:nvSpPr>
          <p:cNvPr id="7" name="TextBox 6">
            <a:extLst>
              <a:ext uri="{FF2B5EF4-FFF2-40B4-BE49-F238E27FC236}">
                <a16:creationId xmlns:a16="http://schemas.microsoft.com/office/drawing/2014/main" id="{7DAD6EF3-BA06-7329-73B2-2EB057E637A0}"/>
              </a:ext>
            </a:extLst>
          </p:cNvPr>
          <p:cNvSpPr txBox="1"/>
          <p:nvPr/>
        </p:nvSpPr>
        <p:spPr>
          <a:xfrm>
            <a:off x="2760620" y="1159556"/>
            <a:ext cx="6367430" cy="566758"/>
          </a:xfrm>
          <a:prstGeom prst="rect">
            <a:avLst/>
          </a:prstGeom>
          <a:noFill/>
        </p:spPr>
        <p:txBody>
          <a:bodyPr wrap="square">
            <a:spAutoFit/>
          </a:bodyPr>
          <a:lstStyle/>
          <a:p>
            <a:pPr marL="0" marR="0" algn="ctr">
              <a:lnSpc>
                <a:spcPct val="115000"/>
              </a:lnSpc>
              <a:spcBef>
                <a:spcPts val="0"/>
              </a:spcBef>
              <a:spcAft>
                <a:spcPts val="0"/>
              </a:spcAft>
            </a:pPr>
            <a:r>
              <a:rPr lang="es-419" sz="1400"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América Latina (17 países</a:t>
            </a:r>
            <a:r>
              <a:rPr lang="es-ES_tradnl" sz="1400" b="1" kern="100" dirty="0">
                <a:effectLst/>
                <a:latin typeface="Arial" panose="020B0604020202020204" pitchFamily="34" charset="0"/>
                <a:ea typeface="Aptos" panose="020B0004020202020204" pitchFamily="34" charset="0"/>
                <a:cs typeface="Arial" panose="020B0604020202020204" pitchFamily="34" charset="0"/>
              </a:rPr>
              <a:t>)</a:t>
            </a:r>
            <a:r>
              <a:rPr lang="es-ES_tradnl" sz="1400" b="1" kern="100" baseline="30000" dirty="0">
                <a:effectLst/>
                <a:latin typeface="Arial" panose="020B0604020202020204" pitchFamily="34" charset="0"/>
                <a:ea typeface="Aptos" panose="020B0004020202020204" pitchFamily="34" charset="0"/>
                <a:cs typeface="Arial" panose="020B0604020202020204" pitchFamily="34" charset="0"/>
              </a:rPr>
              <a:t>a </a:t>
            </a:r>
            <a:r>
              <a:rPr lang="es-419" sz="1400"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 estructura sectorial del empleo, 1950 a 202</a:t>
            </a:r>
            <a:r>
              <a:rPr lang="es-419" sz="1400" b="1" dirty="0">
                <a:solidFill>
                  <a:srgbClr val="000000"/>
                </a:solidFill>
                <a:latin typeface="Arial" panose="020B0604020202020204" pitchFamily="34" charset="0"/>
                <a:ea typeface="Aptos" panose="020B0004020202020204" pitchFamily="34" charset="0"/>
                <a:cs typeface="Arial" panose="020B0604020202020204" pitchFamily="34" charset="0"/>
              </a:rPr>
              <a:t>1</a:t>
            </a:r>
            <a:br>
              <a:rPr lang="es-419" sz="1400"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br>
            <a:r>
              <a:rPr lang="es-419" sz="1400" i="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a:t>
            </a:r>
            <a:r>
              <a:rPr lang="es-419" sz="1400" i="1" dirty="0">
                <a:solidFill>
                  <a:srgbClr val="000000"/>
                </a:solidFill>
                <a:latin typeface="Arial" panose="020B0604020202020204" pitchFamily="34" charset="0"/>
                <a:ea typeface="Aptos" panose="020B0004020202020204" pitchFamily="34" charset="0"/>
                <a:cs typeface="Arial" panose="020B0604020202020204" pitchFamily="34" charset="0"/>
              </a:rPr>
              <a:t>Porcentaje</a:t>
            </a:r>
            <a:r>
              <a:rPr lang="es-419" sz="1400" i="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29183C41-AFEA-33E4-F784-B257E52101E9}"/>
              </a:ext>
            </a:extLst>
          </p:cNvPr>
          <p:cNvGraphicFramePr>
            <a:graphicFrameLocks/>
          </p:cNvGraphicFramePr>
          <p:nvPr/>
        </p:nvGraphicFramePr>
        <p:xfrm>
          <a:off x="822264" y="2106736"/>
          <a:ext cx="6251636" cy="357094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E1B158F-F710-A426-EF9C-6A4A1463A665}"/>
              </a:ext>
            </a:extLst>
          </p:cNvPr>
          <p:cNvSpPr txBox="1"/>
          <p:nvPr/>
        </p:nvSpPr>
        <p:spPr>
          <a:xfrm>
            <a:off x="569649" y="6059834"/>
            <a:ext cx="11052699" cy="785151"/>
          </a:xfrm>
          <a:prstGeom prst="rect">
            <a:avLst/>
          </a:prstGeom>
          <a:noFill/>
        </p:spPr>
        <p:txBody>
          <a:bodyPr wrap="square">
            <a:spAutoFit/>
          </a:bodyPr>
          <a:lstStyle/>
          <a:p>
            <a:pPr marL="0" marR="0" algn="just">
              <a:lnSpc>
                <a:spcPct val="115000"/>
              </a:lnSpc>
              <a:spcBef>
                <a:spcPts val="0"/>
              </a:spcBef>
            </a:pPr>
            <a:r>
              <a:rPr lang="es-419" sz="10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Fuente: Comisión Económica para América Latina y el Caribe (CEPAL), sobre la base de cifras oficiales y de Universidad de Groningen, Penn World Table [base de datos en línea] </a:t>
            </a:r>
            <a:r>
              <a:rPr lang="es-419" sz="1000" u="none" strike="noStrike" kern="1200"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3"/>
              </a:rPr>
              <a:t>https://www.rug.nl/ggdc/productivity/pwt/</a:t>
            </a:r>
            <a:r>
              <a:rPr lang="es-419" sz="10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 y Organización Internacional del Trabajo.</a:t>
            </a:r>
            <a:r>
              <a:rPr lang="en-US" sz="1000" kern="100" dirty="0">
                <a:solidFill>
                  <a:srgbClr val="000000"/>
                </a:solidFill>
                <a:latin typeface="Arial" panose="020B0604020202020204" pitchFamily="34" charset="0"/>
                <a:ea typeface="Aptos" panose="020B0004020202020204" pitchFamily="34" charset="0"/>
                <a:cs typeface="Arial" panose="020B0604020202020204" pitchFamily="34" charset="0"/>
              </a:rPr>
              <a:t> </a:t>
            </a:r>
          </a:p>
          <a:p>
            <a:pPr marL="0" marR="0" algn="just">
              <a:lnSpc>
                <a:spcPct val="115000"/>
              </a:lnSpc>
              <a:spcBef>
                <a:spcPts val="0"/>
              </a:spcBef>
            </a:pPr>
            <a:r>
              <a:rPr lang="es-ES_tradnl" sz="1000" baseline="30000" dirty="0">
                <a:effectLst/>
                <a:latin typeface="Arial" panose="020B0604020202020204" pitchFamily="34" charset="0"/>
                <a:ea typeface="Times New Roman" panose="02020603050405020304" pitchFamily="18" charset="0"/>
                <a:cs typeface="Arial" panose="020B0604020202020204" pitchFamily="34" charset="0"/>
              </a:rPr>
              <a:t>a</a:t>
            </a:r>
            <a:r>
              <a:rPr lang="es-ES_tradnl" sz="1000" dirty="0">
                <a:effectLst/>
                <a:latin typeface="Arial" panose="020B0604020202020204" pitchFamily="34" charset="0"/>
                <a:ea typeface="Times New Roman" panose="02020603050405020304" pitchFamily="18" charset="0"/>
                <a:cs typeface="Arial" panose="020B0604020202020204" pitchFamily="34" charset="0"/>
              </a:rPr>
              <a:t> Argentina, Bolivia (Estado Plurinacional de), Brasil, Chile, Colombia, Costa Rica, Ecuador, El Salvador, Guatemala, Honduras, México, Nicaragua, Panamá, Paraguay, Perú, República Dominicana y Uruguay.</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7">
            <a:extLst>
              <a:ext uri="{FF2B5EF4-FFF2-40B4-BE49-F238E27FC236}">
                <a16:creationId xmlns:a16="http://schemas.microsoft.com/office/drawing/2014/main" id="{289B2F9F-F2EC-A3ED-C324-3FF5D8B13CD1}"/>
              </a:ext>
            </a:extLst>
          </p:cNvPr>
          <p:cNvSpPr txBox="1"/>
          <p:nvPr/>
        </p:nvSpPr>
        <p:spPr>
          <a:xfrm>
            <a:off x="7418651" y="1814516"/>
            <a:ext cx="4383882"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a:buChar char="•"/>
            </a:pPr>
            <a:r>
              <a:rPr lang="es-ES_tradnl" sz="1200" b="1" dirty="0">
                <a:solidFill>
                  <a:schemeClr val="accent1"/>
                </a:solidFill>
                <a:latin typeface="Arial" panose="020B0604020202020204" pitchFamily="34" charset="0"/>
                <a:cs typeface="Arial" panose="020B0604020202020204" pitchFamily="34" charset="0"/>
              </a:rPr>
              <a:t>Servicios</a:t>
            </a:r>
            <a:r>
              <a:rPr lang="en-US" sz="1200" b="1" dirty="0">
                <a:solidFill>
                  <a:schemeClr val="accent1"/>
                </a:solidFill>
                <a:latin typeface="Arial" panose="020B0604020202020204" pitchFamily="34" charset="0"/>
                <a:cs typeface="Arial" panose="020B0604020202020204" pitchFamily="34" charset="0"/>
              </a:rPr>
              <a:t>: </a:t>
            </a:r>
            <a:r>
              <a:rPr lang="es-ES_tradnl" sz="1200" b="1" dirty="0">
                <a:solidFill>
                  <a:schemeClr val="accent1"/>
                </a:solidFill>
                <a:latin typeface="Arial" panose="020B0604020202020204" pitchFamily="34" charset="0"/>
                <a:cs typeface="Arial" panose="020B0604020202020204" pitchFamily="34" charset="0"/>
              </a:rPr>
              <a:t>28,5% en 1950 – 64,7% en 2021</a:t>
            </a:r>
          </a:p>
          <a:p>
            <a:pPr marL="628650" lvl="1" indent="-171450">
              <a:buFont typeface="Courier New"/>
              <a:buChar char="o"/>
            </a:pPr>
            <a:r>
              <a:rPr lang="es-ES_tradnl" sz="1200" b="1" dirty="0">
                <a:solidFill>
                  <a:schemeClr val="accent1"/>
                </a:solidFill>
                <a:latin typeface="Arial" panose="020B0604020202020204" pitchFamily="34" charset="0"/>
                <a:cs typeface="Arial" panose="020B0604020202020204" pitchFamily="34" charset="0"/>
              </a:rPr>
              <a:t>Comercio al mayor y al detal: 9,7% en 1950 – 24,7% en 2021.</a:t>
            </a:r>
          </a:p>
          <a:p>
            <a:pPr marL="628650" lvl="1" indent="-171450">
              <a:buFont typeface="Courier New"/>
              <a:buChar char="o"/>
            </a:pPr>
            <a:r>
              <a:rPr lang="es-ES_tradnl" sz="1200" b="1" dirty="0">
                <a:solidFill>
                  <a:schemeClr val="accent1"/>
                </a:solidFill>
                <a:latin typeface="Arial" panose="020B0604020202020204" pitchFamily="34" charset="0"/>
                <a:cs typeface="Arial" panose="020B0604020202020204" pitchFamily="34" charset="0"/>
              </a:rPr>
              <a:t>Transporte, almacenamiento y comunicaciones: 4,2% en 1950 – 6,6% en 2021.</a:t>
            </a:r>
          </a:p>
          <a:p>
            <a:pPr marL="628650" lvl="1" indent="-171450">
              <a:buFont typeface="Courier New"/>
              <a:buChar char="o"/>
            </a:pPr>
            <a:r>
              <a:rPr lang="es-ES_tradnl" sz="1200" b="1" dirty="0">
                <a:solidFill>
                  <a:schemeClr val="accent1"/>
                </a:solidFill>
                <a:latin typeface="Arial" panose="020B0604020202020204" pitchFamily="34" charset="0"/>
                <a:cs typeface="Arial" panose="020B0604020202020204" pitchFamily="34" charset="0"/>
              </a:rPr>
              <a:t>Servicios financieros, seguros e inmobiliarios 1,6% en 1950 – 8,3% en 2021.</a:t>
            </a:r>
          </a:p>
          <a:p>
            <a:pPr marL="628650" lvl="1" indent="-171450">
              <a:buFont typeface="Courier New"/>
              <a:buChar char="o"/>
            </a:pPr>
            <a:r>
              <a:rPr lang="es-ES_tradnl" sz="1200" b="1" dirty="0">
                <a:solidFill>
                  <a:schemeClr val="accent1"/>
                </a:solidFill>
                <a:latin typeface="Arial" panose="020B0604020202020204" pitchFamily="34" charset="0"/>
                <a:cs typeface="Arial" panose="020B0604020202020204" pitchFamily="34" charset="0"/>
              </a:rPr>
              <a:t>Servicios comunales y personales: 11,8% en 1950 – 25,0% en 2021.</a:t>
            </a:r>
          </a:p>
        </p:txBody>
      </p:sp>
      <p:sp>
        <p:nvSpPr>
          <p:cNvPr id="6" name="TextBox 8">
            <a:extLst>
              <a:ext uri="{FF2B5EF4-FFF2-40B4-BE49-F238E27FC236}">
                <a16:creationId xmlns:a16="http://schemas.microsoft.com/office/drawing/2014/main" id="{F4357BB2-3157-3F75-57B4-B7F91B4DDB12}"/>
              </a:ext>
            </a:extLst>
          </p:cNvPr>
          <p:cNvSpPr txBox="1"/>
          <p:nvPr/>
        </p:nvSpPr>
        <p:spPr>
          <a:xfrm>
            <a:off x="7332434" y="3822428"/>
            <a:ext cx="4383882"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a:buChar char="•"/>
            </a:pPr>
            <a:r>
              <a:rPr lang="es-ES_tradnl" sz="1200" b="1" dirty="0">
                <a:solidFill>
                  <a:schemeClr val="accent6"/>
                </a:solidFill>
                <a:latin typeface="Arial" panose="020B0604020202020204" pitchFamily="34" charset="0"/>
                <a:cs typeface="Arial" panose="020B0604020202020204" pitchFamily="34" charset="0"/>
              </a:rPr>
              <a:t>Industria: 20,1% en 1950 – 20,8 en 2021</a:t>
            </a:r>
          </a:p>
          <a:p>
            <a:pPr marL="628650" lvl="1" indent="-171450">
              <a:buFont typeface="Courier New"/>
              <a:buChar char="o"/>
            </a:pPr>
            <a:r>
              <a:rPr lang="es-ES_tradnl" sz="1200" b="1" dirty="0">
                <a:solidFill>
                  <a:schemeClr val="accent6"/>
                </a:solidFill>
                <a:latin typeface="Arial" panose="020B0604020202020204" pitchFamily="34" charset="0"/>
                <a:cs typeface="Arial" panose="020B0604020202020204" pitchFamily="34" charset="0"/>
              </a:rPr>
              <a:t>Minería: 0,7% en 1950 – 0,6% en 2021.</a:t>
            </a:r>
          </a:p>
          <a:p>
            <a:pPr marL="628650" lvl="1" indent="-171450">
              <a:buFont typeface="Courier New"/>
              <a:buChar char="o"/>
            </a:pPr>
            <a:r>
              <a:rPr lang="es-ES_tradnl" sz="1200" b="1" dirty="0">
                <a:solidFill>
                  <a:schemeClr val="accent6"/>
                </a:solidFill>
                <a:latin typeface="Arial" panose="020B0604020202020204" pitchFamily="34" charset="0"/>
                <a:cs typeface="Arial" panose="020B0604020202020204" pitchFamily="34" charset="0"/>
              </a:rPr>
              <a:t>Manufactura: 14,4% en 1950 – 12,3% en 2021.</a:t>
            </a:r>
          </a:p>
          <a:p>
            <a:pPr marL="628650" lvl="1" indent="-171450">
              <a:buFont typeface="Courier New"/>
              <a:buChar char="o"/>
            </a:pPr>
            <a:r>
              <a:rPr lang="es-ES_tradnl" sz="1200" b="1" dirty="0">
                <a:solidFill>
                  <a:schemeClr val="accent6"/>
                </a:solidFill>
                <a:latin typeface="Arial" panose="020B0604020202020204" pitchFamily="34" charset="0"/>
                <a:cs typeface="Arial" panose="020B0604020202020204" pitchFamily="34" charset="0"/>
              </a:rPr>
              <a:t>Electricidad, gas y agua: 1,0% en 1950 – 0,8% en 2021.</a:t>
            </a:r>
          </a:p>
          <a:p>
            <a:pPr marL="628650" lvl="1" indent="-171450">
              <a:buFont typeface="Courier New"/>
              <a:buChar char="o"/>
            </a:pPr>
            <a:r>
              <a:rPr lang="es-ES_tradnl" sz="1200" b="1" dirty="0">
                <a:solidFill>
                  <a:schemeClr val="accent6"/>
                </a:solidFill>
                <a:latin typeface="Arial" panose="020B0604020202020204" pitchFamily="34" charset="0"/>
                <a:cs typeface="Arial" panose="020B0604020202020204" pitchFamily="34" charset="0"/>
              </a:rPr>
              <a:t>Construcción: 3,3% en 1950 – 7,1% en 2021.</a:t>
            </a:r>
          </a:p>
        </p:txBody>
      </p:sp>
      <p:sp>
        <p:nvSpPr>
          <p:cNvPr id="8" name="TextBox 9">
            <a:extLst>
              <a:ext uri="{FF2B5EF4-FFF2-40B4-BE49-F238E27FC236}">
                <a16:creationId xmlns:a16="http://schemas.microsoft.com/office/drawing/2014/main" id="{5B4323FE-B3C1-FF9E-845D-63DA67ABF04B}"/>
              </a:ext>
            </a:extLst>
          </p:cNvPr>
          <p:cNvSpPr txBox="1"/>
          <p:nvPr/>
        </p:nvSpPr>
        <p:spPr>
          <a:xfrm>
            <a:off x="7417098" y="5250310"/>
            <a:ext cx="420524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a:buChar char="•"/>
            </a:pPr>
            <a:r>
              <a:rPr lang="es-ES_tradnl" sz="1200" b="1" dirty="0">
                <a:solidFill>
                  <a:schemeClr val="accent2"/>
                </a:solidFill>
                <a:latin typeface="Arial" panose="020B0604020202020204" pitchFamily="34" charset="0"/>
                <a:cs typeface="Arial" panose="020B0604020202020204" pitchFamily="34" charset="0"/>
              </a:rPr>
              <a:t>Agricultura: 49,1% en 1950 – 14,6% en 2021.</a:t>
            </a:r>
          </a:p>
        </p:txBody>
      </p:sp>
    </p:spTree>
    <p:extLst>
      <p:ext uri="{BB962C8B-B14F-4D97-AF65-F5344CB8AC3E}">
        <p14:creationId xmlns:p14="http://schemas.microsoft.com/office/powerpoint/2010/main" val="98300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2AC77-1730-65C1-AEB9-6D2366A4719A}"/>
              </a:ext>
            </a:extLst>
          </p:cNvPr>
          <p:cNvSpPr>
            <a:spLocks noGrp="1"/>
          </p:cNvSpPr>
          <p:nvPr>
            <p:ph type="title"/>
          </p:nvPr>
        </p:nvSpPr>
        <p:spPr>
          <a:xfrm>
            <a:off x="964622" y="205818"/>
            <a:ext cx="10515600" cy="796442"/>
          </a:xfrm>
        </p:spPr>
        <p:txBody>
          <a:bodyPr lIns="91440" tIns="45720" rIns="91440" bIns="45720" anchor="t">
            <a:noAutofit/>
          </a:bodyPr>
          <a:lstStyle/>
          <a:p>
            <a:r>
              <a:rPr lang="es-ES_tradnl" sz="2600" b="1" kern="100" dirty="0">
                <a:solidFill>
                  <a:schemeClr val="accent4">
                    <a:lumMod val="75000"/>
                  </a:schemeClr>
                </a:solidFill>
                <a:latin typeface="Arial"/>
                <a:cs typeface="Arial"/>
              </a:rPr>
              <a:t>La mayor demanda de empleo se da en los sectores de menor crecimiento de la productividad</a:t>
            </a:r>
            <a:endParaRPr lang="en-US" sz="2600" dirty="0">
              <a:solidFill>
                <a:schemeClr val="accent4">
                  <a:lumMod val="75000"/>
                </a:schemeClr>
              </a:solidFill>
            </a:endParaRPr>
          </a:p>
        </p:txBody>
      </p:sp>
      <p:sp>
        <p:nvSpPr>
          <p:cNvPr id="6" name="TextBox 5">
            <a:extLst>
              <a:ext uri="{FF2B5EF4-FFF2-40B4-BE49-F238E27FC236}">
                <a16:creationId xmlns:a16="http://schemas.microsoft.com/office/drawing/2014/main" id="{E922E3C7-13F5-C3E8-B535-016C5DF3C6EF}"/>
              </a:ext>
            </a:extLst>
          </p:cNvPr>
          <p:cNvSpPr txBox="1"/>
          <p:nvPr/>
        </p:nvSpPr>
        <p:spPr>
          <a:xfrm>
            <a:off x="6345685" y="1183739"/>
            <a:ext cx="4470793" cy="1062278"/>
          </a:xfrm>
          <a:prstGeom prst="rect">
            <a:avLst/>
          </a:prstGeom>
          <a:noFill/>
        </p:spPr>
        <p:txBody>
          <a:bodyPr wrap="square">
            <a:spAutoFit/>
          </a:bodyPr>
          <a:lstStyle/>
          <a:p>
            <a:pPr marL="0" marR="0" algn="ctr">
              <a:lnSpc>
                <a:spcPct val="115000"/>
              </a:lnSpc>
              <a:spcBef>
                <a:spcPts val="0"/>
              </a:spcBef>
              <a:spcAft>
                <a:spcPts val="0"/>
              </a:spcAft>
            </a:pPr>
            <a:r>
              <a:rPr lang="es-419" sz="1400"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América Latina (17 países</a:t>
            </a:r>
            <a:r>
              <a:rPr lang="es-ES_tradnl" sz="1400" b="1" kern="100" dirty="0">
                <a:effectLst/>
                <a:latin typeface="Arial" panose="020B0604020202020204" pitchFamily="34" charset="0"/>
                <a:ea typeface="Aptos" panose="020B0004020202020204" pitchFamily="34" charset="0"/>
                <a:cs typeface="Arial" panose="020B0604020202020204" pitchFamily="34" charset="0"/>
              </a:rPr>
              <a:t>)</a:t>
            </a:r>
            <a:r>
              <a:rPr lang="es-ES_tradnl" sz="1400" b="1" kern="100" baseline="30000" dirty="0">
                <a:effectLst/>
                <a:latin typeface="Arial" panose="020B0604020202020204" pitchFamily="34" charset="0"/>
                <a:ea typeface="Aptos" panose="020B0004020202020204" pitchFamily="34" charset="0"/>
                <a:cs typeface="Arial" panose="020B0604020202020204" pitchFamily="34" charset="0"/>
              </a:rPr>
              <a:t>a </a:t>
            </a:r>
            <a:r>
              <a:rPr lang="es-419" sz="1400"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 participación en el empleo total, 2021 </a:t>
            </a:r>
            <a:br>
              <a:rPr lang="es-419" sz="1400"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br>
            <a:r>
              <a:rPr lang="es-419" sz="1400" i="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(En porcentajes)</a:t>
            </a:r>
            <a:endParaRPr lang="en-US" sz="1400" i="1" kern="100" dirty="0">
              <a:effectLst/>
              <a:latin typeface="Arial" panose="020B0604020202020204" pitchFamily="34" charset="0"/>
              <a:ea typeface="Aptos" panose="020B0004020202020204" pitchFamily="34" charset="0"/>
              <a:cs typeface="Arial" panose="020B0604020202020204" pitchFamily="34" charset="0"/>
            </a:endParaRPr>
          </a:p>
          <a:p>
            <a:pPr marL="0" marR="0" algn="just">
              <a:lnSpc>
                <a:spcPct val="115000"/>
              </a:lnSpc>
              <a:spcBef>
                <a:spcPts val="0"/>
              </a:spcBef>
              <a:spcAft>
                <a:spcPts val="800"/>
              </a:spcAft>
            </a:pPr>
            <a:r>
              <a:rPr lang="es-419" sz="1400" kern="100" dirty="0">
                <a:effectLst/>
                <a:highlight>
                  <a:srgbClr val="FFFF00"/>
                </a:highlight>
                <a:latin typeface="Arial" panose="020B0604020202020204" pitchFamily="34" charset="0"/>
                <a:ea typeface="Yu Mincho" panose="02020400000000000000" pitchFamily="18" charset="-128"/>
                <a:cs typeface="Arial" panose="020B0604020202020204" pitchFamily="34" charset="0"/>
              </a:rPr>
              <a:t>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DAD6EF3-BA06-7329-73B2-2EB057E637A0}"/>
              </a:ext>
            </a:extLst>
          </p:cNvPr>
          <p:cNvSpPr txBox="1"/>
          <p:nvPr/>
        </p:nvSpPr>
        <p:spPr>
          <a:xfrm>
            <a:off x="557249" y="1160236"/>
            <a:ext cx="4555671" cy="1062278"/>
          </a:xfrm>
          <a:prstGeom prst="rect">
            <a:avLst/>
          </a:prstGeom>
          <a:noFill/>
        </p:spPr>
        <p:txBody>
          <a:bodyPr wrap="square">
            <a:spAutoFit/>
          </a:bodyPr>
          <a:lstStyle/>
          <a:p>
            <a:pPr marL="0" marR="0" algn="ctr">
              <a:lnSpc>
                <a:spcPct val="115000"/>
              </a:lnSpc>
              <a:spcBef>
                <a:spcPts val="0"/>
              </a:spcBef>
              <a:spcAft>
                <a:spcPts val="0"/>
              </a:spcAft>
            </a:pPr>
            <a:r>
              <a:rPr lang="es-419" sz="1400"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América Latina (17 países</a:t>
            </a:r>
            <a:r>
              <a:rPr lang="es-ES_tradnl" sz="1400" b="1" kern="100" dirty="0">
                <a:effectLst/>
                <a:latin typeface="Arial" panose="020B0604020202020204" pitchFamily="34" charset="0"/>
                <a:ea typeface="Aptos" panose="020B0004020202020204" pitchFamily="34" charset="0"/>
                <a:cs typeface="Arial" panose="020B0604020202020204" pitchFamily="34" charset="0"/>
              </a:rPr>
              <a:t>)</a:t>
            </a:r>
            <a:r>
              <a:rPr lang="es-ES_tradnl" sz="1400" b="1" kern="100" baseline="30000" dirty="0">
                <a:effectLst/>
                <a:latin typeface="Arial" panose="020B0604020202020204" pitchFamily="34" charset="0"/>
                <a:ea typeface="Aptos" panose="020B0004020202020204" pitchFamily="34" charset="0"/>
                <a:cs typeface="Arial" panose="020B0604020202020204" pitchFamily="34" charset="0"/>
              </a:rPr>
              <a:t>a </a:t>
            </a:r>
            <a:r>
              <a:rPr lang="es-419" sz="1400"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 crecimiento de la productividad laboral, promedio anual, 2010 - 2021 </a:t>
            </a:r>
            <a:br>
              <a:rPr lang="es-419" sz="1400" b="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br>
            <a:r>
              <a:rPr lang="es-419" sz="1400" i="1"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(En porcentajes)</a:t>
            </a:r>
            <a:endParaRPr lang="en-US" sz="1400" i="1" kern="100" dirty="0">
              <a:effectLst/>
              <a:latin typeface="Arial" panose="020B0604020202020204" pitchFamily="34" charset="0"/>
              <a:ea typeface="Aptos" panose="020B0004020202020204" pitchFamily="34" charset="0"/>
              <a:cs typeface="Arial" panose="020B0604020202020204" pitchFamily="34" charset="0"/>
            </a:endParaRPr>
          </a:p>
          <a:p>
            <a:pPr marL="0" marR="0" algn="just">
              <a:lnSpc>
                <a:spcPct val="115000"/>
              </a:lnSpc>
              <a:spcBef>
                <a:spcPts val="0"/>
              </a:spcBef>
              <a:spcAft>
                <a:spcPts val="800"/>
              </a:spcAft>
            </a:pPr>
            <a:r>
              <a:rPr lang="es-419" sz="1400" kern="100" dirty="0">
                <a:effectLst/>
                <a:highlight>
                  <a:srgbClr val="FFFF00"/>
                </a:highlight>
                <a:latin typeface="Arial" panose="020B0604020202020204" pitchFamily="34" charset="0"/>
                <a:ea typeface="Yu Mincho" panose="02020400000000000000" pitchFamily="18" charset="-128"/>
                <a:cs typeface="Arial" panose="020B0604020202020204" pitchFamily="34" charset="0"/>
              </a:rPr>
              <a:t>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Right Brace 4">
            <a:extLst>
              <a:ext uri="{FF2B5EF4-FFF2-40B4-BE49-F238E27FC236}">
                <a16:creationId xmlns:a16="http://schemas.microsoft.com/office/drawing/2014/main" id="{51E63889-97EC-1451-140F-981518947E0F}"/>
              </a:ext>
            </a:extLst>
          </p:cNvPr>
          <p:cNvSpPr/>
          <p:nvPr/>
        </p:nvSpPr>
        <p:spPr>
          <a:xfrm rot="16200000">
            <a:off x="2085818" y="1337410"/>
            <a:ext cx="199115" cy="2670733"/>
          </a:xfrm>
          <a:prstGeom prst="rightBrace">
            <a:avLst>
              <a:gd name="adj1" fmla="val 8333"/>
              <a:gd name="adj2" fmla="val 50951"/>
            </a:avLst>
          </a:prstGeom>
          <a:ln w="28575">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D3752E77-3FC2-C2D3-3469-03CDBCD5637C}"/>
              </a:ext>
            </a:extLst>
          </p:cNvPr>
          <p:cNvSpPr txBox="1"/>
          <p:nvPr/>
        </p:nvSpPr>
        <p:spPr>
          <a:xfrm>
            <a:off x="772481" y="2182564"/>
            <a:ext cx="2952791" cy="400110"/>
          </a:xfrm>
          <a:prstGeom prst="rect">
            <a:avLst/>
          </a:prstGeom>
          <a:noFill/>
        </p:spPr>
        <p:txBody>
          <a:bodyPr wrap="square" rtlCol="0">
            <a:spAutoFit/>
          </a:bodyPr>
          <a:lstStyle/>
          <a:p>
            <a:pPr algn="ctr"/>
            <a:r>
              <a:rPr lang="es-419" sz="1000" b="1" dirty="0">
                <a:latin typeface="Arial" panose="020B0604020202020204" pitchFamily="34" charset="0"/>
                <a:cs typeface="Arial" panose="020B0604020202020204" pitchFamily="34" charset="0"/>
              </a:rPr>
              <a:t>Actividades de menor crecimiento de la productividad laboral 2010 - 2021</a:t>
            </a:r>
          </a:p>
        </p:txBody>
      </p:sp>
      <p:sp>
        <p:nvSpPr>
          <p:cNvPr id="10" name="TextBox 9">
            <a:extLst>
              <a:ext uri="{FF2B5EF4-FFF2-40B4-BE49-F238E27FC236}">
                <a16:creationId xmlns:a16="http://schemas.microsoft.com/office/drawing/2014/main" id="{209EC0B4-5537-295C-3EC0-0C532AFE5409}"/>
              </a:ext>
            </a:extLst>
          </p:cNvPr>
          <p:cNvSpPr txBox="1"/>
          <p:nvPr/>
        </p:nvSpPr>
        <p:spPr>
          <a:xfrm>
            <a:off x="6345685" y="2068178"/>
            <a:ext cx="3011230" cy="400110"/>
          </a:xfrm>
          <a:prstGeom prst="rect">
            <a:avLst/>
          </a:prstGeom>
          <a:noFill/>
        </p:spPr>
        <p:txBody>
          <a:bodyPr wrap="square" rtlCol="0">
            <a:spAutoFit/>
          </a:bodyPr>
          <a:lstStyle/>
          <a:p>
            <a:pPr algn="ctr"/>
            <a:r>
              <a:rPr lang="es-419" sz="1000" b="1" dirty="0">
                <a:latin typeface="Arial" panose="020B0604020202020204" pitchFamily="34" charset="0"/>
                <a:cs typeface="Arial" panose="020B0604020202020204" pitchFamily="34" charset="0"/>
              </a:rPr>
              <a:t>Actividades de menor crecimiento de la productividad laboral 2010-21</a:t>
            </a:r>
          </a:p>
        </p:txBody>
      </p:sp>
      <p:sp>
        <p:nvSpPr>
          <p:cNvPr id="11" name="TextBox 10">
            <a:extLst>
              <a:ext uri="{FF2B5EF4-FFF2-40B4-BE49-F238E27FC236}">
                <a16:creationId xmlns:a16="http://schemas.microsoft.com/office/drawing/2014/main" id="{330246E2-EA32-62A7-C7E5-3C95D7005939}"/>
              </a:ext>
            </a:extLst>
          </p:cNvPr>
          <p:cNvSpPr txBox="1"/>
          <p:nvPr/>
        </p:nvSpPr>
        <p:spPr>
          <a:xfrm>
            <a:off x="6604186" y="2611858"/>
            <a:ext cx="2494228" cy="246221"/>
          </a:xfrm>
          <a:prstGeom prst="rect">
            <a:avLst/>
          </a:prstGeom>
          <a:noFill/>
        </p:spPr>
        <p:txBody>
          <a:bodyPr wrap="square" rtlCol="0">
            <a:spAutoFit/>
          </a:bodyPr>
          <a:lstStyle/>
          <a:p>
            <a:pPr algn="ctr"/>
            <a:r>
              <a:rPr lang="es-419" sz="1000" b="1"/>
              <a:t>78% del empleo total</a:t>
            </a:r>
          </a:p>
        </p:txBody>
      </p:sp>
      <p:sp>
        <p:nvSpPr>
          <p:cNvPr id="12" name="TextBox 11">
            <a:extLst>
              <a:ext uri="{FF2B5EF4-FFF2-40B4-BE49-F238E27FC236}">
                <a16:creationId xmlns:a16="http://schemas.microsoft.com/office/drawing/2014/main" id="{E23881F3-9514-08EA-BB79-25454032A030}"/>
              </a:ext>
            </a:extLst>
          </p:cNvPr>
          <p:cNvSpPr txBox="1"/>
          <p:nvPr/>
        </p:nvSpPr>
        <p:spPr>
          <a:xfrm>
            <a:off x="544197" y="5959255"/>
            <a:ext cx="11121061" cy="785151"/>
          </a:xfrm>
          <a:prstGeom prst="rect">
            <a:avLst/>
          </a:prstGeom>
          <a:noFill/>
        </p:spPr>
        <p:txBody>
          <a:bodyPr wrap="square">
            <a:spAutoFit/>
          </a:bodyPr>
          <a:lstStyle/>
          <a:p>
            <a:pPr marL="0" marR="0" algn="just">
              <a:lnSpc>
                <a:spcPct val="115000"/>
              </a:lnSpc>
              <a:spcBef>
                <a:spcPts val="0"/>
              </a:spcBef>
            </a:pPr>
            <a:r>
              <a:rPr lang="es-419" sz="10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Fuente: Comisión Económica para América Latina y el Caribe (CEPAL), sobre la base de cifras oficiales y de Universidad de Groningen, Penn World Table [base de datos en línea] </a:t>
            </a:r>
            <a:r>
              <a:rPr lang="es-419" sz="1000" u="none" strike="noStrike" kern="1200"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2"/>
              </a:rPr>
              <a:t>https://www.rug.nl/ggdc/productivity/pwt/</a:t>
            </a:r>
            <a:r>
              <a:rPr lang="es-419" sz="1000" kern="1200" dirty="0">
                <a:solidFill>
                  <a:srgbClr val="000000"/>
                </a:solidFill>
                <a:effectLst/>
                <a:latin typeface="Arial" panose="020B0604020202020204" pitchFamily="34" charset="0"/>
                <a:ea typeface="Aptos" panose="020B0004020202020204" pitchFamily="34" charset="0"/>
                <a:cs typeface="Arial" panose="020B0604020202020204" pitchFamily="34" charset="0"/>
              </a:rPr>
              <a:t> y Organización Internacional del Trabajo.</a:t>
            </a:r>
            <a:r>
              <a:rPr lang="en-US" sz="1000" kern="100" dirty="0">
                <a:solidFill>
                  <a:srgbClr val="000000"/>
                </a:solidFill>
                <a:latin typeface="Arial" panose="020B0604020202020204" pitchFamily="34" charset="0"/>
                <a:ea typeface="Aptos" panose="020B0004020202020204" pitchFamily="34" charset="0"/>
                <a:cs typeface="Arial" panose="020B0604020202020204" pitchFamily="34" charset="0"/>
              </a:rPr>
              <a:t> </a:t>
            </a:r>
          </a:p>
          <a:p>
            <a:pPr marL="0" marR="0" algn="just">
              <a:lnSpc>
                <a:spcPct val="115000"/>
              </a:lnSpc>
              <a:spcBef>
                <a:spcPts val="0"/>
              </a:spcBef>
            </a:pPr>
            <a:r>
              <a:rPr lang="es-ES_tradnl" sz="1000" baseline="30000" dirty="0">
                <a:effectLst/>
                <a:latin typeface="Arial" panose="020B0604020202020204" pitchFamily="34" charset="0"/>
                <a:ea typeface="Times New Roman" panose="02020603050405020304" pitchFamily="18" charset="0"/>
                <a:cs typeface="Arial" panose="020B0604020202020204" pitchFamily="34" charset="0"/>
              </a:rPr>
              <a:t>a</a:t>
            </a:r>
            <a:r>
              <a:rPr lang="es-ES_tradnl" sz="1000" dirty="0">
                <a:effectLst/>
                <a:latin typeface="Arial" panose="020B0604020202020204" pitchFamily="34" charset="0"/>
                <a:ea typeface="Times New Roman" panose="02020603050405020304" pitchFamily="18" charset="0"/>
                <a:cs typeface="Arial" panose="020B0604020202020204" pitchFamily="34" charset="0"/>
              </a:rPr>
              <a:t> Argentina, Bolivia (Estado Plurinacional de), Brasil, Chile, Colombia, Costa Rica, Ecuador, El Salvador, Guatemala, Honduras, México, Nicaragua, Panamá, Paraguay, Perú, República Dominicana y Uruguay.</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ight Brace 12">
            <a:extLst>
              <a:ext uri="{FF2B5EF4-FFF2-40B4-BE49-F238E27FC236}">
                <a16:creationId xmlns:a16="http://schemas.microsoft.com/office/drawing/2014/main" id="{4B2C0224-9903-DA84-F6AC-8325F603A7F8}"/>
              </a:ext>
            </a:extLst>
          </p:cNvPr>
          <p:cNvSpPr/>
          <p:nvPr/>
        </p:nvSpPr>
        <p:spPr>
          <a:xfrm rot="16200000">
            <a:off x="7788186" y="1075500"/>
            <a:ext cx="184666" cy="2952791"/>
          </a:xfrm>
          <a:prstGeom prst="rightBrace">
            <a:avLst/>
          </a:prstGeom>
          <a:ln w="28575">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9468C28A-CEA7-AFF6-6AAE-28C84000B29E}"/>
              </a:ext>
            </a:extLst>
          </p:cNvPr>
          <p:cNvGraphicFramePr>
            <a:graphicFrameLocks/>
          </p:cNvGraphicFramePr>
          <p:nvPr>
            <p:extLst>
              <p:ext uri="{D42A27DB-BD31-4B8C-83A1-F6EECF244321}">
                <p14:modId xmlns:p14="http://schemas.microsoft.com/office/powerpoint/2010/main" val="1265475042"/>
              </p:ext>
            </p:extLst>
          </p:nvPr>
        </p:nvGraphicFramePr>
        <p:xfrm>
          <a:off x="496186" y="2537855"/>
          <a:ext cx="4572000" cy="31940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C5BC9188-BEC4-EE6B-494A-3AEBED1B8C30}"/>
              </a:ext>
            </a:extLst>
          </p:cNvPr>
          <p:cNvGraphicFramePr>
            <a:graphicFrameLocks/>
          </p:cNvGraphicFramePr>
          <p:nvPr>
            <p:extLst>
              <p:ext uri="{D42A27DB-BD31-4B8C-83A1-F6EECF244321}">
                <p14:modId xmlns:p14="http://schemas.microsoft.com/office/powerpoint/2010/main" val="3700667316"/>
              </p:ext>
            </p:extLst>
          </p:nvPr>
        </p:nvGraphicFramePr>
        <p:xfrm>
          <a:off x="6096000" y="2693312"/>
          <a:ext cx="5023501" cy="3084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937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8A26686-D83C-8C4A-CEA4-06A6B8E53EEA}"/>
              </a:ext>
            </a:extLst>
          </p:cNvPr>
          <p:cNvGraphicFramePr>
            <a:graphicFrameLocks/>
          </p:cNvGraphicFramePr>
          <p:nvPr/>
        </p:nvGraphicFramePr>
        <p:xfrm>
          <a:off x="390525" y="1862287"/>
          <a:ext cx="5778926" cy="429298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D0C6971-F78B-3D0B-E834-FEC5198C8931}"/>
              </a:ext>
            </a:extLst>
          </p:cNvPr>
          <p:cNvSpPr txBox="1"/>
          <p:nvPr/>
        </p:nvSpPr>
        <p:spPr>
          <a:xfrm>
            <a:off x="593657" y="6291351"/>
            <a:ext cx="8506227" cy="2450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CL" sz="10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Fuente: </a:t>
            </a:r>
            <a:r>
              <a:rPr kumimoji="0" lang="es-CL" sz="1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Comisión Económica para América Latina y el Caribe (CEPAL), sobre la base de cifras oficiales.</a:t>
            </a:r>
          </a:p>
        </p:txBody>
      </p:sp>
      <p:sp>
        <p:nvSpPr>
          <p:cNvPr id="4" name="Title 1">
            <a:extLst>
              <a:ext uri="{FF2B5EF4-FFF2-40B4-BE49-F238E27FC236}">
                <a16:creationId xmlns:a16="http://schemas.microsoft.com/office/drawing/2014/main" id="{0FA107B3-3E91-5A9A-17D3-FA4D6E92369F}"/>
              </a:ext>
            </a:extLst>
          </p:cNvPr>
          <p:cNvSpPr txBox="1">
            <a:spLocks/>
          </p:cNvSpPr>
          <p:nvPr/>
        </p:nvSpPr>
        <p:spPr>
          <a:xfrm>
            <a:off x="761120" y="212558"/>
            <a:ext cx="10031768" cy="742810"/>
          </a:xfrm>
          <a:prstGeom prst="rect">
            <a:avLst/>
          </a:prstGeom>
        </p:spPr>
        <p:txBody>
          <a:bodyPr lIns="91440" tIns="45720" rIns="91440" bIns="45720" anchor="t"/>
          <a:lstStyle>
            <a:defPPr>
              <a:defRPr lang="en-US"/>
            </a:defPPr>
            <a:lvl1pPr marR="0" algn="just">
              <a:lnSpc>
                <a:spcPct val="100000"/>
              </a:lnSpc>
              <a:spcBef>
                <a:spcPts val="0"/>
              </a:spcBef>
              <a:spcAft>
                <a:spcPts val="0"/>
              </a:spcAft>
              <a:buNone/>
              <a:defRPr sz="2600" b="1">
                <a:effectLst/>
                <a:latin typeface="Arial" panose="020B0604020202020204" pitchFamily="34" charset="0"/>
                <a:ea typeface="Calibri" panose="020F0502020204030204" pitchFamily="34" charset="0"/>
                <a:cs typeface="Arial" panose="020B0604020202020204" pitchFamily="34" charset="0"/>
              </a:defRPr>
            </a:lvl1pPr>
          </a:lstStyle>
          <a:p>
            <a:pPr algn="l">
              <a:lnSpc>
                <a:spcPct val="90000"/>
              </a:lnSpc>
              <a:spcBef>
                <a:spcPct val="0"/>
              </a:spcBef>
            </a:pPr>
            <a:r>
              <a:rPr lang="es-ES" sz="2800" kern="100" dirty="0">
                <a:solidFill>
                  <a:schemeClr val="accent4">
                    <a:lumMod val="75000"/>
                  </a:schemeClr>
                </a:solidFill>
                <a:ea typeface="+mj-ea"/>
              </a:rPr>
              <a:t>Por lo que no es de extrañar el comportamiento de la productividad laboral</a:t>
            </a:r>
          </a:p>
        </p:txBody>
      </p:sp>
      <p:sp>
        <p:nvSpPr>
          <p:cNvPr id="6" name="TextBox 5">
            <a:extLst>
              <a:ext uri="{FF2B5EF4-FFF2-40B4-BE49-F238E27FC236}">
                <a16:creationId xmlns:a16="http://schemas.microsoft.com/office/drawing/2014/main" id="{2F00A50B-636D-4E89-9AF2-495B57401AB7}"/>
              </a:ext>
            </a:extLst>
          </p:cNvPr>
          <p:cNvSpPr txBox="1"/>
          <p:nvPr/>
        </p:nvSpPr>
        <p:spPr>
          <a:xfrm>
            <a:off x="739268" y="1252848"/>
            <a:ext cx="5037736" cy="773673"/>
          </a:xfrm>
          <a:prstGeom prst="rect">
            <a:avLst/>
          </a:prstGeom>
          <a:noFill/>
        </p:spPr>
        <p:txBody>
          <a:bodyPr wrap="square" lIns="91440" tIns="45720" rIns="91440" bIns="45720" anchor="t">
            <a:spAutoFit/>
          </a:bodyPr>
          <a:lstStyle/>
          <a:p>
            <a:pPr algn="ctr">
              <a:lnSpc>
                <a:spcPct val="107000"/>
              </a:lnSpc>
              <a:defRPr/>
            </a:pPr>
            <a:r>
              <a:rPr kumimoji="0" lang="es-ES" sz="1400" b="1" i="0" u="none" strike="noStrike" kern="1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América </a:t>
            </a:r>
            <a:r>
              <a:rPr lang="es-ES" sz="1400" b="1" kern="100" dirty="0">
                <a:solidFill>
                  <a:srgbClr val="000000"/>
                </a:solidFill>
                <a:latin typeface="Arial" panose="020B0604020202020204" pitchFamily="34" charset="0"/>
                <a:ea typeface="Calibri"/>
                <a:cs typeface="Arial" panose="020B0604020202020204" pitchFamily="34" charset="0"/>
              </a:rPr>
              <a:t>Latina</a:t>
            </a:r>
            <a:r>
              <a:rPr kumimoji="0" lang="es-CL" sz="1400" b="1" i="0" u="none" strike="noStrike" kern="1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a:t>
            </a:r>
            <a:r>
              <a:rPr lang="es-ES" sz="1400" b="1" kern="100" dirty="0">
                <a:solidFill>
                  <a:srgbClr val="000000"/>
                </a:solidFill>
                <a:latin typeface="Arial" panose="020B0604020202020204" pitchFamily="34" charset="0"/>
                <a:ea typeface="Calibri"/>
                <a:cs typeface="Arial" panose="020B0604020202020204" pitchFamily="34" charset="0"/>
              </a:rPr>
              <a:t> productividad laboral,</a:t>
            </a:r>
          </a:p>
          <a:p>
            <a:pPr algn="ctr">
              <a:lnSpc>
                <a:spcPct val="107000"/>
              </a:lnSpc>
              <a:defRPr/>
            </a:pPr>
            <a:r>
              <a:rPr lang="es-ES" sz="1400" b="1" kern="100" dirty="0">
                <a:solidFill>
                  <a:srgbClr val="000000"/>
                </a:solidFill>
                <a:latin typeface="Arial" panose="020B0604020202020204" pitchFamily="34" charset="0"/>
                <a:ea typeface="Calibri"/>
                <a:cs typeface="Arial" panose="020B0604020202020204" pitchFamily="34" charset="0"/>
              </a:rPr>
              <a:t> 1980</a:t>
            </a:r>
            <a:r>
              <a:rPr kumimoji="0" lang="es-ES" sz="1400" b="1" i="0" u="none" strike="noStrike" kern="1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 </a:t>
            </a:r>
            <a:r>
              <a:rPr lang="es-ES" sz="1400" b="1" kern="100" dirty="0">
                <a:solidFill>
                  <a:srgbClr val="000000"/>
                </a:solidFill>
                <a:latin typeface="Arial" panose="020B0604020202020204" pitchFamily="34" charset="0"/>
                <a:ea typeface="Calibri"/>
                <a:cs typeface="Arial" panose="020B0604020202020204" pitchFamily="34" charset="0"/>
              </a:rPr>
              <a:t>a 2024</a:t>
            </a:r>
            <a:endParaRPr lang="es-ES" sz="14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gn="ctr">
              <a:lnSpc>
                <a:spcPct val="107000"/>
              </a:lnSpc>
              <a:defRPr/>
            </a:pPr>
            <a:r>
              <a:rPr kumimoji="0" lang="es-CL" sz="1400" b="0" i="1" u="none" strike="noStrike" kern="1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(Í</a:t>
            </a:r>
            <a:r>
              <a:rPr lang="es-CL" sz="1400" i="1" kern="100" dirty="0" err="1">
                <a:solidFill>
                  <a:prstClr val="black"/>
                </a:solidFill>
                <a:latin typeface="Arial" panose="020B0604020202020204" pitchFamily="34" charset="0"/>
                <a:ea typeface="Calibri"/>
                <a:cs typeface="Arial" panose="020B0604020202020204" pitchFamily="34" charset="0"/>
              </a:rPr>
              <a:t>ndice</a:t>
            </a:r>
            <a:r>
              <a:rPr lang="es-CL" sz="1400" i="1" kern="100" dirty="0">
                <a:solidFill>
                  <a:prstClr val="black"/>
                </a:solidFill>
                <a:latin typeface="Arial" panose="020B0604020202020204" pitchFamily="34" charset="0"/>
                <a:ea typeface="Calibri"/>
                <a:cs typeface="Arial" panose="020B0604020202020204" pitchFamily="34" charset="0"/>
              </a:rPr>
              <a:t> 1980 = 100</a:t>
            </a:r>
            <a:r>
              <a:rPr kumimoji="0" lang="es-CL" sz="1400" b="0" i="1" u="none" strike="noStrike" kern="1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a:t>
            </a:r>
            <a:endParaRPr lang="es-CL" sz="1400" b="0" i="0" u="none" strike="noStrike" kern="1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p:txBody>
      </p:sp>
      <p:sp>
        <p:nvSpPr>
          <p:cNvPr id="3" name="TextBox 2">
            <a:extLst>
              <a:ext uri="{FF2B5EF4-FFF2-40B4-BE49-F238E27FC236}">
                <a16:creationId xmlns:a16="http://schemas.microsoft.com/office/drawing/2014/main" id="{445EA51C-147B-A956-6446-A3F3115BF173}"/>
              </a:ext>
            </a:extLst>
          </p:cNvPr>
          <p:cNvSpPr txBox="1"/>
          <p:nvPr/>
        </p:nvSpPr>
        <p:spPr>
          <a:xfrm>
            <a:off x="6670259" y="1248649"/>
            <a:ext cx="5144329" cy="767133"/>
          </a:xfrm>
          <a:prstGeom prst="rect">
            <a:avLst/>
          </a:prstGeom>
          <a:noFill/>
        </p:spPr>
        <p:txBody>
          <a:bodyPr wrap="square" lIns="91440" tIns="45720" rIns="91440" bIns="45720" anchor="t">
            <a:spAutoFit/>
          </a:bodyPr>
          <a:lstStyle/>
          <a:p>
            <a:pPr algn="ctr">
              <a:lnSpc>
                <a:spcPct val="107000"/>
              </a:lnSpc>
              <a:defRPr/>
            </a:pPr>
            <a:r>
              <a:rPr kumimoji="0" lang="es-ES" sz="1400" b="1" i="0" u="none" strike="noStrike" kern="1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América </a:t>
            </a:r>
            <a:r>
              <a:rPr lang="es-ES" sz="1400" b="1" kern="100" dirty="0">
                <a:solidFill>
                  <a:srgbClr val="000000"/>
                </a:solidFill>
                <a:latin typeface="Arial" panose="020B0604020202020204" pitchFamily="34" charset="0"/>
                <a:ea typeface="Calibri"/>
                <a:cs typeface="Arial" panose="020B0604020202020204" pitchFamily="34" charset="0"/>
              </a:rPr>
              <a:t>Latina</a:t>
            </a:r>
            <a:r>
              <a:rPr kumimoji="0" lang="es-CL" sz="1400" b="1" i="0" u="none" strike="noStrike" kern="1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a:t>
            </a:r>
            <a:r>
              <a:rPr lang="es-ES" sz="1400" b="1" kern="100" dirty="0">
                <a:solidFill>
                  <a:srgbClr val="000000"/>
                </a:solidFill>
                <a:latin typeface="Arial" panose="020B0604020202020204" pitchFamily="34" charset="0"/>
                <a:ea typeface="Calibri"/>
                <a:cs typeface="Arial" panose="020B0604020202020204" pitchFamily="34" charset="0"/>
              </a:rPr>
              <a:t> descomposición del crecimiento de la productividad laboral, 1991 a 2021</a:t>
            </a:r>
            <a:endParaRPr lang="es-ES" sz="14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gn="ctr">
              <a:lnSpc>
                <a:spcPct val="107000"/>
              </a:lnSpc>
              <a:defRPr/>
            </a:pPr>
            <a:r>
              <a:rPr kumimoji="0" lang="es-CL" sz="1400" b="0" i="1" u="none" strike="noStrike" kern="1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(En </a:t>
            </a:r>
            <a:r>
              <a:rPr lang="es-CL" sz="1400" i="1" kern="100" dirty="0">
                <a:solidFill>
                  <a:prstClr val="black"/>
                </a:solidFill>
                <a:latin typeface="Arial" panose="020B0604020202020204" pitchFamily="34" charset="0"/>
                <a:ea typeface="Calibri"/>
                <a:cs typeface="Arial" panose="020B0604020202020204" pitchFamily="34" charset="0"/>
              </a:rPr>
              <a:t>porcentajes</a:t>
            </a:r>
            <a:r>
              <a:rPr kumimoji="0" lang="es-CL" sz="1400" b="0" i="1" u="none" strike="noStrike" kern="1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a:t>
            </a:r>
            <a:endParaRPr lang="es-CL" sz="1400" b="0" i="0" u="none" strike="noStrike" kern="1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p:txBody>
      </p:sp>
      <p:graphicFrame>
        <p:nvGraphicFramePr>
          <p:cNvPr id="2" name="Chart 1">
            <a:extLst>
              <a:ext uri="{FF2B5EF4-FFF2-40B4-BE49-F238E27FC236}">
                <a16:creationId xmlns:a16="http://schemas.microsoft.com/office/drawing/2014/main" id="{99EA8F75-45AB-38B1-3AA1-AA752522A7D5}"/>
              </a:ext>
            </a:extLst>
          </p:cNvPr>
          <p:cNvGraphicFramePr>
            <a:graphicFrameLocks/>
          </p:cNvGraphicFramePr>
          <p:nvPr>
            <p:extLst>
              <p:ext uri="{D42A27DB-BD31-4B8C-83A1-F6EECF244321}">
                <p14:modId xmlns:p14="http://schemas.microsoft.com/office/powerpoint/2010/main" val="2503891550"/>
              </p:ext>
            </p:extLst>
          </p:nvPr>
        </p:nvGraphicFramePr>
        <p:xfrm>
          <a:off x="6813549" y="2437158"/>
          <a:ext cx="5001040" cy="419344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768C174E-304A-C4F2-0332-FB598FD598D7}"/>
              </a:ext>
            </a:extLst>
          </p:cNvPr>
          <p:cNvSpPr txBox="1"/>
          <p:nvPr/>
        </p:nvSpPr>
        <p:spPr>
          <a:xfrm>
            <a:off x="7573820" y="2361539"/>
            <a:ext cx="759252" cy="276999"/>
          </a:xfrm>
          <a:prstGeom prst="rect">
            <a:avLst/>
          </a:prstGeom>
          <a:noFill/>
        </p:spPr>
        <p:txBody>
          <a:bodyPr wrap="square" rtlCol="0">
            <a:spAutoFit/>
          </a:bodyPr>
          <a:lstStyle/>
          <a:p>
            <a:pPr algn="ctr"/>
            <a:r>
              <a:rPr lang="en-US" sz="1200" dirty="0">
                <a:solidFill>
                  <a:schemeClr val="accent1"/>
                </a:solidFill>
                <a:latin typeface="Arial" panose="020B0604020202020204" pitchFamily="34" charset="0"/>
                <a:cs typeface="Arial" panose="020B0604020202020204" pitchFamily="34" charset="0"/>
              </a:rPr>
              <a:t>94%</a:t>
            </a:r>
          </a:p>
        </p:txBody>
      </p:sp>
      <p:sp>
        <p:nvSpPr>
          <p:cNvPr id="9" name="TextBox 8">
            <a:extLst>
              <a:ext uri="{FF2B5EF4-FFF2-40B4-BE49-F238E27FC236}">
                <a16:creationId xmlns:a16="http://schemas.microsoft.com/office/drawing/2014/main" id="{4EFBE2D1-9604-7678-1887-CCE60997E46A}"/>
              </a:ext>
            </a:extLst>
          </p:cNvPr>
          <p:cNvSpPr txBox="1"/>
          <p:nvPr/>
        </p:nvSpPr>
        <p:spPr>
          <a:xfrm rot="10800000" flipV="1">
            <a:off x="9169400" y="2398441"/>
            <a:ext cx="490840" cy="276999"/>
          </a:xfrm>
          <a:prstGeom prst="rect">
            <a:avLst/>
          </a:prstGeom>
          <a:noFill/>
        </p:spPr>
        <p:txBody>
          <a:bodyPr wrap="square" rtlCol="0">
            <a:spAutoFit/>
          </a:bodyPr>
          <a:lstStyle/>
          <a:p>
            <a:r>
              <a:rPr lang="en-US" sz="1200" dirty="0">
                <a:solidFill>
                  <a:schemeClr val="accent1"/>
                </a:solidFill>
                <a:latin typeface="Arial" panose="020B0604020202020204" pitchFamily="34" charset="0"/>
                <a:cs typeface="Arial" panose="020B0604020202020204" pitchFamily="34" charset="0"/>
              </a:rPr>
              <a:t>90</a:t>
            </a:r>
            <a:r>
              <a:rPr lang="en-US" sz="1200" dirty="0">
                <a:solidFill>
                  <a:schemeClr val="accent1"/>
                </a:solidFill>
              </a:rPr>
              <a:t>%</a:t>
            </a:r>
          </a:p>
        </p:txBody>
      </p:sp>
      <p:sp>
        <p:nvSpPr>
          <p:cNvPr id="10" name="TextBox 9">
            <a:extLst>
              <a:ext uri="{FF2B5EF4-FFF2-40B4-BE49-F238E27FC236}">
                <a16:creationId xmlns:a16="http://schemas.microsoft.com/office/drawing/2014/main" id="{6A990A4A-533C-B907-6AB9-D8DA04BC122B}"/>
              </a:ext>
            </a:extLst>
          </p:cNvPr>
          <p:cNvSpPr txBox="1"/>
          <p:nvPr/>
        </p:nvSpPr>
        <p:spPr>
          <a:xfrm>
            <a:off x="10591800" y="2297457"/>
            <a:ext cx="490840" cy="276999"/>
          </a:xfrm>
          <a:prstGeom prst="rect">
            <a:avLst/>
          </a:prstGeom>
          <a:noFill/>
        </p:spPr>
        <p:txBody>
          <a:bodyPr wrap="none" rtlCol="0">
            <a:spAutoFit/>
          </a:bodyPr>
          <a:lstStyle/>
          <a:p>
            <a:r>
              <a:rPr lang="en-US" sz="1200" dirty="0">
                <a:solidFill>
                  <a:schemeClr val="accent1"/>
                </a:solidFill>
                <a:latin typeface="Arial" panose="020B0604020202020204" pitchFamily="34" charset="0"/>
                <a:cs typeface="Arial" panose="020B0604020202020204" pitchFamily="34" charset="0"/>
              </a:rPr>
              <a:t>97%</a:t>
            </a:r>
          </a:p>
        </p:txBody>
      </p:sp>
      <p:sp>
        <p:nvSpPr>
          <p:cNvPr id="5" name="TextBox 1">
            <a:extLst>
              <a:ext uri="{FF2B5EF4-FFF2-40B4-BE49-F238E27FC236}">
                <a16:creationId xmlns:a16="http://schemas.microsoft.com/office/drawing/2014/main" id="{19B42E4B-4C53-11AE-12A5-908EE25C3E31}"/>
              </a:ext>
            </a:extLst>
          </p:cNvPr>
          <p:cNvSpPr txBox="1"/>
          <p:nvPr/>
        </p:nvSpPr>
        <p:spPr>
          <a:xfrm>
            <a:off x="7385405" y="2026521"/>
            <a:ext cx="4429183" cy="4325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200" kern="1200" dirty="0">
                <a:solidFill>
                  <a:schemeClr val="accent1"/>
                </a:solidFill>
                <a:latin typeface="Arial" panose="020B0604020202020204" pitchFamily="34" charset="0"/>
                <a:cs typeface="Arial" panose="020B0604020202020204" pitchFamily="34" charset="0"/>
              </a:rPr>
              <a:t>Porcentajes del efecto </a:t>
            </a:r>
            <a:r>
              <a:rPr lang="es-CL" sz="1200" kern="1200" dirty="0" err="1">
                <a:solidFill>
                  <a:schemeClr val="accent1"/>
                </a:solidFill>
                <a:latin typeface="Arial" panose="020B0604020202020204" pitchFamily="34" charset="0"/>
                <a:cs typeface="Arial" panose="020B0604020202020204" pitchFamily="34" charset="0"/>
              </a:rPr>
              <a:t>intrasectorial</a:t>
            </a:r>
            <a:r>
              <a:rPr lang="es-CL" sz="1200" kern="1200" dirty="0">
                <a:solidFill>
                  <a:schemeClr val="accent1"/>
                </a:solidFill>
                <a:latin typeface="Arial" panose="020B0604020202020204" pitchFamily="34" charset="0"/>
                <a:cs typeface="Arial" panose="020B0604020202020204" pitchFamily="34" charset="0"/>
              </a:rPr>
              <a:t> respecto al total</a:t>
            </a:r>
          </a:p>
        </p:txBody>
      </p:sp>
    </p:spTree>
    <p:extLst>
      <p:ext uri="{BB962C8B-B14F-4D97-AF65-F5344CB8AC3E}">
        <p14:creationId xmlns:p14="http://schemas.microsoft.com/office/powerpoint/2010/main" val="3143229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2DD58-2E7D-AE46-E025-85D0C00618A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5B84B0-E9F5-7039-2164-73D820450C28}"/>
              </a:ext>
            </a:extLst>
          </p:cNvPr>
          <p:cNvSpPr>
            <a:spLocks noGrp="1"/>
          </p:cNvSpPr>
          <p:nvPr>
            <p:ph idx="1"/>
          </p:nvPr>
        </p:nvSpPr>
        <p:spPr>
          <a:xfrm>
            <a:off x="1392766" y="1637168"/>
            <a:ext cx="9406467" cy="3583663"/>
          </a:xfrm>
        </p:spPr>
        <p:txBody>
          <a:bodyPr>
            <a:normAutofit/>
          </a:bodyPr>
          <a:lstStyle/>
          <a:p>
            <a:pPr marL="0" indent="0" algn="ctr">
              <a:buNone/>
            </a:pPr>
            <a:r>
              <a:rPr lang="es-CL" sz="3200" b="1" dirty="0">
                <a:solidFill>
                  <a:srgbClr val="0B76A0"/>
                </a:solidFill>
                <a:effectLst/>
                <a:latin typeface="Arial" panose="020B0604020202020204" pitchFamily="34" charset="0"/>
              </a:rPr>
              <a:t>EL CAMBIO CLIMÁTICO COMO UN RETO PARA LA INVERSIÓN</a:t>
            </a:r>
            <a:endParaRPr lang="es-ES_tradnl" sz="3200" b="1" noProof="1">
              <a:solidFill>
                <a:schemeClr val="accent4">
                  <a:lumMod val="75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08112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05634-FEDA-7A3E-E29D-444407BDD9C9}"/>
              </a:ext>
            </a:extLst>
          </p:cNvPr>
          <p:cNvSpPr>
            <a:spLocks noGrp="1"/>
          </p:cNvSpPr>
          <p:nvPr>
            <p:ph type="title"/>
          </p:nvPr>
        </p:nvSpPr>
        <p:spPr>
          <a:xfrm>
            <a:off x="635000" y="640823"/>
            <a:ext cx="3418659" cy="5583148"/>
          </a:xfrm>
        </p:spPr>
        <p:txBody>
          <a:bodyPr anchor="ctr">
            <a:normAutofit/>
          </a:bodyPr>
          <a:lstStyle/>
          <a:p>
            <a:r>
              <a:rPr lang="es-ES_tradnl" sz="3800" dirty="0">
                <a:solidFill>
                  <a:schemeClr val="accent4">
                    <a:lumMod val="75000"/>
                  </a:schemeClr>
                </a:solidFill>
                <a:latin typeface="Arial" panose="020B0604020202020204" pitchFamily="34" charset="0"/>
                <a:cs typeface="Arial" panose="020B0604020202020204" pitchFamily="34" charset="0"/>
              </a:rPr>
              <a:t>  Incertidumbres Globales</a:t>
            </a:r>
            <a:endParaRPr lang="es-ES_tradnl" sz="3800" b="1" dirty="0">
              <a:solidFill>
                <a:schemeClr val="accent4">
                  <a:lumMod val="75000"/>
                </a:schemeClr>
              </a:solidFill>
              <a:latin typeface="Arial" panose="020B0604020202020204" pitchFamily="34" charset="0"/>
              <a:cs typeface="Arial" panose="020B0604020202020204" pitchFamily="34" charset="0"/>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418560E-38D7-128D-82E5-20A0F79B9339}"/>
              </a:ext>
            </a:extLst>
          </p:cNvPr>
          <p:cNvGraphicFramePr>
            <a:graphicFrameLocks noGrp="1"/>
          </p:cNvGraphicFramePr>
          <p:nvPr>
            <p:ph idx="1"/>
            <p:extLst>
              <p:ext uri="{D42A27DB-BD31-4B8C-83A1-F6EECF244321}">
                <p14:modId xmlns:p14="http://schemas.microsoft.com/office/powerpoint/2010/main" val="417208017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060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92A568-1600-E7D5-EE65-27A87E2060EF}"/>
              </a:ext>
            </a:extLst>
          </p:cNvPr>
          <p:cNvSpPr>
            <a:spLocks noGrp="1"/>
          </p:cNvSpPr>
          <p:nvPr/>
        </p:nvSpPr>
        <p:spPr>
          <a:xfrm>
            <a:off x="727951" y="-125758"/>
            <a:ext cx="10649643" cy="1851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accent4">
                    <a:lumMod val="75000"/>
                  </a:schemeClr>
                </a:solidFill>
                <a:latin typeface="Arial" panose="020B0604020202020204" pitchFamily="34" charset="0"/>
                <a:ea typeface="+mj-lt"/>
                <a:cs typeface="Arial" panose="020B0604020202020204" pitchFamily="34" charset="0"/>
              </a:rPr>
              <a:t>Los </a:t>
            </a:r>
            <a:r>
              <a:rPr lang="en-US" sz="3200" b="1" dirty="0" err="1">
                <a:solidFill>
                  <a:schemeClr val="accent4">
                    <a:lumMod val="75000"/>
                  </a:schemeClr>
                </a:solidFill>
                <a:latin typeface="Arial" panose="020B0604020202020204" pitchFamily="34" charset="0"/>
                <a:ea typeface="+mj-lt"/>
                <a:cs typeface="Arial" panose="020B0604020202020204" pitchFamily="34" charset="0"/>
              </a:rPr>
              <a:t>países</a:t>
            </a:r>
            <a:r>
              <a:rPr lang="en-US" sz="3200" b="1" dirty="0">
                <a:solidFill>
                  <a:schemeClr val="accent4">
                    <a:lumMod val="75000"/>
                  </a:schemeClr>
                </a:solidFill>
                <a:latin typeface="Arial" panose="020B0604020202020204" pitchFamily="34" charset="0"/>
                <a:ea typeface="+mj-lt"/>
                <a:cs typeface="Arial" panose="020B0604020202020204" pitchFamily="34" charset="0"/>
              </a:rPr>
              <a:t> </a:t>
            </a:r>
            <a:r>
              <a:rPr lang="en-US" sz="3200" b="1" dirty="0" err="1">
                <a:solidFill>
                  <a:schemeClr val="accent4">
                    <a:lumMod val="75000"/>
                  </a:schemeClr>
                </a:solidFill>
                <a:latin typeface="Arial" panose="020B0604020202020204" pitchFamily="34" charset="0"/>
                <a:ea typeface="+mj-lt"/>
                <a:cs typeface="Arial" panose="020B0604020202020204" pitchFamily="34" charset="0"/>
              </a:rPr>
              <a:t>en</a:t>
            </a:r>
            <a:r>
              <a:rPr lang="en-US" sz="3200" b="1" dirty="0">
                <a:solidFill>
                  <a:schemeClr val="accent4">
                    <a:lumMod val="75000"/>
                  </a:schemeClr>
                </a:solidFill>
                <a:latin typeface="Arial" panose="020B0604020202020204" pitchFamily="34" charset="0"/>
                <a:ea typeface="+mj-lt"/>
                <a:cs typeface="Arial" panose="020B0604020202020204" pitchFamily="34" charset="0"/>
              </a:rPr>
              <a:t> </a:t>
            </a:r>
            <a:r>
              <a:rPr lang="en-US" sz="3200" b="1" dirty="0" err="1">
                <a:solidFill>
                  <a:schemeClr val="accent4">
                    <a:lumMod val="75000"/>
                  </a:schemeClr>
                </a:solidFill>
                <a:latin typeface="Arial" panose="020B0604020202020204" pitchFamily="34" charset="0"/>
                <a:ea typeface="+mj-lt"/>
                <a:cs typeface="Arial" panose="020B0604020202020204" pitchFamily="34" charset="0"/>
              </a:rPr>
              <a:t>desarrollo</a:t>
            </a:r>
            <a:r>
              <a:rPr lang="en-US" sz="3200" b="1" dirty="0">
                <a:solidFill>
                  <a:schemeClr val="accent4">
                    <a:lumMod val="75000"/>
                  </a:schemeClr>
                </a:solidFill>
                <a:latin typeface="Arial" panose="020B0604020202020204" pitchFamily="34" charset="0"/>
                <a:ea typeface="+mj-lt"/>
                <a:cs typeface="Arial" panose="020B0604020202020204" pitchFamily="34" charset="0"/>
              </a:rPr>
              <a:t> </a:t>
            </a:r>
            <a:r>
              <a:rPr lang="en-US" sz="3200" b="1" dirty="0" err="1">
                <a:solidFill>
                  <a:schemeClr val="accent4">
                    <a:lumMod val="75000"/>
                  </a:schemeClr>
                </a:solidFill>
                <a:latin typeface="Arial" panose="020B0604020202020204" pitchFamily="34" charset="0"/>
                <a:ea typeface="+mj-lt"/>
                <a:cs typeface="Arial" panose="020B0604020202020204" pitchFamily="34" charset="0"/>
              </a:rPr>
              <a:t>necesitan</a:t>
            </a:r>
            <a:r>
              <a:rPr lang="en-US" sz="3200" b="1" dirty="0">
                <a:solidFill>
                  <a:schemeClr val="accent4">
                    <a:lumMod val="75000"/>
                  </a:schemeClr>
                </a:solidFill>
                <a:latin typeface="Arial" panose="020B0604020202020204" pitchFamily="34" charset="0"/>
                <a:ea typeface="+mj-lt"/>
                <a:cs typeface="Arial" panose="020B0604020202020204" pitchFamily="34" charset="0"/>
              </a:rPr>
              <a:t> un "Gran </a:t>
            </a:r>
            <a:r>
              <a:rPr lang="en-US" sz="3200" b="1" dirty="0" err="1">
                <a:solidFill>
                  <a:schemeClr val="accent4">
                    <a:lumMod val="75000"/>
                  </a:schemeClr>
                </a:solidFill>
                <a:latin typeface="Arial" panose="020B0604020202020204" pitchFamily="34" charset="0"/>
                <a:ea typeface="+mj-lt"/>
                <a:cs typeface="Arial" panose="020B0604020202020204" pitchFamily="34" charset="0"/>
              </a:rPr>
              <a:t>Impulso</a:t>
            </a:r>
            <a:r>
              <a:rPr lang="en-US" sz="3200" b="1" dirty="0">
                <a:solidFill>
                  <a:schemeClr val="accent4">
                    <a:lumMod val="75000"/>
                  </a:schemeClr>
                </a:solidFill>
                <a:latin typeface="Arial" panose="020B0604020202020204" pitchFamily="34" charset="0"/>
                <a:ea typeface="+mj-lt"/>
                <a:cs typeface="Arial" panose="020B0604020202020204" pitchFamily="34" charset="0"/>
              </a:rPr>
              <a:t>" de 3 </a:t>
            </a:r>
            <a:r>
              <a:rPr lang="en-US" sz="3200" b="1" dirty="0" err="1">
                <a:solidFill>
                  <a:schemeClr val="accent4">
                    <a:lumMod val="75000"/>
                  </a:schemeClr>
                </a:solidFill>
                <a:latin typeface="Arial" panose="020B0604020202020204" pitchFamily="34" charset="0"/>
                <a:ea typeface="+mj-lt"/>
                <a:cs typeface="Arial" panose="020B0604020202020204" pitchFamily="34" charset="0"/>
              </a:rPr>
              <a:t>billones</a:t>
            </a:r>
            <a:r>
              <a:rPr lang="en-US" sz="3200" b="1" dirty="0">
                <a:solidFill>
                  <a:schemeClr val="accent4">
                    <a:lumMod val="75000"/>
                  </a:schemeClr>
                </a:solidFill>
                <a:latin typeface="Arial" panose="020B0604020202020204" pitchFamily="34" charset="0"/>
                <a:ea typeface="+mj-lt"/>
                <a:cs typeface="Arial" panose="020B0604020202020204" pitchFamily="34" charset="0"/>
              </a:rPr>
              <a:t> de </a:t>
            </a:r>
            <a:r>
              <a:rPr lang="en-US" sz="3200" b="1" dirty="0" err="1">
                <a:solidFill>
                  <a:schemeClr val="accent4">
                    <a:lumMod val="75000"/>
                  </a:schemeClr>
                </a:solidFill>
                <a:latin typeface="Arial" panose="020B0604020202020204" pitchFamily="34" charset="0"/>
                <a:ea typeface="+mj-lt"/>
                <a:cs typeface="Arial" panose="020B0604020202020204" pitchFamily="34" charset="0"/>
              </a:rPr>
              <a:t>dólares</a:t>
            </a:r>
            <a:r>
              <a:rPr lang="en-US" sz="3200" b="1" dirty="0">
                <a:solidFill>
                  <a:schemeClr val="accent4">
                    <a:lumMod val="75000"/>
                  </a:schemeClr>
                </a:solidFill>
                <a:latin typeface="Arial" panose="020B0604020202020204" pitchFamily="34" charset="0"/>
                <a:ea typeface="+mj-lt"/>
                <a:cs typeface="Arial" panose="020B0604020202020204" pitchFamily="34" charset="0"/>
              </a:rPr>
              <a:t> </a:t>
            </a:r>
            <a:r>
              <a:rPr lang="en-US" sz="3200" b="1" dirty="0" err="1">
                <a:solidFill>
                  <a:schemeClr val="accent4">
                    <a:lumMod val="75000"/>
                  </a:schemeClr>
                </a:solidFill>
                <a:latin typeface="Arial" panose="020B0604020202020204" pitchFamily="34" charset="0"/>
                <a:ea typeface="+mj-lt"/>
                <a:cs typeface="Arial" panose="020B0604020202020204" pitchFamily="34" charset="0"/>
              </a:rPr>
              <a:t>anuales</a:t>
            </a:r>
            <a:r>
              <a:rPr lang="en-US" sz="3200" b="1" dirty="0">
                <a:solidFill>
                  <a:schemeClr val="accent4">
                    <a:lumMod val="75000"/>
                  </a:schemeClr>
                </a:solidFill>
                <a:latin typeface="Arial" panose="020B0604020202020204" pitchFamily="34" charset="0"/>
                <a:ea typeface="+mj-lt"/>
                <a:cs typeface="Arial" panose="020B0604020202020204" pitchFamily="34" charset="0"/>
              </a:rPr>
              <a:t> para 2030, de </a:t>
            </a:r>
            <a:r>
              <a:rPr lang="en-US" sz="3200" b="1" dirty="0" err="1">
                <a:solidFill>
                  <a:schemeClr val="accent4">
                    <a:lumMod val="75000"/>
                  </a:schemeClr>
                </a:solidFill>
                <a:latin typeface="Arial" panose="020B0604020202020204" pitchFamily="34" charset="0"/>
                <a:ea typeface="+mj-lt"/>
                <a:cs typeface="Arial" panose="020B0604020202020204" pitchFamily="34" charset="0"/>
              </a:rPr>
              <a:t>los</a:t>
            </a:r>
            <a:r>
              <a:rPr lang="en-US" sz="3200" b="1" dirty="0">
                <a:solidFill>
                  <a:schemeClr val="accent4">
                    <a:lumMod val="75000"/>
                  </a:schemeClr>
                </a:solidFill>
                <a:latin typeface="Arial" panose="020B0604020202020204" pitchFamily="34" charset="0"/>
                <a:ea typeface="+mj-lt"/>
                <a:cs typeface="Arial" panose="020B0604020202020204" pitchFamily="34" charset="0"/>
              </a:rPr>
              <a:t> </a:t>
            </a:r>
            <a:r>
              <a:rPr lang="en-US" sz="3200" b="1" dirty="0" err="1">
                <a:solidFill>
                  <a:schemeClr val="accent4">
                    <a:lumMod val="75000"/>
                  </a:schemeClr>
                </a:solidFill>
                <a:latin typeface="Arial" panose="020B0604020202020204" pitchFamily="34" charset="0"/>
                <a:ea typeface="+mj-lt"/>
                <a:cs typeface="Arial" panose="020B0604020202020204" pitchFamily="34" charset="0"/>
              </a:rPr>
              <a:t>cuales</a:t>
            </a:r>
            <a:r>
              <a:rPr lang="en-US" sz="3200" b="1" dirty="0">
                <a:solidFill>
                  <a:schemeClr val="accent4">
                    <a:lumMod val="75000"/>
                  </a:schemeClr>
                </a:solidFill>
                <a:latin typeface="Arial" panose="020B0604020202020204" pitchFamily="34" charset="0"/>
                <a:ea typeface="+mj-lt"/>
                <a:cs typeface="Arial" panose="020B0604020202020204" pitchFamily="34" charset="0"/>
              </a:rPr>
              <a:t> 1 </a:t>
            </a:r>
            <a:r>
              <a:rPr lang="en-US" sz="3200" b="1" dirty="0" err="1">
                <a:solidFill>
                  <a:schemeClr val="accent4">
                    <a:lumMod val="75000"/>
                  </a:schemeClr>
                </a:solidFill>
                <a:latin typeface="Arial" panose="020B0604020202020204" pitchFamily="34" charset="0"/>
                <a:ea typeface="+mj-lt"/>
                <a:cs typeface="Arial" panose="020B0604020202020204" pitchFamily="34" charset="0"/>
              </a:rPr>
              <a:t>billón</a:t>
            </a:r>
            <a:r>
              <a:rPr lang="en-US" sz="3200" b="1" dirty="0">
                <a:solidFill>
                  <a:schemeClr val="accent4">
                    <a:lumMod val="75000"/>
                  </a:schemeClr>
                </a:solidFill>
                <a:latin typeface="Arial" panose="020B0604020202020204" pitchFamily="34" charset="0"/>
                <a:ea typeface="+mj-lt"/>
                <a:cs typeface="Arial" panose="020B0604020202020204" pitchFamily="34" charset="0"/>
              </a:rPr>
              <a:t> de </a:t>
            </a:r>
            <a:r>
              <a:rPr lang="en-US" sz="3200" b="1" dirty="0" err="1">
                <a:solidFill>
                  <a:schemeClr val="accent4">
                    <a:lumMod val="75000"/>
                  </a:schemeClr>
                </a:solidFill>
                <a:latin typeface="Arial" panose="020B0604020202020204" pitchFamily="34" charset="0"/>
                <a:ea typeface="+mj-lt"/>
                <a:cs typeface="Arial" panose="020B0604020202020204" pitchFamily="34" charset="0"/>
              </a:rPr>
              <a:t>dólares</a:t>
            </a:r>
            <a:r>
              <a:rPr lang="en-US" sz="3200" b="1" dirty="0">
                <a:solidFill>
                  <a:schemeClr val="accent4">
                    <a:lumMod val="75000"/>
                  </a:schemeClr>
                </a:solidFill>
                <a:latin typeface="Arial" panose="020B0604020202020204" pitchFamily="34" charset="0"/>
                <a:ea typeface="+mj-lt"/>
                <a:cs typeface="Arial" panose="020B0604020202020204" pitchFamily="34" charset="0"/>
              </a:rPr>
              <a:t> </a:t>
            </a:r>
            <a:r>
              <a:rPr lang="en-US" sz="3200" b="1" dirty="0" err="1">
                <a:solidFill>
                  <a:schemeClr val="accent4">
                    <a:lumMod val="75000"/>
                  </a:schemeClr>
                </a:solidFill>
                <a:latin typeface="Arial" panose="020B0604020202020204" pitchFamily="34" charset="0"/>
                <a:ea typeface="+mj-lt"/>
                <a:cs typeface="Arial" panose="020B0604020202020204" pitchFamily="34" charset="0"/>
              </a:rPr>
              <a:t>será</a:t>
            </a:r>
            <a:r>
              <a:rPr lang="en-US" sz="3200" b="1" dirty="0">
                <a:solidFill>
                  <a:schemeClr val="accent4">
                    <a:lumMod val="75000"/>
                  </a:schemeClr>
                </a:solidFill>
                <a:latin typeface="Arial" panose="020B0604020202020204" pitchFamily="34" charset="0"/>
                <a:ea typeface="+mj-lt"/>
                <a:cs typeface="Arial" panose="020B0604020202020204" pitchFamily="34" charset="0"/>
              </a:rPr>
              <a:t> </a:t>
            </a:r>
            <a:r>
              <a:rPr lang="en-US" sz="3200" b="1" dirty="0" err="1">
                <a:solidFill>
                  <a:schemeClr val="accent4">
                    <a:lumMod val="75000"/>
                  </a:schemeClr>
                </a:solidFill>
                <a:latin typeface="Arial" panose="020B0604020202020204" pitchFamily="34" charset="0"/>
                <a:ea typeface="+mj-lt"/>
                <a:cs typeface="Arial" panose="020B0604020202020204" pitchFamily="34" charset="0"/>
              </a:rPr>
              <a:t>externo</a:t>
            </a:r>
            <a:endParaRPr lang="en-US" sz="3200" b="1" dirty="0">
              <a:solidFill>
                <a:schemeClr val="accent4">
                  <a:lumMod val="7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B8967F5-4BEA-42CC-9CE6-EED1A56B1B38}"/>
              </a:ext>
            </a:extLst>
          </p:cNvPr>
          <p:cNvPicPr>
            <a:picLocks noChangeAspect="1"/>
          </p:cNvPicPr>
          <p:nvPr/>
        </p:nvPicPr>
        <p:blipFill>
          <a:blip r:embed="rId2"/>
          <a:stretch>
            <a:fillRect/>
          </a:stretch>
        </p:blipFill>
        <p:spPr>
          <a:xfrm>
            <a:off x="9217572" y="6122920"/>
            <a:ext cx="2497550" cy="377962"/>
          </a:xfrm>
          <a:prstGeom prst="rect">
            <a:avLst/>
          </a:prstGeom>
        </p:spPr>
      </p:pic>
      <p:pic>
        <p:nvPicPr>
          <p:cNvPr id="9" name="Picture 8">
            <a:extLst>
              <a:ext uri="{FF2B5EF4-FFF2-40B4-BE49-F238E27FC236}">
                <a16:creationId xmlns:a16="http://schemas.microsoft.com/office/drawing/2014/main" id="{4EF5103D-EEE6-521D-57A9-5C0EB0DC2CD0}"/>
              </a:ext>
            </a:extLst>
          </p:cNvPr>
          <p:cNvPicPr>
            <a:picLocks noChangeAspect="1"/>
          </p:cNvPicPr>
          <p:nvPr/>
        </p:nvPicPr>
        <p:blipFill>
          <a:blip r:embed="rId3"/>
          <a:stretch>
            <a:fillRect/>
          </a:stretch>
        </p:blipFill>
        <p:spPr>
          <a:xfrm>
            <a:off x="841336" y="2197316"/>
            <a:ext cx="7182084" cy="3980901"/>
          </a:xfrm>
          <a:prstGeom prst="rect">
            <a:avLst/>
          </a:prstGeom>
        </p:spPr>
      </p:pic>
      <p:sp>
        <p:nvSpPr>
          <p:cNvPr id="11" name="TextBox 10">
            <a:extLst>
              <a:ext uri="{FF2B5EF4-FFF2-40B4-BE49-F238E27FC236}">
                <a16:creationId xmlns:a16="http://schemas.microsoft.com/office/drawing/2014/main" id="{516DD25A-A224-E3B1-9F18-CF60D880C7E3}"/>
              </a:ext>
            </a:extLst>
          </p:cNvPr>
          <p:cNvSpPr txBox="1"/>
          <p:nvPr/>
        </p:nvSpPr>
        <p:spPr>
          <a:xfrm>
            <a:off x="913972" y="1827984"/>
            <a:ext cx="6411952" cy="646331"/>
          </a:xfrm>
          <a:prstGeom prst="rect">
            <a:avLst/>
          </a:prstGeom>
          <a:noFill/>
        </p:spPr>
        <p:txBody>
          <a:bodyPr wrap="square" lIns="91440" tIns="45720" rIns="91440" bIns="45720" rtlCol="0" anchor="t">
            <a:spAutoFit/>
          </a:bodyPr>
          <a:lstStyle/>
          <a:p>
            <a:r>
              <a:rPr lang="en-US" b="1" dirty="0" err="1">
                <a:latin typeface="Whitney Book"/>
              </a:rPr>
              <a:t>Proyecciones</a:t>
            </a:r>
            <a:r>
              <a:rPr lang="en-US" b="1" dirty="0">
                <a:latin typeface="Whitney Book"/>
              </a:rPr>
              <a:t> de la </a:t>
            </a:r>
            <a:r>
              <a:rPr lang="en-US" b="1" dirty="0" err="1">
                <a:latin typeface="Whitney Book"/>
              </a:rPr>
              <a:t>deuda</a:t>
            </a:r>
            <a:r>
              <a:rPr lang="en-US" b="1" dirty="0">
                <a:latin typeface="Whitney Book"/>
              </a:rPr>
              <a:t> de </a:t>
            </a:r>
            <a:r>
              <a:rPr lang="en-US" b="1" dirty="0" err="1">
                <a:latin typeface="Whitney Book"/>
              </a:rPr>
              <a:t>los</a:t>
            </a:r>
            <a:r>
              <a:rPr lang="en-US" b="1" dirty="0">
                <a:latin typeface="Whitney Book"/>
              </a:rPr>
              <a:t> </a:t>
            </a:r>
            <a:r>
              <a:rPr lang="en-US" b="1" dirty="0" err="1">
                <a:latin typeface="Whitney Book"/>
              </a:rPr>
              <a:t>países</a:t>
            </a:r>
            <a:r>
              <a:rPr lang="en-US" b="1" dirty="0">
                <a:latin typeface="Whitney Book"/>
              </a:rPr>
              <a:t> </a:t>
            </a:r>
            <a:r>
              <a:rPr lang="en-US" b="1" dirty="0" err="1">
                <a:latin typeface="Whitney Book"/>
              </a:rPr>
              <a:t>en</a:t>
            </a:r>
            <a:r>
              <a:rPr lang="en-US" b="1" dirty="0">
                <a:latin typeface="Whitney Book"/>
              </a:rPr>
              <a:t> </a:t>
            </a:r>
            <a:r>
              <a:rPr lang="en-US" b="1" dirty="0" err="1">
                <a:latin typeface="Whitney Book"/>
              </a:rPr>
              <a:t>desarrollo</a:t>
            </a:r>
            <a:r>
              <a:rPr lang="en-US" b="1" dirty="0">
                <a:latin typeface="Whitney Book"/>
              </a:rPr>
              <a:t> para un gran </a:t>
            </a:r>
            <a:r>
              <a:rPr lang="en-US" b="1" dirty="0" err="1">
                <a:latin typeface="Whitney Book"/>
              </a:rPr>
              <a:t>impulso</a:t>
            </a:r>
            <a:endParaRPr lang="en-US" b="1" dirty="0">
              <a:latin typeface="Whitney Book"/>
            </a:endParaRPr>
          </a:p>
        </p:txBody>
      </p:sp>
      <p:sp>
        <p:nvSpPr>
          <p:cNvPr id="13" name="TextBox 12">
            <a:extLst>
              <a:ext uri="{FF2B5EF4-FFF2-40B4-BE49-F238E27FC236}">
                <a16:creationId xmlns:a16="http://schemas.microsoft.com/office/drawing/2014/main" id="{5B9EE09A-A554-5EEC-4AB3-1912FE9436F0}"/>
              </a:ext>
            </a:extLst>
          </p:cNvPr>
          <p:cNvSpPr txBox="1"/>
          <p:nvPr/>
        </p:nvSpPr>
        <p:spPr>
          <a:xfrm>
            <a:off x="913972" y="6310892"/>
            <a:ext cx="5902178" cy="286232"/>
          </a:xfrm>
          <a:prstGeom prst="rect">
            <a:avLst/>
          </a:prstGeom>
          <a:noFill/>
        </p:spPr>
        <p:txBody>
          <a:bodyPr wrap="square" rtlCol="0">
            <a:spAutoFit/>
          </a:bodyPr>
          <a:lstStyle/>
          <a:p>
            <a:pPr defTabSz="576101">
              <a:spcAft>
                <a:spcPts val="600"/>
              </a:spcAft>
            </a:pPr>
            <a:r>
              <a:rPr lang="en-US" sz="630"/>
              <a:t>Source: Songwe V, Stern N, Bhattacharya A (2022) Finance for climate action: Scaling up investment for climate and development. London: Grantham Research Institute on Climate Change and the Environment, London School of Economics and Political Science.</a:t>
            </a:r>
            <a:endParaRPr lang="en-US" sz="1000"/>
          </a:p>
        </p:txBody>
      </p:sp>
      <p:sp>
        <p:nvSpPr>
          <p:cNvPr id="2" name="Title 1">
            <a:extLst>
              <a:ext uri="{FF2B5EF4-FFF2-40B4-BE49-F238E27FC236}">
                <a16:creationId xmlns:a16="http://schemas.microsoft.com/office/drawing/2014/main" id="{CE7CF206-A7AE-350B-C6CE-713ABE27C2DB}"/>
              </a:ext>
            </a:extLst>
          </p:cNvPr>
          <p:cNvSpPr>
            <a:spLocks noGrp="1"/>
          </p:cNvSpPr>
          <p:nvPr/>
        </p:nvSpPr>
        <p:spPr>
          <a:xfrm>
            <a:off x="8240948" y="2947781"/>
            <a:ext cx="3951052" cy="1851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chemeClr val="accent4">
                    <a:lumMod val="75000"/>
                  </a:schemeClr>
                </a:solidFill>
                <a:latin typeface="Whitney Medium"/>
              </a:rPr>
              <a:t>La </a:t>
            </a:r>
            <a:r>
              <a:rPr lang="en-US" sz="4000" b="1" dirty="0" err="1">
                <a:solidFill>
                  <a:schemeClr val="accent4">
                    <a:lumMod val="75000"/>
                  </a:schemeClr>
                </a:solidFill>
                <a:latin typeface="Whitney Medium"/>
              </a:rPr>
              <a:t>ecuación</a:t>
            </a:r>
            <a:r>
              <a:rPr lang="en-US" sz="4000" b="1" dirty="0">
                <a:solidFill>
                  <a:schemeClr val="accent4">
                    <a:lumMod val="75000"/>
                  </a:schemeClr>
                </a:solidFill>
                <a:latin typeface="Whitney Medium"/>
              </a:rPr>
              <a:t> </a:t>
            </a:r>
            <a:r>
              <a:rPr lang="en-US" sz="4000" b="1" dirty="0" err="1">
                <a:solidFill>
                  <a:schemeClr val="accent4">
                    <a:lumMod val="75000"/>
                  </a:schemeClr>
                </a:solidFill>
                <a:latin typeface="Whitney Medium"/>
              </a:rPr>
              <a:t>financiera</a:t>
            </a:r>
            <a:r>
              <a:rPr lang="en-US" sz="4000" b="1" dirty="0">
                <a:solidFill>
                  <a:schemeClr val="accent4">
                    <a:lumMod val="75000"/>
                  </a:schemeClr>
                </a:solidFill>
                <a:latin typeface="Whitney Medium"/>
              </a:rPr>
              <a:t> </a:t>
            </a:r>
            <a:r>
              <a:rPr lang="en-US" sz="4000" b="1" dirty="0">
                <a:solidFill>
                  <a:schemeClr val="accent4">
                    <a:lumMod val="75000"/>
                  </a:schemeClr>
                </a:solidFill>
                <a:latin typeface="Whitney Medium"/>
                <a:ea typeface="Calibri Light"/>
                <a:cs typeface="Calibri Light"/>
              </a:rPr>
              <a:t>r&lt;g</a:t>
            </a:r>
            <a:endParaRPr lang="en-US" sz="4000" dirty="0">
              <a:solidFill>
                <a:schemeClr val="accent4">
                  <a:lumMod val="75000"/>
                </a:schemeClr>
              </a:solidFill>
              <a:latin typeface="Whitney Medium"/>
              <a:ea typeface="Calibri Light"/>
              <a:cs typeface="Calibri Light"/>
            </a:endParaRPr>
          </a:p>
        </p:txBody>
      </p:sp>
    </p:spTree>
    <p:extLst>
      <p:ext uri="{BB962C8B-B14F-4D97-AF65-F5344CB8AC3E}">
        <p14:creationId xmlns:p14="http://schemas.microsoft.com/office/powerpoint/2010/main" val="963731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2EE8-B649-75DE-FF8B-CE5A80C3C2DC}"/>
              </a:ext>
            </a:extLst>
          </p:cNvPr>
          <p:cNvSpPr>
            <a:spLocks noGrp="1"/>
          </p:cNvSpPr>
          <p:nvPr>
            <p:ph type="title"/>
          </p:nvPr>
        </p:nvSpPr>
        <p:spPr>
          <a:xfrm>
            <a:off x="838200" y="365125"/>
            <a:ext cx="10515600" cy="1146175"/>
          </a:xfrm>
        </p:spPr>
        <p:txBody>
          <a:bodyPr>
            <a:noAutofit/>
          </a:bodyPr>
          <a:lstStyle/>
          <a:p>
            <a:pPr algn="ctr"/>
            <a:r>
              <a:rPr lang="en-US" sz="2800" b="1" dirty="0">
                <a:solidFill>
                  <a:schemeClr val="accent4">
                    <a:lumMod val="75000"/>
                  </a:schemeClr>
                </a:solidFill>
                <a:latin typeface="Arial" panose="020B0604020202020204" pitchFamily="34" charset="0"/>
                <a:cs typeface="Arial" panose="020B0604020202020204" pitchFamily="34" charset="0"/>
              </a:rPr>
              <a:t>Los </a:t>
            </a:r>
            <a:r>
              <a:rPr lang="en-US" sz="2800" b="1" dirty="0" err="1">
                <a:solidFill>
                  <a:schemeClr val="accent4">
                    <a:lumMod val="75000"/>
                  </a:schemeClr>
                </a:solidFill>
                <a:latin typeface="Arial" panose="020B0604020202020204" pitchFamily="34" charset="0"/>
                <a:cs typeface="Arial" panose="020B0604020202020204" pitchFamily="34" charset="0"/>
              </a:rPr>
              <a:t>efectos</a:t>
            </a:r>
            <a:r>
              <a:rPr lang="en-US" sz="2800" b="1" dirty="0">
                <a:solidFill>
                  <a:schemeClr val="accent4">
                    <a:lumMod val="75000"/>
                  </a:schemeClr>
                </a:solidFill>
                <a:latin typeface="Arial" panose="020B0604020202020204" pitchFamily="34" charset="0"/>
                <a:cs typeface="Arial" panose="020B0604020202020204" pitchFamily="34" charset="0"/>
              </a:rPr>
              <a:t> </a:t>
            </a:r>
            <a:r>
              <a:rPr lang="en-US" sz="2800" b="1" dirty="0" err="1">
                <a:solidFill>
                  <a:schemeClr val="accent4">
                    <a:lumMod val="75000"/>
                  </a:schemeClr>
                </a:solidFill>
                <a:latin typeface="Arial" panose="020B0604020202020204" pitchFamily="34" charset="0"/>
                <a:cs typeface="Arial" panose="020B0604020202020204" pitchFamily="34" charset="0"/>
              </a:rPr>
              <a:t>negativos</a:t>
            </a:r>
            <a:r>
              <a:rPr lang="en-US" sz="2800" b="1" dirty="0">
                <a:solidFill>
                  <a:schemeClr val="accent4">
                    <a:lumMod val="75000"/>
                  </a:schemeClr>
                </a:solidFill>
                <a:latin typeface="Arial" panose="020B0604020202020204" pitchFamily="34" charset="0"/>
                <a:cs typeface="Arial" panose="020B0604020202020204" pitchFamily="34" charset="0"/>
              </a:rPr>
              <a:t> del </a:t>
            </a:r>
            <a:r>
              <a:rPr lang="en-US" sz="2800" b="1" dirty="0" err="1">
                <a:solidFill>
                  <a:schemeClr val="accent4">
                    <a:lumMod val="75000"/>
                  </a:schemeClr>
                </a:solidFill>
                <a:latin typeface="Arial" panose="020B0604020202020204" pitchFamily="34" charset="0"/>
                <a:cs typeface="Arial" panose="020B0604020202020204" pitchFamily="34" charset="0"/>
              </a:rPr>
              <a:t>aumento</a:t>
            </a:r>
            <a:r>
              <a:rPr lang="en-US" sz="2800" b="1" dirty="0">
                <a:solidFill>
                  <a:schemeClr val="accent4">
                    <a:lumMod val="75000"/>
                  </a:schemeClr>
                </a:solidFill>
                <a:latin typeface="Arial" panose="020B0604020202020204" pitchFamily="34" charset="0"/>
                <a:cs typeface="Arial" panose="020B0604020202020204" pitchFamily="34" charset="0"/>
              </a:rPr>
              <a:t> de las </a:t>
            </a:r>
            <a:r>
              <a:rPr lang="en-US" sz="2800" b="1" dirty="0" err="1">
                <a:solidFill>
                  <a:schemeClr val="accent4">
                    <a:lumMod val="75000"/>
                  </a:schemeClr>
                </a:solidFill>
                <a:latin typeface="Arial" panose="020B0604020202020204" pitchFamily="34" charset="0"/>
                <a:cs typeface="Arial" panose="020B0604020202020204" pitchFamily="34" charset="0"/>
              </a:rPr>
              <a:t>temperaturas</a:t>
            </a:r>
            <a:r>
              <a:rPr lang="en-US" sz="2800" b="1" dirty="0">
                <a:solidFill>
                  <a:schemeClr val="accent4">
                    <a:lumMod val="75000"/>
                  </a:schemeClr>
                </a:solidFill>
                <a:latin typeface="Arial" panose="020B0604020202020204" pitchFamily="34" charset="0"/>
                <a:cs typeface="Arial" panose="020B0604020202020204" pitchFamily="34" charset="0"/>
              </a:rPr>
              <a:t> </a:t>
            </a:r>
            <a:r>
              <a:rPr lang="en-US" sz="2800" b="1" dirty="0" err="1">
                <a:solidFill>
                  <a:schemeClr val="accent4">
                    <a:lumMod val="75000"/>
                  </a:schemeClr>
                </a:solidFill>
                <a:latin typeface="Arial" panose="020B0604020202020204" pitchFamily="34" charset="0"/>
                <a:cs typeface="Arial" panose="020B0604020202020204" pitchFamily="34" charset="0"/>
              </a:rPr>
              <a:t>sobre</a:t>
            </a:r>
            <a:r>
              <a:rPr lang="en-US" sz="2800" b="1" dirty="0">
                <a:solidFill>
                  <a:schemeClr val="accent4">
                    <a:lumMod val="75000"/>
                  </a:schemeClr>
                </a:solidFill>
                <a:latin typeface="Arial" panose="020B0604020202020204" pitchFamily="34" charset="0"/>
                <a:cs typeface="Arial" panose="020B0604020202020204" pitchFamily="34" charset="0"/>
              </a:rPr>
              <a:t> la PTF y </a:t>
            </a:r>
            <a:r>
              <a:rPr lang="en-US" sz="2800" b="1" dirty="0" err="1">
                <a:solidFill>
                  <a:schemeClr val="accent4">
                    <a:lumMod val="75000"/>
                  </a:schemeClr>
                </a:solidFill>
                <a:latin typeface="Arial" panose="020B0604020202020204" pitchFamily="34" charset="0"/>
                <a:cs typeface="Arial" panose="020B0604020202020204" pitchFamily="34" charset="0"/>
              </a:rPr>
              <a:t>el</a:t>
            </a:r>
            <a:r>
              <a:rPr lang="en-US" sz="2800" b="1" dirty="0">
                <a:solidFill>
                  <a:schemeClr val="accent4">
                    <a:lumMod val="75000"/>
                  </a:schemeClr>
                </a:solidFill>
                <a:latin typeface="Arial" panose="020B0604020202020204" pitchFamily="34" charset="0"/>
                <a:cs typeface="Arial" panose="020B0604020202020204" pitchFamily="34" charset="0"/>
              </a:rPr>
              <a:t> </a:t>
            </a:r>
            <a:r>
              <a:rPr lang="en-US" sz="2800" b="1" dirty="0" err="1">
                <a:solidFill>
                  <a:schemeClr val="accent4">
                    <a:lumMod val="75000"/>
                  </a:schemeClr>
                </a:solidFill>
                <a:latin typeface="Arial" panose="020B0604020202020204" pitchFamily="34" charset="0"/>
                <a:cs typeface="Arial" panose="020B0604020202020204" pitchFamily="34" charset="0"/>
              </a:rPr>
              <a:t>crecimiento</a:t>
            </a:r>
            <a:r>
              <a:rPr lang="en-US" sz="2800" b="1" dirty="0">
                <a:solidFill>
                  <a:schemeClr val="accent4">
                    <a:lumMod val="75000"/>
                  </a:schemeClr>
                </a:solidFill>
                <a:latin typeface="Arial" panose="020B0604020202020204" pitchFamily="34" charset="0"/>
                <a:cs typeface="Arial" panose="020B0604020202020204" pitchFamily="34" charset="0"/>
              </a:rPr>
              <a:t> del PIB no son </a:t>
            </a:r>
            <a:r>
              <a:rPr lang="en-US" sz="2800" b="1" dirty="0" err="1">
                <a:solidFill>
                  <a:schemeClr val="accent4">
                    <a:lumMod val="75000"/>
                  </a:schemeClr>
                </a:solidFill>
                <a:latin typeface="Arial" panose="020B0604020202020204" pitchFamily="34" charset="0"/>
                <a:cs typeface="Arial" panose="020B0604020202020204" pitchFamily="34" charset="0"/>
              </a:rPr>
              <a:t>lineales</a:t>
            </a:r>
            <a:endParaRPr lang="en-US" sz="3200" b="1" dirty="0">
              <a:solidFill>
                <a:schemeClr val="accent4">
                  <a:lumMod val="75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82EF030-F6E6-4A48-FC70-19206BAB0C66}"/>
              </a:ext>
            </a:extLst>
          </p:cNvPr>
          <p:cNvSpPr>
            <a:spLocks noGrp="1"/>
          </p:cNvSpPr>
          <p:nvPr>
            <p:ph type="sldNum" sz="quarter" idx="12"/>
          </p:nvPr>
        </p:nvSpPr>
        <p:spPr/>
        <p:txBody>
          <a:bodyPr/>
          <a:lstStyle/>
          <a:p>
            <a:fld id="{580CEB36-858B-4CCF-90BC-5C215DA12B5A}" type="slidenum">
              <a:rPr lang="en-US" smtClean="0"/>
              <a:t>21</a:t>
            </a:fld>
            <a:endParaRPr lang="en-US"/>
          </a:p>
        </p:txBody>
      </p:sp>
      <p:graphicFrame>
        <p:nvGraphicFramePr>
          <p:cNvPr id="6" name="Content Placeholder 5">
            <a:extLst>
              <a:ext uri="{FF2B5EF4-FFF2-40B4-BE49-F238E27FC236}">
                <a16:creationId xmlns:a16="http://schemas.microsoft.com/office/drawing/2014/main" id="{391332A5-BA80-41E4-AF46-322DE2F0635A}"/>
              </a:ext>
            </a:extLst>
          </p:cNvPr>
          <p:cNvGraphicFramePr>
            <a:graphicFrameLocks noGrp="1"/>
          </p:cNvGraphicFramePr>
          <p:nvPr>
            <p:ph sz="half" idx="1"/>
          </p:nvPr>
        </p:nvGraphicFramePr>
        <p:xfrm>
          <a:off x="838200" y="2798617"/>
          <a:ext cx="5181600" cy="33783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a:extLst>
              <a:ext uri="{FF2B5EF4-FFF2-40B4-BE49-F238E27FC236}">
                <a16:creationId xmlns:a16="http://schemas.microsoft.com/office/drawing/2014/main" id="{3F41C5FF-738C-4808-9CF0-D2D3CEC892C2}"/>
              </a:ext>
            </a:extLst>
          </p:cNvPr>
          <p:cNvGraphicFramePr>
            <a:graphicFrameLocks noGrp="1"/>
          </p:cNvGraphicFramePr>
          <p:nvPr>
            <p:ph sz="half" idx="2"/>
          </p:nvPr>
        </p:nvGraphicFramePr>
        <p:xfrm>
          <a:off x="6172200" y="2798617"/>
          <a:ext cx="5181600" cy="337834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A708DE09-A1D3-C66D-D5AC-8B88ECA0FDEA}"/>
              </a:ext>
            </a:extLst>
          </p:cNvPr>
          <p:cNvSpPr txBox="1"/>
          <p:nvPr/>
        </p:nvSpPr>
        <p:spPr>
          <a:xfrm>
            <a:off x="1451262" y="1575484"/>
            <a:ext cx="9441875" cy="610295"/>
          </a:xfrm>
          <a:prstGeom prst="rect">
            <a:avLst/>
          </a:prstGeom>
          <a:noFill/>
        </p:spPr>
        <p:txBody>
          <a:bodyPr wrap="square">
            <a:spAutoFit/>
          </a:bodyPr>
          <a:lstStyle/>
          <a:p>
            <a:pPr algn="ctr">
              <a:lnSpc>
                <a:spcPct val="107000"/>
              </a:lnSpc>
            </a:pPr>
            <a:r>
              <a:rPr lang="en-GB" sz="1600" b="1" kern="100" dirty="0" err="1">
                <a:ea typeface="Aptos" panose="020B0004020202020204" pitchFamily="34" charset="0"/>
                <a:cs typeface="Times New Roman" panose="02020603050405020304" pitchFamily="18" charset="0"/>
              </a:rPr>
              <a:t>Crecimiento</a:t>
            </a:r>
            <a:r>
              <a:rPr lang="en-GB" sz="1600" b="1" kern="100" dirty="0">
                <a:ea typeface="Aptos" panose="020B0004020202020204" pitchFamily="34" charset="0"/>
                <a:cs typeface="Times New Roman" panose="02020603050405020304" pitchFamily="18" charset="0"/>
              </a:rPr>
              <a:t> </a:t>
            </a:r>
            <a:r>
              <a:rPr lang="en-GB" sz="1600" b="1" kern="100" dirty="0" err="1">
                <a:ea typeface="Aptos" panose="020B0004020202020204" pitchFamily="34" charset="0"/>
                <a:cs typeface="Times New Roman" panose="02020603050405020304" pitchFamily="18" charset="0"/>
              </a:rPr>
              <a:t>previsto</a:t>
            </a:r>
            <a:r>
              <a:rPr lang="en-GB" sz="1600" b="1" kern="100" dirty="0">
                <a:ea typeface="Aptos" panose="020B0004020202020204" pitchFamily="34" charset="0"/>
                <a:cs typeface="Times New Roman" panose="02020603050405020304" pitchFamily="18" charset="0"/>
              </a:rPr>
              <a:t> de la PTF y del PIB real </a:t>
            </a:r>
            <a:r>
              <a:rPr lang="en-GB" sz="1600" b="1" kern="100" dirty="0" err="1">
                <a:ea typeface="Aptos" panose="020B0004020202020204" pitchFamily="34" charset="0"/>
                <a:cs typeface="Times New Roman" panose="02020603050405020304" pitchFamily="18" charset="0"/>
              </a:rPr>
              <a:t>en</a:t>
            </a:r>
            <a:r>
              <a:rPr lang="en-GB" sz="1600" b="1" kern="100" dirty="0">
                <a:ea typeface="Aptos" panose="020B0004020202020204" pitchFamily="34" charset="0"/>
                <a:cs typeface="Times New Roman" panose="02020603050405020304" pitchFamily="18" charset="0"/>
              </a:rPr>
              <a:t> </a:t>
            </a:r>
            <a:r>
              <a:rPr lang="en-GB" sz="1600" b="1" kern="100" dirty="0" err="1">
                <a:ea typeface="Aptos" panose="020B0004020202020204" pitchFamily="34" charset="0"/>
                <a:cs typeface="Times New Roman" panose="02020603050405020304" pitchFamily="18" charset="0"/>
              </a:rPr>
              <a:t>escenarios</a:t>
            </a:r>
            <a:r>
              <a:rPr lang="en-GB" sz="1600" b="1" kern="100" dirty="0">
                <a:ea typeface="Aptos" panose="020B0004020202020204" pitchFamily="34" charset="0"/>
                <a:cs typeface="Times New Roman" panose="02020603050405020304" pitchFamily="18" charset="0"/>
              </a:rPr>
              <a:t> </a:t>
            </a:r>
            <a:r>
              <a:rPr lang="en-GB" sz="1600" b="1" kern="100" dirty="0" err="1">
                <a:ea typeface="Aptos" panose="020B0004020202020204" pitchFamily="34" charset="0"/>
                <a:cs typeface="Times New Roman" panose="02020603050405020304" pitchFamily="18" charset="0"/>
              </a:rPr>
              <a:t>climáticos</a:t>
            </a:r>
            <a:r>
              <a:rPr lang="en-GB" sz="1600" b="1" kern="100" dirty="0">
                <a:ea typeface="Aptos" panose="020B0004020202020204" pitchFamily="34" charset="0"/>
                <a:cs typeface="Times New Roman" panose="02020603050405020304" pitchFamily="18" charset="0"/>
              </a:rPr>
              <a:t> </a:t>
            </a:r>
            <a:r>
              <a:rPr lang="en-GB" sz="1600" b="1" kern="100" dirty="0" err="1">
                <a:ea typeface="Aptos" panose="020B0004020202020204" pitchFamily="34" charset="0"/>
                <a:cs typeface="Times New Roman" panose="02020603050405020304" pitchFamily="18" charset="0"/>
              </a:rPr>
              <a:t>futuros</a:t>
            </a:r>
            <a:r>
              <a:rPr lang="en-GB" sz="1600" b="1" kern="100" dirty="0">
                <a:ea typeface="Aptos" panose="020B0004020202020204" pitchFamily="34" charset="0"/>
                <a:cs typeface="Times New Roman" panose="02020603050405020304" pitchFamily="18" charset="0"/>
              </a:rPr>
              <a:t>, </a:t>
            </a:r>
            <a:r>
              <a:rPr lang="en-GB" sz="1600" b="1" kern="100" dirty="0" err="1">
                <a:ea typeface="Aptos" panose="020B0004020202020204" pitchFamily="34" charset="0"/>
                <a:cs typeface="Times New Roman" panose="02020603050405020304" pitchFamily="18" charset="0"/>
              </a:rPr>
              <a:t>promedio</a:t>
            </a:r>
            <a:r>
              <a:rPr lang="en-GB" sz="1600" b="1" kern="100" dirty="0">
                <a:ea typeface="Aptos" panose="020B0004020202020204" pitchFamily="34" charset="0"/>
                <a:cs typeface="Times New Roman" panose="02020603050405020304" pitchFamily="18" charset="0"/>
              </a:rPr>
              <a:t>, 2024-2050
(</a:t>
            </a:r>
            <a:r>
              <a:rPr lang="en-GB" sz="1600" b="1" kern="100" dirty="0" err="1">
                <a:ea typeface="Aptos" panose="020B0004020202020204" pitchFamily="34" charset="0"/>
                <a:cs typeface="Times New Roman" panose="02020603050405020304" pitchFamily="18" charset="0"/>
              </a:rPr>
              <a:t>Porcentajes</a:t>
            </a:r>
            <a:r>
              <a:rPr lang="en-GB" sz="1600" b="1" kern="100" dirty="0">
                <a:ea typeface="Aptos" panose="020B0004020202020204" pitchFamily="34" charset="0"/>
                <a:cs typeface="Times New Roman" panose="02020603050405020304" pitchFamily="18" charset="0"/>
              </a:rPr>
              <a:t>)</a:t>
            </a:r>
            <a:endParaRPr lang="en-US" sz="1600" kern="100" dirty="0">
              <a:effectLst/>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6B7D64F-BEAE-795D-AE9F-F4FEA89425F3}"/>
              </a:ext>
            </a:extLst>
          </p:cNvPr>
          <p:cNvSpPr txBox="1"/>
          <p:nvPr/>
        </p:nvSpPr>
        <p:spPr>
          <a:xfrm>
            <a:off x="3014899" y="2460973"/>
            <a:ext cx="566502" cy="369332"/>
          </a:xfrm>
          <a:prstGeom prst="rect">
            <a:avLst/>
          </a:prstGeom>
          <a:noFill/>
        </p:spPr>
        <p:txBody>
          <a:bodyPr wrap="none" rtlCol="0">
            <a:spAutoFit/>
          </a:bodyPr>
          <a:lstStyle/>
          <a:p>
            <a:r>
              <a:rPr lang="en-US" b="1" dirty="0"/>
              <a:t>PFT</a:t>
            </a:r>
          </a:p>
        </p:txBody>
      </p:sp>
      <p:sp>
        <p:nvSpPr>
          <p:cNvPr id="10" name="TextBox 9">
            <a:extLst>
              <a:ext uri="{FF2B5EF4-FFF2-40B4-BE49-F238E27FC236}">
                <a16:creationId xmlns:a16="http://schemas.microsoft.com/office/drawing/2014/main" id="{4F406F52-16F5-4B97-437C-70F7980CBB32}"/>
              </a:ext>
            </a:extLst>
          </p:cNvPr>
          <p:cNvSpPr txBox="1"/>
          <p:nvPr/>
        </p:nvSpPr>
        <p:spPr>
          <a:xfrm>
            <a:off x="8610600" y="2533553"/>
            <a:ext cx="1886542" cy="369332"/>
          </a:xfrm>
          <a:prstGeom prst="rect">
            <a:avLst/>
          </a:prstGeom>
          <a:noFill/>
        </p:spPr>
        <p:txBody>
          <a:bodyPr wrap="none" rtlCol="0">
            <a:spAutoFit/>
          </a:bodyPr>
          <a:lstStyle/>
          <a:p>
            <a:r>
              <a:rPr lang="en-US" b="1" dirty="0" err="1"/>
              <a:t>Crecimiento</a:t>
            </a:r>
            <a:r>
              <a:rPr lang="en-US" b="1" dirty="0"/>
              <a:t> PIB</a:t>
            </a:r>
          </a:p>
        </p:txBody>
      </p:sp>
      <p:sp>
        <p:nvSpPr>
          <p:cNvPr id="3" name="TextBox 2">
            <a:extLst>
              <a:ext uri="{FF2B5EF4-FFF2-40B4-BE49-F238E27FC236}">
                <a16:creationId xmlns:a16="http://schemas.microsoft.com/office/drawing/2014/main" id="{077497E7-4AA9-D276-59F0-36CCF8702005}"/>
              </a:ext>
            </a:extLst>
          </p:cNvPr>
          <p:cNvSpPr txBox="1"/>
          <p:nvPr/>
        </p:nvSpPr>
        <p:spPr>
          <a:xfrm>
            <a:off x="899804" y="6308079"/>
            <a:ext cx="9441874" cy="461665"/>
          </a:xfrm>
          <a:prstGeom prst="rect">
            <a:avLst/>
          </a:prstGeom>
          <a:noFill/>
        </p:spPr>
        <p:txBody>
          <a:bodyPr wrap="square">
            <a:spAutoFit/>
          </a:bodyPr>
          <a:lstStyle/>
          <a:p>
            <a:r>
              <a:rPr lang="en-US" sz="1200" dirty="0">
                <a:latin typeface="Aptos" panose="020B0004020202020204" pitchFamily="34" charset="0"/>
                <a:ea typeface="Aptos" panose="020B0004020202020204" pitchFamily="34" charset="0"/>
                <a:cs typeface="Arial" panose="020B0604020202020204" pitchFamily="34" charset="0"/>
              </a:rPr>
              <a:t>Fuente: Titelman et al (</a:t>
            </a:r>
            <a:r>
              <a:rPr lang="en-US" sz="1200" dirty="0" err="1">
                <a:latin typeface="Aptos" panose="020B0004020202020204" pitchFamily="34" charset="0"/>
                <a:ea typeface="Aptos" panose="020B0004020202020204" pitchFamily="34" charset="0"/>
                <a:cs typeface="Arial" panose="020B0604020202020204" pitchFamily="34" charset="0"/>
              </a:rPr>
              <a:t>próximamente</a:t>
            </a:r>
            <a:r>
              <a:rPr lang="en-US" sz="1200" dirty="0">
                <a:latin typeface="Aptos" panose="020B0004020202020204" pitchFamily="34" charset="0"/>
                <a:ea typeface="Aptos" panose="020B0004020202020204" pitchFamily="34" charset="0"/>
                <a:cs typeface="Arial" panose="020B0604020202020204" pitchFamily="34" charset="0"/>
              </a:rPr>
              <a:t>), "¿Es un </a:t>
            </a:r>
            <a:r>
              <a:rPr lang="en-US" sz="1200" dirty="0" err="1">
                <a:latin typeface="Aptos" panose="020B0004020202020204" pitchFamily="34" charset="0"/>
                <a:ea typeface="Aptos" panose="020B0004020202020204" pitchFamily="34" charset="0"/>
                <a:cs typeface="Arial" panose="020B0604020202020204" pitchFamily="34" charset="0"/>
              </a:rPr>
              <a:t>impuesto</a:t>
            </a:r>
            <a:r>
              <a:rPr lang="en-US" sz="1200" dirty="0">
                <a:latin typeface="Aptos" panose="020B0004020202020204" pitchFamily="34" charset="0"/>
                <a:ea typeface="Aptos" panose="020B0004020202020204" pitchFamily="34" charset="0"/>
                <a:cs typeface="Arial" panose="020B0604020202020204" pitchFamily="34" charset="0"/>
              </a:rPr>
              <a:t> al </a:t>
            </a:r>
            <a:r>
              <a:rPr lang="en-US" sz="1200" dirty="0" err="1">
                <a:latin typeface="Aptos" panose="020B0004020202020204" pitchFamily="34" charset="0"/>
                <a:ea typeface="Aptos" panose="020B0004020202020204" pitchFamily="34" charset="0"/>
                <a:cs typeface="Arial" panose="020B0604020202020204" pitchFamily="34" charset="0"/>
              </a:rPr>
              <a:t>carbono</a:t>
            </a:r>
            <a:r>
              <a:rPr lang="en-US" sz="1200" dirty="0">
                <a:latin typeface="Aptos" panose="020B0004020202020204" pitchFamily="34" charset="0"/>
                <a:ea typeface="Aptos" panose="020B0004020202020204" pitchFamily="34" charset="0"/>
                <a:cs typeface="Arial" panose="020B0604020202020204" pitchFamily="34" charset="0"/>
              </a:rPr>
              <a:t> la </a:t>
            </a:r>
            <a:r>
              <a:rPr lang="en-US" sz="1200" dirty="0" err="1">
                <a:latin typeface="Aptos" panose="020B0004020202020204" pitchFamily="34" charset="0"/>
                <a:ea typeface="Aptos" panose="020B0004020202020204" pitchFamily="34" charset="0"/>
                <a:cs typeface="Arial" panose="020B0604020202020204" pitchFamily="34" charset="0"/>
              </a:rPr>
              <a:t>respuesta</a:t>
            </a:r>
            <a:r>
              <a:rPr lang="en-US" sz="1200" dirty="0">
                <a:latin typeface="Aptos" panose="020B0004020202020204" pitchFamily="34" charset="0"/>
                <a:ea typeface="Aptos" panose="020B0004020202020204" pitchFamily="34" charset="0"/>
                <a:cs typeface="Arial" panose="020B0604020202020204" pitchFamily="34" charset="0"/>
              </a:rPr>
              <a:t> a las </a:t>
            </a:r>
            <a:r>
              <a:rPr lang="en-US" sz="1200" dirty="0" err="1">
                <a:latin typeface="Aptos" panose="020B0004020202020204" pitchFamily="34" charset="0"/>
                <a:ea typeface="Aptos" panose="020B0004020202020204" pitchFamily="34" charset="0"/>
                <a:cs typeface="Arial" panose="020B0604020202020204" pitchFamily="34" charset="0"/>
              </a:rPr>
              <a:t>necesidades</a:t>
            </a:r>
            <a:r>
              <a:rPr lang="en-US" sz="1200" dirty="0">
                <a:latin typeface="Aptos" panose="020B0004020202020204" pitchFamily="34" charset="0"/>
                <a:ea typeface="Aptos" panose="020B0004020202020204" pitchFamily="34" charset="0"/>
                <a:cs typeface="Arial" panose="020B0604020202020204" pitchFamily="34" charset="0"/>
              </a:rPr>
              <a:t> de </a:t>
            </a:r>
            <a:r>
              <a:rPr lang="en-US" sz="1200" dirty="0" err="1">
                <a:latin typeface="Aptos" panose="020B0004020202020204" pitchFamily="34" charset="0"/>
                <a:ea typeface="Aptos" panose="020B0004020202020204" pitchFamily="34" charset="0"/>
                <a:cs typeface="Arial" panose="020B0604020202020204" pitchFamily="34" charset="0"/>
              </a:rPr>
              <a:t>inversión</a:t>
            </a:r>
            <a:r>
              <a:rPr lang="en-US" sz="1200" dirty="0">
                <a:latin typeface="Aptos" panose="020B0004020202020204" pitchFamily="34" charset="0"/>
                <a:ea typeface="Aptos" panose="020B0004020202020204" pitchFamily="34" charset="0"/>
                <a:cs typeface="Arial" panose="020B0604020202020204" pitchFamily="34" charset="0"/>
              </a:rPr>
              <a:t> </a:t>
            </a:r>
            <a:r>
              <a:rPr lang="en-US" sz="1200" dirty="0" err="1">
                <a:latin typeface="Aptos" panose="020B0004020202020204" pitchFamily="34" charset="0"/>
                <a:ea typeface="Aptos" panose="020B0004020202020204" pitchFamily="34" charset="0"/>
                <a:cs typeface="Arial" panose="020B0604020202020204" pitchFamily="34" charset="0"/>
              </a:rPr>
              <a:t>en</a:t>
            </a:r>
            <a:r>
              <a:rPr lang="en-US" sz="1200" dirty="0">
                <a:latin typeface="Aptos" panose="020B0004020202020204" pitchFamily="34" charset="0"/>
                <a:ea typeface="Aptos" panose="020B0004020202020204" pitchFamily="34" charset="0"/>
                <a:cs typeface="Arial" panose="020B0604020202020204" pitchFamily="34" charset="0"/>
              </a:rPr>
              <a:t> </a:t>
            </a:r>
            <a:r>
              <a:rPr lang="en-US" sz="1200" dirty="0" err="1">
                <a:latin typeface="Aptos" panose="020B0004020202020204" pitchFamily="34" charset="0"/>
                <a:ea typeface="Aptos" panose="020B0004020202020204" pitchFamily="34" charset="0"/>
                <a:cs typeface="Arial" panose="020B0604020202020204" pitchFamily="34" charset="0"/>
              </a:rPr>
              <a:t>cambio</a:t>
            </a:r>
            <a:r>
              <a:rPr lang="en-US" sz="1200" dirty="0">
                <a:latin typeface="Aptos" panose="020B0004020202020204" pitchFamily="34" charset="0"/>
                <a:ea typeface="Aptos" panose="020B0004020202020204" pitchFamily="34" charset="0"/>
                <a:cs typeface="Arial" panose="020B0604020202020204" pitchFamily="34" charset="0"/>
              </a:rPr>
              <a:t> </a:t>
            </a:r>
            <a:r>
              <a:rPr lang="en-US" sz="1200" dirty="0" err="1">
                <a:latin typeface="Aptos" panose="020B0004020202020204" pitchFamily="34" charset="0"/>
                <a:ea typeface="Aptos" panose="020B0004020202020204" pitchFamily="34" charset="0"/>
                <a:cs typeface="Arial" panose="020B0604020202020204" pitchFamily="34" charset="0"/>
              </a:rPr>
              <a:t>climático</a:t>
            </a:r>
            <a:r>
              <a:rPr lang="en-US" sz="1200" dirty="0">
                <a:latin typeface="Aptos" panose="020B0004020202020204" pitchFamily="34" charset="0"/>
                <a:ea typeface="Aptos" panose="020B0004020202020204" pitchFamily="34" charset="0"/>
                <a:cs typeface="Arial" panose="020B0604020202020204" pitchFamily="34" charset="0"/>
              </a:rPr>
              <a:t> </a:t>
            </a:r>
            <a:r>
              <a:rPr lang="en-US" sz="1200" dirty="0" err="1">
                <a:latin typeface="Aptos" panose="020B0004020202020204" pitchFamily="34" charset="0"/>
                <a:ea typeface="Aptos" panose="020B0004020202020204" pitchFamily="34" charset="0"/>
                <a:cs typeface="Arial" panose="020B0604020202020204" pitchFamily="34" charset="0"/>
              </a:rPr>
              <a:t>en</a:t>
            </a:r>
            <a:r>
              <a:rPr lang="en-US" sz="1200" dirty="0">
                <a:latin typeface="Aptos" panose="020B0004020202020204" pitchFamily="34" charset="0"/>
                <a:ea typeface="Aptos" panose="020B0004020202020204" pitchFamily="34" charset="0"/>
                <a:cs typeface="Arial" panose="020B0604020202020204" pitchFamily="34" charset="0"/>
              </a:rPr>
              <a:t> América Latina y </a:t>
            </a:r>
            <a:r>
              <a:rPr lang="en-US" sz="1200" dirty="0" err="1">
                <a:latin typeface="Aptos" panose="020B0004020202020204" pitchFamily="34" charset="0"/>
                <a:ea typeface="Aptos" panose="020B0004020202020204" pitchFamily="34" charset="0"/>
                <a:cs typeface="Arial" panose="020B0604020202020204" pitchFamily="34" charset="0"/>
              </a:rPr>
              <a:t>el</a:t>
            </a:r>
            <a:r>
              <a:rPr lang="en-US" sz="1200" dirty="0">
                <a:latin typeface="Aptos" panose="020B0004020202020204" pitchFamily="34" charset="0"/>
                <a:ea typeface="Aptos" panose="020B0004020202020204" pitchFamily="34" charset="0"/>
                <a:cs typeface="Arial" panose="020B0604020202020204" pitchFamily="34" charset="0"/>
              </a:rPr>
              <a:t> Caribe?".</a:t>
            </a:r>
            <a:endParaRPr lang="en-US" sz="1200" dirty="0"/>
          </a:p>
        </p:txBody>
      </p:sp>
    </p:spTree>
    <p:extLst>
      <p:ext uri="{BB962C8B-B14F-4D97-AF65-F5344CB8AC3E}">
        <p14:creationId xmlns:p14="http://schemas.microsoft.com/office/powerpoint/2010/main" val="2094696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D36E1-0737-9292-C779-55DAA6A78EF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5BF0EC6-84B8-C8F6-22D2-C118289FE4FA}"/>
              </a:ext>
            </a:extLst>
          </p:cNvPr>
          <p:cNvSpPr>
            <a:spLocks noGrp="1"/>
          </p:cNvSpPr>
          <p:nvPr>
            <p:ph type="title"/>
          </p:nvPr>
        </p:nvSpPr>
        <p:spPr>
          <a:xfrm>
            <a:off x="619991" y="196851"/>
            <a:ext cx="10952018" cy="972074"/>
          </a:xfrm>
        </p:spPr>
        <p:txBody>
          <a:bodyPr>
            <a:noAutofit/>
          </a:bodyPr>
          <a:lstStyle/>
          <a:p>
            <a:pPr>
              <a:lnSpc>
                <a:spcPct val="100000"/>
              </a:lnSpc>
              <a:spcBef>
                <a:spcPts val="0"/>
              </a:spcBef>
            </a:pPr>
            <a:r>
              <a:rPr lang="en-US" sz="2800" b="1" dirty="0">
                <a:solidFill>
                  <a:schemeClr val="accent4">
                    <a:lumMod val="75000"/>
                  </a:schemeClr>
                </a:solidFill>
                <a:latin typeface="Aptos" panose="020B0004020202020204" pitchFamily="34" charset="0"/>
                <a:cs typeface="Arial" panose="020B0604020202020204" pitchFamily="34" charset="0"/>
              </a:rPr>
              <a:t>La </a:t>
            </a:r>
            <a:r>
              <a:rPr lang="en-US" sz="2800" b="1" dirty="0" err="1">
                <a:solidFill>
                  <a:schemeClr val="accent4">
                    <a:lumMod val="75000"/>
                  </a:schemeClr>
                </a:solidFill>
                <a:latin typeface="Aptos" panose="020B0004020202020204" pitchFamily="34" charset="0"/>
                <a:cs typeface="Arial" panose="020B0604020202020204" pitchFamily="34" charset="0"/>
              </a:rPr>
              <a:t>inversión</a:t>
            </a:r>
            <a:r>
              <a:rPr lang="en-US" sz="2800" b="1" dirty="0">
                <a:solidFill>
                  <a:schemeClr val="accent4">
                    <a:lumMod val="75000"/>
                  </a:schemeClr>
                </a:solidFill>
                <a:latin typeface="Aptos" panose="020B0004020202020204" pitchFamily="34" charset="0"/>
                <a:cs typeface="Arial" panose="020B0604020202020204" pitchFamily="34" charset="0"/>
              </a:rPr>
              <a:t> </a:t>
            </a:r>
            <a:r>
              <a:rPr lang="en-US" sz="2800" b="1" dirty="0" err="1">
                <a:solidFill>
                  <a:schemeClr val="accent4">
                    <a:lumMod val="75000"/>
                  </a:schemeClr>
                </a:solidFill>
                <a:latin typeface="Aptos" panose="020B0004020202020204" pitchFamily="34" charset="0"/>
                <a:cs typeface="Arial" panose="020B0604020202020204" pitchFamily="34" charset="0"/>
              </a:rPr>
              <a:t>pública</a:t>
            </a:r>
            <a:r>
              <a:rPr lang="en-US" sz="2800" b="1" dirty="0">
                <a:solidFill>
                  <a:schemeClr val="accent4">
                    <a:lumMod val="75000"/>
                  </a:schemeClr>
                </a:solidFill>
                <a:latin typeface="Aptos" panose="020B0004020202020204" pitchFamily="34" charset="0"/>
                <a:cs typeface="Arial" panose="020B0604020202020204" pitchFamily="34" charset="0"/>
              </a:rPr>
              <a:t> y </a:t>
            </a:r>
            <a:r>
              <a:rPr lang="en-US" sz="2800" b="1" dirty="0" err="1">
                <a:solidFill>
                  <a:schemeClr val="accent4">
                    <a:lumMod val="75000"/>
                  </a:schemeClr>
                </a:solidFill>
                <a:latin typeface="Aptos" panose="020B0004020202020204" pitchFamily="34" charset="0"/>
                <a:cs typeface="Arial" panose="020B0604020202020204" pitchFamily="34" charset="0"/>
              </a:rPr>
              <a:t>privada</a:t>
            </a:r>
            <a:r>
              <a:rPr lang="en-US" sz="2800" b="1" dirty="0">
                <a:solidFill>
                  <a:schemeClr val="accent4">
                    <a:lumMod val="75000"/>
                  </a:schemeClr>
                </a:solidFill>
                <a:latin typeface="Aptos" panose="020B0004020202020204" pitchFamily="34" charset="0"/>
                <a:cs typeface="Arial" panose="020B0604020202020204" pitchFamily="34" charset="0"/>
              </a:rPr>
              <a:t> </a:t>
            </a:r>
            <a:r>
              <a:rPr lang="en-US" sz="2800" b="1" dirty="0" err="1">
                <a:solidFill>
                  <a:schemeClr val="accent4">
                    <a:lumMod val="75000"/>
                  </a:schemeClr>
                </a:solidFill>
                <a:latin typeface="Aptos" panose="020B0004020202020204" pitchFamily="34" charset="0"/>
                <a:cs typeface="Arial" panose="020B0604020202020204" pitchFamily="34" charset="0"/>
              </a:rPr>
              <a:t>necesaria</a:t>
            </a:r>
            <a:r>
              <a:rPr lang="en-US" sz="2800" b="1" dirty="0">
                <a:solidFill>
                  <a:schemeClr val="accent4">
                    <a:lumMod val="75000"/>
                  </a:schemeClr>
                </a:solidFill>
                <a:latin typeface="Aptos" panose="020B0004020202020204" pitchFamily="34" charset="0"/>
                <a:cs typeface="Arial" panose="020B0604020202020204" pitchFamily="34" charset="0"/>
              </a:rPr>
              <a:t> para </a:t>
            </a:r>
            <a:r>
              <a:rPr lang="en-US" sz="2800" b="1" dirty="0" err="1">
                <a:solidFill>
                  <a:schemeClr val="accent4">
                    <a:lumMod val="75000"/>
                  </a:schemeClr>
                </a:solidFill>
                <a:latin typeface="Aptos" panose="020B0004020202020204" pitchFamily="34" charset="0"/>
                <a:cs typeface="Arial" panose="020B0604020202020204" pitchFamily="34" charset="0"/>
              </a:rPr>
              <a:t>compensar</a:t>
            </a:r>
            <a:r>
              <a:rPr lang="en-US" sz="2800" b="1" dirty="0">
                <a:solidFill>
                  <a:schemeClr val="accent4">
                    <a:lumMod val="75000"/>
                  </a:schemeClr>
                </a:solidFill>
                <a:latin typeface="Aptos" panose="020B0004020202020204" pitchFamily="34" charset="0"/>
                <a:cs typeface="Arial" panose="020B0604020202020204" pitchFamily="34" charset="0"/>
              </a:rPr>
              <a:t> las </a:t>
            </a:r>
            <a:r>
              <a:rPr lang="en-US" sz="2800" b="1" dirty="0" err="1">
                <a:solidFill>
                  <a:schemeClr val="accent4">
                    <a:lumMod val="75000"/>
                  </a:schemeClr>
                </a:solidFill>
                <a:latin typeface="Aptos" panose="020B0004020202020204" pitchFamily="34" charset="0"/>
                <a:cs typeface="Arial" panose="020B0604020202020204" pitchFamily="34" charset="0"/>
              </a:rPr>
              <a:t>pérdidas</a:t>
            </a:r>
            <a:r>
              <a:rPr lang="en-US" sz="2800" b="1" dirty="0">
                <a:solidFill>
                  <a:schemeClr val="accent4">
                    <a:lumMod val="75000"/>
                  </a:schemeClr>
                </a:solidFill>
                <a:latin typeface="Aptos" panose="020B0004020202020204" pitchFamily="34" charset="0"/>
                <a:cs typeface="Arial" panose="020B0604020202020204" pitchFamily="34" charset="0"/>
              </a:rPr>
              <a:t> del PIB </a:t>
            </a:r>
            <a:r>
              <a:rPr lang="en-US" sz="2800" b="1" dirty="0" err="1">
                <a:solidFill>
                  <a:schemeClr val="accent4">
                    <a:lumMod val="75000"/>
                  </a:schemeClr>
                </a:solidFill>
                <a:latin typeface="Aptos" panose="020B0004020202020204" pitchFamily="34" charset="0"/>
                <a:cs typeface="Arial" panose="020B0604020202020204" pitchFamily="34" charset="0"/>
              </a:rPr>
              <a:t>aumentaría</a:t>
            </a:r>
            <a:r>
              <a:rPr lang="en-US" sz="2800" b="1" dirty="0">
                <a:solidFill>
                  <a:schemeClr val="accent4">
                    <a:lumMod val="75000"/>
                  </a:schemeClr>
                </a:solidFill>
                <a:latin typeface="Aptos" panose="020B0004020202020204" pitchFamily="34" charset="0"/>
                <a:cs typeface="Arial" panose="020B0604020202020204" pitchFamily="34" charset="0"/>
              </a:rPr>
              <a:t> </a:t>
            </a:r>
            <a:r>
              <a:rPr lang="en-US" sz="2800" b="1" dirty="0" err="1">
                <a:solidFill>
                  <a:schemeClr val="accent4">
                    <a:lumMod val="75000"/>
                  </a:schemeClr>
                </a:solidFill>
                <a:latin typeface="Aptos" panose="020B0004020202020204" pitchFamily="34" charset="0"/>
                <a:cs typeface="Arial" panose="020B0604020202020204" pitchFamily="34" charset="0"/>
              </a:rPr>
              <a:t>sustancialmente</a:t>
            </a:r>
            <a:r>
              <a:rPr lang="en-US" sz="2800" b="1" dirty="0">
                <a:solidFill>
                  <a:schemeClr val="accent4">
                    <a:lumMod val="75000"/>
                  </a:schemeClr>
                </a:solidFill>
                <a:latin typeface="Aptos" panose="020B0004020202020204" pitchFamily="34" charset="0"/>
                <a:cs typeface="Arial" panose="020B0604020202020204" pitchFamily="34" charset="0"/>
              </a:rPr>
              <a:t> a medio </a:t>
            </a:r>
            <a:r>
              <a:rPr lang="en-US" sz="2800" b="1" dirty="0" err="1">
                <a:solidFill>
                  <a:schemeClr val="accent4">
                    <a:lumMod val="75000"/>
                  </a:schemeClr>
                </a:solidFill>
                <a:latin typeface="Aptos" panose="020B0004020202020204" pitchFamily="34" charset="0"/>
                <a:cs typeface="Arial" panose="020B0604020202020204" pitchFamily="34" charset="0"/>
              </a:rPr>
              <a:t>plazo</a:t>
            </a:r>
            <a:endParaRPr lang="en-US" sz="2800" b="1" dirty="0">
              <a:solidFill>
                <a:schemeClr val="accent4">
                  <a:lumMod val="75000"/>
                </a:schemeClr>
              </a:solidFill>
              <a:latin typeface="Aptos" panose="020B00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7E50947-2DFA-FA87-4CDB-3EF5CD29B6BA}"/>
              </a:ext>
            </a:extLst>
          </p:cNvPr>
          <p:cNvSpPr txBox="1"/>
          <p:nvPr/>
        </p:nvSpPr>
        <p:spPr>
          <a:xfrm>
            <a:off x="1116157" y="1361700"/>
            <a:ext cx="9805843" cy="873765"/>
          </a:xfrm>
          <a:prstGeom prst="rect">
            <a:avLst/>
          </a:prstGeom>
          <a:noFill/>
        </p:spPr>
        <p:txBody>
          <a:bodyPr wrap="square">
            <a:spAutoFit/>
          </a:bodyPr>
          <a:lstStyle/>
          <a:p>
            <a:pPr algn="ctr">
              <a:lnSpc>
                <a:spcPct val="107000"/>
              </a:lnSpc>
            </a:pPr>
            <a:r>
              <a:rPr lang="en-GB" sz="1600" b="1" kern="100" dirty="0" err="1">
                <a:ea typeface="Aptos" panose="020B0004020202020204" pitchFamily="34" charset="0"/>
                <a:cs typeface="Arial" panose="020B0604020202020204" pitchFamily="34" charset="0"/>
              </a:rPr>
              <a:t>Inversión</a:t>
            </a:r>
            <a:r>
              <a:rPr lang="en-GB" sz="1600" b="1" kern="100" dirty="0">
                <a:ea typeface="Aptos" panose="020B0004020202020204" pitchFamily="34" charset="0"/>
                <a:cs typeface="Arial" panose="020B0604020202020204" pitchFamily="34" charset="0"/>
              </a:rPr>
              <a:t> total </a:t>
            </a:r>
            <a:r>
              <a:rPr lang="en-GB" sz="1600" b="1" kern="100" dirty="0" err="1">
                <a:ea typeface="Aptos" panose="020B0004020202020204" pitchFamily="34" charset="0"/>
                <a:cs typeface="Arial" panose="020B0604020202020204" pitchFamily="34" charset="0"/>
              </a:rPr>
              <a:t>proyectada</a:t>
            </a:r>
            <a:r>
              <a:rPr lang="en-GB" sz="1600" b="1" kern="100" dirty="0">
                <a:ea typeface="Aptos" panose="020B0004020202020204" pitchFamily="34" charset="0"/>
                <a:cs typeface="Arial" panose="020B0604020202020204" pitchFamily="34" charset="0"/>
              </a:rPr>
              <a:t> </a:t>
            </a:r>
            <a:r>
              <a:rPr lang="en-GB" sz="1600" b="1" kern="100" dirty="0" err="1">
                <a:ea typeface="Aptos" panose="020B0004020202020204" pitchFamily="34" charset="0"/>
                <a:cs typeface="Arial" panose="020B0604020202020204" pitchFamily="34" charset="0"/>
              </a:rPr>
              <a:t>necesaria</a:t>
            </a:r>
            <a:r>
              <a:rPr lang="en-GB" sz="1600" b="1" kern="100" dirty="0">
                <a:ea typeface="Aptos" panose="020B0004020202020204" pitchFamily="34" charset="0"/>
                <a:cs typeface="Arial" panose="020B0604020202020204" pitchFamily="34" charset="0"/>
              </a:rPr>
              <a:t> para </a:t>
            </a:r>
            <a:r>
              <a:rPr lang="en-GB" sz="1600" b="1" kern="100" dirty="0" err="1">
                <a:ea typeface="Aptos" panose="020B0004020202020204" pitchFamily="34" charset="0"/>
                <a:cs typeface="Arial" panose="020B0604020202020204" pitchFamily="34" charset="0"/>
              </a:rPr>
              <a:t>compensar</a:t>
            </a:r>
            <a:r>
              <a:rPr lang="en-GB" sz="1600" b="1" kern="100" dirty="0">
                <a:ea typeface="Aptos" panose="020B0004020202020204" pitchFamily="34" charset="0"/>
                <a:cs typeface="Arial" panose="020B0604020202020204" pitchFamily="34" charset="0"/>
              </a:rPr>
              <a:t> la </a:t>
            </a:r>
            <a:r>
              <a:rPr lang="en-GB" sz="1600" b="1" kern="100" dirty="0" err="1">
                <a:ea typeface="Aptos" panose="020B0004020202020204" pitchFamily="34" charset="0"/>
                <a:cs typeface="Arial" panose="020B0604020202020204" pitchFamily="34" charset="0"/>
              </a:rPr>
              <a:t>reducción</a:t>
            </a:r>
            <a:r>
              <a:rPr lang="en-GB" sz="1600" b="1" kern="100" dirty="0">
                <a:ea typeface="Aptos" panose="020B0004020202020204" pitchFamily="34" charset="0"/>
                <a:cs typeface="Arial" panose="020B0604020202020204" pitchFamily="34" charset="0"/>
              </a:rPr>
              <a:t> del </a:t>
            </a:r>
            <a:r>
              <a:rPr lang="en-GB" sz="1600" b="1" kern="100" dirty="0" err="1">
                <a:ea typeface="Aptos" panose="020B0004020202020204" pitchFamily="34" charset="0"/>
                <a:cs typeface="Arial" panose="020B0604020202020204" pitchFamily="34" charset="0"/>
              </a:rPr>
              <a:t>crecimiento</a:t>
            </a:r>
            <a:r>
              <a:rPr lang="en-GB" sz="1600" b="1" kern="100" dirty="0">
                <a:ea typeface="Aptos" panose="020B0004020202020204" pitchFamily="34" charset="0"/>
                <a:cs typeface="Arial" panose="020B0604020202020204" pitchFamily="34" charset="0"/>
              </a:rPr>
              <a:t> del PIB </a:t>
            </a:r>
            <a:r>
              <a:rPr lang="en-GB" sz="1600" b="1" kern="100" dirty="0" err="1">
                <a:ea typeface="Aptos" panose="020B0004020202020204" pitchFamily="34" charset="0"/>
                <a:cs typeface="Arial" panose="020B0604020202020204" pitchFamily="34" charset="0"/>
              </a:rPr>
              <a:t>en</a:t>
            </a:r>
            <a:r>
              <a:rPr lang="en-GB" sz="1600" b="1" kern="100" dirty="0">
                <a:ea typeface="Aptos" panose="020B0004020202020204" pitchFamily="34" charset="0"/>
                <a:cs typeface="Arial" panose="020B0604020202020204" pitchFamily="34" charset="0"/>
              </a:rPr>
              <a:t> </a:t>
            </a:r>
            <a:r>
              <a:rPr lang="en-GB" sz="1600" b="1" kern="100" dirty="0" err="1">
                <a:ea typeface="Aptos" panose="020B0004020202020204" pitchFamily="34" charset="0"/>
                <a:cs typeface="Arial" panose="020B0604020202020204" pitchFamily="34" charset="0"/>
              </a:rPr>
              <a:t>el</a:t>
            </a:r>
            <a:r>
              <a:rPr lang="en-GB" sz="1600" b="1" kern="100" dirty="0">
                <a:ea typeface="Aptos" panose="020B0004020202020204" pitchFamily="34" charset="0"/>
                <a:cs typeface="Arial" panose="020B0604020202020204" pitchFamily="34" charset="0"/>
              </a:rPr>
              <a:t> </a:t>
            </a:r>
            <a:r>
              <a:rPr lang="en-GB" sz="1600" b="1" kern="100" dirty="0" err="1">
                <a:ea typeface="Aptos" panose="020B0004020202020204" pitchFamily="34" charset="0"/>
                <a:cs typeface="Arial" panose="020B0604020202020204" pitchFamily="34" charset="0"/>
              </a:rPr>
              <a:t>escenario</a:t>
            </a:r>
            <a:r>
              <a:rPr lang="en-GB" sz="1600" b="1" kern="100" dirty="0">
                <a:ea typeface="Aptos" panose="020B0004020202020204" pitchFamily="34" charset="0"/>
                <a:cs typeface="Arial" panose="020B0604020202020204" pitchFamily="34" charset="0"/>
              </a:rPr>
              <a:t> de 4,9 °C, </a:t>
            </a:r>
            <a:r>
              <a:rPr lang="en-GB" sz="1600" b="1" kern="100" dirty="0" err="1">
                <a:ea typeface="Aptos" panose="020B0004020202020204" pitchFamily="34" charset="0"/>
                <a:cs typeface="Arial" panose="020B0604020202020204" pitchFamily="34" charset="0"/>
              </a:rPr>
              <a:t>por</a:t>
            </a:r>
            <a:r>
              <a:rPr lang="en-GB" sz="1600" b="1" kern="100" dirty="0">
                <a:ea typeface="Aptos" panose="020B0004020202020204" pitchFamily="34" charset="0"/>
                <a:cs typeface="Arial" panose="020B0604020202020204" pitchFamily="34" charset="0"/>
              </a:rPr>
              <a:t> </a:t>
            </a:r>
            <a:r>
              <a:rPr lang="en-GB" sz="1600" b="1" kern="100" dirty="0" err="1">
                <a:ea typeface="Aptos" panose="020B0004020202020204" pitchFamily="34" charset="0"/>
                <a:cs typeface="Arial" panose="020B0604020202020204" pitchFamily="34" charset="0"/>
              </a:rPr>
              <a:t>década</a:t>
            </a:r>
            <a:r>
              <a:rPr lang="en-GB" sz="1600" b="1" kern="100" dirty="0">
                <a:ea typeface="Aptos" panose="020B0004020202020204" pitchFamily="34" charset="0"/>
                <a:cs typeface="Arial" panose="020B0604020202020204" pitchFamily="34" charset="0"/>
              </a:rPr>
              <a:t>, 2024-2050a
(</a:t>
            </a:r>
            <a:r>
              <a:rPr lang="en-GB" sz="1600" b="1" kern="100" dirty="0" err="1">
                <a:ea typeface="Aptos" panose="020B0004020202020204" pitchFamily="34" charset="0"/>
                <a:cs typeface="Arial" panose="020B0604020202020204" pitchFamily="34" charset="0"/>
              </a:rPr>
              <a:t>Porcentajes</a:t>
            </a:r>
            <a:r>
              <a:rPr lang="en-GB" sz="1600" b="1" kern="100" dirty="0">
                <a:ea typeface="Aptos" panose="020B0004020202020204" pitchFamily="34" charset="0"/>
                <a:cs typeface="Arial" panose="020B0604020202020204" pitchFamily="34" charset="0"/>
              </a:rPr>
              <a:t> del PIB)</a:t>
            </a:r>
            <a:endParaRPr lang="en-US" sz="1600" kern="100" dirty="0">
              <a:effectLst/>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028ECC2-C37F-8BE6-930C-393781ACC011}"/>
              </a:ext>
            </a:extLst>
          </p:cNvPr>
          <p:cNvSpPr txBox="1"/>
          <p:nvPr/>
        </p:nvSpPr>
        <p:spPr>
          <a:xfrm>
            <a:off x="619991" y="6170289"/>
            <a:ext cx="9441874" cy="400110"/>
          </a:xfrm>
          <a:prstGeom prst="rect">
            <a:avLst/>
          </a:prstGeom>
          <a:noFill/>
        </p:spPr>
        <p:txBody>
          <a:bodyPr wrap="square">
            <a:spAutoFit/>
          </a:bodyPr>
          <a:lstStyle/>
          <a:p>
            <a:r>
              <a:rPr lang="en-US" sz="1000" dirty="0">
                <a:latin typeface="Arial" panose="020B0604020202020204" pitchFamily="34" charset="0"/>
                <a:ea typeface="Aptos" panose="020B0004020202020204" pitchFamily="34" charset="0"/>
                <a:cs typeface="Arial" panose="020B0604020202020204" pitchFamily="34" charset="0"/>
              </a:rPr>
              <a:t>Fuente: Titelman et al (</a:t>
            </a:r>
            <a:r>
              <a:rPr lang="en-US" sz="1000" dirty="0" err="1">
                <a:latin typeface="Arial" panose="020B0604020202020204" pitchFamily="34" charset="0"/>
                <a:ea typeface="Aptos" panose="020B0004020202020204" pitchFamily="34" charset="0"/>
                <a:cs typeface="Arial" panose="020B0604020202020204" pitchFamily="34" charset="0"/>
              </a:rPr>
              <a:t>próximamente</a:t>
            </a:r>
            <a:r>
              <a:rPr lang="en-US" sz="1000" dirty="0">
                <a:latin typeface="Arial" panose="020B0604020202020204" pitchFamily="34" charset="0"/>
                <a:ea typeface="Aptos" panose="020B0004020202020204" pitchFamily="34" charset="0"/>
                <a:cs typeface="Arial" panose="020B0604020202020204" pitchFamily="34" charset="0"/>
              </a:rPr>
              <a:t>), "¿Es un </a:t>
            </a:r>
            <a:r>
              <a:rPr lang="en-US" sz="1000" dirty="0" err="1">
                <a:latin typeface="Arial" panose="020B0604020202020204" pitchFamily="34" charset="0"/>
                <a:ea typeface="Aptos" panose="020B0004020202020204" pitchFamily="34" charset="0"/>
                <a:cs typeface="Arial" panose="020B0604020202020204" pitchFamily="34" charset="0"/>
              </a:rPr>
              <a:t>impuesto</a:t>
            </a:r>
            <a:r>
              <a:rPr lang="en-US" sz="1000" dirty="0">
                <a:latin typeface="Arial" panose="020B0604020202020204" pitchFamily="34" charset="0"/>
                <a:ea typeface="Aptos" panose="020B0004020202020204" pitchFamily="34" charset="0"/>
                <a:cs typeface="Arial" panose="020B0604020202020204" pitchFamily="34" charset="0"/>
              </a:rPr>
              <a:t> al </a:t>
            </a:r>
            <a:r>
              <a:rPr lang="en-US" sz="1000" dirty="0" err="1">
                <a:latin typeface="Arial" panose="020B0604020202020204" pitchFamily="34" charset="0"/>
                <a:ea typeface="Aptos" panose="020B0004020202020204" pitchFamily="34" charset="0"/>
                <a:cs typeface="Arial" panose="020B0604020202020204" pitchFamily="34" charset="0"/>
              </a:rPr>
              <a:t>carbono</a:t>
            </a:r>
            <a:r>
              <a:rPr lang="en-US" sz="1000" dirty="0">
                <a:latin typeface="Arial" panose="020B0604020202020204" pitchFamily="34" charset="0"/>
                <a:ea typeface="Aptos" panose="020B0004020202020204" pitchFamily="34" charset="0"/>
                <a:cs typeface="Arial" panose="020B0604020202020204" pitchFamily="34" charset="0"/>
              </a:rPr>
              <a:t> la </a:t>
            </a:r>
            <a:r>
              <a:rPr lang="en-US" sz="1000" dirty="0" err="1">
                <a:latin typeface="Arial" panose="020B0604020202020204" pitchFamily="34" charset="0"/>
                <a:ea typeface="Aptos" panose="020B0004020202020204" pitchFamily="34" charset="0"/>
                <a:cs typeface="Arial" panose="020B0604020202020204" pitchFamily="34" charset="0"/>
              </a:rPr>
              <a:t>respuesta</a:t>
            </a:r>
            <a:r>
              <a:rPr lang="en-US" sz="1000" dirty="0">
                <a:latin typeface="Arial" panose="020B0604020202020204" pitchFamily="34" charset="0"/>
                <a:ea typeface="Aptos" panose="020B0004020202020204" pitchFamily="34" charset="0"/>
                <a:cs typeface="Arial" panose="020B0604020202020204" pitchFamily="34" charset="0"/>
              </a:rPr>
              <a:t> a las </a:t>
            </a:r>
            <a:r>
              <a:rPr lang="en-US" sz="1000" dirty="0" err="1">
                <a:latin typeface="Arial" panose="020B0604020202020204" pitchFamily="34" charset="0"/>
                <a:ea typeface="Aptos" panose="020B0004020202020204" pitchFamily="34" charset="0"/>
                <a:cs typeface="Arial" panose="020B0604020202020204" pitchFamily="34" charset="0"/>
              </a:rPr>
              <a:t>necesidades</a:t>
            </a:r>
            <a:r>
              <a:rPr lang="en-US" sz="1000" dirty="0">
                <a:latin typeface="Arial" panose="020B0604020202020204" pitchFamily="34" charset="0"/>
                <a:ea typeface="Aptos" panose="020B0004020202020204" pitchFamily="34" charset="0"/>
                <a:cs typeface="Arial" panose="020B0604020202020204" pitchFamily="34" charset="0"/>
              </a:rPr>
              <a:t> de </a:t>
            </a:r>
            <a:r>
              <a:rPr lang="en-US" sz="1000" dirty="0" err="1">
                <a:latin typeface="Arial" panose="020B0604020202020204" pitchFamily="34" charset="0"/>
                <a:ea typeface="Aptos" panose="020B0004020202020204" pitchFamily="34" charset="0"/>
                <a:cs typeface="Arial" panose="020B0604020202020204" pitchFamily="34" charset="0"/>
              </a:rPr>
              <a:t>inversión</a:t>
            </a:r>
            <a:r>
              <a:rPr lang="en-US" sz="1000" dirty="0">
                <a:latin typeface="Arial" panose="020B0604020202020204" pitchFamily="34" charset="0"/>
                <a:ea typeface="Aptos" panose="020B0004020202020204" pitchFamily="34" charset="0"/>
                <a:cs typeface="Arial" panose="020B0604020202020204" pitchFamily="34" charset="0"/>
              </a:rPr>
              <a:t> </a:t>
            </a:r>
            <a:r>
              <a:rPr lang="en-US" sz="1000" dirty="0" err="1">
                <a:latin typeface="Arial" panose="020B0604020202020204" pitchFamily="34" charset="0"/>
                <a:ea typeface="Aptos" panose="020B0004020202020204" pitchFamily="34" charset="0"/>
                <a:cs typeface="Arial" panose="020B0604020202020204" pitchFamily="34" charset="0"/>
              </a:rPr>
              <a:t>en</a:t>
            </a:r>
            <a:r>
              <a:rPr lang="en-US" sz="1000" dirty="0">
                <a:latin typeface="Arial" panose="020B0604020202020204" pitchFamily="34" charset="0"/>
                <a:ea typeface="Aptos" panose="020B0004020202020204" pitchFamily="34" charset="0"/>
                <a:cs typeface="Arial" panose="020B0604020202020204" pitchFamily="34" charset="0"/>
              </a:rPr>
              <a:t> </a:t>
            </a:r>
            <a:r>
              <a:rPr lang="en-US" sz="1000" dirty="0" err="1">
                <a:latin typeface="Arial" panose="020B0604020202020204" pitchFamily="34" charset="0"/>
                <a:ea typeface="Aptos" panose="020B0004020202020204" pitchFamily="34" charset="0"/>
                <a:cs typeface="Arial" panose="020B0604020202020204" pitchFamily="34" charset="0"/>
              </a:rPr>
              <a:t>cambio</a:t>
            </a:r>
            <a:r>
              <a:rPr lang="en-US" sz="1000" dirty="0">
                <a:latin typeface="Arial" panose="020B0604020202020204" pitchFamily="34" charset="0"/>
                <a:ea typeface="Aptos" panose="020B0004020202020204" pitchFamily="34" charset="0"/>
                <a:cs typeface="Arial" panose="020B0604020202020204" pitchFamily="34" charset="0"/>
              </a:rPr>
              <a:t> </a:t>
            </a:r>
            <a:r>
              <a:rPr lang="en-US" sz="1000" dirty="0" err="1">
                <a:latin typeface="Arial" panose="020B0604020202020204" pitchFamily="34" charset="0"/>
                <a:ea typeface="Aptos" panose="020B0004020202020204" pitchFamily="34" charset="0"/>
                <a:cs typeface="Arial" panose="020B0604020202020204" pitchFamily="34" charset="0"/>
              </a:rPr>
              <a:t>climático</a:t>
            </a:r>
            <a:r>
              <a:rPr lang="en-US" sz="1000" dirty="0">
                <a:latin typeface="Arial" panose="020B0604020202020204" pitchFamily="34" charset="0"/>
                <a:ea typeface="Aptos" panose="020B0004020202020204" pitchFamily="34" charset="0"/>
                <a:cs typeface="Arial" panose="020B0604020202020204" pitchFamily="34" charset="0"/>
              </a:rPr>
              <a:t> </a:t>
            </a:r>
            <a:r>
              <a:rPr lang="en-US" sz="1000" dirty="0" err="1">
                <a:latin typeface="Arial" panose="020B0604020202020204" pitchFamily="34" charset="0"/>
                <a:ea typeface="Aptos" panose="020B0004020202020204" pitchFamily="34" charset="0"/>
                <a:cs typeface="Arial" panose="020B0604020202020204" pitchFamily="34" charset="0"/>
              </a:rPr>
              <a:t>en</a:t>
            </a:r>
            <a:r>
              <a:rPr lang="en-US" sz="1000" dirty="0">
                <a:latin typeface="Arial" panose="020B0604020202020204" pitchFamily="34" charset="0"/>
                <a:ea typeface="Aptos" panose="020B0004020202020204" pitchFamily="34" charset="0"/>
                <a:cs typeface="Arial" panose="020B0604020202020204" pitchFamily="34" charset="0"/>
              </a:rPr>
              <a:t> América Latina y </a:t>
            </a:r>
            <a:r>
              <a:rPr lang="en-US" sz="1000" dirty="0" err="1">
                <a:latin typeface="Arial" panose="020B0604020202020204" pitchFamily="34" charset="0"/>
                <a:ea typeface="Aptos" panose="020B0004020202020204" pitchFamily="34" charset="0"/>
                <a:cs typeface="Arial" panose="020B0604020202020204" pitchFamily="34" charset="0"/>
              </a:rPr>
              <a:t>el</a:t>
            </a:r>
            <a:r>
              <a:rPr lang="en-US" sz="1000" dirty="0">
                <a:latin typeface="Arial" panose="020B0604020202020204" pitchFamily="34" charset="0"/>
                <a:ea typeface="Aptos" panose="020B0004020202020204" pitchFamily="34" charset="0"/>
                <a:cs typeface="Arial" panose="020B0604020202020204" pitchFamily="34" charset="0"/>
              </a:rPr>
              <a:t> Caribe?".</a:t>
            </a:r>
            <a:endParaRPr lang="en-US" sz="1000" dirty="0">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FC6E5579-8978-D16F-4B24-80CD8271D8A8}"/>
              </a:ext>
            </a:extLst>
          </p:cNvPr>
          <p:cNvGraphicFramePr>
            <a:graphicFrameLocks noGrp="1"/>
          </p:cNvGraphicFramePr>
          <p:nvPr>
            <p:ph idx="1"/>
            <p:extLst>
              <p:ext uri="{D42A27DB-BD31-4B8C-83A1-F6EECF244321}">
                <p14:modId xmlns:p14="http://schemas.microsoft.com/office/powerpoint/2010/main" val="1333230279"/>
              </p:ext>
            </p:extLst>
          </p:nvPr>
        </p:nvGraphicFramePr>
        <p:xfrm>
          <a:off x="619991" y="1838902"/>
          <a:ext cx="10952018" cy="4138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116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38E5-B463-DCC0-D64C-BC0D9418F082}"/>
              </a:ext>
            </a:extLst>
          </p:cNvPr>
          <p:cNvSpPr>
            <a:spLocks noGrp="1"/>
          </p:cNvSpPr>
          <p:nvPr>
            <p:ph type="title"/>
          </p:nvPr>
        </p:nvSpPr>
        <p:spPr/>
        <p:txBody>
          <a:bodyPr/>
          <a:lstStyle/>
          <a:p>
            <a:endParaRPr lang="en-CL"/>
          </a:p>
        </p:txBody>
      </p:sp>
      <p:pic>
        <p:nvPicPr>
          <p:cNvPr id="5" name="Content Placeholder 4" descr="A picture containing text, screenshot, design&#10;&#10;Description automatically generated">
            <a:extLst>
              <a:ext uri="{FF2B5EF4-FFF2-40B4-BE49-F238E27FC236}">
                <a16:creationId xmlns:a16="http://schemas.microsoft.com/office/drawing/2014/main" id="{5D5CA08D-9668-5EF7-ECA8-29DA7F2B220A}"/>
              </a:ext>
            </a:extLst>
          </p:cNvPr>
          <p:cNvPicPr>
            <a:picLocks noGrp="1" noChangeAspect="1"/>
          </p:cNvPicPr>
          <p:nvPr>
            <p:ph idx="1"/>
          </p:nvPr>
        </p:nvPicPr>
        <p:blipFill>
          <a:blip r:embed="rId2"/>
          <a:stretch>
            <a:fillRect/>
          </a:stretch>
        </p:blipFill>
        <p:spPr>
          <a:xfrm>
            <a:off x="0" y="60030"/>
            <a:ext cx="12211828" cy="6858000"/>
          </a:xfrm>
        </p:spPr>
      </p:pic>
      <p:sp>
        <p:nvSpPr>
          <p:cNvPr id="3" name="Title 1">
            <a:extLst>
              <a:ext uri="{FF2B5EF4-FFF2-40B4-BE49-F238E27FC236}">
                <a16:creationId xmlns:a16="http://schemas.microsoft.com/office/drawing/2014/main" id="{9FE8AFF0-B75A-404B-6FAD-5F379929DF46}"/>
              </a:ext>
            </a:extLst>
          </p:cNvPr>
          <p:cNvSpPr txBox="1">
            <a:spLocks/>
          </p:cNvSpPr>
          <p:nvPr/>
        </p:nvSpPr>
        <p:spPr>
          <a:xfrm>
            <a:off x="575733" y="187960"/>
            <a:ext cx="12192000" cy="8477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600" b="1" dirty="0">
                <a:solidFill>
                  <a:schemeClr val="accent4">
                    <a:lumMod val="75000"/>
                  </a:schemeClr>
                </a:solidFill>
                <a:latin typeface="Arial" panose="020B0604020202020204" pitchFamily="34" charset="0"/>
                <a:cs typeface="Arial" panose="020B0604020202020204" pitchFamily="34" charset="0"/>
              </a:rPr>
              <a:t>Para enfrentar los desafíos de financiamiento e inversión </a:t>
            </a:r>
            <a:br>
              <a:rPr lang="es-AR" sz="2600" b="1" dirty="0">
                <a:solidFill>
                  <a:schemeClr val="accent4">
                    <a:lumMod val="75000"/>
                  </a:schemeClr>
                </a:solidFill>
                <a:latin typeface="Arial" panose="020B0604020202020204" pitchFamily="34" charset="0"/>
                <a:cs typeface="Arial" panose="020B0604020202020204" pitchFamily="34" charset="0"/>
              </a:rPr>
            </a:br>
            <a:r>
              <a:rPr lang="es-AR" sz="2600" b="1" dirty="0">
                <a:solidFill>
                  <a:schemeClr val="accent4">
                    <a:lumMod val="75000"/>
                  </a:schemeClr>
                </a:solidFill>
                <a:latin typeface="Arial" panose="020B0604020202020204" pitchFamily="34" charset="0"/>
                <a:cs typeface="Arial" panose="020B0604020202020204" pitchFamily="34" charset="0"/>
              </a:rPr>
              <a:t>se requerirá de esfuerzos nacionales, regionales y globales</a:t>
            </a:r>
            <a:endParaRPr lang="en-GB" sz="2600" b="1" dirty="0">
              <a:solidFill>
                <a:schemeClr val="accent4">
                  <a:lumMod val="75000"/>
                </a:schemeClr>
              </a:solidFill>
              <a:latin typeface="Arial" panose="020B0604020202020204" pitchFamily="34" charset="0"/>
              <a:cs typeface="Arial" panose="020B0604020202020204" pitchFamily="34" charset="0"/>
            </a:endParaRPr>
          </a:p>
        </p:txBody>
      </p:sp>
      <p:graphicFrame>
        <p:nvGraphicFramePr>
          <p:cNvPr id="6" name="Content Placeholder 6">
            <a:extLst>
              <a:ext uri="{FF2B5EF4-FFF2-40B4-BE49-F238E27FC236}">
                <a16:creationId xmlns:a16="http://schemas.microsoft.com/office/drawing/2014/main" id="{5B04EB69-6BC9-56C3-139E-CD7E27E99EB7}"/>
              </a:ext>
            </a:extLst>
          </p:cNvPr>
          <p:cNvGraphicFramePr>
            <a:graphicFrameLocks/>
          </p:cNvGraphicFramePr>
          <p:nvPr>
            <p:extLst>
              <p:ext uri="{D42A27DB-BD31-4B8C-83A1-F6EECF244321}">
                <p14:modId xmlns:p14="http://schemas.microsoft.com/office/powerpoint/2010/main" val="9413993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F28ADBD-4F2C-80C7-3307-5E3FC1FAFF36}"/>
              </a:ext>
            </a:extLst>
          </p:cNvPr>
          <p:cNvSpPr txBox="1"/>
          <p:nvPr/>
        </p:nvSpPr>
        <p:spPr>
          <a:xfrm>
            <a:off x="231617" y="1612095"/>
            <a:ext cx="3985456" cy="1754326"/>
          </a:xfrm>
          <a:prstGeom prst="rect">
            <a:avLst/>
          </a:prstGeom>
          <a:noFill/>
        </p:spPr>
        <p:txBody>
          <a:bodyPr wrap="square" rtlCol="0">
            <a:spAutoFit/>
          </a:bodyPr>
          <a:lstStyle/>
          <a:p>
            <a:pPr marL="285750" indent="-285750">
              <a:buClr>
                <a:srgbClr val="932473"/>
              </a:buClr>
              <a:buFont typeface="Arial" panose="020B0604020202020204" pitchFamily="34" charset="0"/>
              <a:buChar char="•"/>
            </a:pPr>
            <a:r>
              <a:rPr lang="es-AR" dirty="0">
                <a:solidFill>
                  <a:schemeClr val="accent4">
                    <a:lumMod val="75000"/>
                  </a:schemeClr>
                </a:solidFill>
                <a:latin typeface="Arial" panose="020B0604020202020204" pitchFamily="34" charset="0"/>
                <a:cs typeface="Arial" panose="020B0604020202020204" pitchFamily="34" charset="0"/>
              </a:rPr>
              <a:t>Fortalecer la recaudación y progresividad de la estructura tributaria</a:t>
            </a:r>
          </a:p>
          <a:p>
            <a:pPr marL="285750" indent="-285750">
              <a:buClr>
                <a:srgbClr val="932473"/>
              </a:buClr>
              <a:buFont typeface="Arial" panose="020B0604020202020204" pitchFamily="34" charset="0"/>
              <a:buChar char="•"/>
            </a:pPr>
            <a:r>
              <a:rPr lang="es-AR" dirty="0">
                <a:solidFill>
                  <a:schemeClr val="accent4">
                    <a:lumMod val="75000"/>
                  </a:schemeClr>
                </a:solidFill>
                <a:latin typeface="Arial" panose="020B0604020202020204" pitchFamily="34" charset="0"/>
                <a:cs typeface="Arial" panose="020B0604020202020204" pitchFamily="34" charset="0"/>
              </a:rPr>
              <a:t>Gasto público e inversión </a:t>
            </a:r>
          </a:p>
          <a:p>
            <a:pPr marL="285750" indent="-285750">
              <a:buClr>
                <a:srgbClr val="932473"/>
              </a:buClr>
              <a:buFont typeface="Arial" panose="020B0604020202020204" pitchFamily="34" charset="0"/>
              <a:buChar char="•"/>
            </a:pPr>
            <a:r>
              <a:rPr lang="es-AR" dirty="0">
                <a:solidFill>
                  <a:schemeClr val="accent4">
                    <a:lumMod val="75000"/>
                  </a:schemeClr>
                </a:solidFill>
                <a:latin typeface="Arial" panose="020B0604020202020204" pitchFamily="34" charset="0"/>
                <a:cs typeface="Arial" panose="020B0604020202020204" pitchFamily="34" charset="0"/>
              </a:rPr>
              <a:t>Acceso a nuevos mecanismos de financiamiento bonos temáticos</a:t>
            </a:r>
          </a:p>
        </p:txBody>
      </p:sp>
      <p:sp>
        <p:nvSpPr>
          <p:cNvPr id="8" name="TextBox 7">
            <a:extLst>
              <a:ext uri="{FF2B5EF4-FFF2-40B4-BE49-F238E27FC236}">
                <a16:creationId xmlns:a16="http://schemas.microsoft.com/office/drawing/2014/main" id="{7967233C-55B7-1B61-4E63-F11102C77967}"/>
              </a:ext>
            </a:extLst>
          </p:cNvPr>
          <p:cNvSpPr txBox="1"/>
          <p:nvPr/>
        </p:nvSpPr>
        <p:spPr>
          <a:xfrm>
            <a:off x="231617" y="4233711"/>
            <a:ext cx="3482235" cy="2031325"/>
          </a:xfrm>
          <a:prstGeom prst="rect">
            <a:avLst/>
          </a:prstGeom>
          <a:noFill/>
        </p:spPr>
        <p:txBody>
          <a:bodyPr wrap="square" rtlCol="0">
            <a:spAutoFit/>
          </a:bodyPr>
          <a:lstStyle/>
          <a:p>
            <a:pPr marL="285750" indent="-285750">
              <a:buClr>
                <a:srgbClr val="932473"/>
              </a:buClr>
              <a:buFont typeface="Arial" panose="020B0604020202020204" pitchFamily="34" charset="0"/>
              <a:buChar char="•"/>
            </a:pPr>
            <a:r>
              <a:rPr lang="es-AR" dirty="0">
                <a:solidFill>
                  <a:schemeClr val="accent4">
                    <a:lumMod val="75000"/>
                  </a:schemeClr>
                </a:solidFill>
                <a:latin typeface="Arial" panose="020B0604020202020204" pitchFamily="34" charset="0"/>
                <a:cs typeface="Arial" panose="020B0604020202020204" pitchFamily="34" charset="0"/>
              </a:rPr>
              <a:t>Profundizar el financiamiento a través de  bancos de desarrollo multilaterales, regionales y nacionales, fondos de </a:t>
            </a:r>
            <a:r>
              <a:rPr lang="es-AR" dirty="0" err="1">
                <a:solidFill>
                  <a:schemeClr val="accent4">
                    <a:lumMod val="75000"/>
                  </a:schemeClr>
                </a:solidFill>
                <a:latin typeface="Arial" panose="020B0604020202020204" pitchFamily="34" charset="0"/>
                <a:cs typeface="Arial" panose="020B0604020202020204" pitchFamily="34" charset="0"/>
              </a:rPr>
              <a:t>garantia</a:t>
            </a:r>
            <a:r>
              <a:rPr lang="es-AR" dirty="0">
                <a:solidFill>
                  <a:schemeClr val="accent4">
                    <a:lumMod val="75000"/>
                  </a:schemeClr>
                </a:solidFill>
                <a:latin typeface="Arial" panose="020B0604020202020204" pitchFamily="34" charset="0"/>
                <a:cs typeface="Arial" panose="020B0604020202020204" pitchFamily="34" charset="0"/>
              </a:rPr>
              <a:t> </a:t>
            </a:r>
          </a:p>
          <a:p>
            <a:pPr marL="285750" indent="-285750">
              <a:buClr>
                <a:srgbClr val="932473"/>
              </a:buClr>
              <a:buFont typeface="Arial" panose="020B0604020202020204" pitchFamily="34" charset="0"/>
              <a:buChar char="•"/>
            </a:pPr>
            <a:r>
              <a:rPr lang="es-AR" dirty="0">
                <a:solidFill>
                  <a:schemeClr val="accent4">
                    <a:lumMod val="75000"/>
                  </a:schemeClr>
                </a:solidFill>
                <a:latin typeface="Arial" panose="020B0604020202020204" pitchFamily="34" charset="0"/>
                <a:cs typeface="Arial" panose="020B0604020202020204" pitchFamily="34" charset="0"/>
              </a:rPr>
              <a:t>Fomentar los flujos de ODA para cambio climático</a:t>
            </a:r>
          </a:p>
        </p:txBody>
      </p:sp>
      <p:sp>
        <p:nvSpPr>
          <p:cNvPr id="9" name="TextBox 8">
            <a:extLst>
              <a:ext uri="{FF2B5EF4-FFF2-40B4-BE49-F238E27FC236}">
                <a16:creationId xmlns:a16="http://schemas.microsoft.com/office/drawing/2014/main" id="{C4AF266E-C219-11CF-31C4-68F059E09A15}"/>
              </a:ext>
            </a:extLst>
          </p:cNvPr>
          <p:cNvSpPr txBox="1"/>
          <p:nvPr/>
        </p:nvSpPr>
        <p:spPr>
          <a:xfrm>
            <a:off x="8218117" y="1612095"/>
            <a:ext cx="3482235" cy="2031325"/>
          </a:xfrm>
          <a:prstGeom prst="rect">
            <a:avLst/>
          </a:prstGeom>
          <a:noFill/>
        </p:spPr>
        <p:txBody>
          <a:bodyPr wrap="square" lIns="91440" tIns="45720" rIns="91440" bIns="45720" rtlCol="0" anchor="t">
            <a:spAutoFit/>
          </a:bodyPr>
          <a:lstStyle/>
          <a:p>
            <a:pPr marL="285750" indent="-285750">
              <a:buClr>
                <a:srgbClr val="932473"/>
              </a:buClr>
              <a:buFont typeface="Arial" panose="020B0604020202020204" pitchFamily="34" charset="0"/>
              <a:buChar char="•"/>
            </a:pPr>
            <a:r>
              <a:rPr lang="es-AR" dirty="0">
                <a:solidFill>
                  <a:schemeClr val="accent4">
                    <a:lumMod val="75000"/>
                  </a:schemeClr>
                </a:solidFill>
                <a:latin typeface="Arial" panose="020B0604020202020204" pitchFamily="34" charset="0"/>
                <a:cs typeface="Arial" panose="020B0604020202020204" pitchFamily="34" charset="0"/>
              </a:rPr>
              <a:t>Política </a:t>
            </a:r>
            <a:r>
              <a:rPr lang="es-AR" dirty="0" err="1">
                <a:solidFill>
                  <a:schemeClr val="accent4">
                    <a:lumMod val="75000"/>
                  </a:schemeClr>
                </a:solidFill>
                <a:latin typeface="Arial" panose="020B0604020202020204" pitchFamily="34" charset="0"/>
                <a:cs typeface="Arial" panose="020B0604020202020204" pitchFamily="34" charset="0"/>
              </a:rPr>
              <a:t>macroprudencial</a:t>
            </a:r>
            <a:r>
              <a:rPr lang="es-AR" dirty="0">
                <a:solidFill>
                  <a:schemeClr val="accent4">
                    <a:lumMod val="75000"/>
                  </a:schemeClr>
                </a:solidFill>
                <a:latin typeface="Arial" panose="020B0604020202020204" pitchFamily="34" charset="0"/>
                <a:cs typeface="Arial" panose="020B0604020202020204" pitchFamily="34" charset="0"/>
              </a:rPr>
              <a:t>: </a:t>
            </a:r>
          </a:p>
          <a:p>
            <a:pPr marL="742950" lvl="1" indent="-285750">
              <a:buClr>
                <a:srgbClr val="932473"/>
              </a:buClr>
              <a:buFont typeface="Arial" panose="020B0604020202020204" pitchFamily="34" charset="0"/>
              <a:buChar char="•"/>
            </a:pPr>
            <a:r>
              <a:rPr lang="es-AR" dirty="0">
                <a:solidFill>
                  <a:schemeClr val="accent4">
                    <a:lumMod val="75000"/>
                  </a:schemeClr>
                </a:solidFill>
                <a:latin typeface="Arial" panose="020B0604020202020204" pitchFamily="34" charset="0"/>
                <a:cs typeface="Arial" panose="020B0604020202020204" pitchFamily="34" charset="0"/>
              </a:rPr>
              <a:t>Manejo de riesgos cambiarios y  financieros</a:t>
            </a:r>
          </a:p>
          <a:p>
            <a:pPr marL="742950" lvl="1" indent="-285750">
              <a:buClr>
                <a:srgbClr val="932473"/>
              </a:buClr>
              <a:buFont typeface="Arial" panose="020B0604020202020204" pitchFamily="34" charset="0"/>
              <a:buChar char="•"/>
            </a:pPr>
            <a:r>
              <a:rPr lang="es-AR" dirty="0">
                <a:solidFill>
                  <a:schemeClr val="accent4">
                    <a:lumMod val="75000"/>
                  </a:schemeClr>
                </a:solidFill>
                <a:latin typeface="Arial" panose="020B0604020202020204" pitchFamily="34" charset="0"/>
                <a:cs typeface="Arial" panose="020B0604020202020204" pitchFamily="34" charset="0"/>
              </a:rPr>
              <a:t>Incentivos para la asignación hacia la inversión sostenible</a:t>
            </a:r>
          </a:p>
          <a:p>
            <a:pPr marL="285750" indent="-285750">
              <a:buClr>
                <a:srgbClr val="932473"/>
              </a:buClr>
              <a:buFont typeface="Arial" panose="020B0604020202020204" pitchFamily="34" charset="0"/>
              <a:buChar char="•"/>
            </a:pPr>
            <a:endParaRPr lang="es-AR" dirty="0">
              <a:solidFill>
                <a:schemeClr val="accent4">
                  <a:lumMod val="7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2BD3E85-9C3C-D33A-1202-4A99643372DC}"/>
              </a:ext>
            </a:extLst>
          </p:cNvPr>
          <p:cNvSpPr txBox="1"/>
          <p:nvPr/>
        </p:nvSpPr>
        <p:spPr>
          <a:xfrm>
            <a:off x="8478150" y="4001294"/>
            <a:ext cx="3482235" cy="2585323"/>
          </a:xfrm>
          <a:prstGeom prst="rect">
            <a:avLst/>
          </a:prstGeom>
          <a:noFill/>
        </p:spPr>
        <p:txBody>
          <a:bodyPr wrap="square" rtlCol="0">
            <a:spAutoFit/>
          </a:bodyPr>
          <a:lstStyle/>
          <a:p>
            <a:pPr marL="285750" indent="-285750">
              <a:buClr>
                <a:srgbClr val="932473"/>
              </a:buClr>
              <a:buFont typeface="Arial" panose="020B0604020202020204" pitchFamily="34" charset="0"/>
              <a:buChar char="•"/>
            </a:pPr>
            <a:r>
              <a:rPr lang="es-AR" dirty="0">
                <a:solidFill>
                  <a:schemeClr val="accent4">
                    <a:lumMod val="75000"/>
                  </a:schemeClr>
                </a:solidFill>
                <a:latin typeface="Arial" panose="020B0604020202020204" pitchFamily="34" charset="0"/>
                <a:cs typeface="Arial" panose="020B0604020202020204" pitchFamily="34" charset="0"/>
              </a:rPr>
              <a:t>Establecer mecanismos institucionales  para la restructuración y alivio de deuda</a:t>
            </a:r>
          </a:p>
          <a:p>
            <a:pPr marL="285750" indent="-285750">
              <a:buClr>
                <a:srgbClr val="932473"/>
              </a:buClr>
              <a:buFont typeface="Arial" panose="020B0604020202020204" pitchFamily="34" charset="0"/>
              <a:buChar char="•"/>
            </a:pPr>
            <a:r>
              <a:rPr lang="es-AR" dirty="0">
                <a:solidFill>
                  <a:schemeClr val="accent4">
                    <a:lumMod val="75000"/>
                  </a:schemeClr>
                </a:solidFill>
                <a:latin typeface="Arial" panose="020B0604020202020204" pitchFamily="34" charset="0"/>
                <a:cs typeface="Arial" panose="020B0604020202020204" pitchFamily="34" charset="0"/>
              </a:rPr>
              <a:t>Apoyar la inclusión de </a:t>
            </a:r>
            <a:r>
              <a:rPr lang="es-ES" dirty="0">
                <a:solidFill>
                  <a:schemeClr val="accent4">
                    <a:lumMod val="75000"/>
                  </a:schemeClr>
                </a:solidFill>
                <a:latin typeface="Arial" panose="020B0604020202020204" pitchFamily="34" charset="0"/>
                <a:cs typeface="Arial" panose="020B0604020202020204" pitchFamily="34" charset="0"/>
              </a:rPr>
              <a:t>cláusulas vinculadas a desastres y huracanes</a:t>
            </a:r>
            <a:r>
              <a:rPr lang="es-AR" dirty="0">
                <a:solidFill>
                  <a:schemeClr val="accent4">
                    <a:lumMod val="75000"/>
                  </a:schemeClr>
                </a:solidFill>
                <a:latin typeface="Arial" panose="020B0604020202020204" pitchFamily="34" charset="0"/>
                <a:cs typeface="Arial" panose="020B0604020202020204" pitchFamily="34" charset="0"/>
              </a:rPr>
              <a:t>, y cumplimiento de metas climáticas</a:t>
            </a:r>
          </a:p>
        </p:txBody>
      </p:sp>
    </p:spTree>
    <p:extLst>
      <p:ext uri="{BB962C8B-B14F-4D97-AF65-F5344CB8AC3E}">
        <p14:creationId xmlns:p14="http://schemas.microsoft.com/office/powerpoint/2010/main" val="3632044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4D9680-D39D-F22B-AD47-DA2EC533F83E}"/>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D964C-8884-9629-92BF-FF707C0009E7}"/>
              </a:ext>
            </a:extLst>
          </p:cNvPr>
          <p:cNvSpPr>
            <a:spLocks noGrp="1"/>
          </p:cNvSpPr>
          <p:nvPr>
            <p:ph type="title"/>
          </p:nvPr>
        </p:nvSpPr>
        <p:spPr>
          <a:xfrm>
            <a:off x="838200" y="365125"/>
            <a:ext cx="10515600" cy="1325563"/>
          </a:xfrm>
        </p:spPr>
        <p:txBody>
          <a:bodyPr>
            <a:normAutofit/>
          </a:bodyPr>
          <a:lstStyle/>
          <a:p>
            <a:pPr>
              <a:spcBef>
                <a:spcPts val="0"/>
              </a:spcBef>
            </a:pPr>
            <a:r>
              <a:rPr lang="en-GB" sz="4800" b="1" dirty="0">
                <a:solidFill>
                  <a:schemeClr val="accent4">
                    <a:lumMod val="75000"/>
                  </a:schemeClr>
                </a:solidFill>
                <a:latin typeface="Aptos" panose="020B0004020202020204" pitchFamily="34" charset="0"/>
                <a:cs typeface="Arial" panose="020B0604020202020204" pitchFamily="34" charset="0"/>
              </a:rPr>
              <a:t>En </a:t>
            </a:r>
            <a:r>
              <a:rPr lang="en-GB" sz="4800" b="1" dirty="0" err="1">
                <a:solidFill>
                  <a:schemeClr val="accent4">
                    <a:lumMod val="75000"/>
                  </a:schemeClr>
                </a:solidFill>
                <a:latin typeface="Aptos" panose="020B0004020202020204" pitchFamily="34" charset="0"/>
                <a:cs typeface="Arial" panose="020B0604020202020204" pitchFamily="34" charset="0"/>
              </a:rPr>
              <a:t>suma</a:t>
            </a:r>
            <a:r>
              <a:rPr lang="en-GB" sz="4800" b="1" dirty="0">
                <a:solidFill>
                  <a:schemeClr val="accent4">
                    <a:lumMod val="75000"/>
                  </a:schemeClr>
                </a:solidFill>
                <a:latin typeface="Aptos" panose="020B0004020202020204" pitchFamily="34" charset="0"/>
                <a:cs typeface="Arial" panose="020B0604020202020204" pitchFamily="34" charset="0"/>
              </a:rPr>
              <a:t> </a:t>
            </a:r>
            <a:endParaRPr lang="en-US" sz="4800" b="1" dirty="0">
              <a:solidFill>
                <a:schemeClr val="accent4">
                  <a:lumMod val="75000"/>
                </a:schemeClr>
              </a:solidFill>
              <a:latin typeface="Aptos" panose="020B0004020202020204" pitchFamily="34" charset="0"/>
              <a:cs typeface="Arial" panose="020B0604020202020204" pitchFamily="34" charset="0"/>
            </a:endParaRP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58DDDC-BA92-60D5-7F83-852D4C9DAB3F}"/>
              </a:ext>
            </a:extLst>
          </p:cNvPr>
          <p:cNvSpPr>
            <a:spLocks noGrp="1"/>
          </p:cNvSpPr>
          <p:nvPr>
            <p:ph idx="1"/>
          </p:nvPr>
        </p:nvSpPr>
        <p:spPr>
          <a:xfrm>
            <a:off x="669036" y="1929384"/>
            <a:ext cx="11023092" cy="4636684"/>
          </a:xfrm>
        </p:spPr>
        <p:txBody>
          <a:bodyPr>
            <a:noAutofit/>
          </a:bodyPr>
          <a:lstStyle/>
          <a:p>
            <a:pPr>
              <a:spcBef>
                <a:spcPts val="600"/>
              </a:spcBef>
              <a:spcAft>
                <a:spcPts val="1200"/>
              </a:spcAft>
              <a:buClr>
                <a:srgbClr val="FF6600"/>
              </a:buClr>
            </a:pPr>
            <a:r>
              <a:rPr lang="es-ES_tradnl" sz="2400" noProof="1">
                <a:solidFill>
                  <a:schemeClr val="accent4">
                    <a:lumMod val="75000"/>
                  </a:schemeClr>
                </a:solidFill>
                <a:latin typeface="Aptos" panose="020B0004020202020204" pitchFamily="34" charset="0"/>
              </a:rPr>
              <a:t>La region require un gran salto de inversión tanto pública como privada.</a:t>
            </a:r>
          </a:p>
          <a:p>
            <a:pPr>
              <a:spcBef>
                <a:spcPts val="600"/>
              </a:spcBef>
              <a:spcAft>
                <a:spcPts val="1200"/>
              </a:spcAft>
              <a:buClr>
                <a:srgbClr val="FF6600"/>
              </a:buClr>
            </a:pPr>
            <a:r>
              <a:rPr lang="es-ES_tradnl" sz="2400" noProof="1">
                <a:solidFill>
                  <a:schemeClr val="accent4">
                    <a:lumMod val="75000"/>
                  </a:schemeClr>
                </a:solidFill>
                <a:latin typeface="Aptos" panose="020B0004020202020204" pitchFamily="34" charset="0"/>
              </a:rPr>
              <a:t>Las perturbaciones climáticas tendrán un impacto muy significativo en las tendencias de la PTF y el PIB y profundizarán los problemas estructurales.
El espacio fiscal en la región es muy escaso, lo que limita severamente la capacidad de apoyar un impulso de inversión pública.</a:t>
            </a:r>
          </a:p>
          <a:p>
            <a:pPr>
              <a:spcBef>
                <a:spcPts val="600"/>
              </a:spcBef>
              <a:spcAft>
                <a:spcPts val="1200"/>
              </a:spcAft>
              <a:buClr>
                <a:srgbClr val="FF6600"/>
              </a:buClr>
            </a:pPr>
            <a:r>
              <a:rPr lang="es-ES_tradnl" sz="2400" noProof="1">
                <a:solidFill>
                  <a:schemeClr val="accent4">
                    <a:lumMod val="75000"/>
                  </a:schemeClr>
                </a:solidFill>
                <a:latin typeface="Aptos" panose="020B0004020202020204" pitchFamily="34" charset="0"/>
              </a:rPr>
              <a:t>El  financiamiento para los esfuerzos de desarrollo debe abarcar medidas de movilización de recursos internos, complementadas con un mayor acceso a capital de bajo costo para la inversión pública y privada.
Los Fondos de Garantia un papel clave en </a:t>
            </a:r>
            <a:r>
              <a:rPr lang="es-ES_tradnl" sz="2400" noProof="1">
                <a:solidFill>
                  <a:schemeClr val="accent4">
                    <a:lumMod val="75000"/>
                  </a:schemeClr>
                </a:solidFill>
              </a:rPr>
              <a:t> Focalizar en sectores estratégicos (energías renovables, digitalización, agroindustria), Coordinar con bancos de desarrollo y multilaterales</a:t>
            </a:r>
          </a:p>
          <a:p>
            <a:pPr>
              <a:spcBef>
                <a:spcPts val="600"/>
              </a:spcBef>
              <a:spcAft>
                <a:spcPts val="1200"/>
              </a:spcAft>
              <a:buClr>
                <a:srgbClr val="FF6600"/>
              </a:buClr>
            </a:pPr>
            <a:endParaRPr lang="en-US" sz="2400" dirty="0">
              <a:solidFill>
                <a:schemeClr val="accent4">
                  <a:lumMod val="75000"/>
                </a:schemeClr>
              </a:solidFill>
              <a:latin typeface="Aptos" panose="020B0004020202020204" pitchFamily="34" charset="0"/>
            </a:endParaRPr>
          </a:p>
        </p:txBody>
      </p:sp>
    </p:spTree>
    <p:extLst>
      <p:ext uri="{BB962C8B-B14F-4D97-AF65-F5344CB8AC3E}">
        <p14:creationId xmlns:p14="http://schemas.microsoft.com/office/powerpoint/2010/main" val="19454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E4F3-AF7C-DAF1-AD3F-2D47FBD1D590}"/>
              </a:ext>
            </a:extLst>
          </p:cNvPr>
          <p:cNvSpPr>
            <a:spLocks noGrp="1"/>
          </p:cNvSpPr>
          <p:nvPr>
            <p:ph type="title"/>
          </p:nvPr>
        </p:nvSpPr>
        <p:spPr>
          <a:xfrm>
            <a:off x="647700" y="293138"/>
            <a:ext cx="10515600" cy="1325563"/>
          </a:xfrm>
        </p:spPr>
        <p:txBody>
          <a:bodyPr lIns="91440" tIns="45720" rIns="91440" bIns="45720" anchor="t">
            <a:normAutofit/>
          </a:bodyPr>
          <a:lstStyle/>
          <a:p>
            <a:pPr algn="ctr"/>
            <a:r>
              <a:rPr lang="es" sz="2800" b="1" dirty="0">
                <a:solidFill>
                  <a:schemeClr val="tx2">
                    <a:lumMod val="75000"/>
                    <a:lumOff val="25000"/>
                  </a:schemeClr>
                </a:solidFill>
                <a:latin typeface="Arial" panose="020B0604020202020204" pitchFamily="34" charset="0"/>
                <a:cs typeface="Arial" panose="020B0604020202020204" pitchFamily="34" charset="0"/>
              </a:rPr>
              <a:t>La tasa de crecimiento de la economía global experimentará una desaceleración generalizada en 2025</a:t>
            </a:r>
            <a:br>
              <a:rPr lang="es" sz="2400" dirty="0">
                <a:solidFill>
                  <a:schemeClr val="tx2">
                    <a:lumMod val="75000"/>
                    <a:lumOff val="25000"/>
                  </a:schemeClr>
                </a:solidFill>
                <a:latin typeface="Times New Roman"/>
                <a:ea typeface="Calibri Light"/>
                <a:cs typeface="Times New Roman"/>
              </a:rPr>
            </a:br>
            <a:r>
              <a:rPr lang="es" sz="2400" dirty="0">
                <a:solidFill>
                  <a:schemeClr val="tx2">
                    <a:lumMod val="75000"/>
                    <a:lumOff val="25000"/>
                  </a:schemeClr>
                </a:solidFill>
                <a:latin typeface="Times New Roman"/>
                <a:ea typeface="Calibri Light"/>
                <a:cs typeface="Times New Roman"/>
              </a:rPr>
              <a:t> </a:t>
            </a:r>
            <a:endParaRPr lang="en-US" sz="2400" dirty="0">
              <a:solidFill>
                <a:schemeClr val="tx2">
                  <a:lumMod val="75000"/>
                  <a:lumOff val="25000"/>
                </a:schemeClr>
              </a:solidFill>
              <a:ea typeface="Calibri Light"/>
              <a:cs typeface="Calibri Light"/>
            </a:endParaRPr>
          </a:p>
        </p:txBody>
      </p:sp>
      <p:sp>
        <p:nvSpPr>
          <p:cNvPr id="6" name="Content Placeholder 5">
            <a:extLst>
              <a:ext uri="{FF2B5EF4-FFF2-40B4-BE49-F238E27FC236}">
                <a16:creationId xmlns:a16="http://schemas.microsoft.com/office/drawing/2014/main" id="{A3351A29-826A-63A5-437B-BC19B0EF49CF}"/>
              </a:ext>
            </a:extLst>
          </p:cNvPr>
          <p:cNvSpPr>
            <a:spLocks noGrp="1"/>
          </p:cNvSpPr>
          <p:nvPr>
            <p:ph sz="half" idx="2"/>
          </p:nvPr>
        </p:nvSpPr>
        <p:spPr>
          <a:xfrm>
            <a:off x="9509391" y="1996531"/>
            <a:ext cx="2427603" cy="3008049"/>
          </a:xfrm>
        </p:spPr>
        <p:txBody>
          <a:bodyPr lIns="91440" tIns="45720" rIns="91440" bIns="45720" anchor="ctr"/>
          <a:lstStyle/>
          <a:p>
            <a:r>
              <a:rPr lang="es-419" sz="2000" dirty="0">
                <a:solidFill>
                  <a:schemeClr val="accent4">
                    <a:lumMod val="75000"/>
                  </a:schemeClr>
                </a:solidFill>
                <a:latin typeface="Arial"/>
                <a:cs typeface="Arial"/>
              </a:rPr>
              <a:t>La tasa de crecimiento mundial de 2025 sería la menor de la pospandemia</a:t>
            </a:r>
          </a:p>
        </p:txBody>
      </p:sp>
      <p:sp>
        <p:nvSpPr>
          <p:cNvPr id="7" name="TextBox 6">
            <a:extLst>
              <a:ext uri="{FF2B5EF4-FFF2-40B4-BE49-F238E27FC236}">
                <a16:creationId xmlns:a16="http://schemas.microsoft.com/office/drawing/2014/main" id="{295752D8-E570-FE44-FB8F-688A45932093}"/>
              </a:ext>
            </a:extLst>
          </p:cNvPr>
          <p:cNvSpPr txBox="1"/>
          <p:nvPr/>
        </p:nvSpPr>
        <p:spPr>
          <a:xfrm>
            <a:off x="838200" y="6212682"/>
            <a:ext cx="968420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419" sz="800" b="1" dirty="0">
                <a:latin typeface="Arial"/>
                <a:ea typeface="Calibri"/>
                <a:cs typeface="Arial"/>
              </a:rPr>
              <a:t>Fuente</a:t>
            </a:r>
            <a:r>
              <a:rPr lang="es-419" sz="800" dirty="0">
                <a:latin typeface="Arial"/>
                <a:ea typeface="Calibri"/>
                <a:cs typeface="Arial"/>
              </a:rPr>
              <a:t>: Comisión Económica para América Latina y el Caribe (CEPAL),  Estudio Economico 2025 sobre la base de Fondo Monetario Internacional (FMI), </a:t>
            </a:r>
            <a:r>
              <a:rPr lang="es-419" sz="800" i="1" dirty="0">
                <a:latin typeface="Arial"/>
                <a:ea typeface="Calibri"/>
                <a:cs typeface="Arial"/>
              </a:rPr>
              <a:t>World Economic Outlook julio</a:t>
            </a:r>
            <a:r>
              <a:rPr lang="es-419" sz="800" dirty="0">
                <a:latin typeface="Arial"/>
                <a:ea typeface="Calibri"/>
                <a:cs typeface="Arial"/>
              </a:rPr>
              <a:t> 2025.</a:t>
            </a:r>
            <a:r>
              <a:rPr lang="en-US" sz="800" dirty="0">
                <a:latin typeface="Arial"/>
                <a:cs typeface="Arial"/>
              </a:rPr>
              <a:t> </a:t>
            </a:r>
          </a:p>
        </p:txBody>
      </p:sp>
      <p:sp>
        <p:nvSpPr>
          <p:cNvPr id="8" name="TextBox 7">
            <a:extLst>
              <a:ext uri="{FF2B5EF4-FFF2-40B4-BE49-F238E27FC236}">
                <a16:creationId xmlns:a16="http://schemas.microsoft.com/office/drawing/2014/main" id="{22868F0F-88A9-0180-EDCC-5730FD06C599}"/>
              </a:ext>
            </a:extLst>
          </p:cNvPr>
          <p:cNvSpPr txBox="1"/>
          <p:nvPr/>
        </p:nvSpPr>
        <p:spPr>
          <a:xfrm>
            <a:off x="1805322" y="1249369"/>
            <a:ext cx="8020050" cy="738664"/>
          </a:xfrm>
          <a:prstGeom prst="rect">
            <a:avLst/>
          </a:prstGeom>
          <a:noFill/>
        </p:spPr>
        <p:txBody>
          <a:bodyPr wrap="square" lIns="91440" tIns="45720" rIns="91440" bIns="45720" anchor="t">
            <a:spAutoFit/>
          </a:bodyPr>
          <a:lstStyle/>
          <a:p>
            <a:pPr algn="ctr"/>
            <a:r>
              <a:rPr lang="es" sz="1400" b="1" dirty="0">
                <a:latin typeface="Arial"/>
                <a:cs typeface="Arial"/>
              </a:rPr>
              <a:t>Regiones y países seleccionados: tasa de crecimiento del PIB, 2024 y proyecciones para 2025 y 2026 </a:t>
            </a:r>
          </a:p>
          <a:p>
            <a:pPr algn="ctr"/>
            <a:r>
              <a:rPr lang="es" sz="1400" i="1" dirty="0">
                <a:latin typeface="Arial"/>
                <a:cs typeface="Arial"/>
              </a:rPr>
              <a:t>(En porcentajes)</a:t>
            </a:r>
            <a:endParaRPr lang="en-US" sz="1400" i="1" dirty="0">
              <a:latin typeface="Arial"/>
              <a:cs typeface="Arial"/>
            </a:endParaRPr>
          </a:p>
        </p:txBody>
      </p:sp>
      <p:sp>
        <p:nvSpPr>
          <p:cNvPr id="4" name="Slide Number Placeholder 2">
            <a:extLst>
              <a:ext uri="{FF2B5EF4-FFF2-40B4-BE49-F238E27FC236}">
                <a16:creationId xmlns:a16="http://schemas.microsoft.com/office/drawing/2014/main" id="{753CCDEE-1E65-B583-5CC8-2E8D14990EFD}"/>
              </a:ext>
            </a:extLst>
          </p:cNvPr>
          <p:cNvSpPr txBox="1">
            <a:spLocks/>
          </p:cNvSpPr>
          <p:nvPr/>
        </p:nvSpPr>
        <p:spPr>
          <a:xfrm>
            <a:off x="-1" y="6540403"/>
            <a:ext cx="452907" cy="317597"/>
          </a:xfrm>
          <a:prstGeom prst="rect">
            <a:avLst/>
          </a:prstGeom>
        </p:spPr>
        <p:txBody>
          <a:bodyPr/>
          <a:lstStyle>
            <a:defPPr>
              <a:defRPr lang="en-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BE7F586-AE59-4127-9695-94E8F667CABF}" type="slidenum">
              <a:rPr lang="en-US" sz="1400" smtClean="0">
                <a:solidFill>
                  <a:schemeClr val="bg1"/>
                </a:solidFill>
                <a:latin typeface="Aptos Display" panose="020B0004020202020204" pitchFamily="34" charset="0"/>
              </a:rPr>
              <a:pPr algn="r"/>
              <a:t>3</a:t>
            </a:fld>
            <a:endParaRPr lang="en-US" sz="1400">
              <a:solidFill>
                <a:schemeClr val="bg1"/>
              </a:solidFill>
              <a:latin typeface="Aptos Display" panose="020B0004020202020204" pitchFamily="34" charset="0"/>
            </a:endParaRPr>
          </a:p>
        </p:txBody>
      </p:sp>
      <p:graphicFrame>
        <p:nvGraphicFramePr>
          <p:cNvPr id="9" name="Chart 8">
            <a:extLst>
              <a:ext uri="{FF2B5EF4-FFF2-40B4-BE49-F238E27FC236}">
                <a16:creationId xmlns:a16="http://schemas.microsoft.com/office/drawing/2014/main" id="{34CB0426-FE9F-9E96-DB46-664D00E00914}"/>
              </a:ext>
            </a:extLst>
          </p:cNvPr>
          <p:cNvGraphicFramePr>
            <a:graphicFrameLocks/>
          </p:cNvGraphicFramePr>
          <p:nvPr>
            <p:extLst>
              <p:ext uri="{D42A27DB-BD31-4B8C-83A1-F6EECF244321}">
                <p14:modId xmlns:p14="http://schemas.microsoft.com/office/powerpoint/2010/main" val="923442154"/>
              </p:ext>
            </p:extLst>
          </p:nvPr>
        </p:nvGraphicFramePr>
        <p:xfrm>
          <a:off x="838200" y="2088140"/>
          <a:ext cx="8490867" cy="3889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33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17D1A-726E-B94C-5392-A4C829877539}"/>
              </a:ext>
            </a:extLst>
          </p:cNvPr>
          <p:cNvSpPr>
            <a:spLocks noGrp="1"/>
          </p:cNvSpPr>
          <p:nvPr>
            <p:ph type="title"/>
          </p:nvPr>
        </p:nvSpPr>
        <p:spPr>
          <a:xfrm>
            <a:off x="572386" y="401429"/>
            <a:ext cx="11047227" cy="797135"/>
          </a:xfrm>
        </p:spPr>
        <p:txBody>
          <a:bodyPr/>
          <a:lstStyle/>
          <a:p>
            <a:pPr algn="ctr"/>
            <a:r>
              <a:rPr lang="es-419" sz="2400" b="1" dirty="0">
                <a:solidFill>
                  <a:schemeClr val="accent4">
                    <a:lumMod val="75000"/>
                  </a:schemeClr>
                </a:solidFill>
                <a:latin typeface="Arial"/>
                <a:cs typeface="Arial"/>
              </a:rPr>
              <a:t>El comercio mundial de bienes y servicios mantiene un bajo ritmo de crecimiento</a:t>
            </a:r>
            <a:endParaRPr lang="es-419" sz="2400" b="1" dirty="0">
              <a:solidFill>
                <a:schemeClr val="accent4">
                  <a:lumMod val="75000"/>
                </a:schemeClr>
              </a:solidFill>
              <a:highlight>
                <a:srgbClr val="FFFF00"/>
              </a:highlight>
              <a:latin typeface="Arial"/>
              <a:cs typeface="Arial"/>
            </a:endParaRPr>
          </a:p>
        </p:txBody>
      </p:sp>
      <p:sp>
        <p:nvSpPr>
          <p:cNvPr id="17" name="TextBox 16">
            <a:extLst>
              <a:ext uri="{FF2B5EF4-FFF2-40B4-BE49-F238E27FC236}">
                <a16:creationId xmlns:a16="http://schemas.microsoft.com/office/drawing/2014/main" id="{36AE2A72-F70B-7436-65E6-826AAB969008}"/>
              </a:ext>
            </a:extLst>
          </p:cNvPr>
          <p:cNvSpPr txBox="1"/>
          <p:nvPr/>
        </p:nvSpPr>
        <p:spPr>
          <a:xfrm>
            <a:off x="1198532" y="1247338"/>
            <a:ext cx="99874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419" sz="1400" b="1" dirty="0">
                <a:latin typeface="Arial" panose="020B0604020202020204" pitchFamily="34" charset="0"/>
                <a:cs typeface="Arial" panose="020B0604020202020204" pitchFamily="34" charset="0"/>
              </a:rPr>
              <a:t>Comercio mundial de bienes y servicios, tasa de variación anual y promedio por quinquenio, 2000 a 2024</a:t>
            </a:r>
          </a:p>
          <a:p>
            <a:pPr algn="ctr"/>
            <a:r>
              <a:rPr lang="es-419" sz="1400" i="1" dirty="0">
                <a:latin typeface="Arial" panose="020B0604020202020204" pitchFamily="34" charset="0"/>
                <a:cs typeface="Arial" panose="020B0604020202020204" pitchFamily="34" charset="0"/>
              </a:rPr>
              <a:t>(Porcentajes)</a:t>
            </a:r>
          </a:p>
        </p:txBody>
      </p:sp>
      <p:sp>
        <p:nvSpPr>
          <p:cNvPr id="19" name="TextBox 18">
            <a:extLst>
              <a:ext uri="{FF2B5EF4-FFF2-40B4-BE49-F238E27FC236}">
                <a16:creationId xmlns:a16="http://schemas.microsoft.com/office/drawing/2014/main" id="{07F9E33C-C3A7-6886-AAFC-00E48F897EA2}"/>
              </a:ext>
            </a:extLst>
          </p:cNvPr>
          <p:cNvSpPr txBox="1"/>
          <p:nvPr/>
        </p:nvSpPr>
        <p:spPr>
          <a:xfrm>
            <a:off x="1270334" y="6061666"/>
            <a:ext cx="8324653" cy="215444"/>
          </a:xfrm>
          <a:prstGeom prst="rect">
            <a:avLst/>
          </a:prstGeom>
          <a:noFill/>
        </p:spPr>
        <p:txBody>
          <a:bodyPr wrap="square">
            <a:spAutoFit/>
          </a:bodyPr>
          <a:lstStyle/>
          <a:p>
            <a:pPr marR="79430" algn="l"/>
            <a:r>
              <a:rPr lang="es-ES" sz="800" b="1" i="0" u="none" strike="noStrike" baseline="0" dirty="0">
                <a:latin typeface="Arial" panose="020B0604020202020204" pitchFamily="34" charset="0"/>
              </a:rPr>
              <a:t>Fuente</a:t>
            </a:r>
            <a:r>
              <a:rPr lang="es-ES" sz="800" b="0" i="0" u="none" strike="noStrike" baseline="0" dirty="0">
                <a:latin typeface="Arial" panose="020B0604020202020204" pitchFamily="34" charset="0"/>
              </a:rPr>
              <a:t>: Comisión Económica para América Latina y el Caribe (CEPAL), sobre la base de WEO IMF (octubre 2024).</a:t>
            </a:r>
            <a:endParaRPr lang="en-US" sz="800" dirty="0"/>
          </a:p>
        </p:txBody>
      </p:sp>
      <p:graphicFrame>
        <p:nvGraphicFramePr>
          <p:cNvPr id="14" name="Marcador de contenido 13">
            <a:extLst>
              <a:ext uri="{FF2B5EF4-FFF2-40B4-BE49-F238E27FC236}">
                <a16:creationId xmlns:a16="http://schemas.microsoft.com/office/drawing/2014/main" id="{0A9CEB5F-F39B-FCC6-DB64-170473A94997}"/>
              </a:ext>
            </a:extLst>
          </p:cNvPr>
          <p:cNvGraphicFramePr>
            <a:graphicFrameLocks noGrp="1" noChangeAspect="1"/>
          </p:cNvGraphicFramePr>
          <p:nvPr>
            <p:ph idx="1"/>
          </p:nvPr>
        </p:nvGraphicFramePr>
        <p:xfrm>
          <a:off x="1117333" y="1685314"/>
          <a:ext cx="10149840" cy="41999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2251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17939-011A-6772-9183-18EE96B41906}"/>
            </a:ext>
          </a:extLst>
        </p:cNvPr>
        <p:cNvGrpSpPr/>
        <p:nvPr/>
      </p:nvGrpSpPr>
      <p:grpSpPr>
        <a:xfrm>
          <a:off x="0" y="0"/>
          <a:ext cx="0" cy="0"/>
          <a:chOff x="0" y="0"/>
          <a:chExt cx="0" cy="0"/>
        </a:xfrm>
      </p:grpSpPr>
      <p:sp>
        <p:nvSpPr>
          <p:cNvPr id="126" name="Slide Number Placeholder 1">
            <a:extLst>
              <a:ext uri="{FF2B5EF4-FFF2-40B4-BE49-F238E27FC236}">
                <a16:creationId xmlns:a16="http://schemas.microsoft.com/office/drawing/2014/main" id="{83B781E9-81FC-8E8C-1EC2-8271DE9F30D8}"/>
              </a:ext>
            </a:extLst>
          </p:cNvPr>
          <p:cNvSpPr txBox="1">
            <a:spLocks/>
          </p:cNvSpPr>
          <p:nvPr/>
        </p:nvSpPr>
        <p:spPr>
          <a:xfrm>
            <a:off x="8869380" y="9008112"/>
            <a:ext cx="2743200" cy="365125"/>
          </a:xfrm>
          <a:prstGeom prst="rect">
            <a:avLst/>
          </a:prstGeom>
        </p:spPr>
        <p:txBody>
          <a:bodyPr/>
          <a:lstStyle>
            <a:defPPr>
              <a:defRPr lang="en-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7F586-AE59-4127-9695-94E8F667CABF}" type="slidenum">
              <a:rPr lang="en-US" sz="1400" smtClean="0"/>
              <a:pPr/>
              <a:t>5</a:t>
            </a:fld>
            <a:endParaRPr lang="en-US" sz="1400"/>
          </a:p>
        </p:txBody>
      </p:sp>
      <p:sp>
        <p:nvSpPr>
          <p:cNvPr id="2" name="Slide Number Placeholder 2">
            <a:extLst>
              <a:ext uri="{FF2B5EF4-FFF2-40B4-BE49-F238E27FC236}">
                <a16:creationId xmlns:a16="http://schemas.microsoft.com/office/drawing/2014/main" id="{6FF13057-585F-CC6E-2E9A-E075C6F11F62}"/>
              </a:ext>
            </a:extLst>
          </p:cNvPr>
          <p:cNvSpPr txBox="1">
            <a:spLocks/>
          </p:cNvSpPr>
          <p:nvPr/>
        </p:nvSpPr>
        <p:spPr>
          <a:xfrm>
            <a:off x="-1" y="6540403"/>
            <a:ext cx="452907" cy="317597"/>
          </a:xfrm>
          <a:prstGeom prst="rect">
            <a:avLst/>
          </a:prstGeom>
        </p:spPr>
        <p:txBody>
          <a:bodyPr/>
          <a:lstStyle>
            <a:defPPr>
              <a:defRPr lang="en-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BE7F586-AE59-4127-9695-94E8F667CABF}" type="slidenum">
              <a:rPr lang="en-US" sz="1400" smtClean="0">
                <a:solidFill>
                  <a:schemeClr val="bg1"/>
                </a:solidFill>
                <a:latin typeface="Aptos Display" panose="020B0004020202020204" pitchFamily="34" charset="0"/>
              </a:rPr>
              <a:pPr algn="r"/>
              <a:t>5</a:t>
            </a:fld>
            <a:endParaRPr lang="en-US" sz="1400">
              <a:solidFill>
                <a:schemeClr val="bg1"/>
              </a:solidFill>
              <a:latin typeface="Aptos Display" panose="020B0004020202020204" pitchFamily="34" charset="0"/>
            </a:endParaRPr>
          </a:p>
        </p:txBody>
      </p:sp>
      <p:sp>
        <p:nvSpPr>
          <p:cNvPr id="192" name="Title 191">
            <a:extLst>
              <a:ext uri="{FF2B5EF4-FFF2-40B4-BE49-F238E27FC236}">
                <a16:creationId xmlns:a16="http://schemas.microsoft.com/office/drawing/2014/main" id="{22529372-EECB-FA87-B1FD-19D8CCA5E9B5}"/>
              </a:ext>
            </a:extLst>
          </p:cNvPr>
          <p:cNvSpPr>
            <a:spLocks noGrp="1"/>
          </p:cNvSpPr>
          <p:nvPr>
            <p:ph type="title"/>
          </p:nvPr>
        </p:nvSpPr>
        <p:spPr>
          <a:xfrm>
            <a:off x="494054" y="377675"/>
            <a:ext cx="11225320" cy="1023591"/>
          </a:xfrm>
        </p:spPr>
        <p:txBody>
          <a:bodyPr lIns="91440" tIns="45720" rIns="91440" bIns="45720" anchor="t"/>
          <a:lstStyle/>
          <a:p>
            <a:pPr algn="ctr"/>
            <a:r>
              <a:rPr lang="es-ES" sz="2400" b="1" dirty="0">
                <a:solidFill>
                  <a:schemeClr val="accent4">
                    <a:lumMod val="75000"/>
                  </a:schemeClr>
                </a:solidFill>
                <a:latin typeface="Arial" panose="020B0604020202020204" pitchFamily="34" charset="0"/>
                <a:cs typeface="Arial" panose="020B0604020202020204" pitchFamily="34" charset="0"/>
              </a:rPr>
              <a:t>Durante 2025, Estados Unidos ha aumentado significativamente sus aranceles, en un contexto de mucha volatilidad en su política comercial</a:t>
            </a:r>
            <a:endParaRPr lang="es-419" sz="2400" b="1" dirty="0">
              <a:solidFill>
                <a:schemeClr val="accent4">
                  <a:lumMod val="75000"/>
                </a:schemeClr>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AA3D7403-CA1B-F89D-DCE3-1064F9292445}"/>
              </a:ext>
            </a:extLst>
          </p:cNvPr>
          <p:cNvGrpSpPr/>
          <p:nvPr/>
        </p:nvGrpSpPr>
        <p:grpSpPr>
          <a:xfrm>
            <a:off x="355410" y="1541089"/>
            <a:ext cx="11481180" cy="4568093"/>
            <a:chOff x="-31596" y="1048384"/>
            <a:chExt cx="12207503" cy="4496464"/>
          </a:xfrm>
        </p:grpSpPr>
        <p:sp>
          <p:nvSpPr>
            <p:cNvPr id="73" name="Text Placeholder 8">
              <a:extLst>
                <a:ext uri="{FF2B5EF4-FFF2-40B4-BE49-F238E27FC236}">
                  <a16:creationId xmlns:a16="http://schemas.microsoft.com/office/drawing/2014/main" id="{0E9DF8CB-BD7E-3659-EBE9-B8084E7DD99C}"/>
                </a:ext>
              </a:extLst>
            </p:cNvPr>
            <p:cNvSpPr txBox="1">
              <a:spLocks/>
            </p:cNvSpPr>
            <p:nvPr/>
          </p:nvSpPr>
          <p:spPr>
            <a:xfrm>
              <a:off x="-31596" y="4139887"/>
              <a:ext cx="914077" cy="10303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00"/>
                </a:lnSpc>
                <a:spcBef>
                  <a:spcPts val="0"/>
                </a:spcBef>
                <a:spcAft>
                  <a:spcPts val="100"/>
                </a:spcAft>
                <a:buNone/>
              </a:pPr>
              <a:r>
                <a:rPr lang="es-419" sz="1400" b="1" noProof="0">
                  <a:solidFill>
                    <a:schemeClr val="tx1">
                      <a:lumMod val="65000"/>
                      <a:lumOff val="35000"/>
                    </a:schemeClr>
                  </a:solidFill>
                </a:rPr>
                <a:t>4-feb:</a:t>
              </a:r>
            </a:p>
            <a:p>
              <a:pPr marL="0" indent="0" algn="ctr">
                <a:lnSpc>
                  <a:spcPts val="1000"/>
                </a:lnSpc>
                <a:spcBef>
                  <a:spcPts val="0"/>
                </a:spcBef>
                <a:spcAft>
                  <a:spcPts val="100"/>
                </a:spcAft>
                <a:buNone/>
              </a:pPr>
              <a:r>
                <a:rPr lang="es-419" sz="1400" b="1" noProof="0">
                  <a:solidFill>
                    <a:schemeClr val="tx1">
                      <a:lumMod val="65000"/>
                      <a:lumOff val="35000"/>
                    </a:schemeClr>
                  </a:solidFill>
                </a:rPr>
                <a:t>Arancel 10% a China​</a:t>
              </a:r>
            </a:p>
          </p:txBody>
        </p:sp>
        <p:cxnSp>
          <p:nvCxnSpPr>
            <p:cNvPr id="72" name="Straight Connector 71">
              <a:extLst>
                <a:ext uri="{FF2B5EF4-FFF2-40B4-BE49-F238E27FC236}">
                  <a16:creationId xmlns:a16="http://schemas.microsoft.com/office/drawing/2014/main" id="{15A3E803-647A-9AC9-E76D-6F40049A62B3}"/>
                </a:ext>
              </a:extLst>
            </p:cNvPr>
            <p:cNvCxnSpPr>
              <a:cxnSpLocks/>
            </p:cNvCxnSpPr>
            <p:nvPr/>
          </p:nvCxnSpPr>
          <p:spPr>
            <a:xfrm>
              <a:off x="6312923" y="3381250"/>
              <a:ext cx="4799"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4329EAE-9561-5E5F-E4B1-7F335E5BDB49}"/>
                </a:ext>
              </a:extLst>
            </p:cNvPr>
            <p:cNvCxnSpPr>
              <a:cxnSpLocks/>
            </p:cNvCxnSpPr>
            <p:nvPr/>
          </p:nvCxnSpPr>
          <p:spPr>
            <a:xfrm>
              <a:off x="2818748" y="3357806"/>
              <a:ext cx="4799"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F47AE43-CBF9-74CF-B939-1E0C44AC5593}"/>
                </a:ext>
              </a:extLst>
            </p:cNvPr>
            <p:cNvCxnSpPr>
              <a:cxnSpLocks/>
            </p:cNvCxnSpPr>
            <p:nvPr/>
          </p:nvCxnSpPr>
          <p:spPr>
            <a:xfrm>
              <a:off x="7536319" y="3370875"/>
              <a:ext cx="4799"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B499928-2921-5314-C40C-ED6BAC06FA3A}"/>
                </a:ext>
              </a:extLst>
            </p:cNvPr>
            <p:cNvCxnSpPr>
              <a:cxnSpLocks/>
            </p:cNvCxnSpPr>
            <p:nvPr/>
          </p:nvCxnSpPr>
          <p:spPr>
            <a:xfrm>
              <a:off x="3993353" y="3357545"/>
              <a:ext cx="4799"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CC73F72-7E2A-C6E7-6D64-FE3546A7C024}"/>
                </a:ext>
              </a:extLst>
            </p:cNvPr>
            <p:cNvCxnSpPr>
              <a:cxnSpLocks/>
            </p:cNvCxnSpPr>
            <p:nvPr/>
          </p:nvCxnSpPr>
          <p:spPr>
            <a:xfrm flipV="1">
              <a:off x="9285771" y="2412236"/>
              <a:ext cx="0"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F48DC15-E126-6141-C7F0-F506FECF7A9D}"/>
                </a:ext>
              </a:extLst>
            </p:cNvPr>
            <p:cNvCxnSpPr>
              <a:cxnSpLocks/>
            </p:cNvCxnSpPr>
            <p:nvPr/>
          </p:nvCxnSpPr>
          <p:spPr>
            <a:xfrm flipV="1">
              <a:off x="8095120" y="2404628"/>
              <a:ext cx="0"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B319FBF-11BF-4C35-2520-6F0F2501225A}"/>
                </a:ext>
              </a:extLst>
            </p:cNvPr>
            <p:cNvCxnSpPr>
              <a:cxnSpLocks/>
            </p:cNvCxnSpPr>
            <p:nvPr/>
          </p:nvCxnSpPr>
          <p:spPr>
            <a:xfrm flipV="1">
              <a:off x="5687017" y="2413274"/>
              <a:ext cx="0"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68133B5-0DEF-4156-CBAB-2CF63693A306}"/>
                </a:ext>
              </a:extLst>
            </p:cNvPr>
            <p:cNvCxnSpPr>
              <a:cxnSpLocks/>
            </p:cNvCxnSpPr>
            <p:nvPr/>
          </p:nvCxnSpPr>
          <p:spPr>
            <a:xfrm flipV="1">
              <a:off x="3379464" y="2400142"/>
              <a:ext cx="0"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29263B2-4E01-D276-C7E3-718DDF6AA113}"/>
                </a:ext>
              </a:extLst>
            </p:cNvPr>
            <p:cNvCxnSpPr>
              <a:cxnSpLocks/>
            </p:cNvCxnSpPr>
            <p:nvPr/>
          </p:nvCxnSpPr>
          <p:spPr>
            <a:xfrm flipV="1">
              <a:off x="10433709" y="2418634"/>
              <a:ext cx="0"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770ECA8-F743-6CB6-5F1A-110B29A6D416}"/>
                </a:ext>
              </a:extLst>
            </p:cNvPr>
            <p:cNvCxnSpPr>
              <a:cxnSpLocks/>
            </p:cNvCxnSpPr>
            <p:nvPr/>
          </p:nvCxnSpPr>
          <p:spPr>
            <a:xfrm>
              <a:off x="9868525" y="3357545"/>
              <a:ext cx="4799"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3DD6EC8-C0F1-2FF0-8BD2-84A1E3B369A2}"/>
                </a:ext>
              </a:extLst>
            </p:cNvPr>
            <p:cNvCxnSpPr>
              <a:cxnSpLocks/>
            </p:cNvCxnSpPr>
            <p:nvPr/>
          </p:nvCxnSpPr>
          <p:spPr>
            <a:xfrm>
              <a:off x="5127641" y="3351703"/>
              <a:ext cx="4799"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8F02529-E224-694C-622D-AE46F84D5305}"/>
                </a:ext>
              </a:extLst>
            </p:cNvPr>
            <p:cNvCxnSpPr>
              <a:cxnSpLocks/>
            </p:cNvCxnSpPr>
            <p:nvPr/>
          </p:nvCxnSpPr>
          <p:spPr>
            <a:xfrm>
              <a:off x="1587463" y="3360139"/>
              <a:ext cx="4799"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75" name="Text Placeholder 8">
              <a:extLst>
                <a:ext uri="{FF2B5EF4-FFF2-40B4-BE49-F238E27FC236}">
                  <a16:creationId xmlns:a16="http://schemas.microsoft.com/office/drawing/2014/main" id="{EE36715A-6730-D483-787F-42DFE46B3280}"/>
                </a:ext>
              </a:extLst>
            </p:cNvPr>
            <p:cNvSpPr txBox="1">
              <a:spLocks/>
            </p:cNvSpPr>
            <p:nvPr/>
          </p:nvSpPr>
          <p:spPr>
            <a:xfrm>
              <a:off x="440237" y="1693532"/>
              <a:ext cx="1054055" cy="655674"/>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4-mar:</a:t>
              </a:r>
            </a:p>
            <a:p>
              <a:pPr algn="ctr">
                <a:spcAft>
                  <a:spcPts val="100"/>
                </a:spcAft>
              </a:pPr>
              <a:r>
                <a:rPr lang="es-419" sz="1400" b="1">
                  <a:solidFill>
                    <a:schemeClr val="tx1">
                      <a:lumMod val="65000"/>
                      <a:lumOff val="35000"/>
                    </a:schemeClr>
                  </a:solidFill>
                </a:rPr>
                <a:t>Arancel 25% a Canadá y México​</a:t>
              </a:r>
            </a:p>
          </p:txBody>
        </p:sp>
        <p:sp>
          <p:nvSpPr>
            <p:cNvPr id="87" name="Text Placeholder 8">
              <a:extLst>
                <a:ext uri="{FF2B5EF4-FFF2-40B4-BE49-F238E27FC236}">
                  <a16:creationId xmlns:a16="http://schemas.microsoft.com/office/drawing/2014/main" id="{CCD7EC08-922B-5DA8-CE08-E506BBBC3AA2}"/>
                </a:ext>
              </a:extLst>
            </p:cNvPr>
            <p:cNvSpPr txBox="1">
              <a:spLocks/>
            </p:cNvSpPr>
            <p:nvPr/>
          </p:nvSpPr>
          <p:spPr>
            <a:xfrm>
              <a:off x="1031687" y="4131889"/>
              <a:ext cx="1126655" cy="1030300"/>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4-mar:</a:t>
              </a:r>
            </a:p>
            <a:p>
              <a:pPr algn="ctr">
                <a:spcAft>
                  <a:spcPts val="100"/>
                </a:spcAft>
              </a:pPr>
              <a:r>
                <a:rPr lang="es-419" sz="1400" b="1">
                  <a:solidFill>
                    <a:schemeClr val="tx1">
                      <a:lumMod val="65000"/>
                      <a:lumOff val="35000"/>
                    </a:schemeClr>
                  </a:solidFill>
                </a:rPr>
                <a:t>Aumenta a 20% arancel a China​</a:t>
              </a:r>
            </a:p>
          </p:txBody>
        </p:sp>
        <p:sp>
          <p:nvSpPr>
            <p:cNvPr id="88" name="Text Placeholder 8">
              <a:extLst>
                <a:ext uri="{FF2B5EF4-FFF2-40B4-BE49-F238E27FC236}">
                  <a16:creationId xmlns:a16="http://schemas.microsoft.com/office/drawing/2014/main" id="{A9DC88F5-EDE9-B881-6D79-7EA1435102EC}"/>
                </a:ext>
              </a:extLst>
            </p:cNvPr>
            <p:cNvSpPr txBox="1">
              <a:spLocks/>
            </p:cNvSpPr>
            <p:nvPr/>
          </p:nvSpPr>
          <p:spPr>
            <a:xfrm>
              <a:off x="1619605" y="1424163"/>
              <a:ext cx="1126655" cy="1293426"/>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12-mar:</a:t>
              </a:r>
            </a:p>
            <a:p>
              <a:pPr algn="ctr">
                <a:spcAft>
                  <a:spcPts val="100"/>
                </a:spcAft>
              </a:pPr>
              <a:r>
                <a:rPr lang="es-419" sz="1400" b="1">
                  <a:solidFill>
                    <a:schemeClr val="tx1">
                      <a:lumMod val="65000"/>
                      <a:lumOff val="35000"/>
                    </a:schemeClr>
                  </a:solidFill>
                </a:rPr>
                <a:t>Rige arancel de 25% al acero y aluminio de todos los orígenes</a:t>
              </a:r>
            </a:p>
          </p:txBody>
        </p:sp>
        <p:sp>
          <p:nvSpPr>
            <p:cNvPr id="89" name="Text Placeholder 8">
              <a:extLst>
                <a:ext uri="{FF2B5EF4-FFF2-40B4-BE49-F238E27FC236}">
                  <a16:creationId xmlns:a16="http://schemas.microsoft.com/office/drawing/2014/main" id="{B49FC8E9-0A70-318C-DC4B-388D7039C9A8}"/>
                </a:ext>
              </a:extLst>
            </p:cNvPr>
            <p:cNvSpPr txBox="1">
              <a:spLocks/>
            </p:cNvSpPr>
            <p:nvPr/>
          </p:nvSpPr>
          <p:spPr>
            <a:xfrm>
              <a:off x="2219319" y="4131889"/>
              <a:ext cx="1180281" cy="1030300"/>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dirty="0">
                  <a:solidFill>
                    <a:srgbClr val="C00000"/>
                  </a:solidFill>
                </a:rPr>
                <a:t>2-abr:</a:t>
              </a:r>
            </a:p>
            <a:p>
              <a:pPr algn="ctr">
                <a:spcAft>
                  <a:spcPts val="100"/>
                </a:spcAft>
              </a:pPr>
              <a:r>
                <a:rPr lang="es-419" sz="1400" b="1" dirty="0">
                  <a:solidFill>
                    <a:srgbClr val="C00000"/>
                  </a:solidFill>
                </a:rPr>
                <a:t>“Día de la Liberación”</a:t>
              </a:r>
            </a:p>
          </p:txBody>
        </p:sp>
        <p:sp>
          <p:nvSpPr>
            <p:cNvPr id="90" name="Text Placeholder 8">
              <a:extLst>
                <a:ext uri="{FF2B5EF4-FFF2-40B4-BE49-F238E27FC236}">
                  <a16:creationId xmlns:a16="http://schemas.microsoft.com/office/drawing/2014/main" id="{BC6CBA28-D3C0-167F-7881-BA083347E777}"/>
                </a:ext>
              </a:extLst>
            </p:cNvPr>
            <p:cNvSpPr txBox="1">
              <a:spLocks/>
            </p:cNvSpPr>
            <p:nvPr/>
          </p:nvSpPr>
          <p:spPr>
            <a:xfrm>
              <a:off x="2845720" y="1566107"/>
              <a:ext cx="1180280" cy="1053415"/>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3-abr:</a:t>
              </a:r>
            </a:p>
            <a:p>
              <a:pPr algn="ctr">
                <a:spcAft>
                  <a:spcPts val="100"/>
                </a:spcAft>
              </a:pPr>
              <a:r>
                <a:rPr lang="es-419" sz="1400" b="1">
                  <a:solidFill>
                    <a:schemeClr val="tx1">
                      <a:lumMod val="65000"/>
                      <a:lumOff val="35000"/>
                    </a:schemeClr>
                  </a:solidFill>
                </a:rPr>
                <a:t>Rige arancel de 25% a los automóviles de todos los orígenes</a:t>
              </a:r>
            </a:p>
          </p:txBody>
        </p:sp>
        <p:sp>
          <p:nvSpPr>
            <p:cNvPr id="91" name="Text Placeholder 8">
              <a:extLst>
                <a:ext uri="{FF2B5EF4-FFF2-40B4-BE49-F238E27FC236}">
                  <a16:creationId xmlns:a16="http://schemas.microsoft.com/office/drawing/2014/main" id="{EB5AEF40-3E52-F296-6471-9C5302093736}"/>
                </a:ext>
              </a:extLst>
            </p:cNvPr>
            <p:cNvSpPr txBox="1">
              <a:spLocks/>
            </p:cNvSpPr>
            <p:nvPr/>
          </p:nvSpPr>
          <p:spPr>
            <a:xfrm>
              <a:off x="3412280" y="4142611"/>
              <a:ext cx="1180280" cy="1402237"/>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dirty="0">
                  <a:solidFill>
                    <a:srgbClr val="C00000"/>
                  </a:solidFill>
                </a:rPr>
                <a:t>9-abr:</a:t>
              </a:r>
            </a:p>
            <a:p>
              <a:pPr algn="ctr">
                <a:spcAft>
                  <a:spcPts val="100"/>
                </a:spcAft>
              </a:pPr>
              <a:r>
                <a:rPr lang="es-419" sz="1400" b="1" dirty="0">
                  <a:solidFill>
                    <a:srgbClr val="C00000"/>
                  </a:solidFill>
                </a:rPr>
                <a:t>Suspensión por 90 días de aranceles recíprocos, todos quedan con arancel base de 10%</a:t>
              </a:r>
            </a:p>
          </p:txBody>
        </p:sp>
        <p:sp>
          <p:nvSpPr>
            <p:cNvPr id="92" name="Text Placeholder 8">
              <a:extLst>
                <a:ext uri="{FF2B5EF4-FFF2-40B4-BE49-F238E27FC236}">
                  <a16:creationId xmlns:a16="http://schemas.microsoft.com/office/drawing/2014/main" id="{F80FCC83-A9AF-0093-629F-038663DF7567}"/>
                </a:ext>
              </a:extLst>
            </p:cNvPr>
            <p:cNvSpPr txBox="1">
              <a:spLocks/>
            </p:cNvSpPr>
            <p:nvPr/>
          </p:nvSpPr>
          <p:spPr>
            <a:xfrm>
              <a:off x="3972943" y="1832207"/>
              <a:ext cx="1180280" cy="1030300"/>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9-abr:</a:t>
              </a:r>
            </a:p>
            <a:p>
              <a:pPr algn="ctr">
                <a:spcAft>
                  <a:spcPts val="100"/>
                </a:spcAft>
              </a:pPr>
              <a:r>
                <a:rPr lang="es-419" sz="1400" b="1">
                  <a:solidFill>
                    <a:schemeClr val="tx1">
                      <a:lumMod val="65000"/>
                      <a:lumOff val="35000"/>
                    </a:schemeClr>
                  </a:solidFill>
                </a:rPr>
                <a:t>Arancel a China sube a 145%</a:t>
              </a:r>
            </a:p>
          </p:txBody>
        </p:sp>
        <p:sp>
          <p:nvSpPr>
            <p:cNvPr id="93" name="Text Placeholder 8">
              <a:extLst>
                <a:ext uri="{FF2B5EF4-FFF2-40B4-BE49-F238E27FC236}">
                  <a16:creationId xmlns:a16="http://schemas.microsoft.com/office/drawing/2014/main" id="{A0E1AFF6-AFDC-A67F-882C-CC1CA8871DEC}"/>
                </a:ext>
              </a:extLst>
            </p:cNvPr>
            <p:cNvSpPr txBox="1">
              <a:spLocks/>
            </p:cNvSpPr>
            <p:nvPr/>
          </p:nvSpPr>
          <p:spPr>
            <a:xfrm>
              <a:off x="4553640" y="4142388"/>
              <a:ext cx="1126655" cy="1030300"/>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3-may:</a:t>
              </a:r>
            </a:p>
            <a:p>
              <a:pPr algn="ctr">
                <a:spcAft>
                  <a:spcPts val="100"/>
                </a:spcAft>
              </a:pPr>
              <a:r>
                <a:rPr lang="es-419" sz="1400" b="1">
                  <a:solidFill>
                    <a:schemeClr val="tx1">
                      <a:lumMod val="65000"/>
                      <a:lumOff val="35000"/>
                    </a:schemeClr>
                  </a:solidFill>
                </a:rPr>
                <a:t>Rige arancel de 25% a autopartes de todos los orígenes</a:t>
              </a:r>
            </a:p>
          </p:txBody>
        </p:sp>
        <p:cxnSp>
          <p:nvCxnSpPr>
            <p:cNvPr id="5" name="Straight Connector 4">
              <a:extLst>
                <a:ext uri="{FF2B5EF4-FFF2-40B4-BE49-F238E27FC236}">
                  <a16:creationId xmlns:a16="http://schemas.microsoft.com/office/drawing/2014/main" id="{DE8EF33A-D310-B9F3-0E82-B1F97B01775C}"/>
                </a:ext>
              </a:extLst>
            </p:cNvPr>
            <p:cNvCxnSpPr>
              <a:cxnSpLocks/>
            </p:cNvCxnSpPr>
            <p:nvPr/>
          </p:nvCxnSpPr>
          <p:spPr>
            <a:xfrm>
              <a:off x="404292" y="3272002"/>
              <a:ext cx="1119561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C110AA-F960-B612-93AC-87B9D24F2CF2}"/>
                </a:ext>
              </a:extLst>
            </p:cNvPr>
            <p:cNvCxnSpPr>
              <a:cxnSpLocks/>
            </p:cNvCxnSpPr>
            <p:nvPr/>
          </p:nvCxnSpPr>
          <p:spPr>
            <a:xfrm>
              <a:off x="402180" y="3330593"/>
              <a:ext cx="4799"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6" name="Flowchart: Connector 5">
              <a:extLst>
                <a:ext uri="{FF2B5EF4-FFF2-40B4-BE49-F238E27FC236}">
                  <a16:creationId xmlns:a16="http://schemas.microsoft.com/office/drawing/2014/main" id="{07477163-89FC-2249-452C-76C4E4CC5334}"/>
                </a:ext>
              </a:extLst>
            </p:cNvPr>
            <p:cNvSpPr/>
            <p:nvPr/>
          </p:nvSpPr>
          <p:spPr>
            <a:xfrm>
              <a:off x="294420" y="3155057"/>
              <a:ext cx="211434" cy="215489"/>
            </a:xfrm>
            <a:prstGeom prst="flowChartConnector">
              <a:avLst/>
            </a:prstGeom>
            <a:solidFill>
              <a:schemeClr val="tx1">
                <a:lumMod val="50000"/>
                <a:lumOff val="5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9" name="Flowchart: Connector 8">
              <a:extLst>
                <a:ext uri="{FF2B5EF4-FFF2-40B4-BE49-F238E27FC236}">
                  <a16:creationId xmlns:a16="http://schemas.microsoft.com/office/drawing/2014/main" id="{9145BEBB-3CF5-54D3-8B6C-92476C6DDF26}"/>
                </a:ext>
              </a:extLst>
            </p:cNvPr>
            <p:cNvSpPr/>
            <p:nvPr/>
          </p:nvSpPr>
          <p:spPr>
            <a:xfrm>
              <a:off x="855069" y="3150832"/>
              <a:ext cx="211434" cy="215489"/>
            </a:xfrm>
            <a:prstGeom prst="flowChartConnector">
              <a:avLst/>
            </a:prstGeom>
            <a:solidFill>
              <a:schemeClr val="accent4">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12" name="Flowchart: Connector 11">
              <a:extLst>
                <a:ext uri="{FF2B5EF4-FFF2-40B4-BE49-F238E27FC236}">
                  <a16:creationId xmlns:a16="http://schemas.microsoft.com/office/drawing/2014/main" id="{E187A244-4857-D3BD-2DDA-3EC728E13DB5}"/>
                </a:ext>
              </a:extLst>
            </p:cNvPr>
            <p:cNvSpPr/>
            <p:nvPr/>
          </p:nvSpPr>
          <p:spPr>
            <a:xfrm>
              <a:off x="1478277" y="3162580"/>
              <a:ext cx="211434" cy="215489"/>
            </a:xfrm>
            <a:prstGeom prst="flowChartConnector">
              <a:avLst/>
            </a:prstGeom>
            <a:solidFill>
              <a:schemeClr val="accent4">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18" name="Flowchart: Connector 17">
              <a:extLst>
                <a:ext uri="{FF2B5EF4-FFF2-40B4-BE49-F238E27FC236}">
                  <a16:creationId xmlns:a16="http://schemas.microsoft.com/office/drawing/2014/main" id="{0F134857-492A-55C7-138B-F8EAE4080227}"/>
                </a:ext>
              </a:extLst>
            </p:cNvPr>
            <p:cNvSpPr/>
            <p:nvPr/>
          </p:nvSpPr>
          <p:spPr>
            <a:xfrm>
              <a:off x="2038926" y="3158355"/>
              <a:ext cx="211434" cy="215489"/>
            </a:xfrm>
            <a:prstGeom prst="flowChartConnector">
              <a:avLst/>
            </a:prstGeom>
            <a:solidFill>
              <a:schemeClr val="accent4">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22" name="Flowchart: Connector 21">
              <a:extLst>
                <a:ext uri="{FF2B5EF4-FFF2-40B4-BE49-F238E27FC236}">
                  <a16:creationId xmlns:a16="http://schemas.microsoft.com/office/drawing/2014/main" id="{2CCC5596-2F8B-5CEB-0F9E-E56638E0432B}"/>
                </a:ext>
              </a:extLst>
            </p:cNvPr>
            <p:cNvSpPr/>
            <p:nvPr/>
          </p:nvSpPr>
          <p:spPr>
            <a:xfrm>
              <a:off x="2709647" y="3148906"/>
              <a:ext cx="211434" cy="215489"/>
            </a:xfrm>
            <a:prstGeom prst="flowChartConnector">
              <a:avLst/>
            </a:prstGeom>
            <a:solidFill>
              <a:schemeClr val="accent5">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25" name="Flowchart: Connector 24">
              <a:extLst>
                <a:ext uri="{FF2B5EF4-FFF2-40B4-BE49-F238E27FC236}">
                  <a16:creationId xmlns:a16="http://schemas.microsoft.com/office/drawing/2014/main" id="{C92348B1-459F-7DA2-785D-3CF6F0290160}"/>
                </a:ext>
              </a:extLst>
            </p:cNvPr>
            <p:cNvSpPr/>
            <p:nvPr/>
          </p:nvSpPr>
          <p:spPr>
            <a:xfrm>
              <a:off x="3270295" y="3144680"/>
              <a:ext cx="211434" cy="215489"/>
            </a:xfrm>
            <a:prstGeom prst="flowChartConnector">
              <a:avLst/>
            </a:prstGeom>
            <a:solidFill>
              <a:schemeClr val="accent5">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28" name="Flowchart: Connector 27">
              <a:extLst>
                <a:ext uri="{FF2B5EF4-FFF2-40B4-BE49-F238E27FC236}">
                  <a16:creationId xmlns:a16="http://schemas.microsoft.com/office/drawing/2014/main" id="{AC3D7672-3FB7-F407-445F-9D84F804E713}"/>
                </a:ext>
              </a:extLst>
            </p:cNvPr>
            <p:cNvSpPr/>
            <p:nvPr/>
          </p:nvSpPr>
          <p:spPr>
            <a:xfrm>
              <a:off x="3893503" y="3156428"/>
              <a:ext cx="211434" cy="215489"/>
            </a:xfrm>
            <a:prstGeom prst="flowChartConnector">
              <a:avLst/>
            </a:prstGeom>
            <a:solidFill>
              <a:schemeClr val="accent5">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31" name="Flowchart: Connector 30">
              <a:extLst>
                <a:ext uri="{FF2B5EF4-FFF2-40B4-BE49-F238E27FC236}">
                  <a16:creationId xmlns:a16="http://schemas.microsoft.com/office/drawing/2014/main" id="{12600212-193A-7CA7-45F2-C2FD81FBAC3F}"/>
                </a:ext>
              </a:extLst>
            </p:cNvPr>
            <p:cNvSpPr/>
            <p:nvPr/>
          </p:nvSpPr>
          <p:spPr>
            <a:xfrm>
              <a:off x="4454153" y="3152202"/>
              <a:ext cx="211434" cy="215489"/>
            </a:xfrm>
            <a:prstGeom prst="flowChartConnector">
              <a:avLst/>
            </a:prstGeom>
            <a:solidFill>
              <a:schemeClr val="accent5">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35" name="Flowchart: Connector 34">
              <a:extLst>
                <a:ext uri="{FF2B5EF4-FFF2-40B4-BE49-F238E27FC236}">
                  <a16:creationId xmlns:a16="http://schemas.microsoft.com/office/drawing/2014/main" id="{A30533AB-617E-C50F-4043-3749AA1F0D90}"/>
                </a:ext>
              </a:extLst>
            </p:cNvPr>
            <p:cNvSpPr/>
            <p:nvPr/>
          </p:nvSpPr>
          <p:spPr>
            <a:xfrm>
              <a:off x="5019156" y="3162580"/>
              <a:ext cx="211434" cy="215489"/>
            </a:xfrm>
            <a:prstGeom prst="flowChartConnector">
              <a:avLst/>
            </a:prstGeom>
            <a:solidFill>
              <a:schemeClr val="accent2">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38" name="Flowchart: Connector 37">
              <a:extLst>
                <a:ext uri="{FF2B5EF4-FFF2-40B4-BE49-F238E27FC236}">
                  <a16:creationId xmlns:a16="http://schemas.microsoft.com/office/drawing/2014/main" id="{17B74D01-F277-D268-8D87-6EFD193F97A8}"/>
                </a:ext>
              </a:extLst>
            </p:cNvPr>
            <p:cNvSpPr/>
            <p:nvPr/>
          </p:nvSpPr>
          <p:spPr>
            <a:xfrm>
              <a:off x="5579805" y="3158355"/>
              <a:ext cx="211434" cy="215489"/>
            </a:xfrm>
            <a:prstGeom prst="flowChartConnector">
              <a:avLst/>
            </a:prstGeom>
            <a:solidFill>
              <a:schemeClr val="accent2">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43" name="Flowchart: Connector 42">
              <a:extLst>
                <a:ext uri="{FF2B5EF4-FFF2-40B4-BE49-F238E27FC236}">
                  <a16:creationId xmlns:a16="http://schemas.microsoft.com/office/drawing/2014/main" id="{4D7BF9F1-6676-9799-B48C-A01E22FF0B03}"/>
                </a:ext>
              </a:extLst>
            </p:cNvPr>
            <p:cNvSpPr/>
            <p:nvPr/>
          </p:nvSpPr>
          <p:spPr>
            <a:xfrm>
              <a:off x="6203013" y="3170102"/>
              <a:ext cx="211434" cy="215489"/>
            </a:xfrm>
            <a:prstGeom prst="flowChartConnector">
              <a:avLst/>
            </a:prstGeom>
            <a:solidFill>
              <a:schemeClr val="accent2">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46" name="Flowchart: Connector 45">
              <a:extLst>
                <a:ext uri="{FF2B5EF4-FFF2-40B4-BE49-F238E27FC236}">
                  <a16:creationId xmlns:a16="http://schemas.microsoft.com/office/drawing/2014/main" id="{267E26B7-408E-270C-566F-9503EC5BDF02}"/>
                </a:ext>
              </a:extLst>
            </p:cNvPr>
            <p:cNvSpPr/>
            <p:nvPr/>
          </p:nvSpPr>
          <p:spPr>
            <a:xfrm>
              <a:off x="6763662" y="3165877"/>
              <a:ext cx="211434" cy="215489"/>
            </a:xfrm>
            <a:prstGeom prst="flowChartConnector">
              <a:avLst/>
            </a:prstGeom>
            <a:solidFill>
              <a:srgbClr val="932473"/>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51" name="Flowchart: Connector 50">
              <a:extLst>
                <a:ext uri="{FF2B5EF4-FFF2-40B4-BE49-F238E27FC236}">
                  <a16:creationId xmlns:a16="http://schemas.microsoft.com/office/drawing/2014/main" id="{46C5C6B9-8F21-1F1A-9CD7-66FD903A37D3}"/>
                </a:ext>
              </a:extLst>
            </p:cNvPr>
            <p:cNvSpPr/>
            <p:nvPr/>
          </p:nvSpPr>
          <p:spPr>
            <a:xfrm>
              <a:off x="7434383" y="3156428"/>
              <a:ext cx="211434" cy="215489"/>
            </a:xfrm>
            <a:prstGeom prst="flowChartConnector">
              <a:avLst/>
            </a:prstGeom>
            <a:solidFill>
              <a:schemeClr val="accent6">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56" name="Flowchart: Connector 55">
              <a:extLst>
                <a:ext uri="{FF2B5EF4-FFF2-40B4-BE49-F238E27FC236}">
                  <a16:creationId xmlns:a16="http://schemas.microsoft.com/office/drawing/2014/main" id="{F6D6D79E-BA95-1AEA-ADAC-26D684334819}"/>
                </a:ext>
              </a:extLst>
            </p:cNvPr>
            <p:cNvSpPr/>
            <p:nvPr/>
          </p:nvSpPr>
          <p:spPr>
            <a:xfrm>
              <a:off x="7995032" y="3152202"/>
              <a:ext cx="211434" cy="215489"/>
            </a:xfrm>
            <a:prstGeom prst="flowChartConnector">
              <a:avLst/>
            </a:prstGeom>
            <a:solidFill>
              <a:schemeClr val="accent6">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59" name="Flowchart: Connector 58">
              <a:extLst>
                <a:ext uri="{FF2B5EF4-FFF2-40B4-BE49-F238E27FC236}">
                  <a16:creationId xmlns:a16="http://schemas.microsoft.com/office/drawing/2014/main" id="{9C0563AA-E07F-A4B9-2CEC-76E361AE8E83}"/>
                </a:ext>
              </a:extLst>
            </p:cNvPr>
            <p:cNvSpPr/>
            <p:nvPr/>
          </p:nvSpPr>
          <p:spPr>
            <a:xfrm>
              <a:off x="8618240" y="3163950"/>
              <a:ext cx="211434" cy="215489"/>
            </a:xfrm>
            <a:prstGeom prst="flowChartConnector">
              <a:avLst/>
            </a:prstGeom>
            <a:solidFill>
              <a:schemeClr val="accent6">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63" name="Flowchart: Connector 62">
              <a:extLst>
                <a:ext uri="{FF2B5EF4-FFF2-40B4-BE49-F238E27FC236}">
                  <a16:creationId xmlns:a16="http://schemas.microsoft.com/office/drawing/2014/main" id="{600B5F4B-9029-6371-5047-010C2B5221EA}"/>
                </a:ext>
              </a:extLst>
            </p:cNvPr>
            <p:cNvSpPr/>
            <p:nvPr/>
          </p:nvSpPr>
          <p:spPr>
            <a:xfrm>
              <a:off x="9178889" y="3159725"/>
              <a:ext cx="211434" cy="215489"/>
            </a:xfrm>
            <a:prstGeom prst="flowChartConnector">
              <a:avLst/>
            </a:prstGeom>
            <a:solidFill>
              <a:schemeClr val="accent6">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66" name="Flowchart: Connector 65">
              <a:extLst>
                <a:ext uri="{FF2B5EF4-FFF2-40B4-BE49-F238E27FC236}">
                  <a16:creationId xmlns:a16="http://schemas.microsoft.com/office/drawing/2014/main" id="{D6F0098E-7BBF-4A08-E1B5-D9C74438DC64}"/>
                </a:ext>
              </a:extLst>
            </p:cNvPr>
            <p:cNvSpPr/>
            <p:nvPr/>
          </p:nvSpPr>
          <p:spPr>
            <a:xfrm>
              <a:off x="9762809" y="3164618"/>
              <a:ext cx="211434" cy="215489"/>
            </a:xfrm>
            <a:prstGeom prst="flowChartConnector">
              <a:avLst/>
            </a:prstGeom>
            <a:solidFill>
              <a:schemeClr val="accent6">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69" name="Flowchart: Connector 68">
              <a:extLst>
                <a:ext uri="{FF2B5EF4-FFF2-40B4-BE49-F238E27FC236}">
                  <a16:creationId xmlns:a16="http://schemas.microsoft.com/office/drawing/2014/main" id="{A038C190-5DEF-7DE5-DDB4-284B9AE6F7A4}"/>
                </a:ext>
              </a:extLst>
            </p:cNvPr>
            <p:cNvSpPr/>
            <p:nvPr/>
          </p:nvSpPr>
          <p:spPr>
            <a:xfrm>
              <a:off x="10323457" y="3160393"/>
              <a:ext cx="211434" cy="215489"/>
            </a:xfrm>
            <a:prstGeom prst="flowChartConnector">
              <a:avLst/>
            </a:prstGeom>
            <a:solidFill>
              <a:schemeClr val="accent6">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sp>
          <p:nvSpPr>
            <p:cNvPr id="101" name="Text Placeholder 8">
              <a:extLst>
                <a:ext uri="{FF2B5EF4-FFF2-40B4-BE49-F238E27FC236}">
                  <a16:creationId xmlns:a16="http://schemas.microsoft.com/office/drawing/2014/main" id="{1D7EE1FB-31BC-9723-AF1C-4A8FECD3FFC0}"/>
                </a:ext>
              </a:extLst>
            </p:cNvPr>
            <p:cNvSpPr txBox="1">
              <a:spLocks/>
            </p:cNvSpPr>
            <p:nvPr/>
          </p:nvSpPr>
          <p:spPr>
            <a:xfrm>
              <a:off x="7086346" y="4146885"/>
              <a:ext cx="914077" cy="1030300"/>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2-jul:</a:t>
              </a:r>
            </a:p>
            <a:p>
              <a:pPr algn="ctr">
                <a:spcAft>
                  <a:spcPts val="100"/>
                </a:spcAft>
              </a:pPr>
              <a:r>
                <a:rPr lang="es-419" sz="1400" b="1">
                  <a:solidFill>
                    <a:schemeClr val="tx1">
                      <a:lumMod val="65000"/>
                      <a:lumOff val="35000"/>
                    </a:schemeClr>
                  </a:solidFill>
                </a:rPr>
                <a:t>Acuerdo comercial con Vietnam</a:t>
              </a:r>
            </a:p>
          </p:txBody>
        </p:sp>
        <p:sp>
          <p:nvSpPr>
            <p:cNvPr id="102" name="Text Placeholder 8">
              <a:extLst>
                <a:ext uri="{FF2B5EF4-FFF2-40B4-BE49-F238E27FC236}">
                  <a16:creationId xmlns:a16="http://schemas.microsoft.com/office/drawing/2014/main" id="{BF03ED60-0F67-FFF0-E42A-3700E8A0319C}"/>
                </a:ext>
              </a:extLst>
            </p:cNvPr>
            <p:cNvSpPr txBox="1">
              <a:spLocks/>
            </p:cNvSpPr>
            <p:nvPr/>
          </p:nvSpPr>
          <p:spPr>
            <a:xfrm>
              <a:off x="7489419" y="1057899"/>
              <a:ext cx="1180280" cy="1030300"/>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7-jul:</a:t>
              </a:r>
            </a:p>
            <a:p>
              <a:pPr algn="ctr">
                <a:spcAft>
                  <a:spcPts val="100"/>
                </a:spcAft>
              </a:pPr>
              <a:r>
                <a:rPr lang="es-419" sz="1400" b="1">
                  <a:solidFill>
                    <a:schemeClr val="tx1">
                      <a:lumMod val="65000"/>
                      <a:lumOff val="35000"/>
                    </a:schemeClr>
                  </a:solidFill>
                </a:rPr>
                <a:t>Prórroga hasta el 31-jul de la suspensión de los aranceles recíprocos anunciados el 2-abr</a:t>
              </a:r>
            </a:p>
          </p:txBody>
        </p:sp>
        <p:sp>
          <p:nvSpPr>
            <p:cNvPr id="103" name="Text Placeholder 8">
              <a:extLst>
                <a:ext uri="{FF2B5EF4-FFF2-40B4-BE49-F238E27FC236}">
                  <a16:creationId xmlns:a16="http://schemas.microsoft.com/office/drawing/2014/main" id="{A4C740AD-5ABC-1E70-0853-C1AEAAC7D938}"/>
                </a:ext>
              </a:extLst>
            </p:cNvPr>
            <p:cNvSpPr txBox="1">
              <a:spLocks/>
            </p:cNvSpPr>
            <p:nvPr/>
          </p:nvSpPr>
          <p:spPr>
            <a:xfrm>
              <a:off x="8001514" y="4145056"/>
              <a:ext cx="1450054" cy="1398818"/>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7-11  jul:</a:t>
              </a:r>
            </a:p>
            <a:p>
              <a:pPr algn="ctr">
                <a:spcAft>
                  <a:spcPts val="100"/>
                </a:spcAft>
              </a:pPr>
              <a:r>
                <a:rPr lang="es-419" sz="1400" b="1">
                  <a:solidFill>
                    <a:schemeClr val="tx1">
                      <a:lumMod val="65000"/>
                      <a:lumOff val="35000"/>
                    </a:schemeClr>
                  </a:solidFill>
                </a:rPr>
                <a:t>EEUU notifica a cerca de 50 socios los aranceles recíprocos desde 1-ago, salvo que logren un acuerdo antes de esa fecha</a:t>
              </a:r>
            </a:p>
          </p:txBody>
        </p:sp>
        <p:sp>
          <p:nvSpPr>
            <p:cNvPr id="104" name="Text Placeholder 8">
              <a:extLst>
                <a:ext uri="{FF2B5EF4-FFF2-40B4-BE49-F238E27FC236}">
                  <a16:creationId xmlns:a16="http://schemas.microsoft.com/office/drawing/2014/main" id="{24997DC0-9EAA-4BF7-2449-13F4212AAF0A}"/>
                </a:ext>
              </a:extLst>
            </p:cNvPr>
            <p:cNvSpPr txBox="1">
              <a:spLocks/>
            </p:cNvSpPr>
            <p:nvPr/>
          </p:nvSpPr>
          <p:spPr>
            <a:xfrm>
              <a:off x="8789370" y="1048384"/>
              <a:ext cx="1195933" cy="1578004"/>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9-jul:</a:t>
              </a:r>
            </a:p>
            <a:p>
              <a:pPr algn="ctr">
                <a:spcAft>
                  <a:spcPts val="100"/>
                </a:spcAft>
              </a:pPr>
              <a:r>
                <a:rPr lang="es-419" sz="1400" b="1">
                  <a:solidFill>
                    <a:schemeClr val="tx1">
                      <a:lumMod val="65000"/>
                      <a:lumOff val="35000"/>
                    </a:schemeClr>
                  </a:solidFill>
                </a:rPr>
                <a:t>EEUU anuncia que el 1-ago empieza a regir arancel de 50% al cobre de todos los orígenes</a:t>
              </a:r>
            </a:p>
          </p:txBody>
        </p:sp>
        <p:sp>
          <p:nvSpPr>
            <p:cNvPr id="105" name="Text Placeholder 8">
              <a:extLst>
                <a:ext uri="{FF2B5EF4-FFF2-40B4-BE49-F238E27FC236}">
                  <a16:creationId xmlns:a16="http://schemas.microsoft.com/office/drawing/2014/main" id="{EE891CE0-40C7-E5DC-6400-44491A44C4B1}"/>
                </a:ext>
              </a:extLst>
            </p:cNvPr>
            <p:cNvSpPr txBox="1">
              <a:spLocks/>
            </p:cNvSpPr>
            <p:nvPr/>
          </p:nvSpPr>
          <p:spPr>
            <a:xfrm>
              <a:off x="9356339" y="4142388"/>
              <a:ext cx="1180281" cy="1030300"/>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15-jul:</a:t>
              </a:r>
            </a:p>
            <a:p>
              <a:pPr algn="ctr">
                <a:spcAft>
                  <a:spcPts val="100"/>
                </a:spcAft>
              </a:pPr>
              <a:r>
                <a:rPr lang="es-419" sz="1400" b="1">
                  <a:solidFill>
                    <a:schemeClr val="tx1">
                      <a:lumMod val="65000"/>
                      <a:lumOff val="35000"/>
                    </a:schemeClr>
                  </a:solidFill>
                </a:rPr>
                <a:t>Acuerdo comercial con Indonesia</a:t>
              </a:r>
            </a:p>
          </p:txBody>
        </p:sp>
        <p:sp>
          <p:nvSpPr>
            <p:cNvPr id="106" name="Text Placeholder 8">
              <a:extLst>
                <a:ext uri="{FF2B5EF4-FFF2-40B4-BE49-F238E27FC236}">
                  <a16:creationId xmlns:a16="http://schemas.microsoft.com/office/drawing/2014/main" id="{45660B15-DEB0-A31A-11EF-1185FA7E1275}"/>
                </a:ext>
              </a:extLst>
            </p:cNvPr>
            <p:cNvSpPr txBox="1">
              <a:spLocks/>
            </p:cNvSpPr>
            <p:nvPr/>
          </p:nvSpPr>
          <p:spPr>
            <a:xfrm>
              <a:off x="9902252" y="1678973"/>
              <a:ext cx="1126655" cy="1030300"/>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22-jul:</a:t>
              </a:r>
            </a:p>
            <a:p>
              <a:pPr algn="ctr">
                <a:spcAft>
                  <a:spcPts val="100"/>
                </a:spcAft>
              </a:pPr>
              <a:r>
                <a:rPr lang="es-419" sz="1400" b="1">
                  <a:solidFill>
                    <a:schemeClr val="tx1">
                      <a:lumMod val="65000"/>
                      <a:lumOff val="35000"/>
                    </a:schemeClr>
                  </a:solidFill>
                </a:rPr>
                <a:t>Acuerdo comercial con Filipinas y Japón</a:t>
              </a:r>
            </a:p>
          </p:txBody>
        </p:sp>
        <p:sp>
          <p:nvSpPr>
            <p:cNvPr id="107" name="Text Placeholder 8">
              <a:extLst>
                <a:ext uri="{FF2B5EF4-FFF2-40B4-BE49-F238E27FC236}">
                  <a16:creationId xmlns:a16="http://schemas.microsoft.com/office/drawing/2014/main" id="{3EA1497E-83A0-0E40-77BC-1D775FA6C761}"/>
                </a:ext>
              </a:extLst>
            </p:cNvPr>
            <p:cNvSpPr txBox="1">
              <a:spLocks/>
            </p:cNvSpPr>
            <p:nvPr/>
          </p:nvSpPr>
          <p:spPr>
            <a:xfrm>
              <a:off x="5127280" y="1830549"/>
              <a:ext cx="1126655" cy="1030300"/>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8-may:</a:t>
              </a:r>
            </a:p>
            <a:p>
              <a:pPr algn="ctr">
                <a:spcAft>
                  <a:spcPts val="100"/>
                </a:spcAft>
              </a:pPr>
              <a:r>
                <a:rPr lang="es-419" sz="1400" b="1">
                  <a:solidFill>
                    <a:schemeClr val="tx1">
                      <a:lumMod val="65000"/>
                      <a:lumOff val="35000"/>
                    </a:schemeClr>
                  </a:solidFill>
                </a:rPr>
                <a:t>Acuerdo EEUU y Reino Unido</a:t>
              </a:r>
            </a:p>
          </p:txBody>
        </p:sp>
        <p:sp>
          <p:nvSpPr>
            <p:cNvPr id="108" name="Text Placeholder 8">
              <a:extLst>
                <a:ext uri="{FF2B5EF4-FFF2-40B4-BE49-F238E27FC236}">
                  <a16:creationId xmlns:a16="http://schemas.microsoft.com/office/drawing/2014/main" id="{96F868F2-74EF-F2F6-9AAB-71317CE5CB9E}"/>
                </a:ext>
              </a:extLst>
            </p:cNvPr>
            <p:cNvSpPr txBox="1">
              <a:spLocks/>
            </p:cNvSpPr>
            <p:nvPr/>
          </p:nvSpPr>
          <p:spPr>
            <a:xfrm>
              <a:off x="5754883" y="4139887"/>
              <a:ext cx="1126655" cy="1030300"/>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12-may:</a:t>
              </a:r>
            </a:p>
            <a:p>
              <a:pPr algn="ctr">
                <a:spcAft>
                  <a:spcPts val="100"/>
                </a:spcAft>
              </a:pPr>
              <a:r>
                <a:rPr lang="es-419" sz="1400" b="1">
                  <a:solidFill>
                    <a:schemeClr val="tx1">
                      <a:lumMod val="65000"/>
                      <a:lumOff val="35000"/>
                    </a:schemeClr>
                  </a:solidFill>
                </a:rPr>
                <a:t>EEUU y China acuerdan suspensión de 90 días de las alzas recíprocas</a:t>
              </a:r>
            </a:p>
          </p:txBody>
        </p:sp>
        <p:sp>
          <p:nvSpPr>
            <p:cNvPr id="109" name="Text Placeholder 8">
              <a:extLst>
                <a:ext uri="{FF2B5EF4-FFF2-40B4-BE49-F238E27FC236}">
                  <a16:creationId xmlns:a16="http://schemas.microsoft.com/office/drawing/2014/main" id="{C8836351-5063-129D-3790-D838DFE56450}"/>
                </a:ext>
              </a:extLst>
            </p:cNvPr>
            <p:cNvSpPr txBox="1">
              <a:spLocks/>
            </p:cNvSpPr>
            <p:nvPr/>
          </p:nvSpPr>
          <p:spPr>
            <a:xfrm>
              <a:off x="6322186" y="1583643"/>
              <a:ext cx="1126655" cy="1030300"/>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4-jun:</a:t>
              </a:r>
            </a:p>
            <a:p>
              <a:pPr algn="ctr">
                <a:spcAft>
                  <a:spcPts val="100"/>
                </a:spcAft>
              </a:pPr>
              <a:r>
                <a:rPr lang="es-419" sz="1400" b="1">
                  <a:solidFill>
                    <a:schemeClr val="tx1">
                      <a:lumMod val="65000"/>
                      <a:lumOff val="35000"/>
                    </a:schemeClr>
                  </a:solidFill>
                </a:rPr>
                <a:t>Aranceles al acero y aluminio aumentan al 50%</a:t>
              </a:r>
            </a:p>
          </p:txBody>
        </p:sp>
        <p:cxnSp>
          <p:nvCxnSpPr>
            <p:cNvPr id="4" name="Straight Connector 3">
              <a:extLst>
                <a:ext uri="{FF2B5EF4-FFF2-40B4-BE49-F238E27FC236}">
                  <a16:creationId xmlns:a16="http://schemas.microsoft.com/office/drawing/2014/main" id="{5029394F-7BDE-AAE6-4E9C-F5CCF857BA84}"/>
                </a:ext>
              </a:extLst>
            </p:cNvPr>
            <p:cNvCxnSpPr>
              <a:cxnSpLocks/>
            </p:cNvCxnSpPr>
            <p:nvPr/>
          </p:nvCxnSpPr>
          <p:spPr>
            <a:xfrm flipV="1">
              <a:off x="971362" y="2397907"/>
              <a:ext cx="0"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55D1E5-CA2A-2AE5-967C-ECA3C2A287E3}"/>
                </a:ext>
              </a:extLst>
            </p:cNvPr>
            <p:cNvCxnSpPr>
              <a:cxnSpLocks/>
            </p:cNvCxnSpPr>
            <p:nvPr/>
          </p:nvCxnSpPr>
          <p:spPr>
            <a:xfrm flipV="1">
              <a:off x="2143548" y="2405515"/>
              <a:ext cx="0"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13228D2-5CF9-DBDF-C4F4-A6AA0ADE60FD}"/>
                </a:ext>
              </a:extLst>
            </p:cNvPr>
            <p:cNvCxnSpPr>
              <a:cxnSpLocks/>
            </p:cNvCxnSpPr>
            <p:nvPr/>
          </p:nvCxnSpPr>
          <p:spPr>
            <a:xfrm flipV="1">
              <a:off x="4570117" y="2396869"/>
              <a:ext cx="0"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51E03A-7603-644D-FE55-5A891FCC76E5}"/>
                </a:ext>
              </a:extLst>
            </p:cNvPr>
            <p:cNvCxnSpPr>
              <a:cxnSpLocks/>
            </p:cNvCxnSpPr>
            <p:nvPr/>
          </p:nvCxnSpPr>
          <p:spPr>
            <a:xfrm flipV="1">
              <a:off x="6877669" y="2410000"/>
              <a:ext cx="0"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7DCAC0C-3C63-7B35-EE01-C524F0841910}"/>
                </a:ext>
              </a:extLst>
            </p:cNvPr>
            <p:cNvCxnSpPr>
              <a:cxnSpLocks/>
            </p:cNvCxnSpPr>
            <p:nvPr/>
          </p:nvCxnSpPr>
          <p:spPr>
            <a:xfrm>
              <a:off x="8718813" y="3378655"/>
              <a:ext cx="4799"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7" name="Flowchart: Connector 6">
              <a:extLst>
                <a:ext uri="{FF2B5EF4-FFF2-40B4-BE49-F238E27FC236}">
                  <a16:creationId xmlns:a16="http://schemas.microsoft.com/office/drawing/2014/main" id="{993AE8AD-D623-DD1C-8ED7-6ED9FA550E4D}"/>
                </a:ext>
              </a:extLst>
            </p:cNvPr>
            <p:cNvSpPr/>
            <p:nvPr/>
          </p:nvSpPr>
          <p:spPr>
            <a:xfrm>
              <a:off x="10888727" y="3171709"/>
              <a:ext cx="211434" cy="215489"/>
            </a:xfrm>
            <a:prstGeom prst="flowChartConnector">
              <a:avLst/>
            </a:prstGeom>
            <a:solidFill>
              <a:schemeClr val="accent6">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cxnSp>
          <p:nvCxnSpPr>
            <p:cNvPr id="11" name="Straight Connector 10">
              <a:extLst>
                <a:ext uri="{FF2B5EF4-FFF2-40B4-BE49-F238E27FC236}">
                  <a16:creationId xmlns:a16="http://schemas.microsoft.com/office/drawing/2014/main" id="{C96AF055-48C1-4472-A7C7-D2EA93FCD5B4}"/>
                </a:ext>
              </a:extLst>
            </p:cNvPr>
            <p:cNvCxnSpPr>
              <a:cxnSpLocks/>
            </p:cNvCxnSpPr>
            <p:nvPr/>
          </p:nvCxnSpPr>
          <p:spPr>
            <a:xfrm>
              <a:off x="10993944" y="3393546"/>
              <a:ext cx="4799"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FC5EEAAC-AAA8-7BFB-34CF-34969499B861}"/>
                </a:ext>
              </a:extLst>
            </p:cNvPr>
            <p:cNvSpPr txBox="1">
              <a:spLocks/>
            </p:cNvSpPr>
            <p:nvPr/>
          </p:nvSpPr>
          <p:spPr>
            <a:xfrm>
              <a:off x="10419622" y="4178390"/>
              <a:ext cx="1180281" cy="1030300"/>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a:solidFill>
                    <a:schemeClr val="tx1">
                      <a:lumMod val="65000"/>
                      <a:lumOff val="35000"/>
                    </a:schemeClr>
                  </a:solidFill>
                </a:rPr>
                <a:t>28-jul:</a:t>
              </a:r>
            </a:p>
            <a:p>
              <a:pPr algn="ctr">
                <a:spcAft>
                  <a:spcPts val="100"/>
                </a:spcAft>
              </a:pPr>
              <a:r>
                <a:rPr lang="es-419" sz="1400" b="1">
                  <a:solidFill>
                    <a:schemeClr val="tx1">
                      <a:lumMod val="65000"/>
                      <a:lumOff val="35000"/>
                    </a:schemeClr>
                  </a:solidFill>
                </a:rPr>
                <a:t>Acuerdo comercial con la Unión Europa</a:t>
              </a:r>
            </a:p>
          </p:txBody>
        </p:sp>
        <p:sp>
          <p:nvSpPr>
            <p:cNvPr id="10" name="Flowchart: Connector 9">
              <a:extLst>
                <a:ext uri="{FF2B5EF4-FFF2-40B4-BE49-F238E27FC236}">
                  <a16:creationId xmlns:a16="http://schemas.microsoft.com/office/drawing/2014/main" id="{BA781179-EAF3-BC6E-3F8B-F3ABCB9F5AA7}"/>
                </a:ext>
              </a:extLst>
            </p:cNvPr>
            <p:cNvSpPr/>
            <p:nvPr/>
          </p:nvSpPr>
          <p:spPr>
            <a:xfrm>
              <a:off x="11521270" y="3146857"/>
              <a:ext cx="211434" cy="215489"/>
            </a:xfrm>
            <a:prstGeom prst="flowChartConnector">
              <a:avLst/>
            </a:prstGeom>
            <a:solidFill>
              <a:schemeClr val="accent6">
                <a:lumMod val="60000"/>
                <a:lumOff val="4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1400" b="1">
                <a:solidFill>
                  <a:schemeClr val="tx1">
                    <a:lumMod val="65000"/>
                    <a:lumOff val="35000"/>
                  </a:schemeClr>
                </a:solidFill>
              </a:endParaRPr>
            </a:p>
          </p:txBody>
        </p:sp>
        <p:cxnSp>
          <p:nvCxnSpPr>
            <p:cNvPr id="20" name="Straight Connector 19">
              <a:extLst>
                <a:ext uri="{FF2B5EF4-FFF2-40B4-BE49-F238E27FC236}">
                  <a16:creationId xmlns:a16="http://schemas.microsoft.com/office/drawing/2014/main" id="{84ABE2EB-4768-F824-943E-CFBC0A59E8AA}"/>
                </a:ext>
              </a:extLst>
            </p:cNvPr>
            <p:cNvCxnSpPr>
              <a:cxnSpLocks/>
            </p:cNvCxnSpPr>
            <p:nvPr/>
          </p:nvCxnSpPr>
          <p:spPr>
            <a:xfrm flipV="1">
              <a:off x="11632572" y="2396566"/>
              <a:ext cx="0" cy="754210"/>
            </a:xfrm>
            <a:prstGeom prst="line">
              <a:avLst/>
            </a:prstGeom>
            <a:ln w="19050">
              <a:solidFill>
                <a:schemeClr val="tx2"/>
              </a:solidFill>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68C5661E-1C6B-E11D-9699-D4B9A81CA837}"/>
                </a:ext>
              </a:extLst>
            </p:cNvPr>
            <p:cNvSpPr txBox="1">
              <a:spLocks/>
            </p:cNvSpPr>
            <p:nvPr/>
          </p:nvSpPr>
          <p:spPr>
            <a:xfrm>
              <a:off x="11049252" y="1160690"/>
              <a:ext cx="1126655" cy="1030300"/>
            </a:xfrm>
          </p:spPr>
          <p:txBody>
            <a:bodyPr/>
            <a:lstStyle>
              <a:defPPr>
                <a:defRPr lang="en-CL"/>
              </a:defPPr>
              <a:lvl1pPr indent="0">
                <a:lnSpc>
                  <a:spcPts val="1000"/>
                </a:lnSpc>
                <a:spcBef>
                  <a:spcPts val="0"/>
                </a:spcBef>
                <a:buFont typeface="Arial" panose="020B0604020202020204" pitchFamily="34" charset="0"/>
                <a:buNone/>
                <a:defRPr sz="1100">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Aft>
                  <a:spcPts val="100"/>
                </a:spcAft>
              </a:pPr>
              <a:r>
                <a:rPr lang="es-419" sz="1400" b="1" dirty="0">
                  <a:solidFill>
                    <a:srgbClr val="C00000"/>
                  </a:solidFill>
                </a:rPr>
                <a:t>31-jul:</a:t>
              </a:r>
            </a:p>
            <a:p>
              <a:pPr algn="ctr">
                <a:spcAft>
                  <a:spcPts val="100"/>
                </a:spcAft>
              </a:pPr>
              <a:r>
                <a:rPr lang="es-419" sz="1400" b="1" dirty="0">
                  <a:solidFill>
                    <a:srgbClr val="C00000"/>
                  </a:solidFill>
                </a:rPr>
                <a:t>EEUU anuncia aranceles recíprocos de entre 15%-50% a 69 socios comerciales</a:t>
              </a:r>
            </a:p>
          </p:txBody>
        </p:sp>
      </p:grpSp>
    </p:spTree>
    <p:extLst>
      <p:ext uri="{BB962C8B-B14F-4D97-AF65-F5344CB8AC3E}">
        <p14:creationId xmlns:p14="http://schemas.microsoft.com/office/powerpoint/2010/main" val="178395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CE0E78-66A3-4EFA-9B37-7B054E05A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1"/>
            <a:ext cx="12192000" cy="6858001"/>
          </a:xfrm>
          <a:prstGeom prst="rect">
            <a:avLst/>
          </a:prstGeom>
        </p:spPr>
      </p:pic>
      <p:sp>
        <p:nvSpPr>
          <p:cNvPr id="2" name="Text Placeholder 1">
            <a:extLst>
              <a:ext uri="{FF2B5EF4-FFF2-40B4-BE49-F238E27FC236}">
                <a16:creationId xmlns:a16="http://schemas.microsoft.com/office/drawing/2014/main" id="{C58894F3-1917-239E-2E04-E733999797E5}"/>
              </a:ext>
            </a:extLst>
          </p:cNvPr>
          <p:cNvSpPr>
            <a:spLocks noGrp="1"/>
          </p:cNvSpPr>
          <p:nvPr>
            <p:ph type="body" sz="quarter" idx="12"/>
          </p:nvPr>
        </p:nvSpPr>
        <p:spPr/>
        <p:txBody>
          <a:bodyPr/>
          <a:lstStyle/>
          <a:p>
            <a:r>
              <a:rPr lang="en-US" b="1" dirty="0"/>
              <a:t>Source: </a:t>
            </a:r>
            <a:r>
              <a:rPr lang="en-US" dirty="0"/>
              <a:t>DRGR</a:t>
            </a:r>
            <a:r>
              <a:rPr lang="en-US" b="1" dirty="0"/>
              <a:t> </a:t>
            </a:r>
            <a:r>
              <a:rPr lang="en-US" dirty="0"/>
              <a:t>2024.</a:t>
            </a:r>
          </a:p>
        </p:txBody>
      </p:sp>
      <p:sp>
        <p:nvSpPr>
          <p:cNvPr id="3" name="Text Placeholder 2">
            <a:extLst>
              <a:ext uri="{FF2B5EF4-FFF2-40B4-BE49-F238E27FC236}">
                <a16:creationId xmlns:a16="http://schemas.microsoft.com/office/drawing/2014/main" id="{6765DDA9-A84B-DA04-645B-E5C3AC3FC14E}"/>
              </a:ext>
            </a:extLst>
          </p:cNvPr>
          <p:cNvSpPr>
            <a:spLocks noGrp="1"/>
          </p:cNvSpPr>
          <p:nvPr>
            <p:ph type="body" sz="quarter" idx="15"/>
          </p:nvPr>
        </p:nvSpPr>
        <p:spPr>
          <a:xfrm>
            <a:off x="440266" y="1955768"/>
            <a:ext cx="3606800" cy="3809970"/>
          </a:xfrm>
        </p:spPr>
        <p:txBody>
          <a:bodyPr>
            <a:normAutofit/>
          </a:bodyPr>
          <a:lstStyle/>
          <a:p>
            <a:pPr marL="285750" indent="-285750">
              <a:buFont typeface="Arial" panose="020B0604020202020204" pitchFamily="34" charset="0"/>
              <a:buChar char="•"/>
            </a:pPr>
            <a:r>
              <a:rPr lang="en-US" sz="1700" dirty="0">
                <a:solidFill>
                  <a:schemeClr val="accent4">
                    <a:lumMod val="75000"/>
                  </a:schemeClr>
                </a:solidFill>
                <a:latin typeface="Arial" panose="020B0604020202020204" pitchFamily="34" charset="0"/>
                <a:cs typeface="Arial" panose="020B0604020202020204" pitchFamily="34" charset="0"/>
              </a:rPr>
              <a:t>En 2022, la </a:t>
            </a:r>
            <a:r>
              <a:rPr lang="en-US" sz="1700" dirty="0" err="1">
                <a:solidFill>
                  <a:schemeClr val="accent4">
                    <a:lumMod val="75000"/>
                  </a:schemeClr>
                </a:solidFill>
                <a:latin typeface="Arial" panose="020B0604020202020204" pitchFamily="34" charset="0"/>
                <a:cs typeface="Arial" panose="020B0604020202020204" pitchFamily="34" charset="0"/>
              </a:rPr>
              <a:t>deuda</a:t>
            </a:r>
            <a:r>
              <a:rPr lang="en-US" sz="1700" dirty="0">
                <a:solidFill>
                  <a:schemeClr val="accent4">
                    <a:lumMod val="75000"/>
                  </a:schemeClr>
                </a:solidFill>
                <a:latin typeface="Arial" panose="020B0604020202020204" pitchFamily="34" charset="0"/>
                <a:cs typeface="Arial" panose="020B0604020202020204" pitchFamily="34" charset="0"/>
              </a:rPr>
              <a:t> </a:t>
            </a:r>
            <a:r>
              <a:rPr lang="en-US" sz="1700" dirty="0" err="1">
                <a:solidFill>
                  <a:schemeClr val="accent4">
                    <a:lumMod val="75000"/>
                  </a:schemeClr>
                </a:solidFill>
                <a:latin typeface="Arial" panose="020B0604020202020204" pitchFamily="34" charset="0"/>
                <a:cs typeface="Arial" panose="020B0604020202020204" pitchFamily="34" charset="0"/>
              </a:rPr>
              <a:t>soberana</a:t>
            </a:r>
            <a:r>
              <a:rPr lang="en-US" sz="1700" dirty="0">
                <a:solidFill>
                  <a:schemeClr val="accent4">
                    <a:lumMod val="75000"/>
                  </a:schemeClr>
                </a:solidFill>
                <a:latin typeface="Arial" panose="020B0604020202020204" pitchFamily="34" charset="0"/>
                <a:cs typeface="Arial" panose="020B0604020202020204" pitchFamily="34" charset="0"/>
              </a:rPr>
              <a:t> externa de las </a:t>
            </a:r>
            <a:r>
              <a:rPr lang="en-US" sz="1700" dirty="0" err="1">
                <a:solidFill>
                  <a:schemeClr val="accent4">
                    <a:lumMod val="75000"/>
                  </a:schemeClr>
                </a:solidFill>
                <a:latin typeface="Arial" panose="020B0604020202020204" pitchFamily="34" charset="0"/>
                <a:cs typeface="Arial" panose="020B0604020202020204" pitchFamily="34" charset="0"/>
              </a:rPr>
              <a:t>economías</a:t>
            </a:r>
            <a:r>
              <a:rPr lang="en-US" sz="1700" dirty="0">
                <a:solidFill>
                  <a:schemeClr val="accent4">
                    <a:lumMod val="75000"/>
                  </a:schemeClr>
                </a:solidFill>
                <a:latin typeface="Arial" panose="020B0604020202020204" pitchFamily="34" charset="0"/>
                <a:cs typeface="Arial" panose="020B0604020202020204" pitchFamily="34" charset="0"/>
              </a:rPr>
              <a:t> de mercados </a:t>
            </a:r>
            <a:r>
              <a:rPr lang="en-US" sz="1700" dirty="0" err="1">
                <a:solidFill>
                  <a:schemeClr val="accent4">
                    <a:lumMod val="75000"/>
                  </a:schemeClr>
                </a:solidFill>
                <a:latin typeface="Arial" panose="020B0604020202020204" pitchFamily="34" charset="0"/>
                <a:cs typeface="Arial" panose="020B0604020202020204" pitchFamily="34" charset="0"/>
              </a:rPr>
              <a:t>emergentes</a:t>
            </a:r>
            <a:r>
              <a:rPr lang="en-US" sz="1700" dirty="0">
                <a:solidFill>
                  <a:schemeClr val="accent4">
                    <a:lumMod val="75000"/>
                  </a:schemeClr>
                </a:solidFill>
                <a:latin typeface="Arial" panose="020B0604020202020204" pitchFamily="34" charset="0"/>
                <a:cs typeface="Arial" panose="020B0604020202020204" pitchFamily="34" charset="0"/>
              </a:rPr>
              <a:t> y </a:t>
            </a:r>
            <a:r>
              <a:rPr lang="en-US" sz="1700" dirty="0" err="1">
                <a:solidFill>
                  <a:schemeClr val="accent4">
                    <a:lumMod val="75000"/>
                  </a:schemeClr>
                </a:solidFill>
                <a:latin typeface="Arial" panose="020B0604020202020204" pitchFamily="34" charset="0"/>
                <a:cs typeface="Arial" panose="020B0604020202020204" pitchFamily="34" charset="0"/>
              </a:rPr>
              <a:t>en</a:t>
            </a:r>
            <a:r>
              <a:rPr lang="en-US" sz="1700" dirty="0">
                <a:solidFill>
                  <a:schemeClr val="accent4">
                    <a:lumMod val="75000"/>
                  </a:schemeClr>
                </a:solidFill>
                <a:latin typeface="Arial" panose="020B0604020202020204" pitchFamily="34" charset="0"/>
                <a:cs typeface="Arial" panose="020B0604020202020204" pitchFamily="34" charset="0"/>
              </a:rPr>
              <a:t> </a:t>
            </a:r>
            <a:r>
              <a:rPr lang="en-US" sz="1700" dirty="0" err="1">
                <a:solidFill>
                  <a:schemeClr val="accent4">
                    <a:lumMod val="75000"/>
                  </a:schemeClr>
                </a:solidFill>
                <a:latin typeface="Arial" panose="020B0604020202020204" pitchFamily="34" charset="0"/>
                <a:cs typeface="Arial" panose="020B0604020202020204" pitchFamily="34" charset="0"/>
              </a:rPr>
              <a:t>desarrollo</a:t>
            </a:r>
            <a:r>
              <a:rPr lang="en-US" sz="1700" dirty="0">
                <a:solidFill>
                  <a:schemeClr val="accent4">
                    <a:lumMod val="75000"/>
                  </a:schemeClr>
                </a:solidFill>
                <a:latin typeface="Arial" panose="020B0604020202020204" pitchFamily="34" charset="0"/>
                <a:cs typeface="Arial" panose="020B0604020202020204" pitchFamily="34" charset="0"/>
              </a:rPr>
              <a:t> (MEED), </a:t>
            </a:r>
            <a:r>
              <a:rPr lang="en-US" sz="1700" dirty="0" err="1">
                <a:solidFill>
                  <a:schemeClr val="accent4">
                    <a:lumMod val="75000"/>
                  </a:schemeClr>
                </a:solidFill>
                <a:latin typeface="Arial" panose="020B0604020202020204" pitchFamily="34" charset="0"/>
                <a:cs typeface="Arial" panose="020B0604020202020204" pitchFamily="34" charset="0"/>
              </a:rPr>
              <a:t>excluyendo</a:t>
            </a:r>
            <a:r>
              <a:rPr lang="en-US" sz="1700" dirty="0">
                <a:solidFill>
                  <a:schemeClr val="accent4">
                    <a:lumMod val="75000"/>
                  </a:schemeClr>
                </a:solidFill>
                <a:latin typeface="Arial" panose="020B0604020202020204" pitchFamily="34" charset="0"/>
                <a:cs typeface="Arial" panose="020B0604020202020204" pitchFamily="34" charset="0"/>
              </a:rPr>
              <a:t> a China, </a:t>
            </a:r>
            <a:r>
              <a:rPr lang="en-US" sz="1700" dirty="0" err="1">
                <a:solidFill>
                  <a:schemeClr val="accent4">
                    <a:lumMod val="75000"/>
                  </a:schemeClr>
                </a:solidFill>
                <a:latin typeface="Arial" panose="020B0604020202020204" pitchFamily="34" charset="0"/>
                <a:cs typeface="Arial" panose="020B0604020202020204" pitchFamily="34" charset="0"/>
              </a:rPr>
              <a:t>aumentó</a:t>
            </a:r>
            <a:r>
              <a:rPr lang="en-US" sz="1700" dirty="0">
                <a:solidFill>
                  <a:schemeClr val="accent4">
                    <a:lumMod val="75000"/>
                  </a:schemeClr>
                </a:solidFill>
                <a:latin typeface="Arial" panose="020B0604020202020204" pitchFamily="34" charset="0"/>
                <a:cs typeface="Arial" panose="020B0604020202020204" pitchFamily="34" charset="0"/>
              </a:rPr>
              <a:t> </a:t>
            </a:r>
            <a:r>
              <a:rPr lang="en-US" sz="1700" dirty="0" err="1">
                <a:solidFill>
                  <a:schemeClr val="accent4">
                    <a:lumMod val="75000"/>
                  </a:schemeClr>
                </a:solidFill>
                <a:latin typeface="Arial" panose="020B0604020202020204" pitchFamily="34" charset="0"/>
                <a:cs typeface="Arial" panose="020B0604020202020204" pitchFamily="34" charset="0"/>
              </a:rPr>
              <a:t>cerca</a:t>
            </a:r>
            <a:r>
              <a:rPr lang="en-US" sz="1700" dirty="0">
                <a:solidFill>
                  <a:schemeClr val="accent4">
                    <a:lumMod val="75000"/>
                  </a:schemeClr>
                </a:solidFill>
                <a:latin typeface="Arial" panose="020B0604020202020204" pitchFamily="34" charset="0"/>
                <a:cs typeface="Arial" panose="020B0604020202020204" pitchFamily="34" charset="0"/>
              </a:rPr>
              <a:t> de 2,5 </a:t>
            </a:r>
            <a:r>
              <a:rPr lang="en-US" sz="1700" dirty="0" err="1">
                <a:solidFill>
                  <a:schemeClr val="accent4">
                    <a:lumMod val="75000"/>
                  </a:schemeClr>
                </a:solidFill>
                <a:latin typeface="Arial" panose="020B0604020202020204" pitchFamily="34" charset="0"/>
                <a:cs typeface="Arial" panose="020B0604020202020204" pitchFamily="34" charset="0"/>
              </a:rPr>
              <a:t>veces</a:t>
            </a:r>
            <a:r>
              <a:rPr lang="en-US" sz="1700" dirty="0">
                <a:solidFill>
                  <a:schemeClr val="accent4">
                    <a:lumMod val="75000"/>
                  </a:schemeClr>
                </a:solidFill>
                <a:latin typeface="Arial" panose="020B0604020202020204" pitchFamily="34" charset="0"/>
                <a:cs typeface="Arial" panose="020B0604020202020204" pitchFamily="34" charset="0"/>
              </a:rPr>
              <a:t> </a:t>
            </a:r>
            <a:r>
              <a:rPr lang="en-US" sz="1700" dirty="0" err="1">
                <a:solidFill>
                  <a:schemeClr val="accent4">
                    <a:lumMod val="75000"/>
                  </a:schemeClr>
                </a:solidFill>
                <a:latin typeface="Arial" panose="020B0604020202020204" pitchFamily="34" charset="0"/>
                <a:cs typeface="Arial" panose="020B0604020202020204" pitchFamily="34" charset="0"/>
              </a:rPr>
              <a:t>en</a:t>
            </a:r>
            <a:r>
              <a:rPr lang="en-US" sz="1700" dirty="0">
                <a:solidFill>
                  <a:schemeClr val="accent4">
                    <a:lumMod val="75000"/>
                  </a:schemeClr>
                </a:solidFill>
                <a:latin typeface="Arial" panose="020B0604020202020204" pitchFamily="34" charset="0"/>
                <a:cs typeface="Arial" panose="020B0604020202020204" pitchFamily="34" charset="0"/>
              </a:rPr>
              <a:t> </a:t>
            </a:r>
            <a:r>
              <a:rPr lang="en-US" sz="1700" dirty="0" err="1">
                <a:solidFill>
                  <a:schemeClr val="accent4">
                    <a:lumMod val="75000"/>
                  </a:schemeClr>
                </a:solidFill>
                <a:latin typeface="Arial" panose="020B0604020202020204" pitchFamily="34" charset="0"/>
                <a:cs typeface="Arial" panose="020B0604020202020204" pitchFamily="34" charset="0"/>
              </a:rPr>
              <a:t>relación</a:t>
            </a:r>
            <a:r>
              <a:rPr lang="en-US" sz="1700" dirty="0">
                <a:solidFill>
                  <a:schemeClr val="accent4">
                    <a:lumMod val="75000"/>
                  </a:schemeClr>
                </a:solidFill>
                <a:latin typeface="Arial" panose="020B0604020202020204" pitchFamily="34" charset="0"/>
                <a:cs typeface="Arial" panose="020B0604020202020204" pitchFamily="34" charset="0"/>
              </a:rPr>
              <a:t> con </a:t>
            </a:r>
            <a:r>
              <a:rPr lang="en-US" sz="1700" dirty="0" err="1">
                <a:solidFill>
                  <a:schemeClr val="accent4">
                    <a:lumMod val="75000"/>
                  </a:schemeClr>
                </a:solidFill>
                <a:latin typeface="Arial" panose="020B0604020202020204" pitchFamily="34" charset="0"/>
                <a:cs typeface="Arial" panose="020B0604020202020204" pitchFamily="34" charset="0"/>
              </a:rPr>
              <a:t>los</a:t>
            </a:r>
            <a:r>
              <a:rPr lang="en-US" sz="1700" dirty="0">
                <a:solidFill>
                  <a:schemeClr val="accent4">
                    <a:lumMod val="75000"/>
                  </a:schemeClr>
                </a:solidFill>
                <a:latin typeface="Arial" panose="020B0604020202020204" pitchFamily="34" charset="0"/>
                <a:cs typeface="Arial" panose="020B0604020202020204" pitchFamily="34" charset="0"/>
              </a:rPr>
              <a:t> </a:t>
            </a:r>
            <a:r>
              <a:rPr lang="en-US" sz="1700" dirty="0" err="1">
                <a:solidFill>
                  <a:schemeClr val="accent4">
                    <a:lumMod val="75000"/>
                  </a:schemeClr>
                </a:solidFill>
                <a:latin typeface="Arial" panose="020B0604020202020204" pitchFamily="34" charset="0"/>
                <a:cs typeface="Arial" panose="020B0604020202020204" pitchFamily="34" charset="0"/>
              </a:rPr>
              <a:t>niveles</a:t>
            </a:r>
            <a:r>
              <a:rPr lang="en-US" sz="1700" dirty="0">
                <a:solidFill>
                  <a:schemeClr val="accent4">
                    <a:lumMod val="75000"/>
                  </a:schemeClr>
                </a:solidFill>
                <a:latin typeface="Arial" panose="020B0604020202020204" pitchFamily="34" charset="0"/>
                <a:cs typeface="Arial" panose="020B0604020202020204" pitchFamily="34" charset="0"/>
              </a:rPr>
              <a:t> de la crisis </a:t>
            </a:r>
            <a:r>
              <a:rPr lang="en-US" sz="1700" dirty="0" err="1">
                <a:solidFill>
                  <a:schemeClr val="accent4">
                    <a:lumMod val="75000"/>
                  </a:schemeClr>
                </a:solidFill>
                <a:latin typeface="Arial" panose="020B0604020202020204" pitchFamily="34" charset="0"/>
                <a:cs typeface="Arial" panose="020B0604020202020204" pitchFamily="34" charset="0"/>
              </a:rPr>
              <a:t>financiera</a:t>
            </a:r>
            <a:r>
              <a:rPr lang="en-US" sz="1700" dirty="0">
                <a:solidFill>
                  <a:schemeClr val="accent4">
                    <a:lumMod val="75000"/>
                  </a:schemeClr>
                </a:solidFill>
                <a:latin typeface="Arial" panose="020B0604020202020204" pitchFamily="34" charset="0"/>
                <a:cs typeface="Arial" panose="020B0604020202020204" pitchFamily="34" charset="0"/>
              </a:rPr>
              <a:t> </a:t>
            </a:r>
            <a:r>
              <a:rPr lang="en-US" sz="1700" dirty="0" err="1">
                <a:solidFill>
                  <a:schemeClr val="accent4">
                    <a:lumMod val="75000"/>
                  </a:schemeClr>
                </a:solidFill>
                <a:latin typeface="Arial" panose="020B0604020202020204" pitchFamily="34" charset="0"/>
                <a:cs typeface="Arial" panose="020B0604020202020204" pitchFamily="34" charset="0"/>
              </a:rPr>
              <a:t>mundial</a:t>
            </a:r>
            <a:r>
              <a:rPr lang="en-US" sz="1700" dirty="0">
                <a:solidFill>
                  <a:schemeClr val="accent4">
                    <a:lumMod val="75000"/>
                  </a:schemeClr>
                </a:solidFill>
                <a:latin typeface="Arial" panose="020B0604020202020204" pitchFamily="34" charset="0"/>
                <a:cs typeface="Arial" panose="020B0604020202020204" pitchFamily="34" charset="0"/>
              </a:rPr>
              <a:t> de 2008.
La </a:t>
            </a:r>
            <a:r>
              <a:rPr lang="en-US" sz="1700" dirty="0" err="1">
                <a:solidFill>
                  <a:schemeClr val="accent4">
                    <a:lumMod val="75000"/>
                  </a:schemeClr>
                </a:solidFill>
                <a:latin typeface="Arial" panose="020B0604020202020204" pitchFamily="34" charset="0"/>
                <a:cs typeface="Arial" panose="020B0604020202020204" pitchFamily="34" charset="0"/>
              </a:rPr>
              <a:t>deuda</a:t>
            </a:r>
            <a:r>
              <a:rPr lang="en-US" sz="1700" dirty="0">
                <a:solidFill>
                  <a:schemeClr val="accent4">
                    <a:lumMod val="75000"/>
                  </a:schemeClr>
                </a:solidFill>
                <a:latin typeface="Arial" panose="020B0604020202020204" pitchFamily="34" charset="0"/>
                <a:cs typeface="Arial" panose="020B0604020202020204" pitchFamily="34" charset="0"/>
              </a:rPr>
              <a:t> </a:t>
            </a:r>
            <a:r>
              <a:rPr lang="en-US" sz="1700" dirty="0" err="1">
                <a:solidFill>
                  <a:schemeClr val="accent4">
                    <a:lumMod val="75000"/>
                  </a:schemeClr>
                </a:solidFill>
                <a:latin typeface="Arial" panose="020B0604020202020204" pitchFamily="34" charset="0"/>
                <a:cs typeface="Arial" panose="020B0604020202020204" pitchFamily="34" charset="0"/>
              </a:rPr>
              <a:t>aumentó</a:t>
            </a:r>
            <a:r>
              <a:rPr lang="en-US" sz="1700" dirty="0">
                <a:solidFill>
                  <a:schemeClr val="accent4">
                    <a:lumMod val="75000"/>
                  </a:schemeClr>
                </a:solidFill>
                <a:latin typeface="Arial" panose="020B0604020202020204" pitchFamily="34" charset="0"/>
                <a:cs typeface="Arial" panose="020B0604020202020204" pitchFamily="34" charset="0"/>
              </a:rPr>
              <a:t> de 1,27 </a:t>
            </a:r>
            <a:r>
              <a:rPr lang="en-US" sz="1700" dirty="0" err="1">
                <a:solidFill>
                  <a:schemeClr val="accent4">
                    <a:lumMod val="75000"/>
                  </a:schemeClr>
                </a:solidFill>
                <a:latin typeface="Arial" panose="020B0604020202020204" pitchFamily="34" charset="0"/>
                <a:cs typeface="Arial" panose="020B0604020202020204" pitchFamily="34" charset="0"/>
              </a:rPr>
              <a:t>billones</a:t>
            </a:r>
            <a:r>
              <a:rPr lang="en-US" sz="1700" dirty="0">
                <a:solidFill>
                  <a:schemeClr val="accent4">
                    <a:lumMod val="75000"/>
                  </a:schemeClr>
                </a:solidFill>
                <a:latin typeface="Arial" panose="020B0604020202020204" pitchFamily="34" charset="0"/>
                <a:cs typeface="Arial" panose="020B0604020202020204" pitchFamily="34" charset="0"/>
              </a:rPr>
              <a:t> de </a:t>
            </a:r>
            <a:r>
              <a:rPr lang="en-US" sz="1700" dirty="0" err="1">
                <a:solidFill>
                  <a:schemeClr val="accent4">
                    <a:lumMod val="75000"/>
                  </a:schemeClr>
                </a:solidFill>
                <a:latin typeface="Arial" panose="020B0604020202020204" pitchFamily="34" charset="0"/>
                <a:cs typeface="Arial" panose="020B0604020202020204" pitchFamily="34" charset="0"/>
              </a:rPr>
              <a:t>dólares</a:t>
            </a:r>
            <a:r>
              <a:rPr lang="en-US" sz="1700" dirty="0">
                <a:solidFill>
                  <a:schemeClr val="accent4">
                    <a:lumMod val="75000"/>
                  </a:schemeClr>
                </a:solidFill>
                <a:latin typeface="Arial" panose="020B0604020202020204" pitchFamily="34" charset="0"/>
                <a:cs typeface="Arial" panose="020B0604020202020204" pitchFamily="34" charset="0"/>
              </a:rPr>
              <a:t> </a:t>
            </a:r>
            <a:r>
              <a:rPr lang="en-US" sz="1700" dirty="0" err="1">
                <a:solidFill>
                  <a:schemeClr val="accent4">
                    <a:lumMod val="75000"/>
                  </a:schemeClr>
                </a:solidFill>
                <a:latin typeface="Arial" panose="020B0604020202020204" pitchFamily="34" charset="0"/>
                <a:cs typeface="Arial" panose="020B0604020202020204" pitchFamily="34" charset="0"/>
              </a:rPr>
              <a:t>en</a:t>
            </a:r>
            <a:r>
              <a:rPr lang="en-US" sz="1700" dirty="0">
                <a:solidFill>
                  <a:schemeClr val="accent4">
                    <a:lumMod val="75000"/>
                  </a:schemeClr>
                </a:solidFill>
                <a:latin typeface="Arial" panose="020B0604020202020204" pitchFamily="34" charset="0"/>
                <a:cs typeface="Arial" panose="020B0604020202020204" pitchFamily="34" charset="0"/>
              </a:rPr>
              <a:t> 2008 a 3,1 </a:t>
            </a:r>
            <a:r>
              <a:rPr lang="en-US" sz="1700" dirty="0" err="1">
                <a:solidFill>
                  <a:schemeClr val="accent4">
                    <a:lumMod val="75000"/>
                  </a:schemeClr>
                </a:solidFill>
                <a:latin typeface="Arial" panose="020B0604020202020204" pitchFamily="34" charset="0"/>
                <a:cs typeface="Arial" panose="020B0604020202020204" pitchFamily="34" charset="0"/>
              </a:rPr>
              <a:t>billones</a:t>
            </a:r>
            <a:r>
              <a:rPr lang="en-US" sz="1700" dirty="0">
                <a:solidFill>
                  <a:schemeClr val="accent4">
                    <a:lumMod val="75000"/>
                  </a:schemeClr>
                </a:solidFill>
                <a:latin typeface="Arial" panose="020B0604020202020204" pitchFamily="34" charset="0"/>
                <a:cs typeface="Arial" panose="020B0604020202020204" pitchFamily="34" charset="0"/>
              </a:rPr>
              <a:t> de </a:t>
            </a:r>
            <a:r>
              <a:rPr lang="en-US" sz="1700" dirty="0" err="1">
                <a:solidFill>
                  <a:schemeClr val="accent4">
                    <a:lumMod val="75000"/>
                  </a:schemeClr>
                </a:solidFill>
                <a:latin typeface="Arial" panose="020B0604020202020204" pitchFamily="34" charset="0"/>
                <a:cs typeface="Arial" panose="020B0604020202020204" pitchFamily="34" charset="0"/>
              </a:rPr>
              <a:t>dólares</a:t>
            </a:r>
            <a:r>
              <a:rPr lang="en-US" sz="1700" dirty="0">
                <a:solidFill>
                  <a:schemeClr val="accent4">
                    <a:lumMod val="75000"/>
                  </a:schemeClr>
                </a:solidFill>
                <a:latin typeface="Arial" panose="020B0604020202020204" pitchFamily="34" charset="0"/>
                <a:cs typeface="Arial" panose="020B0604020202020204" pitchFamily="34" charset="0"/>
              </a:rPr>
              <a:t> </a:t>
            </a:r>
            <a:r>
              <a:rPr lang="en-US" sz="1700" dirty="0" err="1">
                <a:solidFill>
                  <a:schemeClr val="accent4">
                    <a:lumMod val="75000"/>
                  </a:schemeClr>
                </a:solidFill>
                <a:latin typeface="Arial" panose="020B0604020202020204" pitchFamily="34" charset="0"/>
                <a:cs typeface="Arial" panose="020B0604020202020204" pitchFamily="34" charset="0"/>
              </a:rPr>
              <a:t>en</a:t>
            </a:r>
            <a:r>
              <a:rPr lang="en-US" sz="1700" dirty="0">
                <a:solidFill>
                  <a:schemeClr val="accent4">
                    <a:lumMod val="75000"/>
                  </a:schemeClr>
                </a:solidFill>
                <a:latin typeface="Arial" panose="020B0604020202020204" pitchFamily="34" charset="0"/>
                <a:cs typeface="Arial" panose="020B0604020202020204" pitchFamily="34" charset="0"/>
              </a:rPr>
              <a:t> 2022.</a:t>
            </a:r>
          </a:p>
          <a:p>
            <a:pPr marL="285750" indent="-285750">
              <a:buFont typeface="Arial" panose="020B0604020202020204" pitchFamily="34" charset="0"/>
              <a:buChar char="•"/>
            </a:pPr>
            <a:r>
              <a:rPr lang="en-US" sz="1700" dirty="0">
                <a:solidFill>
                  <a:schemeClr val="accent4">
                    <a:lumMod val="75000"/>
                  </a:schemeClr>
                </a:solidFill>
                <a:latin typeface="Arial" panose="020B0604020202020204" pitchFamily="34" charset="0"/>
                <a:cs typeface="Arial" panose="020B0604020202020204" pitchFamily="34" charset="0"/>
              </a:rPr>
              <a:t>En un </a:t>
            </a:r>
            <a:r>
              <a:rPr lang="en-US" sz="1700" dirty="0" err="1">
                <a:solidFill>
                  <a:schemeClr val="accent4">
                    <a:lumMod val="75000"/>
                  </a:schemeClr>
                </a:solidFill>
                <a:latin typeface="Arial" panose="020B0604020202020204" pitchFamily="34" charset="0"/>
                <a:cs typeface="Arial" panose="020B0604020202020204" pitchFamily="34" charset="0"/>
              </a:rPr>
              <a:t>contextto</a:t>
            </a:r>
            <a:r>
              <a:rPr lang="en-US" sz="1700" dirty="0">
                <a:solidFill>
                  <a:schemeClr val="accent4">
                    <a:lumMod val="75000"/>
                  </a:schemeClr>
                </a:solidFill>
                <a:latin typeface="Arial" panose="020B0604020202020204" pitchFamily="34" charset="0"/>
                <a:cs typeface="Arial" panose="020B0604020202020204" pitchFamily="34" charset="0"/>
              </a:rPr>
              <a:t> de </a:t>
            </a:r>
            <a:r>
              <a:rPr lang="en-US" sz="1700" dirty="0" err="1">
                <a:solidFill>
                  <a:schemeClr val="accent4">
                    <a:lumMod val="75000"/>
                  </a:schemeClr>
                </a:solidFill>
                <a:latin typeface="Arial" panose="020B0604020202020204" pitchFamily="34" charset="0"/>
                <a:cs typeface="Arial" panose="020B0604020202020204" pitchFamily="34" charset="0"/>
              </a:rPr>
              <a:t>costos</a:t>
            </a:r>
            <a:r>
              <a:rPr lang="en-US" sz="1700" dirty="0">
                <a:solidFill>
                  <a:schemeClr val="accent4">
                    <a:lumMod val="75000"/>
                  </a:schemeClr>
                </a:solidFill>
                <a:latin typeface="Arial" panose="020B0604020202020204" pitchFamily="34" charset="0"/>
                <a:cs typeface="Arial" panose="020B0604020202020204" pitchFamily="34" charset="0"/>
              </a:rPr>
              <a:t> </a:t>
            </a:r>
            <a:r>
              <a:rPr lang="en-US" sz="1700" dirty="0" err="1">
                <a:solidFill>
                  <a:schemeClr val="accent4">
                    <a:lumMod val="75000"/>
                  </a:schemeClr>
                </a:solidFill>
                <a:latin typeface="Arial" panose="020B0604020202020204" pitchFamily="34" charset="0"/>
                <a:cs typeface="Arial" panose="020B0604020202020204" pitchFamily="34" charset="0"/>
              </a:rPr>
              <a:t>financieros</a:t>
            </a:r>
            <a:r>
              <a:rPr lang="en-US" sz="1700" dirty="0">
                <a:solidFill>
                  <a:schemeClr val="accent4">
                    <a:lumMod val="75000"/>
                  </a:schemeClr>
                </a:solidFill>
                <a:latin typeface="Arial" panose="020B0604020202020204" pitchFamily="34" charset="0"/>
                <a:cs typeface="Arial" panose="020B0604020202020204" pitchFamily="34" charset="0"/>
              </a:rPr>
              <a:t> </a:t>
            </a:r>
            <a:r>
              <a:rPr lang="en-US" sz="1700" dirty="0" err="1">
                <a:solidFill>
                  <a:schemeClr val="accent4">
                    <a:lumMod val="75000"/>
                  </a:schemeClr>
                </a:solidFill>
                <a:latin typeface="Arial" panose="020B0604020202020204" pitchFamily="34" charset="0"/>
                <a:cs typeface="Arial" panose="020B0604020202020204" pitchFamily="34" charset="0"/>
              </a:rPr>
              <a:t>crecientes</a:t>
            </a:r>
            <a:r>
              <a:rPr lang="en-US" sz="1700" dirty="0">
                <a:solidFill>
                  <a:schemeClr val="accent4">
                    <a:lumMod val="75000"/>
                  </a:schemeClr>
                </a:solidFill>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16208AC-DABF-2464-3C4E-980DA9CE6FF6}"/>
              </a:ext>
            </a:extLst>
          </p:cNvPr>
          <p:cNvSpPr>
            <a:spLocks noGrp="1"/>
          </p:cNvSpPr>
          <p:nvPr>
            <p:ph type="body" sz="quarter" idx="10"/>
          </p:nvPr>
        </p:nvSpPr>
        <p:spPr>
          <a:xfrm>
            <a:off x="609600" y="381031"/>
            <a:ext cx="4114800" cy="1422400"/>
          </a:xfrm>
        </p:spPr>
        <p:txBody>
          <a:bodyPr>
            <a:normAutofit fontScale="85000" lnSpcReduction="20000"/>
          </a:bodyPr>
          <a:lstStyle/>
          <a:p>
            <a:r>
              <a:rPr lang="en-US" sz="4400" dirty="0">
                <a:solidFill>
                  <a:schemeClr val="accent1"/>
                </a:solidFill>
              </a:rPr>
              <a:t>Los </a:t>
            </a:r>
            <a:r>
              <a:rPr lang="en-US" sz="4400" dirty="0" err="1">
                <a:solidFill>
                  <a:schemeClr val="accent1"/>
                </a:solidFill>
              </a:rPr>
              <a:t>saldos</a:t>
            </a:r>
            <a:r>
              <a:rPr lang="en-US" sz="4400" dirty="0">
                <a:solidFill>
                  <a:schemeClr val="accent1"/>
                </a:solidFill>
              </a:rPr>
              <a:t> de </a:t>
            </a:r>
            <a:r>
              <a:rPr lang="en-US" sz="4400" dirty="0" err="1">
                <a:solidFill>
                  <a:schemeClr val="accent1"/>
                </a:solidFill>
              </a:rPr>
              <a:t>deuda</a:t>
            </a:r>
            <a:r>
              <a:rPr lang="en-US" sz="4400" dirty="0">
                <a:solidFill>
                  <a:schemeClr val="accent1"/>
                </a:solidFill>
              </a:rPr>
              <a:t> </a:t>
            </a:r>
            <a:r>
              <a:rPr lang="en-US" sz="4400" dirty="0" err="1">
                <a:solidFill>
                  <a:schemeClr val="accent1"/>
                </a:solidFill>
              </a:rPr>
              <a:t>están</a:t>
            </a:r>
            <a:r>
              <a:rPr lang="en-US" sz="4400" dirty="0">
                <a:solidFill>
                  <a:schemeClr val="accent1"/>
                </a:solidFill>
              </a:rPr>
              <a:t> </a:t>
            </a:r>
            <a:r>
              <a:rPr lang="en-US" sz="4400" dirty="0" err="1">
                <a:solidFill>
                  <a:schemeClr val="accent1"/>
                </a:solidFill>
              </a:rPr>
              <a:t>en</a:t>
            </a:r>
            <a:r>
              <a:rPr lang="en-US" sz="4400" dirty="0">
                <a:solidFill>
                  <a:schemeClr val="accent1"/>
                </a:solidFill>
              </a:rPr>
              <a:t> </a:t>
            </a:r>
            <a:r>
              <a:rPr lang="en-US" sz="4400" dirty="0" err="1">
                <a:solidFill>
                  <a:schemeClr val="accent1"/>
                </a:solidFill>
              </a:rPr>
              <a:t>niveles</a:t>
            </a:r>
            <a:r>
              <a:rPr lang="en-US" sz="4400" dirty="0">
                <a:solidFill>
                  <a:schemeClr val="accent1"/>
                </a:solidFill>
              </a:rPr>
              <a:t> </a:t>
            </a:r>
            <a:r>
              <a:rPr lang="en-US" sz="4400" dirty="0" err="1">
                <a:solidFill>
                  <a:schemeClr val="accent1"/>
                </a:solidFill>
              </a:rPr>
              <a:t>récord</a:t>
            </a:r>
            <a:r>
              <a:rPr lang="en-US" sz="4400" dirty="0">
                <a:solidFill>
                  <a:schemeClr val="accent1"/>
                </a:solidFill>
              </a:rPr>
              <a:t>.</a:t>
            </a:r>
          </a:p>
        </p:txBody>
      </p:sp>
    </p:spTree>
    <p:extLst>
      <p:ext uri="{BB962C8B-B14F-4D97-AF65-F5344CB8AC3E}">
        <p14:creationId xmlns:p14="http://schemas.microsoft.com/office/powerpoint/2010/main" val="262365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45EC0-2C15-FE36-09F9-5D9293DBA1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5A6D89-3256-A425-6AB5-C8385B6905F7}"/>
              </a:ext>
            </a:extLst>
          </p:cNvPr>
          <p:cNvSpPr>
            <a:spLocks noGrp="1"/>
          </p:cNvSpPr>
          <p:nvPr>
            <p:ph type="title"/>
          </p:nvPr>
        </p:nvSpPr>
        <p:spPr>
          <a:xfrm>
            <a:off x="226452" y="137335"/>
            <a:ext cx="11805543" cy="1208279"/>
          </a:xfrm>
        </p:spPr>
        <p:txBody>
          <a:bodyPr>
            <a:normAutofit/>
          </a:bodyPr>
          <a:lstStyle/>
          <a:p>
            <a:r>
              <a:rPr lang="es-ES" sz="2800" b="1" dirty="0">
                <a:solidFill>
                  <a:schemeClr val="accent4">
                    <a:lumMod val="75000"/>
                  </a:schemeClr>
                </a:solidFill>
                <a:latin typeface="Arial"/>
                <a:cs typeface="Arial"/>
              </a:rPr>
              <a:t>La región no es una excepción en la trayectoria de la deuda.</a:t>
            </a:r>
            <a:endParaRPr lang="en-US" sz="2800" b="1" dirty="0">
              <a:solidFill>
                <a:schemeClr val="accent4">
                  <a:lumMod val="75000"/>
                </a:schemeClr>
              </a:solidFill>
              <a:latin typeface="Arial"/>
              <a:cs typeface="Arial"/>
            </a:endParaRPr>
          </a:p>
        </p:txBody>
      </p:sp>
      <p:graphicFrame>
        <p:nvGraphicFramePr>
          <p:cNvPr id="7" name="Content Placeholder 6">
            <a:extLst>
              <a:ext uri="{FF2B5EF4-FFF2-40B4-BE49-F238E27FC236}">
                <a16:creationId xmlns:a16="http://schemas.microsoft.com/office/drawing/2014/main" id="{031B82EC-115E-2059-3E31-9734D2D27B53}"/>
              </a:ext>
            </a:extLst>
          </p:cNvPr>
          <p:cNvGraphicFramePr>
            <a:graphicFrameLocks noGrp="1"/>
          </p:cNvGraphicFramePr>
          <p:nvPr>
            <p:ph sz="half" idx="1"/>
            <p:extLst>
              <p:ext uri="{D42A27DB-BD31-4B8C-83A1-F6EECF244321}">
                <p14:modId xmlns:p14="http://schemas.microsoft.com/office/powerpoint/2010/main" val="2784096398"/>
              </p:ext>
            </p:extLst>
          </p:nvPr>
        </p:nvGraphicFramePr>
        <p:xfrm>
          <a:off x="450616" y="2237315"/>
          <a:ext cx="5400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9">
            <a:extLst>
              <a:ext uri="{FF2B5EF4-FFF2-40B4-BE49-F238E27FC236}">
                <a16:creationId xmlns:a16="http://schemas.microsoft.com/office/drawing/2014/main" id="{689CF111-7C44-50AD-9D3B-601EBBEF8735}"/>
              </a:ext>
            </a:extLst>
          </p:cNvPr>
          <p:cNvSpPr txBox="1"/>
          <p:nvPr/>
        </p:nvSpPr>
        <p:spPr>
          <a:xfrm>
            <a:off x="2489093" y="6435296"/>
            <a:ext cx="6428827" cy="338554"/>
          </a:xfrm>
          <a:prstGeom prst="rect">
            <a:avLst/>
          </a:prstGeom>
          <a:noFill/>
        </p:spPr>
        <p:txBody>
          <a:bodyPr wrap="square">
            <a:spAutoFit/>
          </a:bodyPr>
          <a:lstStyle/>
          <a:p>
            <a:r>
              <a:rPr lang="es-ES" sz="800" b="1" i="0" dirty="0">
                <a:solidFill>
                  <a:srgbClr val="000000"/>
                </a:solidFill>
                <a:effectLst/>
                <a:latin typeface="Arial"/>
                <a:cs typeface="Arial"/>
              </a:rPr>
              <a:t>Fuente</a:t>
            </a:r>
            <a:r>
              <a:rPr lang="es-ES" sz="800" b="0" i="0" dirty="0">
                <a:solidFill>
                  <a:srgbClr val="000000"/>
                </a:solidFill>
                <a:effectLst/>
                <a:latin typeface="Arial"/>
                <a:cs typeface="Arial"/>
              </a:rPr>
              <a:t>: Comisión Económica para América Latina y el Caribe (CEPAL), sobre la base de cifras oficiales.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000000"/>
                </a:solidFill>
                <a:effectLst/>
                <a:uLnTx/>
                <a:uFillTx/>
                <a:latin typeface="Arial"/>
                <a:ea typeface="+mn-ea"/>
                <a:cs typeface="Arial"/>
              </a:rPr>
              <a:t>Nota</a:t>
            </a:r>
            <a:r>
              <a:rPr kumimoji="0" lang="es-ES" sz="800" b="0" i="0" u="none" strike="noStrike" kern="1200" cap="none" spc="0" normalizeH="0" baseline="0" noProof="0" dirty="0">
                <a:ln>
                  <a:noFill/>
                </a:ln>
                <a:solidFill>
                  <a:srgbClr val="000000"/>
                </a:solidFill>
                <a:effectLst/>
                <a:uLnTx/>
                <a:uFillTx/>
                <a:latin typeface="Arial"/>
                <a:ea typeface="+mn-ea"/>
                <a:cs typeface="Arial"/>
              </a:rPr>
              <a:t>: Los datos para 2025 corresponden a proyecciones sobre la base de información de los países.</a:t>
            </a:r>
            <a:r>
              <a:rPr lang="es-ES" sz="800" b="0" i="0" dirty="0">
                <a:solidFill>
                  <a:srgbClr val="000000"/>
                </a:solidFill>
                <a:effectLst/>
                <a:latin typeface="Arial"/>
                <a:cs typeface="Arial"/>
              </a:rPr>
              <a:t> </a:t>
            </a:r>
            <a:endParaRPr lang="en-US" sz="800" dirty="0">
              <a:latin typeface="Arial"/>
              <a:cs typeface="Arial"/>
            </a:endParaRPr>
          </a:p>
        </p:txBody>
      </p:sp>
      <p:sp>
        <p:nvSpPr>
          <p:cNvPr id="19" name="Text Placeholder 2">
            <a:extLst>
              <a:ext uri="{FF2B5EF4-FFF2-40B4-BE49-F238E27FC236}">
                <a16:creationId xmlns:a16="http://schemas.microsoft.com/office/drawing/2014/main" id="{0071A6D9-1F3D-61C0-BCED-C4B56580CA32}"/>
              </a:ext>
            </a:extLst>
          </p:cNvPr>
          <p:cNvSpPr txBox="1">
            <a:spLocks/>
          </p:cNvSpPr>
          <p:nvPr/>
        </p:nvSpPr>
        <p:spPr>
          <a:xfrm>
            <a:off x="1925370" y="1770467"/>
            <a:ext cx="5157787" cy="3836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1400" b="1" dirty="0">
                <a:latin typeface="Arial"/>
                <a:cs typeface="Arial"/>
              </a:rPr>
              <a:t>Indicadores fiscales</a:t>
            </a:r>
            <a:endParaRPr lang="en-US" sz="1400" b="1" dirty="0">
              <a:latin typeface="Arial"/>
              <a:cs typeface="Arial"/>
            </a:endParaRPr>
          </a:p>
        </p:txBody>
      </p:sp>
      <p:sp>
        <p:nvSpPr>
          <p:cNvPr id="21" name="TextBox 20">
            <a:extLst>
              <a:ext uri="{FF2B5EF4-FFF2-40B4-BE49-F238E27FC236}">
                <a16:creationId xmlns:a16="http://schemas.microsoft.com/office/drawing/2014/main" id="{1AD81B39-D935-0279-FB3A-48811668E515}"/>
              </a:ext>
            </a:extLst>
          </p:cNvPr>
          <p:cNvSpPr txBox="1"/>
          <p:nvPr/>
        </p:nvSpPr>
        <p:spPr>
          <a:xfrm>
            <a:off x="585175" y="1238044"/>
            <a:ext cx="10980769" cy="502702"/>
          </a:xfrm>
          <a:prstGeom prst="rect">
            <a:avLst/>
          </a:prstGeom>
          <a:noFill/>
        </p:spPr>
        <p:txBody>
          <a:bodyPr wrap="square">
            <a:spAutoFit/>
          </a:bodyPr>
          <a:lstStyle/>
          <a:p>
            <a:pPr algn="ctr" rtl="0" fontAlgn="base">
              <a:lnSpc>
                <a:spcPts val="1564"/>
              </a:lnSpc>
              <a:buNone/>
            </a:pPr>
            <a:r>
              <a:rPr lang="es-ES" sz="1400" b="1" i="0" dirty="0">
                <a:solidFill>
                  <a:srgbClr val="000000"/>
                </a:solidFill>
                <a:effectLst/>
                <a:latin typeface="Arial"/>
                <a:cs typeface="Arial"/>
              </a:rPr>
              <a:t>América Latina (16 países): indicadores fiscales y deuda pública bruta del gobierno central</a:t>
            </a:r>
            <a:endParaRPr lang="es-ES" sz="1400" b="1" dirty="0">
              <a:solidFill>
                <a:srgbClr val="000000"/>
              </a:solidFill>
              <a:latin typeface="Arial"/>
              <a:cs typeface="Arial"/>
            </a:endParaRPr>
          </a:p>
          <a:p>
            <a:pPr algn="ctr" rtl="0" fontAlgn="base">
              <a:lnSpc>
                <a:spcPts val="1564"/>
              </a:lnSpc>
              <a:buNone/>
            </a:pPr>
            <a:r>
              <a:rPr lang="es-ES" sz="1400" b="0" i="0" dirty="0">
                <a:solidFill>
                  <a:srgbClr val="000000"/>
                </a:solidFill>
                <a:effectLst/>
                <a:latin typeface="Arial"/>
                <a:cs typeface="Arial"/>
              </a:rPr>
              <a:t>(</a:t>
            </a:r>
            <a:r>
              <a:rPr lang="es-ES" sz="1400" b="0" i="1" dirty="0">
                <a:solidFill>
                  <a:srgbClr val="000000"/>
                </a:solidFill>
                <a:effectLst/>
                <a:latin typeface="Arial"/>
                <a:cs typeface="Arial"/>
              </a:rPr>
              <a:t>En porcentajes del PIB</a:t>
            </a:r>
            <a:r>
              <a:rPr lang="es-ES" sz="1400" b="0" i="0" dirty="0">
                <a:solidFill>
                  <a:srgbClr val="000000"/>
                </a:solidFill>
                <a:effectLst/>
                <a:latin typeface="Arial"/>
                <a:cs typeface="Arial"/>
              </a:rPr>
              <a:t>) </a:t>
            </a:r>
          </a:p>
        </p:txBody>
      </p:sp>
      <p:sp>
        <p:nvSpPr>
          <p:cNvPr id="20" name="Text Placeholder 4">
            <a:extLst>
              <a:ext uri="{FF2B5EF4-FFF2-40B4-BE49-F238E27FC236}">
                <a16:creationId xmlns:a16="http://schemas.microsoft.com/office/drawing/2014/main" id="{DF83DCC4-4A52-EBCD-C185-BA02FCAAFA6C}"/>
              </a:ext>
            </a:extLst>
          </p:cNvPr>
          <p:cNvSpPr txBox="1">
            <a:spLocks/>
          </p:cNvSpPr>
          <p:nvPr/>
        </p:nvSpPr>
        <p:spPr>
          <a:xfrm>
            <a:off x="8169572" y="1742128"/>
            <a:ext cx="1912809" cy="3373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1400" b="1">
                <a:latin typeface="Arial"/>
                <a:cs typeface="Arial"/>
              </a:rPr>
              <a:t>Deuda pública bruta</a:t>
            </a:r>
            <a:endParaRPr lang="en-US" sz="1400" b="1">
              <a:latin typeface="Arial"/>
              <a:cs typeface="Arial"/>
            </a:endParaRPr>
          </a:p>
        </p:txBody>
      </p:sp>
      <p:graphicFrame>
        <p:nvGraphicFramePr>
          <p:cNvPr id="12" name="Chart 1">
            <a:extLst>
              <a:ext uri="{FF2B5EF4-FFF2-40B4-BE49-F238E27FC236}">
                <a16:creationId xmlns:a16="http://schemas.microsoft.com/office/drawing/2014/main" id="{05F3B137-5A10-49D5-B42A-0950482E7F1E}"/>
              </a:ext>
            </a:extLst>
          </p:cNvPr>
          <p:cNvGraphicFramePr>
            <a:graphicFrameLocks noGrp="1"/>
          </p:cNvGraphicFramePr>
          <p:nvPr>
            <p:ph sz="half" idx="2"/>
            <p:extLst>
              <p:ext uri="{D42A27DB-BD31-4B8C-83A1-F6EECF244321}">
                <p14:modId xmlns:p14="http://schemas.microsoft.com/office/powerpoint/2010/main" val="801772148"/>
              </p:ext>
            </p:extLst>
          </p:nvPr>
        </p:nvGraphicFramePr>
        <p:xfrm>
          <a:off x="6091007" y="2235348"/>
          <a:ext cx="5400000" cy="36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25E57D5A-4C7E-19FE-141B-62CDADC8745D}"/>
              </a:ext>
            </a:extLst>
          </p:cNvPr>
          <p:cNvSpPr txBox="1">
            <a:spLocks/>
          </p:cNvSpPr>
          <p:nvPr/>
        </p:nvSpPr>
        <p:spPr>
          <a:xfrm>
            <a:off x="-1" y="6540403"/>
            <a:ext cx="452907" cy="317597"/>
          </a:xfrm>
          <a:prstGeom prst="rect">
            <a:avLst/>
          </a:prstGeom>
        </p:spPr>
        <p:txBody>
          <a:bodyPr/>
          <a:lstStyle>
            <a:defPPr>
              <a:defRPr lang="en-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BE7F586-AE59-4127-9695-94E8F667CABF}" type="slidenum">
              <a:rPr lang="en-US" sz="1400" smtClean="0">
                <a:solidFill>
                  <a:schemeClr val="bg1"/>
                </a:solidFill>
                <a:latin typeface="Aptos Display" panose="020B0004020202020204" pitchFamily="34" charset="0"/>
              </a:rPr>
              <a:pPr algn="r"/>
              <a:t>7</a:t>
            </a:fld>
            <a:endParaRPr lang="en-US" sz="1400">
              <a:solidFill>
                <a:schemeClr val="bg1"/>
              </a:solidFill>
              <a:latin typeface="Aptos Display" panose="020B0004020202020204" pitchFamily="34" charset="0"/>
            </a:endParaRPr>
          </a:p>
        </p:txBody>
      </p:sp>
    </p:spTree>
    <p:extLst>
      <p:ext uri="{BB962C8B-B14F-4D97-AF65-F5344CB8AC3E}">
        <p14:creationId xmlns:p14="http://schemas.microsoft.com/office/powerpoint/2010/main" val="294503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EDF00-C3CE-32A4-CF13-43C6A2A3E9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6C60AC-B80B-6EC5-F56C-BC059E1DAB83}"/>
              </a:ext>
            </a:extLst>
          </p:cNvPr>
          <p:cNvSpPr>
            <a:spLocks noGrp="1"/>
          </p:cNvSpPr>
          <p:nvPr>
            <p:ph type="title"/>
          </p:nvPr>
        </p:nvSpPr>
        <p:spPr>
          <a:xfrm>
            <a:off x="594804" y="136150"/>
            <a:ext cx="10999433" cy="1174178"/>
          </a:xfrm>
          <a:noFill/>
        </p:spPr>
        <p:txBody>
          <a:bodyPr lIns="91440" tIns="45720" rIns="91440" bIns="45720" anchor="t">
            <a:noAutofit/>
          </a:bodyPr>
          <a:lstStyle/>
          <a:p>
            <a:pPr>
              <a:lnSpc>
                <a:spcPct val="100000"/>
              </a:lnSpc>
              <a:spcBef>
                <a:spcPts val="0"/>
              </a:spcBef>
            </a:pPr>
            <a:r>
              <a:rPr lang="es-CL" sz="2800" b="1" i="0" u="none" strike="noStrike" dirty="0">
                <a:solidFill>
                  <a:schemeClr val="accent4">
                    <a:lumMod val="75000"/>
                  </a:schemeClr>
                </a:solidFill>
                <a:effectLst/>
                <a:latin typeface="Arial" panose="020B0604020202020204" pitchFamily="34" charset="0"/>
                <a:cs typeface="Arial" panose="020B0604020202020204" pitchFamily="34" charset="0"/>
              </a:rPr>
              <a:t>Una mayor asignación de recursos al pago de intereses está causando dificultades para el desarrollo</a:t>
            </a:r>
            <a:endParaRPr lang="en-GB" sz="2800" b="1" dirty="0">
              <a:solidFill>
                <a:schemeClr val="accent4">
                  <a:lumMod val="7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0AB136F-CA9C-9EC6-F81B-2E5090DF01B7}"/>
              </a:ext>
            </a:extLst>
          </p:cNvPr>
          <p:cNvSpPr txBox="1"/>
          <p:nvPr/>
        </p:nvSpPr>
        <p:spPr>
          <a:xfrm>
            <a:off x="594804" y="1394993"/>
            <a:ext cx="5278095" cy="95410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América Latina y </a:t>
            </a:r>
            <a:r>
              <a:rPr lang="en-GB" sz="1400" b="1" dirty="0" err="1">
                <a:latin typeface="Arial" panose="020B0604020202020204" pitchFamily="34" charset="0"/>
                <a:cs typeface="Arial" panose="020B0604020202020204" pitchFamily="34" charset="0"/>
              </a:rPr>
              <a:t>el</a:t>
            </a:r>
            <a:r>
              <a:rPr lang="en-GB" sz="1400" b="1" dirty="0">
                <a:latin typeface="Arial" panose="020B0604020202020204" pitchFamily="34" charset="0"/>
                <a:cs typeface="Arial" panose="020B0604020202020204" pitchFamily="34" charset="0"/>
              </a:rPr>
              <a:t> Caribe (23 </a:t>
            </a:r>
            <a:r>
              <a:rPr lang="en-GB" sz="1400" b="1" dirty="0" err="1">
                <a:latin typeface="Arial" panose="020B0604020202020204" pitchFamily="34" charset="0"/>
                <a:cs typeface="Arial" panose="020B0604020202020204" pitchFamily="34" charset="0"/>
              </a:rPr>
              <a:t>países</a:t>
            </a:r>
            <a:r>
              <a:rPr lang="en-GB" sz="1400" b="1" dirty="0">
                <a:latin typeface="Arial" panose="020B0604020202020204" pitchFamily="34" charset="0"/>
                <a:cs typeface="Arial" panose="020B0604020202020204" pitchFamily="34" charset="0"/>
              </a:rPr>
              <a:t>): </a:t>
            </a:r>
            <a:r>
              <a:rPr lang="en-GB" sz="1400" b="1" dirty="0" err="1">
                <a:latin typeface="Arial" panose="020B0604020202020204" pitchFamily="34" charset="0"/>
                <a:cs typeface="Arial" panose="020B0604020202020204" pitchFamily="34" charset="0"/>
              </a:rPr>
              <a:t>pagos</a:t>
            </a:r>
            <a:r>
              <a:rPr lang="en-GB" sz="1400" b="1" dirty="0">
                <a:latin typeface="Arial" panose="020B0604020202020204" pitchFamily="34" charset="0"/>
                <a:cs typeface="Arial" panose="020B0604020202020204" pitchFamily="34" charset="0"/>
              </a:rPr>
              <a:t> de </a:t>
            </a:r>
            <a:r>
              <a:rPr lang="en-GB" sz="1400" b="1" dirty="0" err="1">
                <a:latin typeface="Arial" panose="020B0604020202020204" pitchFamily="34" charset="0"/>
                <a:cs typeface="Arial" panose="020B0604020202020204" pitchFamily="34" charset="0"/>
              </a:rPr>
              <a:t>intereses</a:t>
            </a:r>
            <a:r>
              <a:rPr lang="en-GB" sz="1400" b="1" dirty="0">
                <a:latin typeface="Arial" panose="020B0604020202020204" pitchFamily="34" charset="0"/>
                <a:cs typeface="Arial" panose="020B0604020202020204" pitchFamily="34" charset="0"/>
              </a:rPr>
              <a:t> del </a:t>
            </a:r>
            <a:r>
              <a:rPr lang="en-GB" sz="1400" b="1" dirty="0" err="1">
                <a:latin typeface="Arial" panose="020B0604020202020204" pitchFamily="34" charset="0"/>
                <a:cs typeface="Arial" panose="020B0604020202020204" pitchFamily="34" charset="0"/>
              </a:rPr>
              <a:t>gobierno</a:t>
            </a:r>
            <a:r>
              <a:rPr lang="en-GB" sz="1400" b="1" dirty="0">
                <a:latin typeface="Arial" panose="020B0604020202020204" pitchFamily="34" charset="0"/>
                <a:cs typeface="Arial" panose="020B0604020202020204" pitchFamily="34" charset="0"/>
              </a:rPr>
              <a:t> central </a:t>
            </a:r>
            <a:r>
              <a:rPr lang="en-GB" sz="1400" b="1" dirty="0" err="1">
                <a:latin typeface="Arial" panose="020B0604020202020204" pitchFamily="34" charset="0"/>
                <a:cs typeface="Arial" panose="020B0604020202020204" pitchFamily="34" charset="0"/>
              </a:rPr>
              <a:t>como</a:t>
            </a:r>
            <a:r>
              <a:rPr lang="en-GB" sz="1400" b="1" dirty="0">
                <a:latin typeface="Arial" panose="020B0604020202020204" pitchFamily="34" charset="0"/>
                <a:cs typeface="Arial" panose="020B0604020202020204" pitchFamily="34" charset="0"/>
              </a:rPr>
              <a:t> </a:t>
            </a:r>
            <a:r>
              <a:rPr lang="en-GB" sz="1400" b="1" dirty="0" err="1">
                <a:latin typeface="Arial" panose="020B0604020202020204" pitchFamily="34" charset="0"/>
                <a:cs typeface="Arial" panose="020B0604020202020204" pitchFamily="34" charset="0"/>
              </a:rPr>
              <a:t>proporción</a:t>
            </a:r>
            <a:r>
              <a:rPr lang="en-GB" sz="1400" b="1" dirty="0">
                <a:latin typeface="Arial" panose="020B0604020202020204" pitchFamily="34" charset="0"/>
                <a:cs typeface="Arial" panose="020B0604020202020204" pitchFamily="34" charset="0"/>
              </a:rPr>
              <a:t> del </a:t>
            </a:r>
            <a:r>
              <a:rPr lang="en-GB" sz="1400" b="1" dirty="0" err="1">
                <a:latin typeface="Arial" panose="020B0604020202020204" pitchFamily="34" charset="0"/>
                <a:cs typeface="Arial" panose="020B0604020202020204" pitchFamily="34" charset="0"/>
              </a:rPr>
              <a:t>gasto</a:t>
            </a:r>
            <a:r>
              <a:rPr lang="en-GB" sz="1400" b="1" dirty="0">
                <a:latin typeface="Arial" panose="020B0604020202020204" pitchFamily="34" charset="0"/>
                <a:cs typeface="Arial" panose="020B0604020202020204" pitchFamily="34" charset="0"/>
              </a:rPr>
              <a:t> </a:t>
            </a:r>
            <a:r>
              <a:rPr lang="en-GB" sz="1400" b="1" dirty="0" err="1">
                <a:latin typeface="Arial" panose="020B0604020202020204" pitchFamily="34" charset="0"/>
                <a:cs typeface="Arial" panose="020B0604020202020204" pitchFamily="34" charset="0"/>
              </a:rPr>
              <a:t>en</a:t>
            </a:r>
            <a:r>
              <a:rPr lang="en-GB" sz="1400" b="1" dirty="0">
                <a:latin typeface="Arial" panose="020B0604020202020204" pitchFamily="34" charset="0"/>
                <a:cs typeface="Arial" panose="020B0604020202020204" pitchFamily="34" charset="0"/>
              </a:rPr>
              <a:t> </a:t>
            </a:r>
            <a:r>
              <a:rPr lang="en-GB" sz="1400" b="1" dirty="0" err="1">
                <a:latin typeface="Arial" panose="020B0604020202020204" pitchFamily="34" charset="0"/>
                <a:cs typeface="Arial" panose="020B0604020202020204" pitchFamily="34" charset="0"/>
              </a:rPr>
              <a:t>educación</a:t>
            </a:r>
            <a:r>
              <a:rPr lang="en-GB" sz="1400" b="1" dirty="0">
                <a:latin typeface="Arial" panose="020B0604020202020204" pitchFamily="34" charset="0"/>
                <a:cs typeface="Arial" panose="020B0604020202020204" pitchFamily="34" charset="0"/>
              </a:rPr>
              <a:t>, </a:t>
            </a:r>
            <a:r>
              <a:rPr lang="en-GB" sz="1400" b="1" dirty="0" err="1">
                <a:latin typeface="Arial" panose="020B0604020202020204" pitchFamily="34" charset="0"/>
                <a:cs typeface="Arial" panose="020B0604020202020204" pitchFamily="34" charset="0"/>
              </a:rPr>
              <a:t>salud</a:t>
            </a:r>
            <a:r>
              <a:rPr lang="en-GB" sz="1400" b="1" dirty="0">
                <a:latin typeface="Arial" panose="020B0604020202020204" pitchFamily="34" charset="0"/>
                <a:cs typeface="Arial" panose="020B0604020202020204" pitchFamily="34" charset="0"/>
              </a:rPr>
              <a:t> y </a:t>
            </a:r>
            <a:r>
              <a:rPr lang="en-GB" sz="1400" b="1" dirty="0" err="1">
                <a:latin typeface="Arial" panose="020B0604020202020204" pitchFamily="34" charset="0"/>
                <a:cs typeface="Arial" panose="020B0604020202020204" pitchFamily="34" charset="0"/>
              </a:rPr>
              <a:t>protección</a:t>
            </a:r>
            <a:r>
              <a:rPr lang="en-GB" sz="1400" b="1" dirty="0">
                <a:latin typeface="Arial" panose="020B0604020202020204" pitchFamily="34" charset="0"/>
                <a:cs typeface="Arial" panose="020B0604020202020204" pitchFamily="34" charset="0"/>
              </a:rPr>
              <a:t> social, 2012 y 2023
(</a:t>
            </a:r>
            <a:r>
              <a:rPr lang="en-GB" sz="1400" b="1" dirty="0" err="1">
                <a:latin typeface="Arial" panose="020B0604020202020204" pitchFamily="34" charset="0"/>
                <a:cs typeface="Arial" panose="020B0604020202020204" pitchFamily="34" charset="0"/>
              </a:rPr>
              <a:t>Porcentajes</a:t>
            </a:r>
            <a:r>
              <a:rPr lang="en-GB" sz="1400" b="1" dirty="0">
                <a:latin typeface="Arial" panose="020B0604020202020204" pitchFamily="34" charset="0"/>
                <a:cs typeface="Arial" panose="020B0604020202020204" pitchFamily="34" charset="0"/>
              </a:rPr>
              <a:t>)</a:t>
            </a:r>
            <a:endParaRPr lang="en-GB" sz="1400" i="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A4BED1A-181C-4F70-D34B-C0D9088BF9D7}"/>
              </a:ext>
            </a:extLst>
          </p:cNvPr>
          <p:cNvSpPr txBox="1"/>
          <p:nvPr/>
        </p:nvSpPr>
        <p:spPr>
          <a:xfrm>
            <a:off x="425471" y="5912274"/>
            <a:ext cx="5164973" cy="738985"/>
          </a:xfrm>
          <a:prstGeom prst="rect">
            <a:avLst/>
          </a:prstGeom>
          <a:noFill/>
        </p:spPr>
        <p:txBody>
          <a:bodyPr wrap="square">
            <a:spAutoFit/>
          </a:bodyPr>
          <a:lstStyle/>
          <a:p>
            <a:pPr>
              <a:lnSpc>
                <a:spcPct val="107000"/>
              </a:lnSpc>
            </a:pPr>
            <a:r>
              <a:rPr lang="es-ES" sz="1000" dirty="0">
                <a:latin typeface="Arial" panose="020B0604020202020204" pitchFamily="34" charset="0"/>
                <a:cs typeface="Arial" panose="020B0604020202020204" pitchFamily="34" charset="0"/>
              </a:rPr>
              <a:t>Fuente: CEPAL, sobre la base de datos oficiales.
Nota: Las cifras representan medianas. Los datos se refieren al sector público para Argentina, el sector público no financiero para El Salvador y México, el gobierno general para Brasil, Colombia, Costa Rica, Guatemala, Paraguay y Perú.</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4B9C626-8CC3-85AB-3B62-5C6BD7569923}"/>
              </a:ext>
            </a:extLst>
          </p:cNvPr>
          <p:cNvSpPr txBox="1"/>
          <p:nvPr/>
        </p:nvSpPr>
        <p:spPr>
          <a:xfrm>
            <a:off x="6293028" y="1415300"/>
            <a:ext cx="5275135" cy="738664"/>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América Latina (16 </a:t>
            </a:r>
            <a:r>
              <a:rPr lang="en-GB" sz="1400" b="1" dirty="0" err="1">
                <a:latin typeface="Arial" panose="020B0604020202020204" pitchFamily="34" charset="0"/>
                <a:cs typeface="Arial" panose="020B0604020202020204" pitchFamily="34" charset="0"/>
              </a:rPr>
              <a:t>países</a:t>
            </a:r>
            <a:r>
              <a:rPr lang="en-GB" sz="1400" b="1" dirty="0">
                <a:latin typeface="Arial" panose="020B0604020202020204" pitchFamily="34" charset="0"/>
                <a:cs typeface="Arial" panose="020B0604020202020204" pitchFamily="34" charset="0"/>
              </a:rPr>
              <a:t>): </a:t>
            </a:r>
            <a:r>
              <a:rPr lang="en-GB" sz="1400" b="1" dirty="0" err="1">
                <a:latin typeface="Arial" panose="020B0604020202020204" pitchFamily="34" charset="0"/>
                <a:cs typeface="Arial" panose="020B0604020202020204" pitchFamily="34" charset="0"/>
              </a:rPr>
              <a:t>pagos</a:t>
            </a:r>
            <a:r>
              <a:rPr lang="en-GB" sz="1400" b="1" dirty="0">
                <a:latin typeface="Arial" panose="020B0604020202020204" pitchFamily="34" charset="0"/>
                <a:cs typeface="Arial" panose="020B0604020202020204" pitchFamily="34" charset="0"/>
              </a:rPr>
              <a:t> de </a:t>
            </a:r>
            <a:r>
              <a:rPr lang="en-GB" sz="1400" b="1" dirty="0" err="1">
                <a:latin typeface="Arial" panose="020B0604020202020204" pitchFamily="34" charset="0"/>
                <a:cs typeface="Arial" panose="020B0604020202020204" pitchFamily="34" charset="0"/>
              </a:rPr>
              <a:t>intereses</a:t>
            </a:r>
            <a:r>
              <a:rPr lang="en-GB" sz="1400" b="1" dirty="0">
                <a:latin typeface="Arial" panose="020B0604020202020204" pitchFamily="34" charset="0"/>
                <a:cs typeface="Arial" panose="020B0604020202020204" pitchFamily="34" charset="0"/>
              </a:rPr>
              <a:t> del </a:t>
            </a:r>
            <a:r>
              <a:rPr lang="en-GB" sz="1400" b="1" dirty="0" err="1">
                <a:latin typeface="Arial" panose="020B0604020202020204" pitchFamily="34" charset="0"/>
                <a:cs typeface="Arial" panose="020B0604020202020204" pitchFamily="34" charset="0"/>
              </a:rPr>
              <a:t>gobierno</a:t>
            </a:r>
            <a:r>
              <a:rPr lang="en-GB" sz="1400" b="1" dirty="0">
                <a:latin typeface="Arial" panose="020B0604020202020204" pitchFamily="34" charset="0"/>
                <a:cs typeface="Arial" panose="020B0604020202020204" pitchFamily="34" charset="0"/>
              </a:rPr>
              <a:t> central e </a:t>
            </a:r>
            <a:r>
              <a:rPr lang="en-GB" sz="1400" b="1" dirty="0" err="1">
                <a:latin typeface="Arial" panose="020B0604020202020204" pitchFamily="34" charset="0"/>
                <a:cs typeface="Arial" panose="020B0604020202020204" pitchFamily="34" charset="0"/>
              </a:rPr>
              <a:t>inversión</a:t>
            </a:r>
            <a:r>
              <a:rPr lang="en-GB" sz="1400" b="1" dirty="0">
                <a:latin typeface="Arial" panose="020B0604020202020204" pitchFamily="34" charset="0"/>
                <a:cs typeface="Arial" panose="020B0604020202020204" pitchFamily="34" charset="0"/>
              </a:rPr>
              <a:t> </a:t>
            </a:r>
            <a:r>
              <a:rPr lang="en-GB" sz="1400" b="1" dirty="0" err="1">
                <a:latin typeface="Arial" panose="020B0604020202020204" pitchFamily="34" charset="0"/>
                <a:cs typeface="Arial" panose="020B0604020202020204" pitchFamily="34" charset="0"/>
              </a:rPr>
              <a:t>pública</a:t>
            </a:r>
            <a:r>
              <a:rPr lang="en-GB" sz="1400" b="1" dirty="0">
                <a:latin typeface="Arial" panose="020B0604020202020204" pitchFamily="34" charset="0"/>
                <a:cs typeface="Arial" panose="020B0604020202020204" pitchFamily="34" charset="0"/>
              </a:rPr>
              <a:t>, 2000-2023
(</a:t>
            </a:r>
            <a:r>
              <a:rPr lang="en-GB" sz="1400" b="1" dirty="0" err="1">
                <a:latin typeface="Arial" panose="020B0604020202020204" pitchFamily="34" charset="0"/>
                <a:cs typeface="Arial" panose="020B0604020202020204" pitchFamily="34" charset="0"/>
              </a:rPr>
              <a:t>Porcentajes</a:t>
            </a:r>
            <a:r>
              <a:rPr lang="en-GB" sz="1400" b="1" dirty="0">
                <a:latin typeface="Arial" panose="020B0604020202020204" pitchFamily="34" charset="0"/>
                <a:cs typeface="Arial" panose="020B0604020202020204" pitchFamily="34" charset="0"/>
              </a:rPr>
              <a:t> del PIB)</a:t>
            </a:r>
            <a:endParaRPr lang="en-GB" sz="1400" i="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3596BD9-32DF-9D78-F203-2D1F566E0DDE}"/>
              </a:ext>
            </a:extLst>
          </p:cNvPr>
          <p:cNvSpPr txBox="1"/>
          <p:nvPr/>
        </p:nvSpPr>
        <p:spPr>
          <a:xfrm>
            <a:off x="6462927" y="6151602"/>
            <a:ext cx="4762899" cy="260328"/>
          </a:xfrm>
          <a:prstGeom prst="rect">
            <a:avLst/>
          </a:prstGeom>
          <a:noFill/>
        </p:spPr>
        <p:txBody>
          <a:bodyPr wrap="square">
            <a:spAutoFit/>
          </a:bodyPr>
          <a:lstStyle/>
          <a:p>
            <a:pPr lvl="0">
              <a:lnSpc>
                <a:spcPct val="107000"/>
              </a:lnSpc>
              <a:defRPr/>
            </a:pPr>
            <a:r>
              <a:rPr lang="es-ES" sz="1100" dirty="0">
                <a:latin typeface="Arial" panose="020B0604020202020204" pitchFamily="34" charset="0"/>
                <a:cs typeface="Arial" panose="020B0604020202020204" pitchFamily="34" charset="0"/>
              </a:rPr>
              <a:t>Fuente: CEPAL, sobre la base de datos oficiales.</a:t>
            </a:r>
            <a:endParaRPr kumimoji="0" lang="en-GB" sz="1100" i="0" u="none" strike="noStrike" kern="100" cap="none" spc="0" normalizeH="0" baseline="0" dirty="0">
              <a:ln>
                <a:noFill/>
              </a:ln>
              <a:effectLst/>
              <a:uLnTx/>
              <a:uFillTx/>
              <a:latin typeface="Arial" panose="020B0604020202020204" pitchFamily="34" charset="0"/>
              <a:ea typeface="Aptos" panose="020B00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CCA10FE2-5F13-DCD1-0D7F-7EB76444151F}"/>
              </a:ext>
            </a:extLst>
          </p:cNvPr>
          <p:cNvGraphicFramePr>
            <a:graphicFrameLocks/>
          </p:cNvGraphicFramePr>
          <p:nvPr/>
        </p:nvGraphicFramePr>
        <p:xfrm>
          <a:off x="6094520" y="2349100"/>
          <a:ext cx="5499717" cy="36220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D868FF6F-F989-3E94-3096-3EA807F2AED2}"/>
              </a:ext>
            </a:extLst>
          </p:cNvPr>
          <p:cNvGraphicFramePr>
            <a:graphicFrameLocks/>
          </p:cNvGraphicFramePr>
          <p:nvPr/>
        </p:nvGraphicFramePr>
        <p:xfrm>
          <a:off x="594804" y="2316132"/>
          <a:ext cx="5278094" cy="35703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948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1962D-8828-15B7-FA4D-991E376D654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1B125EC-E1C0-2301-B571-D57B70C9C2A0}"/>
              </a:ext>
            </a:extLst>
          </p:cNvPr>
          <p:cNvSpPr>
            <a:spLocks noGrp="1"/>
          </p:cNvSpPr>
          <p:nvPr>
            <p:ph idx="1"/>
          </p:nvPr>
        </p:nvSpPr>
        <p:spPr>
          <a:xfrm>
            <a:off x="1862710" y="128173"/>
            <a:ext cx="8466579" cy="5450186"/>
          </a:xfrm>
        </p:spPr>
        <p:txBody>
          <a:bodyPr anchor="ctr">
            <a:normAutofit/>
          </a:bodyPr>
          <a:lstStyle/>
          <a:p>
            <a:pPr marL="0" indent="0" algn="ctr">
              <a:buNone/>
            </a:pPr>
            <a:r>
              <a:rPr lang="es-CL" sz="4000" b="1">
                <a:solidFill>
                  <a:srgbClr val="0B76A0"/>
                </a:solidFill>
                <a:effectLst/>
                <a:latin typeface="Arial" panose="020B0604020202020204" pitchFamily="34" charset="0"/>
              </a:rPr>
              <a:t>PUNTO DE PARTIDA PARA ABORDAR LOS NUEVOS RETOS</a:t>
            </a:r>
            <a:endParaRPr lang="en-US" sz="4000" b="1" dirty="0">
              <a:solidFill>
                <a:schemeClr val="accent4">
                  <a:lumMod val="75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0173113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246</TotalTime>
  <Words>2682</Words>
  <Application>Microsoft Macintosh PowerPoint</Application>
  <PresentationFormat>Panorámica</PresentationFormat>
  <Paragraphs>293</Paragraphs>
  <Slides>24</Slides>
  <Notes>9</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24</vt:i4>
      </vt:variant>
    </vt:vector>
  </HeadingPairs>
  <TitlesOfParts>
    <vt:vector size="35" baseType="lpstr">
      <vt:lpstr>Agrandir</vt:lpstr>
      <vt:lpstr>Aptos</vt:lpstr>
      <vt:lpstr>Aptos Display</vt:lpstr>
      <vt:lpstr>Arial</vt:lpstr>
      <vt:lpstr>Calibri</vt:lpstr>
      <vt:lpstr>Calibri Light</vt:lpstr>
      <vt:lpstr>Courier New</vt:lpstr>
      <vt:lpstr>Times New Roman</vt:lpstr>
      <vt:lpstr>Whitney Book</vt:lpstr>
      <vt:lpstr>Whitney Medium</vt:lpstr>
      <vt:lpstr>Tema de Office</vt:lpstr>
      <vt:lpstr>RETOS DE FINANCIAMIENTO E INVERSIÓN EN ALC</vt:lpstr>
      <vt:lpstr>  Incertidumbres Globales</vt:lpstr>
      <vt:lpstr>La tasa de crecimiento de la economía global experimentará una desaceleración generalizada en 2025  </vt:lpstr>
      <vt:lpstr>El comercio mundial de bienes y servicios mantiene un bajo ritmo de crecimiento</vt:lpstr>
      <vt:lpstr>Durante 2025, Estados Unidos ha aumentado significativamente sus aranceles, en un contexto de mucha volatilidad en su política comercial</vt:lpstr>
      <vt:lpstr>Presentación de PowerPoint</vt:lpstr>
      <vt:lpstr>La región no es una excepción en la trayectoria de la deuda.</vt:lpstr>
      <vt:lpstr>Una mayor asignación de recursos al pago de intereses está causando dificultades para el desarrollo</vt:lpstr>
      <vt:lpstr>Presentación de PowerPoint</vt:lpstr>
      <vt:lpstr>Trampa de bajo crecimiento: una región caracterizada por un crecimiento debilitado</vt:lpstr>
      <vt:lpstr>Junto con una pérdida de dinamismo de la productividad laboral y de las exportaciones</vt:lpstr>
      <vt:lpstr>Baja Productividad Un Problema Persistente: Crecimiento Refleja Acumulación De Factores</vt:lpstr>
      <vt:lpstr>Acumulacion De Factores Mas Lenta y Volatil</vt:lpstr>
      <vt:lpstr>La inversión y el stock de capital público son bajos en comparación con otras regiones </vt:lpstr>
      <vt:lpstr>Bajo crecimiento se ha traducido en una baja creacion de empleo en la region. </vt:lpstr>
      <vt:lpstr>Un aumento de la participación del sector  servicios en el empleo</vt:lpstr>
      <vt:lpstr>La mayor demanda de empleo se da en los sectores de menor crecimiento de la productividad</vt:lpstr>
      <vt:lpstr>Presentación de PowerPoint</vt:lpstr>
      <vt:lpstr>Presentación de PowerPoint</vt:lpstr>
      <vt:lpstr>Presentación de PowerPoint</vt:lpstr>
      <vt:lpstr>Los efectos negativos del aumento de las temperaturas sobre la PTF y el crecimiento del PIB no son lineales</vt:lpstr>
      <vt:lpstr>La inversión pública y privada necesaria para compensar las pérdidas del PIB aumentaría sustancialmente a medio plazo</vt:lpstr>
      <vt:lpstr>Presentación de PowerPoint</vt:lpstr>
      <vt:lpstr>En suma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Titelman</dc:creator>
  <cp:lastModifiedBy>Daniel Titelman</cp:lastModifiedBy>
  <cp:revision>26</cp:revision>
  <dcterms:created xsi:type="dcterms:W3CDTF">2025-09-21T18:02:26Z</dcterms:created>
  <dcterms:modified xsi:type="dcterms:W3CDTF">2025-09-22T22:27:39Z</dcterms:modified>
</cp:coreProperties>
</file>