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455" r:id="rId2"/>
    <p:sldId id="263" r:id="rId3"/>
    <p:sldId id="1442" r:id="rId4"/>
    <p:sldId id="261" r:id="rId5"/>
    <p:sldId id="1451" r:id="rId6"/>
    <p:sldId id="1092" r:id="rId7"/>
    <p:sldId id="275" r:id="rId8"/>
    <p:sldId id="1453" r:id="rId9"/>
    <p:sldId id="457" r:id="rId10"/>
    <p:sldId id="257" r:id="rId11"/>
    <p:sldId id="256" r:id="rId12"/>
    <p:sldId id="258" r:id="rId13"/>
    <p:sldId id="259" r:id="rId14"/>
    <p:sldId id="260" r:id="rId15"/>
    <p:sldId id="1454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9EB6A-707E-4A04-97B4-22F5208C9EF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8C064A-C8E7-4FF5-8CB8-D70E52910021}">
      <dgm:prSet/>
      <dgm:spPr/>
      <dgm:t>
        <a:bodyPr/>
        <a:lstStyle/>
        <a:p>
          <a:r>
            <a:rPr lang="es-AR" dirty="0"/>
            <a:t>Tratamos de interpretar como desarrollar este segmento a la luz de las características del mercado argentino y, fundamentalmente, atendiendo a las necesidades de los inversores y las empresas, en especial las </a:t>
          </a:r>
          <a:r>
            <a:rPr lang="es-AR" dirty="0" err="1"/>
            <a:t>PyMEs</a:t>
          </a:r>
          <a:r>
            <a:rPr lang="es-AR" dirty="0"/>
            <a:t>, los sectores productivos y economías regionales.</a:t>
          </a:r>
          <a:endParaRPr lang="en-US" dirty="0"/>
        </a:p>
      </dgm:t>
    </dgm:pt>
    <dgm:pt modelId="{19981306-55B8-407C-BFEF-FC25BD28E148}" type="parTrans" cxnId="{BF60D749-FDDE-45EE-8F30-D756202BE6E7}">
      <dgm:prSet/>
      <dgm:spPr/>
      <dgm:t>
        <a:bodyPr/>
        <a:lstStyle/>
        <a:p>
          <a:endParaRPr lang="en-US"/>
        </a:p>
      </dgm:t>
    </dgm:pt>
    <dgm:pt modelId="{CB68158B-00C8-4B56-8EAA-A9A23A72EAD9}" type="sibTrans" cxnId="{BF60D749-FDDE-45EE-8F30-D756202BE6E7}">
      <dgm:prSet/>
      <dgm:spPr/>
      <dgm:t>
        <a:bodyPr/>
        <a:lstStyle/>
        <a:p>
          <a:endParaRPr lang="en-US"/>
        </a:p>
      </dgm:t>
    </dgm:pt>
    <dgm:pt modelId="{07AE283D-6CD9-4984-839F-FC17C8879C5E}">
      <dgm:prSet/>
      <dgm:spPr/>
      <dgm:t>
        <a:bodyPr/>
        <a:lstStyle/>
        <a:p>
          <a:r>
            <a:rPr lang="es-AR" b="1" dirty="0"/>
            <a:t>Es importante comprender esto como un proceso inconcluso</a:t>
          </a:r>
          <a:r>
            <a:rPr lang="es-AR" dirty="0"/>
            <a:t>, que requiere refuerzos para atender a las </a:t>
          </a:r>
          <a:r>
            <a:rPr lang="es-AR" i="1" dirty="0"/>
            <a:t>i.</a:t>
          </a:r>
          <a:r>
            <a:rPr lang="es-AR" dirty="0"/>
            <a:t> </a:t>
          </a:r>
          <a:r>
            <a:rPr lang="es-AR" i="1" dirty="0"/>
            <a:t>particularidades del negocio, </a:t>
          </a:r>
          <a:r>
            <a:rPr lang="es-AR" dirty="0"/>
            <a:t>así como</a:t>
          </a:r>
        </a:p>
        <a:p>
          <a:r>
            <a:rPr lang="es-AR" dirty="0"/>
            <a:t> </a:t>
          </a:r>
          <a:r>
            <a:rPr lang="es-AR" i="1" dirty="0" err="1"/>
            <a:t>ii</a:t>
          </a:r>
          <a:r>
            <a:rPr lang="es-AR" i="1" dirty="0"/>
            <a:t>. alinear los incentivos comerciales</a:t>
          </a:r>
          <a:r>
            <a:rPr lang="es-AR" dirty="0"/>
            <a:t> y</a:t>
          </a:r>
        </a:p>
        <a:p>
          <a:r>
            <a:rPr lang="es-AR" dirty="0"/>
            <a:t> </a:t>
          </a:r>
          <a:r>
            <a:rPr lang="es-AR" i="1" dirty="0" err="1"/>
            <a:t>iii</a:t>
          </a:r>
          <a:r>
            <a:rPr lang="es-AR" i="1" dirty="0"/>
            <a:t>. las políticas prudenciales</a:t>
          </a:r>
          <a:r>
            <a:rPr lang="es-AR" dirty="0"/>
            <a:t>.</a:t>
          </a:r>
          <a:endParaRPr lang="en-US" dirty="0"/>
        </a:p>
      </dgm:t>
    </dgm:pt>
    <dgm:pt modelId="{460BEB5F-B07D-4F3A-89B4-4DB786E98C8E}" type="parTrans" cxnId="{7C7BA31F-37DC-48E2-8D89-0EC68B42DBBC}">
      <dgm:prSet/>
      <dgm:spPr/>
      <dgm:t>
        <a:bodyPr/>
        <a:lstStyle/>
        <a:p>
          <a:endParaRPr lang="en-US"/>
        </a:p>
      </dgm:t>
    </dgm:pt>
    <dgm:pt modelId="{E6D9D151-FB65-45CE-B5AE-75EA815F8E36}" type="sibTrans" cxnId="{7C7BA31F-37DC-48E2-8D89-0EC68B42DBBC}">
      <dgm:prSet/>
      <dgm:spPr/>
      <dgm:t>
        <a:bodyPr/>
        <a:lstStyle/>
        <a:p>
          <a:endParaRPr lang="en-US"/>
        </a:p>
      </dgm:t>
    </dgm:pt>
    <dgm:pt modelId="{044CC23E-FF1C-44E3-A42F-1AC21BF1496E}" type="pres">
      <dgm:prSet presAssocID="{09E9EB6A-707E-4A04-97B4-22F5208C9E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362D63-0D2E-4150-B25D-4AAD7D9FDA28}" type="pres">
      <dgm:prSet presAssocID="{218C064A-C8E7-4FF5-8CB8-D70E52910021}" presName="hierRoot1" presStyleCnt="0"/>
      <dgm:spPr/>
    </dgm:pt>
    <dgm:pt modelId="{B7C73921-69F7-498A-A1E3-57B132E98675}" type="pres">
      <dgm:prSet presAssocID="{218C064A-C8E7-4FF5-8CB8-D70E52910021}" presName="composite" presStyleCnt="0"/>
      <dgm:spPr/>
    </dgm:pt>
    <dgm:pt modelId="{249F07DA-418B-41AC-90F1-7451B0F3B3F4}" type="pres">
      <dgm:prSet presAssocID="{218C064A-C8E7-4FF5-8CB8-D70E52910021}" presName="background" presStyleLbl="node0" presStyleIdx="0" presStyleCnt="2"/>
      <dgm:spPr/>
    </dgm:pt>
    <dgm:pt modelId="{40F61C2C-4080-4824-8EB4-D0789CDCB380}" type="pres">
      <dgm:prSet presAssocID="{218C064A-C8E7-4FF5-8CB8-D70E52910021}" presName="text" presStyleLbl="fgAcc0" presStyleIdx="0" presStyleCnt="2">
        <dgm:presLayoutVars>
          <dgm:chPref val="3"/>
        </dgm:presLayoutVars>
      </dgm:prSet>
      <dgm:spPr/>
    </dgm:pt>
    <dgm:pt modelId="{0080A93F-3D50-41F7-9FA6-F391C98B3C6D}" type="pres">
      <dgm:prSet presAssocID="{218C064A-C8E7-4FF5-8CB8-D70E52910021}" presName="hierChild2" presStyleCnt="0"/>
      <dgm:spPr/>
    </dgm:pt>
    <dgm:pt modelId="{298BFB60-77EF-4156-BF4F-97DBF9AB3F99}" type="pres">
      <dgm:prSet presAssocID="{07AE283D-6CD9-4984-839F-FC17C8879C5E}" presName="hierRoot1" presStyleCnt="0"/>
      <dgm:spPr/>
    </dgm:pt>
    <dgm:pt modelId="{62AAE311-8DA7-4E53-A375-691E24C23F9F}" type="pres">
      <dgm:prSet presAssocID="{07AE283D-6CD9-4984-839F-FC17C8879C5E}" presName="composite" presStyleCnt="0"/>
      <dgm:spPr/>
    </dgm:pt>
    <dgm:pt modelId="{1B5DA574-AB8F-4151-8C7A-7465984FB6D9}" type="pres">
      <dgm:prSet presAssocID="{07AE283D-6CD9-4984-839F-FC17C8879C5E}" presName="background" presStyleLbl="node0" presStyleIdx="1" presStyleCnt="2"/>
      <dgm:spPr/>
    </dgm:pt>
    <dgm:pt modelId="{F8A691CE-8D34-4067-9ED0-A462C1849416}" type="pres">
      <dgm:prSet presAssocID="{07AE283D-6CD9-4984-839F-FC17C8879C5E}" presName="text" presStyleLbl="fgAcc0" presStyleIdx="1" presStyleCnt="2">
        <dgm:presLayoutVars>
          <dgm:chPref val="3"/>
        </dgm:presLayoutVars>
      </dgm:prSet>
      <dgm:spPr/>
    </dgm:pt>
    <dgm:pt modelId="{40649612-5AA3-440A-8DCE-175B08209A2E}" type="pres">
      <dgm:prSet presAssocID="{07AE283D-6CD9-4984-839F-FC17C8879C5E}" presName="hierChild2" presStyleCnt="0"/>
      <dgm:spPr/>
    </dgm:pt>
  </dgm:ptLst>
  <dgm:cxnLst>
    <dgm:cxn modelId="{7C7BA31F-37DC-48E2-8D89-0EC68B42DBBC}" srcId="{09E9EB6A-707E-4A04-97B4-22F5208C9EF3}" destId="{07AE283D-6CD9-4984-839F-FC17C8879C5E}" srcOrd="1" destOrd="0" parTransId="{460BEB5F-B07D-4F3A-89B4-4DB786E98C8E}" sibTransId="{E6D9D151-FB65-45CE-B5AE-75EA815F8E36}"/>
    <dgm:cxn modelId="{BF60D749-FDDE-45EE-8F30-D756202BE6E7}" srcId="{09E9EB6A-707E-4A04-97B4-22F5208C9EF3}" destId="{218C064A-C8E7-4FF5-8CB8-D70E52910021}" srcOrd="0" destOrd="0" parTransId="{19981306-55B8-407C-BFEF-FC25BD28E148}" sibTransId="{CB68158B-00C8-4B56-8EAA-A9A23A72EAD9}"/>
    <dgm:cxn modelId="{7C1A7A71-A5A4-4840-A6FA-0AA9667EB977}" type="presOf" srcId="{07AE283D-6CD9-4984-839F-FC17C8879C5E}" destId="{F8A691CE-8D34-4067-9ED0-A462C1849416}" srcOrd="0" destOrd="0" presId="urn:microsoft.com/office/officeart/2005/8/layout/hierarchy1"/>
    <dgm:cxn modelId="{95BEB0A9-64E9-4856-8D09-1AB834636673}" type="presOf" srcId="{218C064A-C8E7-4FF5-8CB8-D70E52910021}" destId="{40F61C2C-4080-4824-8EB4-D0789CDCB380}" srcOrd="0" destOrd="0" presId="urn:microsoft.com/office/officeart/2005/8/layout/hierarchy1"/>
    <dgm:cxn modelId="{A1E6F9D8-3671-4943-8D2A-1C229F8FE4C1}" type="presOf" srcId="{09E9EB6A-707E-4A04-97B4-22F5208C9EF3}" destId="{044CC23E-FF1C-44E3-A42F-1AC21BF1496E}" srcOrd="0" destOrd="0" presId="urn:microsoft.com/office/officeart/2005/8/layout/hierarchy1"/>
    <dgm:cxn modelId="{0B284CA9-8B46-48B8-8942-5839F6C51CBE}" type="presParOf" srcId="{044CC23E-FF1C-44E3-A42F-1AC21BF1496E}" destId="{DF362D63-0D2E-4150-B25D-4AAD7D9FDA28}" srcOrd="0" destOrd="0" presId="urn:microsoft.com/office/officeart/2005/8/layout/hierarchy1"/>
    <dgm:cxn modelId="{01FD5DDD-4CCA-43CA-AF14-A3B69FF47518}" type="presParOf" srcId="{DF362D63-0D2E-4150-B25D-4AAD7D9FDA28}" destId="{B7C73921-69F7-498A-A1E3-57B132E98675}" srcOrd="0" destOrd="0" presId="urn:microsoft.com/office/officeart/2005/8/layout/hierarchy1"/>
    <dgm:cxn modelId="{FA9D9D6A-2003-464B-961F-0B5DA52E147B}" type="presParOf" srcId="{B7C73921-69F7-498A-A1E3-57B132E98675}" destId="{249F07DA-418B-41AC-90F1-7451B0F3B3F4}" srcOrd="0" destOrd="0" presId="urn:microsoft.com/office/officeart/2005/8/layout/hierarchy1"/>
    <dgm:cxn modelId="{FF398DE7-FB8F-4320-BCDB-1EF6A9340BB5}" type="presParOf" srcId="{B7C73921-69F7-498A-A1E3-57B132E98675}" destId="{40F61C2C-4080-4824-8EB4-D0789CDCB380}" srcOrd="1" destOrd="0" presId="urn:microsoft.com/office/officeart/2005/8/layout/hierarchy1"/>
    <dgm:cxn modelId="{47C1C149-7E0F-4C0A-B44B-8BE5E34C0EDB}" type="presParOf" srcId="{DF362D63-0D2E-4150-B25D-4AAD7D9FDA28}" destId="{0080A93F-3D50-41F7-9FA6-F391C98B3C6D}" srcOrd="1" destOrd="0" presId="urn:microsoft.com/office/officeart/2005/8/layout/hierarchy1"/>
    <dgm:cxn modelId="{081B9B68-1005-40E9-BD7B-63E3E97B7D68}" type="presParOf" srcId="{044CC23E-FF1C-44E3-A42F-1AC21BF1496E}" destId="{298BFB60-77EF-4156-BF4F-97DBF9AB3F99}" srcOrd="1" destOrd="0" presId="urn:microsoft.com/office/officeart/2005/8/layout/hierarchy1"/>
    <dgm:cxn modelId="{203A6B17-6A38-48B7-A5D2-B84314975094}" type="presParOf" srcId="{298BFB60-77EF-4156-BF4F-97DBF9AB3F99}" destId="{62AAE311-8DA7-4E53-A375-691E24C23F9F}" srcOrd="0" destOrd="0" presId="urn:microsoft.com/office/officeart/2005/8/layout/hierarchy1"/>
    <dgm:cxn modelId="{AD6FBAB8-29C4-4527-8240-28FB47768D14}" type="presParOf" srcId="{62AAE311-8DA7-4E53-A375-691E24C23F9F}" destId="{1B5DA574-AB8F-4151-8C7A-7465984FB6D9}" srcOrd="0" destOrd="0" presId="urn:microsoft.com/office/officeart/2005/8/layout/hierarchy1"/>
    <dgm:cxn modelId="{80B44087-3927-4DD5-9AC1-6E53D5221DBE}" type="presParOf" srcId="{62AAE311-8DA7-4E53-A375-691E24C23F9F}" destId="{F8A691CE-8D34-4067-9ED0-A462C1849416}" srcOrd="1" destOrd="0" presId="urn:microsoft.com/office/officeart/2005/8/layout/hierarchy1"/>
    <dgm:cxn modelId="{51B4D70D-A63A-4A6B-8EEF-511372E640B3}" type="presParOf" srcId="{298BFB60-77EF-4156-BF4F-97DBF9AB3F99}" destId="{40649612-5AA3-440A-8DCE-175B08209A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F07DA-418B-41AC-90F1-7451B0F3B3F4}">
      <dsp:nvSpPr>
        <dsp:cNvPr id="0" name=""/>
        <dsp:cNvSpPr/>
      </dsp:nvSpPr>
      <dsp:spPr>
        <a:xfrm>
          <a:off x="480014" y="198"/>
          <a:ext cx="3631897" cy="2306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61C2C-4080-4824-8EB4-D0789CDCB380}">
      <dsp:nvSpPr>
        <dsp:cNvPr id="0" name=""/>
        <dsp:cNvSpPr/>
      </dsp:nvSpPr>
      <dsp:spPr>
        <a:xfrm>
          <a:off x="883558" y="383565"/>
          <a:ext cx="3631897" cy="2306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Tratamos de interpretar como desarrollar este segmento a la luz de las características del mercado argentino y, fundamentalmente, atendiendo a las necesidades de los inversores y las empresas, en especial las </a:t>
          </a:r>
          <a:r>
            <a:rPr lang="es-AR" sz="1600" kern="1200" dirty="0" err="1"/>
            <a:t>PyMEs</a:t>
          </a:r>
          <a:r>
            <a:rPr lang="es-AR" sz="1600" kern="1200" dirty="0"/>
            <a:t>, los sectores productivos y economías regionales.</a:t>
          </a:r>
          <a:endParaRPr lang="en-US" sz="1600" kern="1200" dirty="0"/>
        </a:p>
      </dsp:txBody>
      <dsp:txXfrm>
        <a:off x="951106" y="451113"/>
        <a:ext cx="3496801" cy="2171158"/>
      </dsp:txXfrm>
    </dsp:sp>
    <dsp:sp modelId="{1B5DA574-AB8F-4151-8C7A-7465984FB6D9}">
      <dsp:nvSpPr>
        <dsp:cNvPr id="0" name=""/>
        <dsp:cNvSpPr/>
      </dsp:nvSpPr>
      <dsp:spPr>
        <a:xfrm>
          <a:off x="4919000" y="198"/>
          <a:ext cx="3631897" cy="2306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691CE-8D34-4067-9ED0-A462C1849416}">
      <dsp:nvSpPr>
        <dsp:cNvPr id="0" name=""/>
        <dsp:cNvSpPr/>
      </dsp:nvSpPr>
      <dsp:spPr>
        <a:xfrm>
          <a:off x="5322544" y="383565"/>
          <a:ext cx="3631897" cy="2306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b="1" kern="1200" dirty="0"/>
            <a:t>Es importante comprender esto como un proceso inconcluso</a:t>
          </a:r>
          <a:r>
            <a:rPr lang="es-AR" sz="1600" kern="1200" dirty="0"/>
            <a:t>, que requiere refuerzos para atender a las </a:t>
          </a:r>
          <a:r>
            <a:rPr lang="es-AR" sz="1600" i="1" kern="1200" dirty="0"/>
            <a:t>i.</a:t>
          </a:r>
          <a:r>
            <a:rPr lang="es-AR" sz="1600" kern="1200" dirty="0"/>
            <a:t> </a:t>
          </a:r>
          <a:r>
            <a:rPr lang="es-AR" sz="1600" i="1" kern="1200" dirty="0"/>
            <a:t>particularidades del negocio, </a:t>
          </a:r>
          <a:r>
            <a:rPr lang="es-AR" sz="1600" kern="1200" dirty="0"/>
            <a:t>así como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 </a:t>
          </a:r>
          <a:r>
            <a:rPr lang="es-AR" sz="1600" i="1" kern="1200" dirty="0" err="1"/>
            <a:t>ii</a:t>
          </a:r>
          <a:r>
            <a:rPr lang="es-AR" sz="1600" i="1" kern="1200" dirty="0"/>
            <a:t>. alinear los incentivos comerciales</a:t>
          </a:r>
          <a:r>
            <a:rPr lang="es-AR" sz="1600" kern="1200" dirty="0"/>
            <a:t> 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 </a:t>
          </a:r>
          <a:r>
            <a:rPr lang="es-AR" sz="1600" i="1" kern="1200" dirty="0" err="1"/>
            <a:t>iii</a:t>
          </a:r>
          <a:r>
            <a:rPr lang="es-AR" sz="1600" i="1" kern="1200" dirty="0"/>
            <a:t>. las políticas prudenciales</a:t>
          </a:r>
          <a:r>
            <a:rPr lang="es-AR" sz="1600" kern="1200" dirty="0"/>
            <a:t>.</a:t>
          </a:r>
          <a:endParaRPr lang="en-US" sz="1600" kern="1200" dirty="0"/>
        </a:p>
      </dsp:txBody>
      <dsp:txXfrm>
        <a:off x="5390092" y="451113"/>
        <a:ext cx="3496801" cy="2171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B5A40-46D8-4202-B164-F2926A82E482}" type="datetimeFigureOut">
              <a:rPr lang="es-AR" smtClean="0"/>
              <a:t>26/9/2025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EE082-D565-4D56-BE7E-A2166C91D77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469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E231-0B33-8DB7-24B6-EEF21AA15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199A99-C485-6ABE-556F-3FE09F7B5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8D116F-4603-0A72-EBEB-218E8BF8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7A1-6872-49BB-9ED6-8A2723E82D91}" type="datetimeFigureOut">
              <a:rPr lang="es-AR" smtClean="0"/>
              <a:t>26/9/2025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7FE280-3AA3-18A7-DBD8-DA2E037F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280438-906A-FB32-2CFB-FDD2581B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831-A23C-437B-B71B-CAB6FED0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309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4246D-4558-DE6A-C98B-BE9916F4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AD0E55-DC4C-9D6B-3D11-FD4B6F90C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3E387C-F557-08E3-A170-203A5357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7A1-6872-49BB-9ED6-8A2723E82D91}" type="datetimeFigureOut">
              <a:rPr lang="es-AR" smtClean="0"/>
              <a:t>26/9/2025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CD89A3-0BB3-AC61-5BC2-2129890AE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B367D7-E4BB-96EB-3C2F-0465AE1DE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831-A23C-437B-B71B-CAB6FED0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23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A4D87E-B8AC-E0DB-9D18-0D2E143DC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6D1322-C62E-372A-C2AC-5C87FDF18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66C27F-B6B7-EDA0-DF79-EDAE538F6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7A1-6872-49BB-9ED6-8A2723E82D91}" type="datetimeFigureOut">
              <a:rPr lang="es-AR" smtClean="0"/>
              <a:t>26/9/2025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D6EF34-F8A2-7D79-A8FA-11251F62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F9BE85-FF14-01EB-F225-9512E7E0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831-A23C-437B-B71B-CAB6FED0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8403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9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7E7D9-4631-3D83-07D1-1353955E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BF2B7C-4086-D718-DACB-F567703C9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BEF71B-059F-E4EA-0BB0-8748800E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7A1-6872-49BB-9ED6-8A2723E82D91}" type="datetimeFigureOut">
              <a:rPr lang="es-AR" smtClean="0"/>
              <a:t>26/9/2025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66B9B-3CC3-0FAF-110A-1F90DE0E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334E1-CB22-2F24-CE70-1F12FFEC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831-A23C-437B-B71B-CAB6FED0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275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9773C-CC71-C779-961B-9002BE49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0A31AE-3171-8684-5947-97A00120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D8E05C-1194-68C1-37E4-2E91905C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7A1-6872-49BB-9ED6-8A2723E82D91}" type="datetimeFigureOut">
              <a:rPr lang="es-AR" smtClean="0"/>
              <a:t>26/9/2025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9561AF-8AFA-9EE6-1D84-21DF41E3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99887F-E5BC-59CB-A493-18C2BA3C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831-A23C-437B-B71B-CAB6FED0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123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1BA73-4C24-6C0A-9CEC-C4120867D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E3F9CE-1332-15E9-4A7A-8A0BA1C74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AAA1C5-E2B6-1E45-3256-D7A6A6C94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4691F5-3D2C-EE2F-403F-2E13B120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7A1-6872-49BB-9ED6-8A2723E82D91}" type="datetimeFigureOut">
              <a:rPr lang="es-AR" smtClean="0"/>
              <a:t>26/9/2025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160B9-E610-8CDC-C4E2-45A56BEB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B033E9-6EF1-DBE2-D67C-22AC27D2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831-A23C-437B-B71B-CAB6FED0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637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4FEC0-56EC-5FB9-B84E-C25243077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D07AB2-2652-51F5-84EB-492D522FD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3E3827-7974-1C7E-2703-83C89F119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968347-FF8B-40B2-DD3C-D91207377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21570B-AAFF-A77F-105A-159A548DF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5F0DDC-4F28-27B7-AB5D-B7A0765B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7A1-6872-49BB-9ED6-8A2723E82D91}" type="datetimeFigureOut">
              <a:rPr lang="es-AR" smtClean="0"/>
              <a:t>26/9/2025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D3C0B4-E18B-E9F2-7EA3-98724F57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855D4CF-CAD5-C3B3-B2CE-2A0BC0DB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831-A23C-437B-B71B-CAB6FED0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259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88FA0-FD0C-F341-1FDB-3BC105CD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6578D6-C2B1-F365-F892-E34FE2EF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7A1-6872-49BB-9ED6-8A2723E82D91}" type="datetimeFigureOut">
              <a:rPr lang="es-AR" smtClean="0"/>
              <a:t>26/9/2025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CB234E-30D2-D1C7-3808-6CD37025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0ABFEF-467E-7A5C-11AF-890371FE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831-A23C-437B-B71B-CAB6FED0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593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F64C6C-9FED-999E-2AE4-D4A453A9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7A1-6872-49BB-9ED6-8A2723E82D91}" type="datetimeFigureOut">
              <a:rPr lang="es-AR" smtClean="0"/>
              <a:t>26/9/2025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B13505-2EC3-2287-1B78-C70AB5FC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364884-A262-6408-A23B-6DE4E9C5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831-A23C-437B-B71B-CAB6FED0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985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83411-B80A-3E79-FBA1-849C195D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8FA02A-2F35-D7ED-D194-6EFD2DDB0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61C1A5-8B92-7A84-9DB2-B4E0A09C5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F30EFE-275B-F7C9-775F-C29CBCD37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7A1-6872-49BB-9ED6-8A2723E82D91}" type="datetimeFigureOut">
              <a:rPr lang="es-AR" smtClean="0"/>
              <a:t>26/9/2025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2F1FE9-F861-5588-3ECE-55DA0FDF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BA0389-CB94-D584-65BB-D352B067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831-A23C-437B-B71B-CAB6FED0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56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9C034-4073-EE2C-4043-1BF9582B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8BB9-E650-2232-64DD-4D7163183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3F88ED-3763-0160-467C-7A4356AB2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995CF5-4858-A60A-CF9E-58187BAE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F7A1-6872-49BB-9ED6-8A2723E82D91}" type="datetimeFigureOut">
              <a:rPr lang="es-AR" smtClean="0"/>
              <a:t>26/9/2025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97DA20-67D1-CB71-6D3F-8907BA5C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22BDA-C512-65CB-2FEA-B339F329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831-A23C-437B-B71B-CAB6FED0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439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5D989B-1B2C-1802-25F4-390C1FFB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87B0E5-ADE7-109B-0316-2239FE3AF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AA67DF-DAA9-A2B2-28DD-F6935284D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ACF7A1-6872-49BB-9ED6-8A2723E82D91}" type="datetimeFigureOut">
              <a:rPr lang="es-AR" smtClean="0"/>
              <a:t>26/9/2025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DDE405-541C-C1EE-EBCA-93123F8F2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588CE7-CC2E-81DE-6058-F1258115E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80831-A23C-437B-B71B-CAB6FED0FE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269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37164" y="683631"/>
            <a:ext cx="74888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LA ASIMETRIA DE INFORMACION COMO INHIBIDOR DEL FINANCIAMIENTO / DESARROLLO</a:t>
            </a:r>
            <a:b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</a:br>
            <a:b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</a:br>
            <a: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EL ROL DE LAS GARANTIAS</a:t>
            </a:r>
            <a:endParaRPr lang="es-ES" sz="30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37164" y="3653132"/>
            <a:ext cx="5437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Dr. Fernando J. Luciani</a:t>
            </a:r>
            <a:b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</a:br>
            <a:endParaRPr lang="es-ES" sz="2000" dirty="0">
              <a:solidFill>
                <a:schemeClr val="bg1"/>
              </a:solidFill>
              <a:latin typeface="Montserrat SemiBold" panose="00000700000000000000" pitchFamily="2" charset="0"/>
              <a:cs typeface="Archivo SemiBold" pitchFamily="2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Mercado Argentino de Valores</a:t>
            </a:r>
          </a:p>
        </p:txBody>
      </p:sp>
    </p:spTree>
    <p:extLst>
      <p:ext uri="{BB962C8B-B14F-4D97-AF65-F5344CB8AC3E}">
        <p14:creationId xmlns:p14="http://schemas.microsoft.com/office/powerpoint/2010/main" val="35049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7596C-0D0F-B09A-6548-2D2B6D5C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D0093C-4AD3-82F2-A1F5-486D7E4E0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BCA7C9-7606-C3A9-DD4D-2AFEDA83A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263"/>
            <a:ext cx="12192000" cy="526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5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5442-1799-748A-7093-958B72C05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CFB62E-EA61-09D4-3BE0-5979B6080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073C64-A747-4F0D-97CE-0F66C434F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316"/>
            <a:ext cx="12192000" cy="5347368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6AF7AD38-C609-9868-51B7-6B455E9B069D}"/>
              </a:ext>
            </a:extLst>
          </p:cNvPr>
          <p:cNvSpPr/>
          <p:nvPr/>
        </p:nvSpPr>
        <p:spPr>
          <a:xfrm>
            <a:off x="8425543" y="2243294"/>
            <a:ext cx="3004457" cy="3014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181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96DE7F-DFFE-E1E6-A67A-D48A845AA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746"/>
            <a:ext cx="12192000" cy="5480507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94B6A39E-BA9F-98EC-62B0-32EC5E5AEA50}"/>
              </a:ext>
            </a:extLst>
          </p:cNvPr>
          <p:cNvSpPr/>
          <p:nvPr/>
        </p:nvSpPr>
        <p:spPr>
          <a:xfrm>
            <a:off x="8425543" y="2243294"/>
            <a:ext cx="3004457" cy="3014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375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8541D4-A337-48F8-9078-81B8AE579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811"/>
            <a:ext cx="12192000" cy="5504377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AF7C0F7C-9366-8432-C03C-0FB8B71818CF}"/>
              </a:ext>
            </a:extLst>
          </p:cNvPr>
          <p:cNvSpPr/>
          <p:nvPr/>
        </p:nvSpPr>
        <p:spPr>
          <a:xfrm>
            <a:off x="1230924" y="3428999"/>
            <a:ext cx="3004457" cy="3014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573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FF933E-F6F6-0ECD-3699-87C64F190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327"/>
            <a:ext cx="12192000" cy="536134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96405949-D35C-3D7B-CCEB-6DE9C447B2F0}"/>
              </a:ext>
            </a:extLst>
          </p:cNvPr>
          <p:cNvSpPr/>
          <p:nvPr/>
        </p:nvSpPr>
        <p:spPr>
          <a:xfrm>
            <a:off x="3441560" y="2936630"/>
            <a:ext cx="3004457" cy="3014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7090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319067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n 5" descr="Portada-01.jpg">
            <a:extLst>
              <a:ext uri="{FF2B5EF4-FFF2-40B4-BE49-F238E27FC236}">
                <a16:creationId xmlns:a16="http://schemas.microsoft.com/office/drawing/2014/main" id="{98FA2CD8-B55F-4348-80DC-D21D3D146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" b="14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CuadroTexto 7">
            <a:extLst>
              <a:ext uri="{FF2B5EF4-FFF2-40B4-BE49-F238E27FC236}">
                <a16:creationId xmlns:a16="http://schemas.microsoft.com/office/drawing/2014/main" id="{FC318D14-4F08-40DA-B715-4CB351182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839" y="2522538"/>
            <a:ext cx="4719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AR" altLang="es-A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B42B7-C12E-894F-3C8C-7CC53BA1F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3E8BA80-77B4-8CF8-5FA3-DC52F8CDF19C}"/>
              </a:ext>
            </a:extLst>
          </p:cNvPr>
          <p:cNvSpPr/>
          <p:nvPr/>
        </p:nvSpPr>
        <p:spPr>
          <a:xfrm flipV="1">
            <a:off x="2216113" y="304958"/>
            <a:ext cx="243276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AR" sz="1688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6694DC9-919D-E2D0-361B-4BFA9E971B42}"/>
              </a:ext>
            </a:extLst>
          </p:cNvPr>
          <p:cNvSpPr/>
          <p:nvPr/>
        </p:nvSpPr>
        <p:spPr>
          <a:xfrm>
            <a:off x="1684034" y="1820579"/>
            <a:ext cx="8823933" cy="2967048"/>
          </a:xfrm>
          <a:custGeom>
            <a:avLst/>
            <a:gdLst/>
            <a:ahLst/>
            <a:cxnLst/>
            <a:rect l="l" t="t" r="r" b="b"/>
            <a:pathLst>
              <a:path w="9412195" h="3164851">
                <a:moveTo>
                  <a:pt x="0" y="0"/>
                </a:moveTo>
                <a:lnTo>
                  <a:pt x="9412196" y="0"/>
                </a:lnTo>
                <a:lnTo>
                  <a:pt x="9412196" y="3164851"/>
                </a:lnTo>
                <a:lnTo>
                  <a:pt x="0" y="3164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 sz="1688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D32A1F60-3FF6-8ED2-0CF7-BF7BD04E5092}"/>
              </a:ext>
            </a:extLst>
          </p:cNvPr>
          <p:cNvGrpSpPr/>
          <p:nvPr/>
        </p:nvGrpSpPr>
        <p:grpSpPr>
          <a:xfrm>
            <a:off x="1605852" y="3429000"/>
            <a:ext cx="1220525" cy="476479"/>
            <a:chOff x="0" y="0"/>
            <a:chExt cx="419084" cy="16360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0591CCF-733E-4DD6-1983-44D591FE98A9}"/>
                </a:ext>
              </a:extLst>
            </p:cNvPr>
            <p:cNvSpPr/>
            <p:nvPr/>
          </p:nvSpPr>
          <p:spPr>
            <a:xfrm>
              <a:off x="0" y="0"/>
              <a:ext cx="419084" cy="163605"/>
            </a:xfrm>
            <a:custGeom>
              <a:avLst/>
              <a:gdLst/>
              <a:ahLst/>
              <a:cxnLst/>
              <a:rect l="l" t="t" r="r" b="b"/>
              <a:pathLst>
                <a:path w="419084" h="163605">
                  <a:moveTo>
                    <a:pt x="81803" y="0"/>
                  </a:moveTo>
                  <a:lnTo>
                    <a:pt x="337281" y="0"/>
                  </a:lnTo>
                  <a:cubicBezTo>
                    <a:pt x="382459" y="0"/>
                    <a:pt x="419084" y="36624"/>
                    <a:pt x="419084" y="81803"/>
                  </a:cubicBezTo>
                  <a:lnTo>
                    <a:pt x="419084" y="81803"/>
                  </a:lnTo>
                  <a:cubicBezTo>
                    <a:pt x="419084" y="103498"/>
                    <a:pt x="410465" y="124305"/>
                    <a:pt x="395124" y="139646"/>
                  </a:cubicBezTo>
                  <a:cubicBezTo>
                    <a:pt x="379783" y="154987"/>
                    <a:pt x="358976" y="163605"/>
                    <a:pt x="337281" y="163605"/>
                  </a:cubicBezTo>
                  <a:lnTo>
                    <a:pt x="81803" y="163605"/>
                  </a:lnTo>
                  <a:cubicBezTo>
                    <a:pt x="60107" y="163605"/>
                    <a:pt x="39300" y="154987"/>
                    <a:pt x="23959" y="139646"/>
                  </a:cubicBezTo>
                  <a:cubicBezTo>
                    <a:pt x="8618" y="124305"/>
                    <a:pt x="0" y="103498"/>
                    <a:pt x="0" y="81803"/>
                  </a:cubicBezTo>
                  <a:lnTo>
                    <a:pt x="0" y="81803"/>
                  </a:lnTo>
                  <a:cubicBezTo>
                    <a:pt x="0" y="60107"/>
                    <a:pt x="8618" y="39300"/>
                    <a:pt x="23959" y="23959"/>
                  </a:cubicBezTo>
                  <a:cubicBezTo>
                    <a:pt x="39300" y="8618"/>
                    <a:pt x="60107" y="0"/>
                    <a:pt x="81803" y="0"/>
                  </a:cubicBezTo>
                  <a:close/>
                </a:path>
              </a:pathLst>
            </a:custGeom>
            <a:solidFill>
              <a:srgbClr val="B1963C"/>
            </a:solidFill>
          </p:spPr>
          <p:txBody>
            <a:bodyPr/>
            <a:lstStyle/>
            <a:p>
              <a:endParaRPr lang="es-AR" sz="1688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DF25343-83D0-5601-8702-E7B253650942}"/>
                </a:ext>
              </a:extLst>
            </p:cNvPr>
            <p:cNvSpPr txBox="1"/>
            <p:nvPr/>
          </p:nvSpPr>
          <p:spPr>
            <a:xfrm>
              <a:off x="0" y="0"/>
              <a:ext cx="419084" cy="163605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695"/>
                </a:lnSpc>
              </a:pPr>
              <a:r>
                <a:rPr lang="es-AR" sz="1412" b="1" spc="13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Avalado</a:t>
              </a: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CC3EED63-E4A3-AFAB-A2F3-E825A2D1633C}"/>
              </a:ext>
            </a:extLst>
          </p:cNvPr>
          <p:cNvGrpSpPr/>
          <p:nvPr/>
        </p:nvGrpSpPr>
        <p:grpSpPr>
          <a:xfrm>
            <a:off x="3417795" y="2635354"/>
            <a:ext cx="1220525" cy="793646"/>
            <a:chOff x="0" y="0"/>
            <a:chExt cx="419084" cy="27250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4B09F67-82B9-0EF9-DA2C-680C2E2D7138}"/>
                </a:ext>
              </a:extLst>
            </p:cNvPr>
            <p:cNvSpPr/>
            <p:nvPr/>
          </p:nvSpPr>
          <p:spPr>
            <a:xfrm>
              <a:off x="0" y="0"/>
              <a:ext cx="419084" cy="272509"/>
            </a:xfrm>
            <a:custGeom>
              <a:avLst/>
              <a:gdLst/>
              <a:ahLst/>
              <a:cxnLst/>
              <a:rect l="l" t="t" r="r" b="b"/>
              <a:pathLst>
                <a:path w="419084" h="272509">
                  <a:moveTo>
                    <a:pt x="136255" y="0"/>
                  </a:moveTo>
                  <a:lnTo>
                    <a:pt x="282829" y="0"/>
                  </a:lnTo>
                  <a:cubicBezTo>
                    <a:pt x="358080" y="0"/>
                    <a:pt x="419084" y="61003"/>
                    <a:pt x="419084" y="136255"/>
                  </a:cubicBezTo>
                  <a:lnTo>
                    <a:pt x="419084" y="136255"/>
                  </a:lnTo>
                  <a:cubicBezTo>
                    <a:pt x="419084" y="172391"/>
                    <a:pt x="404728" y="207048"/>
                    <a:pt x="379176" y="232601"/>
                  </a:cubicBezTo>
                  <a:cubicBezTo>
                    <a:pt x="353623" y="258154"/>
                    <a:pt x="318966" y="272509"/>
                    <a:pt x="282829" y="272509"/>
                  </a:cubicBezTo>
                  <a:lnTo>
                    <a:pt x="136255" y="272509"/>
                  </a:lnTo>
                  <a:cubicBezTo>
                    <a:pt x="61003" y="272509"/>
                    <a:pt x="0" y="211506"/>
                    <a:pt x="0" y="136255"/>
                  </a:cubicBezTo>
                  <a:lnTo>
                    <a:pt x="0" y="136255"/>
                  </a:lnTo>
                  <a:cubicBezTo>
                    <a:pt x="0" y="61003"/>
                    <a:pt x="61003" y="0"/>
                    <a:pt x="136255" y="0"/>
                  </a:cubicBezTo>
                  <a:close/>
                </a:path>
              </a:pathLst>
            </a:custGeom>
            <a:solidFill>
              <a:srgbClr val="B1963C"/>
            </a:solidFill>
          </p:spPr>
          <p:txBody>
            <a:bodyPr/>
            <a:lstStyle/>
            <a:p>
              <a:endParaRPr lang="es-AR" sz="1688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7340B76-0D54-17B1-28FD-44F6F3F9CF52}"/>
                </a:ext>
              </a:extLst>
            </p:cNvPr>
            <p:cNvSpPr txBox="1"/>
            <p:nvPr/>
          </p:nvSpPr>
          <p:spPr>
            <a:xfrm>
              <a:off x="0" y="0"/>
              <a:ext cx="419084" cy="272509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695"/>
                </a:lnSpc>
              </a:pPr>
              <a:r>
                <a:rPr lang="es-AR" sz="1412" b="1" spc="13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Cadena de Valor (Directo)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59AFD43-12AD-04C4-F029-AF0556B5A3DD}"/>
              </a:ext>
            </a:extLst>
          </p:cNvPr>
          <p:cNvGrpSpPr/>
          <p:nvPr/>
        </p:nvGrpSpPr>
        <p:grpSpPr>
          <a:xfrm>
            <a:off x="4648877" y="1538307"/>
            <a:ext cx="1220525" cy="913140"/>
            <a:chOff x="0" y="0"/>
            <a:chExt cx="419084" cy="313539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12ABEB0-6A03-77EE-CF4F-E0EA7E979049}"/>
                </a:ext>
              </a:extLst>
            </p:cNvPr>
            <p:cNvSpPr/>
            <p:nvPr/>
          </p:nvSpPr>
          <p:spPr>
            <a:xfrm>
              <a:off x="0" y="0"/>
              <a:ext cx="419084" cy="313539"/>
            </a:xfrm>
            <a:custGeom>
              <a:avLst/>
              <a:gdLst/>
              <a:ahLst/>
              <a:cxnLst/>
              <a:rect l="l" t="t" r="r" b="b"/>
              <a:pathLst>
                <a:path w="419084" h="313539">
                  <a:moveTo>
                    <a:pt x="156770" y="0"/>
                  </a:moveTo>
                  <a:lnTo>
                    <a:pt x="262314" y="0"/>
                  </a:lnTo>
                  <a:cubicBezTo>
                    <a:pt x="348896" y="0"/>
                    <a:pt x="419084" y="70188"/>
                    <a:pt x="419084" y="156770"/>
                  </a:cubicBezTo>
                  <a:lnTo>
                    <a:pt x="419084" y="156770"/>
                  </a:lnTo>
                  <a:cubicBezTo>
                    <a:pt x="419084" y="243351"/>
                    <a:pt x="348896" y="313539"/>
                    <a:pt x="262314" y="313539"/>
                  </a:cubicBezTo>
                  <a:lnTo>
                    <a:pt x="156770" y="313539"/>
                  </a:lnTo>
                  <a:cubicBezTo>
                    <a:pt x="70188" y="313539"/>
                    <a:pt x="0" y="243351"/>
                    <a:pt x="0" y="156770"/>
                  </a:cubicBezTo>
                  <a:lnTo>
                    <a:pt x="0" y="156770"/>
                  </a:lnTo>
                  <a:cubicBezTo>
                    <a:pt x="0" y="70188"/>
                    <a:pt x="70188" y="0"/>
                    <a:pt x="156770" y="0"/>
                  </a:cubicBezTo>
                  <a:close/>
                </a:path>
              </a:pathLst>
            </a:custGeom>
            <a:solidFill>
              <a:srgbClr val="B1963C"/>
            </a:solidFill>
          </p:spPr>
          <p:txBody>
            <a:bodyPr/>
            <a:lstStyle/>
            <a:p>
              <a:endParaRPr lang="es-AR" sz="1688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1210AF4-C464-637F-945F-20065DAE081E}"/>
                </a:ext>
              </a:extLst>
            </p:cNvPr>
            <p:cNvSpPr txBox="1"/>
            <p:nvPr/>
          </p:nvSpPr>
          <p:spPr>
            <a:xfrm>
              <a:off x="0" y="0"/>
              <a:ext cx="419084" cy="313539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695"/>
                </a:lnSpc>
              </a:pPr>
              <a:r>
                <a:rPr lang="es-AR" sz="1412" b="1" spc="13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Crédito Privado (Pagarés)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50D0CD2-6484-C052-ACB9-D94FA62DA818}"/>
              </a:ext>
            </a:extLst>
          </p:cNvPr>
          <p:cNvGrpSpPr/>
          <p:nvPr/>
        </p:nvGrpSpPr>
        <p:grpSpPr>
          <a:xfrm>
            <a:off x="6291318" y="1350784"/>
            <a:ext cx="1220525" cy="579334"/>
            <a:chOff x="0" y="0"/>
            <a:chExt cx="419084" cy="198922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C9CB71B-8580-F479-7C6F-C855B5B0AB79}"/>
                </a:ext>
              </a:extLst>
            </p:cNvPr>
            <p:cNvSpPr/>
            <p:nvPr/>
          </p:nvSpPr>
          <p:spPr>
            <a:xfrm>
              <a:off x="0" y="0"/>
              <a:ext cx="419084" cy="198922"/>
            </a:xfrm>
            <a:custGeom>
              <a:avLst/>
              <a:gdLst/>
              <a:ahLst/>
              <a:cxnLst/>
              <a:rect l="l" t="t" r="r" b="b"/>
              <a:pathLst>
                <a:path w="419084" h="198922">
                  <a:moveTo>
                    <a:pt x="99461" y="0"/>
                  </a:moveTo>
                  <a:lnTo>
                    <a:pt x="319623" y="0"/>
                  </a:lnTo>
                  <a:cubicBezTo>
                    <a:pt x="374553" y="0"/>
                    <a:pt x="419084" y="44530"/>
                    <a:pt x="419084" y="99461"/>
                  </a:cubicBezTo>
                  <a:lnTo>
                    <a:pt x="419084" y="99461"/>
                  </a:lnTo>
                  <a:cubicBezTo>
                    <a:pt x="419084" y="154392"/>
                    <a:pt x="374553" y="198922"/>
                    <a:pt x="319623" y="198922"/>
                  </a:cubicBezTo>
                  <a:lnTo>
                    <a:pt x="99461" y="198922"/>
                  </a:lnTo>
                  <a:cubicBezTo>
                    <a:pt x="44530" y="198922"/>
                    <a:pt x="0" y="154392"/>
                    <a:pt x="0" y="99461"/>
                  </a:cubicBezTo>
                  <a:lnTo>
                    <a:pt x="0" y="99461"/>
                  </a:lnTo>
                  <a:cubicBezTo>
                    <a:pt x="0" y="44530"/>
                    <a:pt x="44530" y="0"/>
                    <a:pt x="99461" y="0"/>
                  </a:cubicBezTo>
                  <a:close/>
                </a:path>
              </a:pathLst>
            </a:custGeom>
            <a:solidFill>
              <a:srgbClr val="B1963C"/>
            </a:solidFill>
          </p:spPr>
          <p:txBody>
            <a:bodyPr/>
            <a:lstStyle/>
            <a:p>
              <a:endParaRPr lang="es-AR" sz="1688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13319903-EC0A-DA24-3B6E-8873CD0B4F6F}"/>
                </a:ext>
              </a:extLst>
            </p:cNvPr>
            <p:cNvSpPr txBox="1"/>
            <p:nvPr/>
          </p:nvSpPr>
          <p:spPr>
            <a:xfrm>
              <a:off x="0" y="0"/>
              <a:ext cx="419084" cy="198922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695"/>
                </a:lnSpc>
              </a:pPr>
              <a:r>
                <a:rPr lang="es-AR" sz="1412" b="1" spc="13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Factoring (FCE)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826DDC1-EBB0-BAB6-6E56-13D30EA4BA29}"/>
              </a:ext>
            </a:extLst>
          </p:cNvPr>
          <p:cNvGrpSpPr/>
          <p:nvPr/>
        </p:nvGrpSpPr>
        <p:grpSpPr>
          <a:xfrm>
            <a:off x="9371938" y="874305"/>
            <a:ext cx="1220525" cy="476479"/>
            <a:chOff x="0" y="0"/>
            <a:chExt cx="419084" cy="163605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D11D1E3-C639-EFF4-0742-F1AEC3242D3D}"/>
                </a:ext>
              </a:extLst>
            </p:cNvPr>
            <p:cNvSpPr/>
            <p:nvPr/>
          </p:nvSpPr>
          <p:spPr>
            <a:xfrm>
              <a:off x="0" y="0"/>
              <a:ext cx="419084" cy="163605"/>
            </a:xfrm>
            <a:custGeom>
              <a:avLst/>
              <a:gdLst/>
              <a:ahLst/>
              <a:cxnLst/>
              <a:rect l="l" t="t" r="r" b="b"/>
              <a:pathLst>
                <a:path w="419084" h="163605">
                  <a:moveTo>
                    <a:pt x="81803" y="0"/>
                  </a:moveTo>
                  <a:lnTo>
                    <a:pt x="337281" y="0"/>
                  </a:lnTo>
                  <a:cubicBezTo>
                    <a:pt x="382459" y="0"/>
                    <a:pt x="419084" y="36624"/>
                    <a:pt x="419084" y="81803"/>
                  </a:cubicBezTo>
                  <a:lnTo>
                    <a:pt x="419084" y="81803"/>
                  </a:lnTo>
                  <a:cubicBezTo>
                    <a:pt x="419084" y="103498"/>
                    <a:pt x="410465" y="124305"/>
                    <a:pt x="395124" y="139646"/>
                  </a:cubicBezTo>
                  <a:cubicBezTo>
                    <a:pt x="379783" y="154987"/>
                    <a:pt x="358976" y="163605"/>
                    <a:pt x="337281" y="163605"/>
                  </a:cubicBezTo>
                  <a:lnTo>
                    <a:pt x="81803" y="163605"/>
                  </a:lnTo>
                  <a:cubicBezTo>
                    <a:pt x="60107" y="163605"/>
                    <a:pt x="39300" y="154987"/>
                    <a:pt x="23959" y="139646"/>
                  </a:cubicBezTo>
                  <a:cubicBezTo>
                    <a:pt x="8618" y="124305"/>
                    <a:pt x="0" y="103498"/>
                    <a:pt x="0" y="81803"/>
                  </a:cubicBezTo>
                  <a:lnTo>
                    <a:pt x="0" y="81803"/>
                  </a:lnTo>
                  <a:cubicBezTo>
                    <a:pt x="0" y="60107"/>
                    <a:pt x="8618" y="39300"/>
                    <a:pt x="23959" y="23959"/>
                  </a:cubicBezTo>
                  <a:cubicBezTo>
                    <a:pt x="39300" y="8618"/>
                    <a:pt x="60107" y="0"/>
                    <a:pt x="81803" y="0"/>
                  </a:cubicBezTo>
                  <a:close/>
                </a:path>
              </a:pathLst>
            </a:custGeom>
            <a:solidFill>
              <a:srgbClr val="B1963C"/>
            </a:solidFill>
          </p:spPr>
          <p:txBody>
            <a:bodyPr/>
            <a:lstStyle/>
            <a:p>
              <a:endParaRPr lang="es-AR" sz="1688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4D57DE8D-1C0D-D59F-94FD-11020E69B8E7}"/>
                </a:ext>
              </a:extLst>
            </p:cNvPr>
            <p:cNvSpPr txBox="1"/>
            <p:nvPr/>
          </p:nvSpPr>
          <p:spPr>
            <a:xfrm>
              <a:off x="0" y="0"/>
              <a:ext cx="419084" cy="163605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695"/>
                </a:lnSpc>
              </a:pPr>
              <a:r>
                <a:rPr lang="es-AR" sz="1412" b="1" spc="13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CEDIP</a:t>
              </a: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BDA6167-BFA1-3850-C63D-65863D17087C}"/>
              </a:ext>
            </a:extLst>
          </p:cNvPr>
          <p:cNvGrpSpPr/>
          <p:nvPr/>
        </p:nvGrpSpPr>
        <p:grpSpPr>
          <a:xfrm>
            <a:off x="7925830" y="1112545"/>
            <a:ext cx="1220525" cy="666560"/>
            <a:chOff x="0" y="0"/>
            <a:chExt cx="419084" cy="228872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C2063A5-0148-4CE7-6253-160E9A16853D}"/>
                </a:ext>
              </a:extLst>
            </p:cNvPr>
            <p:cNvSpPr/>
            <p:nvPr/>
          </p:nvSpPr>
          <p:spPr>
            <a:xfrm>
              <a:off x="0" y="0"/>
              <a:ext cx="419084" cy="228872"/>
            </a:xfrm>
            <a:custGeom>
              <a:avLst/>
              <a:gdLst/>
              <a:ahLst/>
              <a:cxnLst/>
              <a:rect l="l" t="t" r="r" b="b"/>
              <a:pathLst>
                <a:path w="419084" h="228872">
                  <a:moveTo>
                    <a:pt x="114436" y="0"/>
                  </a:moveTo>
                  <a:lnTo>
                    <a:pt x="304647" y="0"/>
                  </a:lnTo>
                  <a:cubicBezTo>
                    <a:pt x="367849" y="0"/>
                    <a:pt x="419084" y="51235"/>
                    <a:pt x="419084" y="114436"/>
                  </a:cubicBezTo>
                  <a:lnTo>
                    <a:pt x="419084" y="114436"/>
                  </a:lnTo>
                  <a:cubicBezTo>
                    <a:pt x="419084" y="144787"/>
                    <a:pt x="407027" y="173894"/>
                    <a:pt x="385566" y="195355"/>
                  </a:cubicBezTo>
                  <a:cubicBezTo>
                    <a:pt x="364105" y="216816"/>
                    <a:pt x="334998" y="228872"/>
                    <a:pt x="304647" y="228872"/>
                  </a:cubicBezTo>
                  <a:lnTo>
                    <a:pt x="114436" y="228872"/>
                  </a:lnTo>
                  <a:cubicBezTo>
                    <a:pt x="84086" y="228872"/>
                    <a:pt x="54979" y="216816"/>
                    <a:pt x="33518" y="195355"/>
                  </a:cubicBezTo>
                  <a:cubicBezTo>
                    <a:pt x="12057" y="173894"/>
                    <a:pt x="0" y="144787"/>
                    <a:pt x="0" y="114436"/>
                  </a:cubicBezTo>
                  <a:lnTo>
                    <a:pt x="0" y="114436"/>
                  </a:lnTo>
                  <a:cubicBezTo>
                    <a:pt x="0" y="84086"/>
                    <a:pt x="12057" y="54979"/>
                    <a:pt x="33518" y="33518"/>
                  </a:cubicBezTo>
                  <a:cubicBezTo>
                    <a:pt x="54979" y="12057"/>
                    <a:pt x="84086" y="0"/>
                    <a:pt x="114436" y="0"/>
                  </a:cubicBezTo>
                  <a:close/>
                </a:path>
              </a:pathLst>
            </a:custGeom>
            <a:solidFill>
              <a:srgbClr val="B1963C"/>
            </a:solidFill>
          </p:spPr>
          <p:txBody>
            <a:bodyPr/>
            <a:lstStyle/>
            <a:p>
              <a:endParaRPr lang="es-AR" sz="1688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ACC22B0E-A9E6-2976-64D1-9A0C4834C86B}"/>
                </a:ext>
              </a:extLst>
            </p:cNvPr>
            <p:cNvSpPr txBox="1"/>
            <p:nvPr/>
          </p:nvSpPr>
          <p:spPr>
            <a:xfrm>
              <a:off x="0" y="0"/>
              <a:ext cx="419084" cy="228872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695"/>
                </a:lnSpc>
              </a:pPr>
              <a:r>
                <a:rPr lang="es-AR" sz="1412" b="1" spc="13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Pagaré Producto</a:t>
              </a: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14BE3B97-9822-18A5-505E-52AA0CDD9590}"/>
              </a:ext>
            </a:extLst>
          </p:cNvPr>
          <p:cNvGrpSpPr/>
          <p:nvPr/>
        </p:nvGrpSpPr>
        <p:grpSpPr>
          <a:xfrm>
            <a:off x="7654717" y="1820578"/>
            <a:ext cx="1220525" cy="666560"/>
            <a:chOff x="0" y="0"/>
            <a:chExt cx="419084" cy="228872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72E6768-2E4D-55D2-AA78-6BC7D0949545}"/>
                </a:ext>
              </a:extLst>
            </p:cNvPr>
            <p:cNvSpPr/>
            <p:nvPr/>
          </p:nvSpPr>
          <p:spPr>
            <a:xfrm>
              <a:off x="0" y="0"/>
              <a:ext cx="419084" cy="228872"/>
            </a:xfrm>
            <a:custGeom>
              <a:avLst/>
              <a:gdLst/>
              <a:ahLst/>
              <a:cxnLst/>
              <a:rect l="l" t="t" r="r" b="b"/>
              <a:pathLst>
                <a:path w="419084" h="228872">
                  <a:moveTo>
                    <a:pt x="114436" y="0"/>
                  </a:moveTo>
                  <a:lnTo>
                    <a:pt x="304647" y="0"/>
                  </a:lnTo>
                  <a:cubicBezTo>
                    <a:pt x="367849" y="0"/>
                    <a:pt x="419084" y="51235"/>
                    <a:pt x="419084" y="114436"/>
                  </a:cubicBezTo>
                  <a:lnTo>
                    <a:pt x="419084" y="114436"/>
                  </a:lnTo>
                  <a:cubicBezTo>
                    <a:pt x="419084" y="144787"/>
                    <a:pt x="407027" y="173894"/>
                    <a:pt x="385566" y="195355"/>
                  </a:cubicBezTo>
                  <a:cubicBezTo>
                    <a:pt x="364105" y="216816"/>
                    <a:pt x="334998" y="228872"/>
                    <a:pt x="304647" y="228872"/>
                  </a:cubicBezTo>
                  <a:lnTo>
                    <a:pt x="114436" y="228872"/>
                  </a:lnTo>
                  <a:cubicBezTo>
                    <a:pt x="84086" y="228872"/>
                    <a:pt x="54979" y="216816"/>
                    <a:pt x="33518" y="195355"/>
                  </a:cubicBezTo>
                  <a:cubicBezTo>
                    <a:pt x="12057" y="173894"/>
                    <a:pt x="0" y="144787"/>
                    <a:pt x="0" y="114436"/>
                  </a:cubicBezTo>
                  <a:lnTo>
                    <a:pt x="0" y="114436"/>
                  </a:lnTo>
                  <a:cubicBezTo>
                    <a:pt x="0" y="84086"/>
                    <a:pt x="12057" y="54979"/>
                    <a:pt x="33518" y="33518"/>
                  </a:cubicBezTo>
                  <a:cubicBezTo>
                    <a:pt x="54979" y="12057"/>
                    <a:pt x="84086" y="0"/>
                    <a:pt x="114436" y="0"/>
                  </a:cubicBezTo>
                  <a:close/>
                </a:path>
              </a:pathLst>
            </a:custGeom>
            <a:solidFill>
              <a:srgbClr val="B1963C"/>
            </a:solidFill>
          </p:spPr>
          <p:txBody>
            <a:bodyPr/>
            <a:lstStyle/>
            <a:p>
              <a:endParaRPr lang="es-AR" sz="1688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5E24F1BC-F0D5-D568-CEB2-FDEE83C94908}"/>
                </a:ext>
              </a:extLst>
            </p:cNvPr>
            <p:cNvSpPr txBox="1"/>
            <p:nvPr/>
          </p:nvSpPr>
          <p:spPr>
            <a:xfrm>
              <a:off x="0" y="0"/>
              <a:ext cx="419084" cy="228872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695"/>
                </a:lnSpc>
              </a:pPr>
              <a:r>
                <a:rPr lang="es-AR" sz="1412" b="1" spc="13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Certificados de Obra</a:t>
              </a: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82B098BF-A2A3-DAC5-0C61-F593085F97BD}"/>
              </a:ext>
            </a:extLst>
          </p:cNvPr>
          <p:cNvGrpSpPr/>
          <p:nvPr/>
        </p:nvGrpSpPr>
        <p:grpSpPr>
          <a:xfrm>
            <a:off x="9287443" y="1445824"/>
            <a:ext cx="1220525" cy="666560"/>
            <a:chOff x="0" y="0"/>
            <a:chExt cx="419084" cy="22887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7F0C15EE-283F-225D-FAA6-65E25B244AD0}"/>
                </a:ext>
              </a:extLst>
            </p:cNvPr>
            <p:cNvSpPr/>
            <p:nvPr/>
          </p:nvSpPr>
          <p:spPr>
            <a:xfrm>
              <a:off x="0" y="0"/>
              <a:ext cx="419084" cy="228872"/>
            </a:xfrm>
            <a:custGeom>
              <a:avLst/>
              <a:gdLst/>
              <a:ahLst/>
              <a:cxnLst/>
              <a:rect l="l" t="t" r="r" b="b"/>
              <a:pathLst>
                <a:path w="419084" h="228872">
                  <a:moveTo>
                    <a:pt x="114436" y="0"/>
                  </a:moveTo>
                  <a:lnTo>
                    <a:pt x="304647" y="0"/>
                  </a:lnTo>
                  <a:cubicBezTo>
                    <a:pt x="367849" y="0"/>
                    <a:pt x="419084" y="51235"/>
                    <a:pt x="419084" y="114436"/>
                  </a:cubicBezTo>
                  <a:lnTo>
                    <a:pt x="419084" y="114436"/>
                  </a:lnTo>
                  <a:cubicBezTo>
                    <a:pt x="419084" y="144787"/>
                    <a:pt x="407027" y="173894"/>
                    <a:pt x="385566" y="195355"/>
                  </a:cubicBezTo>
                  <a:cubicBezTo>
                    <a:pt x="364105" y="216816"/>
                    <a:pt x="334998" y="228872"/>
                    <a:pt x="304647" y="228872"/>
                  </a:cubicBezTo>
                  <a:lnTo>
                    <a:pt x="114436" y="228872"/>
                  </a:lnTo>
                  <a:cubicBezTo>
                    <a:pt x="84086" y="228872"/>
                    <a:pt x="54979" y="216816"/>
                    <a:pt x="33518" y="195355"/>
                  </a:cubicBezTo>
                  <a:cubicBezTo>
                    <a:pt x="12057" y="173894"/>
                    <a:pt x="0" y="144787"/>
                    <a:pt x="0" y="114436"/>
                  </a:cubicBezTo>
                  <a:lnTo>
                    <a:pt x="0" y="114436"/>
                  </a:lnTo>
                  <a:cubicBezTo>
                    <a:pt x="0" y="84086"/>
                    <a:pt x="12057" y="54979"/>
                    <a:pt x="33518" y="33518"/>
                  </a:cubicBezTo>
                  <a:cubicBezTo>
                    <a:pt x="54979" y="12057"/>
                    <a:pt x="84086" y="0"/>
                    <a:pt x="114436" y="0"/>
                  </a:cubicBezTo>
                  <a:close/>
                </a:path>
              </a:pathLst>
            </a:custGeom>
            <a:solidFill>
              <a:srgbClr val="B1963C"/>
            </a:solidFill>
          </p:spPr>
          <p:txBody>
            <a:bodyPr/>
            <a:lstStyle/>
            <a:p>
              <a:endParaRPr lang="es-AR" sz="1688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20688B11-3E3E-A57A-2637-86017C414CEF}"/>
                </a:ext>
              </a:extLst>
            </p:cNvPr>
            <p:cNvSpPr txBox="1"/>
            <p:nvPr/>
          </p:nvSpPr>
          <p:spPr>
            <a:xfrm>
              <a:off x="0" y="0"/>
              <a:ext cx="419084" cy="228872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695"/>
                </a:lnSpc>
              </a:pPr>
              <a:r>
                <a:rPr lang="es-AR" sz="1412" b="1" spc="13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Growth Market</a:t>
              </a:r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083F7D20-0737-21D6-01FB-B5B5D6636655}"/>
              </a:ext>
            </a:extLst>
          </p:cNvPr>
          <p:cNvSpPr/>
          <p:nvPr/>
        </p:nvSpPr>
        <p:spPr>
          <a:xfrm>
            <a:off x="1541993" y="536923"/>
            <a:ext cx="2810309" cy="1914523"/>
          </a:xfrm>
          <a:custGeom>
            <a:avLst/>
            <a:gdLst/>
            <a:ahLst/>
            <a:cxnLst/>
            <a:rect l="l" t="t" r="r" b="b"/>
            <a:pathLst>
              <a:path w="2997663" h="2042158">
                <a:moveTo>
                  <a:pt x="0" y="0"/>
                </a:moveTo>
                <a:lnTo>
                  <a:pt x="2997663" y="0"/>
                </a:lnTo>
                <a:lnTo>
                  <a:pt x="2997663" y="2042159"/>
                </a:lnTo>
                <a:lnTo>
                  <a:pt x="0" y="20421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 sz="1688"/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AEDD799B-F157-D64C-DC66-409659A69639}"/>
              </a:ext>
            </a:extLst>
          </p:cNvPr>
          <p:cNvSpPr txBox="1"/>
          <p:nvPr/>
        </p:nvSpPr>
        <p:spPr>
          <a:xfrm>
            <a:off x="4632007" y="147193"/>
            <a:ext cx="5343880" cy="315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69"/>
              </a:lnSpc>
            </a:pPr>
            <a:r>
              <a:rPr lang="es-AR" sz="1906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Evolutivo MAV.</a:t>
            </a:r>
          </a:p>
        </p:txBody>
      </p:sp>
      <p:grpSp>
        <p:nvGrpSpPr>
          <p:cNvPr id="30" name="Group 30">
            <a:extLst>
              <a:ext uri="{FF2B5EF4-FFF2-40B4-BE49-F238E27FC236}">
                <a16:creationId xmlns:a16="http://schemas.microsoft.com/office/drawing/2014/main" id="{1270CBA2-5652-EE61-EEAF-2147117CD016}"/>
              </a:ext>
            </a:extLst>
          </p:cNvPr>
          <p:cNvGrpSpPr/>
          <p:nvPr/>
        </p:nvGrpSpPr>
        <p:grpSpPr>
          <a:xfrm>
            <a:off x="1605852" y="5058274"/>
            <a:ext cx="8986612" cy="1764999"/>
            <a:chOff x="0" y="-28575"/>
            <a:chExt cx="4373037" cy="844095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5242630-575E-8C52-E223-3438F8147C68}"/>
                </a:ext>
              </a:extLst>
            </p:cNvPr>
            <p:cNvSpPr/>
            <p:nvPr/>
          </p:nvSpPr>
          <p:spPr>
            <a:xfrm>
              <a:off x="0" y="0"/>
              <a:ext cx="4373037" cy="815520"/>
            </a:xfrm>
            <a:custGeom>
              <a:avLst/>
              <a:gdLst/>
              <a:ahLst/>
              <a:cxnLst/>
              <a:rect l="l" t="t" r="r" b="b"/>
              <a:pathLst>
                <a:path w="4373037" h="815520">
                  <a:moveTo>
                    <a:pt x="23812" y="0"/>
                  </a:moveTo>
                  <a:lnTo>
                    <a:pt x="4349225" y="0"/>
                  </a:lnTo>
                  <a:cubicBezTo>
                    <a:pt x="4362376" y="0"/>
                    <a:pt x="4373037" y="10661"/>
                    <a:pt x="4373037" y="23812"/>
                  </a:cubicBezTo>
                  <a:lnTo>
                    <a:pt x="4373037" y="791708"/>
                  </a:lnTo>
                  <a:cubicBezTo>
                    <a:pt x="4373037" y="804859"/>
                    <a:pt x="4362376" y="815520"/>
                    <a:pt x="4349225" y="815520"/>
                  </a:cubicBezTo>
                  <a:lnTo>
                    <a:pt x="23812" y="815520"/>
                  </a:lnTo>
                  <a:cubicBezTo>
                    <a:pt x="17497" y="815520"/>
                    <a:pt x="11440" y="813011"/>
                    <a:pt x="6975" y="808546"/>
                  </a:cubicBezTo>
                  <a:cubicBezTo>
                    <a:pt x="2509" y="804080"/>
                    <a:pt x="0" y="798023"/>
                    <a:pt x="0" y="791708"/>
                  </a:cubicBezTo>
                  <a:lnTo>
                    <a:pt x="0" y="23812"/>
                  </a:lnTo>
                  <a:cubicBezTo>
                    <a:pt x="0" y="10661"/>
                    <a:pt x="10661" y="0"/>
                    <a:pt x="2381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AR" sz="1688"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B1ED1AC5-60A9-567D-78CB-BB569EEB7CD9}"/>
                </a:ext>
              </a:extLst>
            </p:cNvPr>
            <p:cNvSpPr txBox="1"/>
            <p:nvPr/>
          </p:nvSpPr>
          <p:spPr>
            <a:xfrm>
              <a:off x="0" y="-28575"/>
              <a:ext cx="4373037" cy="844095"/>
            </a:xfrm>
            <a:prstGeom prst="rect">
              <a:avLst/>
            </a:prstGeom>
          </p:spPr>
          <p:txBody>
            <a:bodyPr lIns="27976" tIns="27976" rIns="27976" bIns="27976" rtlCol="0" anchor="ctr"/>
            <a:lstStyle/>
            <a:p>
              <a:pPr algn="ctr">
                <a:lnSpc>
                  <a:spcPts val="1986"/>
                </a:lnSpc>
              </a:pPr>
              <a:r>
                <a:rPr lang="es-AR" sz="1418" b="1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dfdf</a:t>
              </a:r>
            </a:p>
          </p:txBody>
        </p:sp>
      </p:grpSp>
      <p:sp>
        <p:nvSpPr>
          <p:cNvPr id="33" name="TextBox 33">
            <a:extLst>
              <a:ext uri="{FF2B5EF4-FFF2-40B4-BE49-F238E27FC236}">
                <a16:creationId xmlns:a16="http://schemas.microsoft.com/office/drawing/2014/main" id="{91DAED37-AAB7-E11D-472A-BBF72409935F}"/>
              </a:ext>
            </a:extLst>
          </p:cNvPr>
          <p:cNvSpPr txBox="1"/>
          <p:nvPr/>
        </p:nvSpPr>
        <p:spPr>
          <a:xfrm>
            <a:off x="1684034" y="5204139"/>
            <a:ext cx="8823933" cy="93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52"/>
              </a:lnSpc>
              <a:spcBef>
                <a:spcPct val="0"/>
              </a:spcBef>
            </a:pPr>
            <a:endParaRPr lang="es-AR" sz="1750" b="1" i="1">
              <a:solidFill>
                <a:srgbClr val="000000"/>
              </a:solidFill>
              <a:latin typeface="Open Sans 2 Bold Italics"/>
              <a:ea typeface="Open Sans 2 Bold Italics"/>
              <a:cs typeface="Open Sans 2 Bold Italics"/>
              <a:sym typeface="Open Sans 2 Bold Italics"/>
            </a:endParaRPr>
          </a:p>
          <a:p>
            <a:pPr algn="just">
              <a:lnSpc>
                <a:spcPts val="2452"/>
              </a:lnSpc>
              <a:spcBef>
                <a:spcPct val="0"/>
              </a:spcBef>
            </a:pPr>
            <a:r>
              <a:rPr lang="es-AR" sz="1750" b="1" i="1">
                <a:solidFill>
                  <a:srgbClr val="000000"/>
                </a:solidFill>
                <a:latin typeface="Open Sans 2 Bold Italics"/>
                <a:ea typeface="Open Sans 2 Bold Italics"/>
                <a:cs typeface="Open Sans 2 Bold Italics"/>
                <a:sym typeface="Open Sans 2 Bold Italics"/>
              </a:rPr>
              <a:t>De 2025 en adelante, existen nuevos negocios para conectar, productos alternativos a desarrollar y espacios a conquistar.</a:t>
            </a:r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C3DCF3FC-61CC-42CD-407C-373B40F62DEB}"/>
              </a:ext>
            </a:extLst>
          </p:cNvPr>
          <p:cNvGrpSpPr/>
          <p:nvPr/>
        </p:nvGrpSpPr>
        <p:grpSpPr>
          <a:xfrm>
            <a:off x="1911253" y="2827623"/>
            <a:ext cx="1220525" cy="476479"/>
            <a:chOff x="0" y="0"/>
            <a:chExt cx="419084" cy="163605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FE78D307-8194-64BB-DAF1-FD1D91CF9998}"/>
                </a:ext>
              </a:extLst>
            </p:cNvPr>
            <p:cNvSpPr/>
            <p:nvPr/>
          </p:nvSpPr>
          <p:spPr>
            <a:xfrm>
              <a:off x="0" y="0"/>
              <a:ext cx="419084" cy="163605"/>
            </a:xfrm>
            <a:custGeom>
              <a:avLst/>
              <a:gdLst/>
              <a:ahLst/>
              <a:cxnLst/>
              <a:rect l="l" t="t" r="r" b="b"/>
              <a:pathLst>
                <a:path w="419084" h="163605">
                  <a:moveTo>
                    <a:pt x="81803" y="0"/>
                  </a:moveTo>
                  <a:lnTo>
                    <a:pt x="337281" y="0"/>
                  </a:lnTo>
                  <a:cubicBezTo>
                    <a:pt x="382459" y="0"/>
                    <a:pt x="419084" y="36624"/>
                    <a:pt x="419084" y="81803"/>
                  </a:cubicBezTo>
                  <a:lnTo>
                    <a:pt x="419084" y="81803"/>
                  </a:lnTo>
                  <a:cubicBezTo>
                    <a:pt x="419084" y="103498"/>
                    <a:pt x="410465" y="124305"/>
                    <a:pt x="395124" y="139646"/>
                  </a:cubicBezTo>
                  <a:cubicBezTo>
                    <a:pt x="379783" y="154987"/>
                    <a:pt x="358976" y="163605"/>
                    <a:pt x="337281" y="163605"/>
                  </a:cubicBezTo>
                  <a:lnTo>
                    <a:pt x="81803" y="163605"/>
                  </a:lnTo>
                  <a:cubicBezTo>
                    <a:pt x="60107" y="163605"/>
                    <a:pt x="39300" y="154987"/>
                    <a:pt x="23959" y="139646"/>
                  </a:cubicBezTo>
                  <a:cubicBezTo>
                    <a:pt x="8618" y="124305"/>
                    <a:pt x="0" y="103498"/>
                    <a:pt x="0" y="81803"/>
                  </a:cubicBezTo>
                  <a:lnTo>
                    <a:pt x="0" y="81803"/>
                  </a:lnTo>
                  <a:cubicBezTo>
                    <a:pt x="0" y="60107"/>
                    <a:pt x="8618" y="39300"/>
                    <a:pt x="23959" y="23959"/>
                  </a:cubicBezTo>
                  <a:cubicBezTo>
                    <a:pt x="39300" y="8618"/>
                    <a:pt x="60107" y="0"/>
                    <a:pt x="81803" y="0"/>
                  </a:cubicBezTo>
                  <a:close/>
                </a:path>
              </a:pathLst>
            </a:custGeom>
            <a:solidFill>
              <a:srgbClr val="B1963C"/>
            </a:solidFill>
          </p:spPr>
          <p:txBody>
            <a:bodyPr/>
            <a:lstStyle/>
            <a:p>
              <a:endParaRPr lang="es-AR" sz="1688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54A33758-B32C-17DC-C91A-7332D0A52497}"/>
                </a:ext>
              </a:extLst>
            </p:cNvPr>
            <p:cNvSpPr txBox="1"/>
            <p:nvPr/>
          </p:nvSpPr>
          <p:spPr>
            <a:xfrm>
              <a:off x="0" y="0"/>
              <a:ext cx="419084" cy="163605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695"/>
                </a:lnSpc>
              </a:pPr>
              <a:r>
                <a:rPr lang="es-AR" sz="1412" b="1" spc="13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SGRs</a:t>
              </a:r>
            </a:p>
          </p:txBody>
        </p:sp>
      </p:grpSp>
      <p:sp>
        <p:nvSpPr>
          <p:cNvPr id="37" name="TextBox 37">
            <a:extLst>
              <a:ext uri="{FF2B5EF4-FFF2-40B4-BE49-F238E27FC236}">
                <a16:creationId xmlns:a16="http://schemas.microsoft.com/office/drawing/2014/main" id="{9B7F43A8-88D6-5D0C-4F50-7C5C317FB828}"/>
              </a:ext>
            </a:extLst>
          </p:cNvPr>
          <p:cNvSpPr txBox="1"/>
          <p:nvPr/>
        </p:nvSpPr>
        <p:spPr>
          <a:xfrm>
            <a:off x="1758281" y="4805486"/>
            <a:ext cx="1466463" cy="24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4"/>
              </a:lnSpc>
            </a:pPr>
            <a:r>
              <a:rPr lang="es-AR" sz="153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2014 - 2018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B05A85E4-76A8-515C-0E27-F5CC909CF08D}"/>
              </a:ext>
            </a:extLst>
          </p:cNvPr>
          <p:cNvSpPr txBox="1"/>
          <p:nvPr/>
        </p:nvSpPr>
        <p:spPr>
          <a:xfrm>
            <a:off x="4028058" y="4813036"/>
            <a:ext cx="1094468" cy="24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4"/>
              </a:lnSpc>
            </a:pPr>
            <a:r>
              <a:rPr lang="es-AR" sz="153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2018 - 2021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3DC31ED7-91F9-1C27-18CF-0D0ADF484034}"/>
              </a:ext>
            </a:extLst>
          </p:cNvPr>
          <p:cNvSpPr txBox="1"/>
          <p:nvPr/>
        </p:nvSpPr>
        <p:spPr>
          <a:xfrm>
            <a:off x="6019804" y="4805485"/>
            <a:ext cx="1224508" cy="24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4"/>
              </a:lnSpc>
            </a:pPr>
            <a:r>
              <a:rPr lang="es-AR" sz="153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2021 -2025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4B9F9974-7251-9AFC-BC85-9C9704C7E556}"/>
              </a:ext>
            </a:extLst>
          </p:cNvPr>
          <p:cNvSpPr txBox="1"/>
          <p:nvPr/>
        </p:nvSpPr>
        <p:spPr>
          <a:xfrm>
            <a:off x="8264979" y="4814478"/>
            <a:ext cx="1224508" cy="24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4"/>
              </a:lnSpc>
            </a:pPr>
            <a:r>
              <a:rPr lang="es-AR" sz="153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2025 - 2027</a:t>
            </a:r>
          </a:p>
        </p:txBody>
      </p:sp>
    </p:spTree>
    <p:extLst>
      <p:ext uri="{BB962C8B-B14F-4D97-AF65-F5344CB8AC3E}">
        <p14:creationId xmlns:p14="http://schemas.microsoft.com/office/powerpoint/2010/main" val="22845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F0BD9-AAD0-2FC6-6D07-BDF8AB84E0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745594-86F4-CF3F-CFDA-2DD772D37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A78FDF-BE5E-D6B2-515B-126A6825B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115"/>
            <a:ext cx="12192000" cy="33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58ED6FF-BF33-24AA-6F07-3444B615A7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41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0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65D608-6CDA-976F-814F-277A54D118A5}"/>
              </a:ext>
            </a:extLst>
          </p:cNvPr>
          <p:cNvSpPr txBox="1"/>
          <p:nvPr/>
        </p:nvSpPr>
        <p:spPr>
          <a:xfrm>
            <a:off x="1760165" y="433295"/>
            <a:ext cx="5545186" cy="1645067"/>
          </a:xfrm>
          <a:prstGeom prst="rect">
            <a:avLst/>
          </a:prstGeom>
          <a:noFill/>
        </p:spPr>
        <p:txBody>
          <a:bodyPr wrap="square" lIns="85725" tIns="42863" rIns="85725" bIns="42863" rtlCol="0" anchor="t">
            <a:spAutoFit/>
          </a:bodyPr>
          <a:lstStyle/>
          <a:p>
            <a:pPr algn="just"/>
            <a:r>
              <a:rPr lang="es-AR" sz="1688"/>
              <a:t>Es importante destacar que esto es un fenómeno global: </a:t>
            </a:r>
          </a:p>
          <a:p>
            <a:pPr algn="just"/>
            <a:endParaRPr lang="es-AR" sz="1688"/>
          </a:p>
          <a:p>
            <a:pPr algn="just"/>
            <a:r>
              <a:rPr lang="es-AR" sz="1688" b="1" i="1"/>
              <a:t>“El crédito privado como </a:t>
            </a:r>
            <a:r>
              <a:rPr lang="es-AR" sz="1688" b="1" i="1" err="1"/>
              <a:t>asset</a:t>
            </a:r>
            <a:r>
              <a:rPr lang="es-AR" sz="1688" b="1" i="1"/>
              <a:t> </a:t>
            </a:r>
            <a:r>
              <a:rPr lang="es-AR" sz="1688" b="1" i="1" err="1"/>
              <a:t>class</a:t>
            </a:r>
            <a:r>
              <a:rPr lang="es-AR" sz="1688" b="1" i="1"/>
              <a:t> pasó de administrar 0,3 </a:t>
            </a:r>
            <a:r>
              <a:rPr lang="es-AR" sz="1688" b="1" i="1" err="1"/>
              <a:t>Tln</a:t>
            </a:r>
            <a:r>
              <a:rPr lang="es-AR" sz="1688" b="1" i="1"/>
              <a:t> en 2009 a 1,7 </a:t>
            </a:r>
            <a:r>
              <a:rPr lang="es-AR" sz="1688" b="1" i="1" err="1"/>
              <a:t>Tln</a:t>
            </a:r>
            <a:r>
              <a:rPr lang="es-AR" sz="1688" b="1" i="1"/>
              <a:t> en 2024 y se proyecta 2,9 </a:t>
            </a:r>
            <a:r>
              <a:rPr lang="es-AR" sz="1688" b="1" i="1" err="1"/>
              <a:t>Tln</a:t>
            </a:r>
            <a:r>
              <a:rPr lang="es-AR" sz="1688" b="1" i="1"/>
              <a:t> en 2028”</a:t>
            </a:r>
          </a:p>
          <a:p>
            <a:pPr algn="just"/>
            <a:endParaRPr lang="es-AR" sz="1688"/>
          </a:p>
          <a:p>
            <a:pPr algn="ctr"/>
            <a:r>
              <a:rPr lang="es-AR" sz="1688"/>
              <a:t>(fuente: </a:t>
            </a:r>
            <a:r>
              <a:rPr lang="es-AR" sz="1688" i="1" err="1"/>
              <a:t>The</a:t>
            </a:r>
            <a:r>
              <a:rPr lang="es-AR" sz="1688" i="1"/>
              <a:t> </a:t>
            </a:r>
            <a:r>
              <a:rPr lang="es-AR" sz="1688" i="1" err="1"/>
              <a:t>Alts</a:t>
            </a:r>
            <a:r>
              <a:rPr lang="es-AR" sz="1688" i="1"/>
              <a:t> </a:t>
            </a:r>
            <a:r>
              <a:rPr lang="es-AR" sz="1688" i="1" err="1"/>
              <a:t>Institute</a:t>
            </a:r>
            <a:r>
              <a:rPr lang="es-AR" sz="1688" i="1"/>
              <a:t>, </a:t>
            </a:r>
            <a:r>
              <a:rPr lang="es-AR" sz="1688" i="1" err="1"/>
              <a:t>Private</a:t>
            </a:r>
            <a:r>
              <a:rPr lang="es-AR" sz="1688" i="1"/>
              <a:t> </a:t>
            </a:r>
            <a:r>
              <a:rPr lang="es-AR" sz="1688" i="1" err="1"/>
              <a:t>Credit</a:t>
            </a:r>
            <a:r>
              <a:rPr lang="es-AR" sz="1688" i="1"/>
              <a:t> </a:t>
            </a:r>
            <a:r>
              <a:rPr lang="es-AR" sz="1688" i="1" err="1"/>
              <a:t>Demystified</a:t>
            </a:r>
            <a:r>
              <a:rPr lang="es-AR" sz="1688"/>
              <a:t>).</a:t>
            </a:r>
            <a:endParaRPr lang="es-AR" sz="1688">
              <a:solidFill>
                <a:srgbClr val="FF0000"/>
              </a:solidFill>
              <a:ea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4840D5-15B3-437F-46C1-F919CDB4F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759" y="305986"/>
            <a:ext cx="2854138" cy="1899299"/>
          </a:xfrm>
          <a:prstGeom prst="rect">
            <a:avLst/>
          </a:prstGeom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5629CD32-8E5D-3C54-E10D-1960FCD2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101" y="5905360"/>
            <a:ext cx="3109229" cy="743015"/>
          </a:xfrm>
          <a:prstGeom prst="rect">
            <a:avLst/>
          </a:prstGeom>
        </p:spPr>
      </p:pic>
      <p:graphicFrame>
        <p:nvGraphicFramePr>
          <p:cNvPr id="8" name="CuadroTexto 4">
            <a:extLst>
              <a:ext uri="{FF2B5EF4-FFF2-40B4-BE49-F238E27FC236}">
                <a16:creationId xmlns:a16="http://schemas.microsoft.com/office/drawing/2014/main" id="{523F7AE9-FE0C-91D4-5FF6-76EFC3DD11C2}"/>
              </a:ext>
            </a:extLst>
          </p:cNvPr>
          <p:cNvGraphicFramePr/>
          <p:nvPr/>
        </p:nvGraphicFramePr>
        <p:xfrm>
          <a:off x="1258645" y="3129867"/>
          <a:ext cx="9434456" cy="269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777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26833" y="209769"/>
            <a:ext cx="9671068" cy="1512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s-AR" sz="2400" b="1" dirty="0">
                <a:solidFill>
                  <a:srgbClr val="000000"/>
                </a:solidFill>
                <a:latin typeface="Open Sans 2 Bold"/>
              </a:rPr>
              <a:t>La Jerarquización de la Oferta y de la Demanda es central para evitar riesgos legales y contribuir al desarrollo del factoring como </a:t>
            </a:r>
            <a:r>
              <a:rPr lang="es-AR" sz="2400" b="1" i="1" dirty="0" err="1">
                <a:solidFill>
                  <a:srgbClr val="000000"/>
                </a:solidFill>
                <a:latin typeface="Open Sans 2 Bold"/>
              </a:rPr>
              <a:t>asset</a:t>
            </a:r>
            <a:r>
              <a:rPr lang="es-AR" sz="2400" b="1" i="1" dirty="0">
                <a:solidFill>
                  <a:srgbClr val="000000"/>
                </a:solidFill>
                <a:latin typeface="Open Sans 2 Bold"/>
              </a:rPr>
              <a:t> </a:t>
            </a:r>
            <a:r>
              <a:rPr lang="es-AR" sz="2400" b="1" i="1" dirty="0" err="1">
                <a:solidFill>
                  <a:srgbClr val="000000"/>
                </a:solidFill>
                <a:latin typeface="Open Sans 2 Bold"/>
              </a:rPr>
              <a:t>class</a:t>
            </a:r>
            <a:r>
              <a:rPr lang="es-AR" sz="2400" b="1" dirty="0">
                <a:solidFill>
                  <a:srgbClr val="000000"/>
                </a:solidFill>
                <a:latin typeface="Open Sans 2 Bold"/>
              </a:rPr>
              <a:t>.</a:t>
            </a:r>
          </a:p>
          <a:p>
            <a:pPr algn="ctr">
              <a:lnSpc>
                <a:spcPts val="2999"/>
              </a:lnSpc>
            </a:pPr>
            <a:endParaRPr lang="es-AR" sz="2400" b="1" dirty="0">
              <a:solidFill>
                <a:srgbClr val="000000"/>
              </a:solidFill>
              <a:latin typeface="Open Sans 2 Bold"/>
              <a:ea typeface="Open Sans 2 Bold"/>
              <a:cs typeface="Open Sans 2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99000" y="5135510"/>
            <a:ext cx="8891253" cy="1392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</a:pPr>
            <a:endParaRPr lang="es-AR" sz="1781" dirty="0">
              <a:solidFill>
                <a:srgbClr val="000000"/>
              </a:solidFill>
              <a:latin typeface="Open Sans 2 Bold"/>
            </a:endParaRPr>
          </a:p>
          <a:p>
            <a:pPr algn="ctr">
              <a:lnSpc>
                <a:spcPts val="2160"/>
              </a:lnSpc>
            </a:pPr>
            <a:r>
              <a:rPr lang="es-AR" sz="2500" i="1" dirty="0">
                <a:solidFill>
                  <a:srgbClr val="000000"/>
                </a:solidFill>
                <a:latin typeface="Open Sans 2 Bold"/>
              </a:rPr>
              <a:t>El problema compartido es que -en el mercado de crédito- existe </a:t>
            </a:r>
            <a:r>
              <a:rPr lang="es-AR" sz="2500" i="1" u="sng" dirty="0">
                <a:solidFill>
                  <a:srgbClr val="000000"/>
                </a:solidFill>
                <a:latin typeface="Open Sans 2 Bold"/>
              </a:rPr>
              <a:t>información asimétrica</a:t>
            </a:r>
            <a:r>
              <a:rPr lang="es-AR" sz="2500" i="1" dirty="0">
                <a:solidFill>
                  <a:srgbClr val="000000"/>
                </a:solidFill>
                <a:latin typeface="Open Sans 2 Bold"/>
              </a:rPr>
              <a:t>.</a:t>
            </a:r>
          </a:p>
          <a:p>
            <a:pPr algn="just">
              <a:lnSpc>
                <a:spcPts val="2160"/>
              </a:lnSpc>
            </a:pPr>
            <a:endParaRPr lang="es-AR" sz="1781" dirty="0">
              <a:solidFill>
                <a:srgbClr val="000000"/>
              </a:solidFill>
              <a:latin typeface="Open Sans 2 Bold"/>
              <a:ea typeface="Open Sans 2 Bold"/>
              <a:cs typeface="Open Sans 2 Bold"/>
            </a:endParaRPr>
          </a:p>
          <a:p>
            <a:pPr>
              <a:lnSpc>
                <a:spcPts val="2160"/>
              </a:lnSpc>
            </a:pPr>
            <a:endParaRPr lang="en-US" b="1" dirty="0">
              <a:solidFill>
                <a:srgbClr val="000000"/>
              </a:solidFill>
              <a:latin typeface="Open Sans 2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45491A0-A845-B528-1331-E5870BE5E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900" y="4807900"/>
            <a:ext cx="2050100" cy="20501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DC9C3AA-0E5D-DE03-BED6-1A5C7EC3B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8593" cy="196859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AA3CC5-5511-D99E-33AA-2D80C33EFB0E}"/>
              </a:ext>
            </a:extLst>
          </p:cNvPr>
          <p:cNvSpPr txBox="1"/>
          <p:nvPr/>
        </p:nvSpPr>
        <p:spPr>
          <a:xfrm>
            <a:off x="2524648" y="3021356"/>
            <a:ext cx="63354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999"/>
              </a:lnSpc>
            </a:pPr>
            <a:r>
              <a:rPr lang="es-AR" sz="25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</a:rPr>
              <a:t>Las garantías tiene el papel preponderante!</a:t>
            </a:r>
            <a:endParaRPr lang="es-AR" sz="2500" b="1" dirty="0">
              <a:solidFill>
                <a:srgbClr val="B0933C"/>
              </a:solidFill>
              <a:latin typeface="Open Sans 2 Bold"/>
              <a:ea typeface="Open Sans 2 Bold"/>
              <a:cs typeface="Open Sans 2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3BFEE74-99EE-739E-6A42-48712E9D2EAF}"/>
              </a:ext>
            </a:extLst>
          </p:cNvPr>
          <p:cNvSpPr txBox="1"/>
          <p:nvPr/>
        </p:nvSpPr>
        <p:spPr>
          <a:xfrm>
            <a:off x="1058289" y="4112383"/>
            <a:ext cx="4991516" cy="289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AR" sz="18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</a:rPr>
              <a:t>¿Cómo se jerarquiza la oferta? </a:t>
            </a:r>
          </a:p>
          <a:p>
            <a:pPr algn="just">
              <a:lnSpc>
                <a:spcPts val="2160"/>
              </a:lnSpc>
            </a:pPr>
            <a:endParaRPr lang="es-AR" sz="1800" dirty="0">
              <a:solidFill>
                <a:srgbClr val="000000"/>
              </a:solidFill>
              <a:latin typeface="Open Sans 2 Bold"/>
              <a:ea typeface="Open Sans 2 Bold"/>
              <a:cs typeface="Open Sans 2 Bold"/>
            </a:endParaRPr>
          </a:p>
          <a:p>
            <a:pPr algn="ctr">
              <a:lnSpc>
                <a:spcPts val="2160"/>
              </a:lnSpc>
            </a:pPr>
            <a:r>
              <a:rPr lang="es-AR" sz="1600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</a:rPr>
              <a:t>Motivando mejores estándares y publicidad. </a:t>
            </a:r>
          </a:p>
          <a:p>
            <a:pPr algn="ctr">
              <a:lnSpc>
                <a:spcPts val="2160"/>
              </a:lnSpc>
            </a:pPr>
            <a:endParaRPr lang="es-AR" sz="1600" dirty="0">
              <a:solidFill>
                <a:srgbClr val="000000"/>
              </a:solidFill>
              <a:latin typeface="Open Sans 2 Bold"/>
              <a:ea typeface="Open Sans 2 Bold"/>
              <a:cs typeface="Open Sans 2 Bold"/>
            </a:endParaRPr>
          </a:p>
          <a:p>
            <a:pPr algn="ctr">
              <a:lnSpc>
                <a:spcPts val="2160"/>
              </a:lnSpc>
            </a:pPr>
            <a:r>
              <a:rPr lang="es-AR" sz="1600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</a:rPr>
              <a:t>Generando y compartiendo</a:t>
            </a:r>
            <a:r>
              <a:rPr lang="es-AR" sz="1600" dirty="0">
                <a:solidFill>
                  <a:srgbClr val="000000"/>
                </a:solidFill>
                <a:latin typeface="Open Sans 2 Bold"/>
              </a:rPr>
              <a:t> la mayor cantidad de Información posible.</a:t>
            </a:r>
          </a:p>
          <a:p>
            <a:pPr algn="ctr">
              <a:lnSpc>
                <a:spcPts val="2160"/>
              </a:lnSpc>
            </a:pPr>
            <a:endParaRPr lang="es-AR" sz="1600" dirty="0">
              <a:solidFill>
                <a:srgbClr val="000000"/>
              </a:solidFill>
              <a:latin typeface="Open Sans 2 Bold"/>
            </a:endParaRPr>
          </a:p>
          <a:p>
            <a:pPr algn="ctr">
              <a:lnSpc>
                <a:spcPts val="2160"/>
              </a:lnSpc>
            </a:pPr>
            <a:r>
              <a:rPr lang="es-AR" sz="1600" dirty="0">
                <a:solidFill>
                  <a:srgbClr val="000000"/>
                </a:solidFill>
                <a:latin typeface="Open Sans 2 Bold"/>
              </a:rPr>
              <a:t>Garantías.</a:t>
            </a:r>
          </a:p>
          <a:p>
            <a:pPr algn="just">
              <a:lnSpc>
                <a:spcPts val="2160"/>
              </a:lnSpc>
            </a:pPr>
            <a:endParaRPr lang="es-AR" sz="1800" b="1" dirty="0">
              <a:solidFill>
                <a:srgbClr val="000000"/>
              </a:solidFill>
              <a:latin typeface="Open Sans 2 Bold"/>
            </a:endParaRPr>
          </a:p>
          <a:p>
            <a:pPr algn="just">
              <a:lnSpc>
                <a:spcPts val="2160"/>
              </a:lnSpc>
            </a:pPr>
            <a:endParaRPr lang="es-AR" sz="1800" b="1" dirty="0">
              <a:solidFill>
                <a:srgbClr val="000000"/>
              </a:solidFill>
              <a:latin typeface="Open Sans 2 Bold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609D4-A5D0-3B5D-BC88-D548EB7BCC02}"/>
              </a:ext>
            </a:extLst>
          </p:cNvPr>
          <p:cNvSpPr txBox="1"/>
          <p:nvPr/>
        </p:nvSpPr>
        <p:spPr>
          <a:xfrm>
            <a:off x="1088434" y="570718"/>
            <a:ext cx="4991517" cy="2331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AR" sz="18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</a:rPr>
              <a:t>¿Cómo se jerarquiza la demanda? </a:t>
            </a:r>
          </a:p>
          <a:p>
            <a:pPr algn="ctr">
              <a:lnSpc>
                <a:spcPts val="2160"/>
              </a:lnSpc>
            </a:pPr>
            <a:endParaRPr lang="es-AR" dirty="0">
              <a:solidFill>
                <a:srgbClr val="000000"/>
              </a:solidFill>
              <a:latin typeface="Open Sans 2 Bold"/>
              <a:ea typeface="Open Sans 2 Bold"/>
              <a:cs typeface="Open Sans 2 Bold"/>
            </a:endParaRPr>
          </a:p>
          <a:p>
            <a:pPr algn="ctr">
              <a:lnSpc>
                <a:spcPts val="2160"/>
              </a:lnSpc>
            </a:pPr>
            <a:r>
              <a:rPr lang="es-AR" sz="1600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</a:rPr>
              <a:t>Analizando bien los riesgos.</a:t>
            </a:r>
          </a:p>
          <a:p>
            <a:pPr algn="ctr">
              <a:lnSpc>
                <a:spcPts val="2160"/>
              </a:lnSpc>
            </a:pPr>
            <a:endParaRPr lang="es-AR" sz="1600" dirty="0">
              <a:solidFill>
                <a:srgbClr val="000000"/>
              </a:solidFill>
              <a:latin typeface="Open Sans 2 Bold"/>
              <a:ea typeface="Open Sans 2 Bold"/>
              <a:cs typeface="Open Sans 2 Bold"/>
            </a:endParaRPr>
          </a:p>
          <a:p>
            <a:pPr algn="ctr">
              <a:lnSpc>
                <a:spcPts val="2160"/>
              </a:lnSpc>
            </a:pPr>
            <a:r>
              <a:rPr lang="es-AR" sz="1600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</a:rPr>
              <a:t>Comunicando –de manera documentada- las decisiones de inversión.</a:t>
            </a:r>
          </a:p>
          <a:p>
            <a:pPr algn="ctr">
              <a:lnSpc>
                <a:spcPts val="2160"/>
              </a:lnSpc>
            </a:pPr>
            <a:endParaRPr lang="es-AR" sz="1600" dirty="0">
              <a:solidFill>
                <a:srgbClr val="000000"/>
              </a:solidFill>
              <a:latin typeface="Open Sans 2 Bold"/>
            </a:endParaRPr>
          </a:p>
          <a:p>
            <a:pPr algn="ctr">
              <a:lnSpc>
                <a:spcPts val="2160"/>
              </a:lnSpc>
            </a:pPr>
            <a:r>
              <a:rPr lang="es-AR" sz="1600" dirty="0">
                <a:solidFill>
                  <a:srgbClr val="000000"/>
                </a:solidFill>
                <a:latin typeface="Open Sans 2 Bold"/>
              </a:rPr>
              <a:t>Diversificando.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2A87296-C5B1-F7B0-6317-2C876E0133B3}"/>
              </a:ext>
            </a:extLst>
          </p:cNvPr>
          <p:cNvSpPr/>
          <p:nvPr/>
        </p:nvSpPr>
        <p:spPr>
          <a:xfrm>
            <a:off x="7275007" y="0"/>
            <a:ext cx="4916993" cy="6778532"/>
          </a:xfrm>
          <a:custGeom>
            <a:avLst/>
            <a:gdLst/>
            <a:ahLst/>
            <a:cxnLst/>
            <a:rect l="l" t="t" r="r" b="b"/>
            <a:pathLst>
              <a:path w="3113728" h="2952314">
                <a:moveTo>
                  <a:pt x="0" y="0"/>
                </a:moveTo>
                <a:lnTo>
                  <a:pt x="3113728" y="0"/>
                </a:lnTo>
                <a:lnTo>
                  <a:pt x="3113728" y="2952314"/>
                </a:lnTo>
                <a:lnTo>
                  <a:pt x="0" y="29523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857250">
              <a:defRPr/>
            </a:pPr>
            <a:endParaRPr lang="es-AR"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B7F117-66F4-8044-0A8D-D4090163628B}"/>
              </a:ext>
            </a:extLst>
          </p:cNvPr>
          <p:cNvSpPr txBox="1"/>
          <p:nvPr/>
        </p:nvSpPr>
        <p:spPr>
          <a:xfrm>
            <a:off x="2654721" y="3322588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INTERMEDIARIO</a:t>
            </a:r>
            <a:endParaRPr lang="es-AR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36CCFF7-AEF4-572D-FF04-FA7A84E8AECE}"/>
              </a:ext>
            </a:extLst>
          </p:cNvPr>
          <p:cNvSpPr/>
          <p:nvPr/>
        </p:nvSpPr>
        <p:spPr>
          <a:xfrm>
            <a:off x="2654721" y="3240973"/>
            <a:ext cx="1858945" cy="53256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28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70595" y="3018486"/>
            <a:ext cx="6587156" cy="821030"/>
            <a:chOff x="0" y="0"/>
            <a:chExt cx="9368400" cy="11676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68400" cy="1167686"/>
            </a:xfrm>
            <a:custGeom>
              <a:avLst/>
              <a:gdLst/>
              <a:ahLst/>
              <a:cxnLst/>
              <a:rect l="l" t="t" r="r" b="b"/>
              <a:pathLst>
                <a:path w="9368400" h="1167686">
                  <a:moveTo>
                    <a:pt x="0" y="0"/>
                  </a:moveTo>
                  <a:lnTo>
                    <a:pt x="9368400" y="0"/>
                  </a:lnTo>
                  <a:lnTo>
                    <a:pt x="9368400" y="1167686"/>
                  </a:lnTo>
                  <a:lnTo>
                    <a:pt x="0" y="11676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AR" sz="1688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9368400" cy="11581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748"/>
                </a:lnSpc>
              </a:pPr>
              <a:r>
                <a:rPr lang="es-AR" sz="3960" spc="36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3.2.b.                              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9084982" y="-725769"/>
            <a:ext cx="3166037" cy="3166037"/>
          </a:xfrm>
          <a:custGeom>
            <a:avLst/>
            <a:gdLst/>
            <a:ahLst/>
            <a:cxnLst/>
            <a:rect l="l" t="t" r="r" b="b"/>
            <a:pathLst>
              <a:path w="3377106" h="3377106">
                <a:moveTo>
                  <a:pt x="0" y="0"/>
                </a:moveTo>
                <a:lnTo>
                  <a:pt x="3377106" y="0"/>
                </a:lnTo>
                <a:lnTo>
                  <a:pt x="3377106" y="3377106"/>
                </a:lnTo>
                <a:lnTo>
                  <a:pt x="0" y="3377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 sz="1688"/>
          </a:p>
        </p:txBody>
      </p:sp>
      <p:sp>
        <p:nvSpPr>
          <p:cNvPr id="6" name="Freeform 6"/>
          <p:cNvSpPr/>
          <p:nvPr/>
        </p:nvSpPr>
        <p:spPr>
          <a:xfrm>
            <a:off x="-59019" y="4417732"/>
            <a:ext cx="3166037" cy="3166037"/>
          </a:xfrm>
          <a:custGeom>
            <a:avLst/>
            <a:gdLst/>
            <a:ahLst/>
            <a:cxnLst/>
            <a:rect l="l" t="t" r="r" b="b"/>
            <a:pathLst>
              <a:path w="3377106" h="3377106">
                <a:moveTo>
                  <a:pt x="0" y="0"/>
                </a:moveTo>
                <a:lnTo>
                  <a:pt x="3377106" y="0"/>
                </a:lnTo>
                <a:lnTo>
                  <a:pt x="3377106" y="3377106"/>
                </a:lnTo>
                <a:lnTo>
                  <a:pt x="0" y="3377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 sz="1688"/>
          </a:p>
        </p:txBody>
      </p:sp>
      <p:sp>
        <p:nvSpPr>
          <p:cNvPr id="7" name="Freeform 7"/>
          <p:cNvSpPr/>
          <p:nvPr/>
        </p:nvSpPr>
        <p:spPr>
          <a:xfrm>
            <a:off x="8022121" y="5535544"/>
            <a:ext cx="3643828" cy="930411"/>
          </a:xfrm>
          <a:custGeom>
            <a:avLst/>
            <a:gdLst/>
            <a:ahLst/>
            <a:cxnLst/>
            <a:rect l="l" t="t" r="r" b="b"/>
            <a:pathLst>
              <a:path w="3886750" h="992438">
                <a:moveTo>
                  <a:pt x="0" y="0"/>
                </a:moveTo>
                <a:lnTo>
                  <a:pt x="3886750" y="0"/>
                </a:lnTo>
                <a:lnTo>
                  <a:pt x="3886750" y="992438"/>
                </a:lnTo>
                <a:lnTo>
                  <a:pt x="0" y="9924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0016"/>
            </a:stretch>
          </a:blipFill>
        </p:spPr>
        <p:txBody>
          <a:bodyPr/>
          <a:lstStyle/>
          <a:p>
            <a:endParaRPr lang="es-AR" sz="1688"/>
          </a:p>
        </p:txBody>
      </p:sp>
      <p:pic>
        <p:nvPicPr>
          <p:cNvPr id="1026" name="Picture 2" descr="Calificadoras de riesgo y el control de los flujos de capital | Economía  Sur - D3E - CLAES">
            <a:extLst>
              <a:ext uri="{FF2B5EF4-FFF2-40B4-BE49-F238E27FC236}">
                <a16:creationId xmlns:a16="http://schemas.microsoft.com/office/drawing/2014/main" id="{774002DC-605D-E664-4C63-719F2B9F7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99" y="256988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7CDB2A3-42CB-22D4-F7B3-57B89B0774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505" y="503742"/>
            <a:ext cx="3385771" cy="165082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39A3B0-B1BD-5FA3-32C5-3B05B72E9B1F}"/>
              </a:ext>
            </a:extLst>
          </p:cNvPr>
          <p:cNvSpPr txBox="1"/>
          <p:nvPr/>
        </p:nvSpPr>
        <p:spPr>
          <a:xfrm>
            <a:off x="4421275" y="4424429"/>
            <a:ext cx="24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Calificadoras de riesgo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007112-A8FF-CCB8-0473-E3A74BAE1494}"/>
              </a:ext>
            </a:extLst>
          </p:cNvPr>
          <p:cNvSpPr txBox="1"/>
          <p:nvPr/>
        </p:nvSpPr>
        <p:spPr>
          <a:xfrm>
            <a:off x="9442263" y="4963885"/>
            <a:ext cx="2223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/>
              <a:t>CENDEU</a:t>
            </a:r>
            <a:endParaRPr lang="es-AR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327</Words>
  <Application>Microsoft Office PowerPoint</Application>
  <PresentationFormat>Panorámica</PresentationFormat>
  <Paragraphs>52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Montserrat ExtraBold</vt:lpstr>
      <vt:lpstr>Montserrat SemiBold</vt:lpstr>
      <vt:lpstr>Open Sans 1</vt:lpstr>
      <vt:lpstr>Open Sans 1 Bold</vt:lpstr>
      <vt:lpstr>Open Sans 2</vt:lpstr>
      <vt:lpstr>Open Sans 2 Bold</vt:lpstr>
      <vt:lpstr>Open Sans 2 Bold Italics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Fernando J. Luciani</dc:creator>
  <cp:lastModifiedBy>Alujas, Anahí Leticia</cp:lastModifiedBy>
  <cp:revision>2</cp:revision>
  <dcterms:created xsi:type="dcterms:W3CDTF">2025-09-25T19:54:45Z</dcterms:created>
  <dcterms:modified xsi:type="dcterms:W3CDTF">2025-09-26T11:18:29Z</dcterms:modified>
</cp:coreProperties>
</file>