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8" r:id="rId4"/>
    <p:sldId id="265" r:id="rId5"/>
    <p:sldId id="268" r:id="rId6"/>
    <p:sldId id="270" r:id="rId7"/>
    <p:sldId id="271" r:id="rId8"/>
    <p:sldId id="272" r:id="rId9"/>
    <p:sldId id="274" r:id="rId10"/>
    <p:sldId id="3192" r:id="rId11"/>
    <p:sldId id="3193" r:id="rId12"/>
    <p:sldId id="3194" r:id="rId13"/>
    <p:sldId id="3195" r:id="rId14"/>
    <p:sldId id="3196" r:id="rId15"/>
    <p:sldId id="3197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EC"/>
    <a:srgbClr val="00A6E2"/>
    <a:srgbClr val="039BD5"/>
    <a:srgbClr val="A4CB4E"/>
    <a:srgbClr val="0D1B2A"/>
    <a:srgbClr val="004D7C"/>
    <a:srgbClr val="F47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>
        <p:scale>
          <a:sx n="102" d="100"/>
          <a:sy n="102" d="100"/>
        </p:scale>
        <p:origin x="8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Chuchito\Downloads\Anexo%20Estad&#195;_stico%202024%20gr&#195;&#161;ficas%20(1)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Chuchito\Downloads\Anexo%20Estad&#195;_stico%202024%20gr&#195;&#161;ficas%20(1)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Chuchito\Downloads\Anexo%20Estad&#195;_stico%202024%20gr&#195;&#161;ficas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Chuchito\Downloads\Anexo%20Estad&#195;_stico%202024%20gr&#195;&#161;ficas%20(1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uchito\Downloads\Anexo%20Estad&#195;_stico%202024%20gr&#195;&#161;ficas%20(1)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Chuchito\Downloads\Anexo%20Estad&#195;_stico%202024%20gr&#195;&#161;ficas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Chuchito\Downloads\Anexo%20Estad&#195;_stico%202024%20gr&#195;&#161;ficas%20(1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uchito\Downloads\Anexo%20Estad&#195;_stico%202024%20gr&#195;&#161;ficas%20(1)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uchito\Downloads\Anexo%20Estad&#195;_stico%202024%20gr&#195;&#161;ficas%20(1)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uchito\Downloads\Anexo%20Estad&#195;_stico%202024%20gr&#195;&#161;ficas%20(1)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uchito\Downloads\Anexo%20Estad&#195;_stico%202024%20gr&#195;&#161;ficas%20(1)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'GV y Pymes Extranjero'!$B$19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'GV y Pymes Extranjero'!$A$20:$A$23</c:f>
              <c:strCache>
                <c:ptCount val="4"/>
                <c:pt idx="0">
                  <c:v>Europa</c:v>
                </c:pt>
                <c:pt idx="1">
                  <c:v>Japón, R. Corea y Taiwán</c:v>
                </c:pt>
                <c:pt idx="2">
                  <c:v>Latinoamérica</c:v>
                </c:pt>
                <c:pt idx="3">
                  <c:v>Norteamérica (EE.UU. y Canadá)</c:v>
                </c:pt>
              </c:strCache>
            </c:strRef>
          </c:cat>
          <c:val>
            <c:numRef>
              <c:f>'GV y Pymes Extranjero'!$B$20:$B$23</c:f>
              <c:numCache>
                <c:formatCode>_-* #,##0_-;\-* #,##0_-;_-* "-"??_-;_-@_-</c:formatCode>
                <c:ptCount val="4"/>
                <c:pt idx="0">
                  <c:v>124277</c:v>
                </c:pt>
                <c:pt idx="1">
                  <c:v>555620.41709624103</c:v>
                </c:pt>
                <c:pt idx="2">
                  <c:v>21877.22897739779</c:v>
                </c:pt>
                <c:pt idx="3">
                  <c:v>651727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79-574F-96F1-F03AEDF8BB7E}"/>
            </c:ext>
          </c:extLst>
        </c:ser>
        <c:ser>
          <c:idx val="0"/>
          <c:order val="1"/>
          <c:tx>
            <c:strRef>
              <c:f>'GV y Pymes Extranjero'!$C$19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'GV y Pymes Extranjero'!$A$20:$A$23</c:f>
              <c:strCache>
                <c:ptCount val="4"/>
                <c:pt idx="0">
                  <c:v>Europa</c:v>
                </c:pt>
                <c:pt idx="1">
                  <c:v>Japón, R. Corea y Taiwán</c:v>
                </c:pt>
                <c:pt idx="2">
                  <c:v>Latinoamérica</c:v>
                </c:pt>
                <c:pt idx="3">
                  <c:v>Norteamérica (EE.UU. y Canadá)</c:v>
                </c:pt>
              </c:strCache>
            </c:strRef>
          </c:cat>
          <c:val>
            <c:numRef>
              <c:f>'GV y Pymes Extranjero'!$C$20:$C$23</c:f>
              <c:numCache>
                <c:formatCode>_-* #,##0_-;\-* #,##0_-;_-* "-"??_-;_-@_-</c:formatCode>
                <c:ptCount val="4"/>
                <c:pt idx="0">
                  <c:v>625765.85610719305</c:v>
                </c:pt>
                <c:pt idx="1">
                  <c:v>636825.82568818331</c:v>
                </c:pt>
                <c:pt idx="2">
                  <c:v>112972.66593129754</c:v>
                </c:pt>
                <c:pt idx="3">
                  <c:v>465053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79-574F-96F1-F03AEDF8BB7E}"/>
            </c:ext>
          </c:extLst>
        </c:ser>
        <c:ser>
          <c:idx val="1"/>
          <c:order val="2"/>
          <c:tx>
            <c:strRef>
              <c:f>'GV y Pymes Extranjero'!$D$19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'GV y Pymes Extranjero'!$A$20:$A$23</c:f>
              <c:strCache>
                <c:ptCount val="4"/>
                <c:pt idx="0">
                  <c:v>Europa</c:v>
                </c:pt>
                <c:pt idx="1">
                  <c:v>Japón, R. Corea y Taiwán</c:v>
                </c:pt>
                <c:pt idx="2">
                  <c:v>Latinoamérica</c:v>
                </c:pt>
                <c:pt idx="3">
                  <c:v>Norteamérica (EE.UU. y Canadá)</c:v>
                </c:pt>
              </c:strCache>
            </c:strRef>
          </c:cat>
          <c:val>
            <c:numRef>
              <c:f>'GV y Pymes Extranjero'!$D$20:$D$23</c:f>
              <c:numCache>
                <c:formatCode>_-* #,##0_-;\-* #,##0_-;_-* "-"??_-;_-@_-</c:formatCode>
                <c:ptCount val="4"/>
                <c:pt idx="0">
                  <c:v>554772.94185801502</c:v>
                </c:pt>
                <c:pt idx="1">
                  <c:v>517941.23372477083</c:v>
                </c:pt>
                <c:pt idx="2">
                  <c:v>91714.426193847452</c:v>
                </c:pt>
                <c:pt idx="3">
                  <c:v>466105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79-574F-96F1-F03AEDF8BB7E}"/>
            </c:ext>
          </c:extLst>
        </c:ser>
        <c:ser>
          <c:idx val="2"/>
          <c:order val="3"/>
          <c:tx>
            <c:strRef>
              <c:f>'GV y Pymes Extranjero'!$E$19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'GV y Pymes Extranjero'!$A$20:$A$23</c:f>
              <c:strCache>
                <c:ptCount val="4"/>
                <c:pt idx="0">
                  <c:v>Europa</c:v>
                </c:pt>
                <c:pt idx="1">
                  <c:v>Japón, R. Corea y Taiwán</c:v>
                </c:pt>
                <c:pt idx="2">
                  <c:v>Latinoamérica</c:v>
                </c:pt>
                <c:pt idx="3">
                  <c:v>Norteamérica (EE.UU. y Canadá)</c:v>
                </c:pt>
              </c:strCache>
            </c:strRef>
          </c:cat>
          <c:val>
            <c:numRef>
              <c:f>'GV y Pymes Extranjero'!$E$20:$E$23</c:f>
              <c:numCache>
                <c:formatCode>_-* #,##0_-;\-* #,##0_-;_-* "-"??_-;_-@_-</c:formatCode>
                <c:ptCount val="4"/>
                <c:pt idx="0">
                  <c:v>399712.94260000007</c:v>
                </c:pt>
                <c:pt idx="1">
                  <c:v>457858.8518094797</c:v>
                </c:pt>
                <c:pt idx="2">
                  <c:v>60493.229525915602</c:v>
                </c:pt>
                <c:pt idx="3">
                  <c:v>194325.26906399999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79-574F-96F1-F03AEDF8BB7E}"/>
            </c:ext>
          </c:extLst>
        </c:ser>
        <c:ser>
          <c:idx val="4"/>
          <c:order val="4"/>
          <c:tx>
            <c:strRef>
              <c:f>'GV y Pymes Extranjero'!$F$19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'GV y Pymes Extranjero'!$A$20:$A$23</c:f>
              <c:strCache>
                <c:ptCount val="4"/>
                <c:pt idx="0">
                  <c:v>Europa</c:v>
                </c:pt>
                <c:pt idx="1">
                  <c:v>Japón, R. Corea y Taiwán</c:v>
                </c:pt>
                <c:pt idx="2">
                  <c:v>Latinoamérica</c:v>
                </c:pt>
                <c:pt idx="3">
                  <c:v>Norteamérica (EE.UU. y Canadá)</c:v>
                </c:pt>
              </c:strCache>
            </c:strRef>
          </c:cat>
          <c:val>
            <c:numRef>
              <c:f>'GV y Pymes Extranjero'!$F$20:$F$23</c:f>
              <c:numCache>
                <c:formatCode>_-* #,##0_-;\-* #,##0_-;_-* "-"??_-;_-@_-</c:formatCode>
                <c:ptCount val="4"/>
                <c:pt idx="0">
                  <c:v>378555.66557846934</c:v>
                </c:pt>
                <c:pt idx="1">
                  <c:v>366781.11797169514</c:v>
                </c:pt>
                <c:pt idx="2">
                  <c:v>47586.340805935797</c:v>
                </c:pt>
                <c:pt idx="3">
                  <c:v>172232.616694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79-574F-96F1-F03AEDF8BB7E}"/>
            </c:ext>
          </c:extLst>
        </c:ser>
        <c:ser>
          <c:idx val="5"/>
          <c:order val="5"/>
          <c:tx>
            <c:strRef>
              <c:f>'GV y Pymes Extranjero'!$G$19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2F-BE46-ADBE-82BC7E501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'GV y Pymes Extranjero'!$A$20:$A$23</c:f>
              <c:strCache>
                <c:ptCount val="4"/>
                <c:pt idx="0">
                  <c:v>Europa</c:v>
                </c:pt>
                <c:pt idx="1">
                  <c:v>Japón, R. Corea y Taiwán</c:v>
                </c:pt>
                <c:pt idx="2">
                  <c:v>Latinoamérica</c:v>
                </c:pt>
                <c:pt idx="3">
                  <c:v>Norteamérica (EE.UU. y Canadá)</c:v>
                </c:pt>
              </c:strCache>
            </c:strRef>
          </c:cat>
          <c:val>
            <c:numRef>
              <c:f>'GV y Pymes Extranjero'!$G$20:$G$23</c:f>
              <c:numCache>
                <c:formatCode>_-* #,##0_-;\-* #,##0_-;_-* "-"??_-;_-@_-</c:formatCode>
                <c:ptCount val="4"/>
                <c:pt idx="0">
                  <c:v>357358.7294075347</c:v>
                </c:pt>
                <c:pt idx="1">
                  <c:v>357560.60974060261</c:v>
                </c:pt>
                <c:pt idx="2">
                  <c:v>43542.587398638243</c:v>
                </c:pt>
                <c:pt idx="3">
                  <c:v>173992.73823300001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79-574F-96F1-F03AEDF8B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overlap val="-25"/>
        <c:axId val="284218512"/>
        <c:axId val="284218120"/>
      </c:barChart>
      <c:catAx>
        <c:axId val="28421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20" normalizeH="0" baseline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MX"/>
          </a:p>
        </c:txPr>
        <c:crossAx val="284218120"/>
        <c:crosses val="autoZero"/>
        <c:auto val="1"/>
        <c:lblAlgn val="ctr"/>
        <c:lblOffset val="100"/>
        <c:noMultiLvlLbl val="0"/>
      </c:catAx>
      <c:valAx>
        <c:axId val="284218120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MX"/>
          </a:p>
        </c:txPr>
        <c:crossAx val="28421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580409569013496"/>
          <c:y val="1.9843977378907467E-2"/>
          <c:w val="0.29430392707380321"/>
          <c:h val="5.726862495299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l">
        <a:defRPr/>
      </a:pPr>
      <a:endParaRPr lang="es-MX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544695909385304E-2"/>
          <c:y val="1.752576249176303E-2"/>
          <c:w val="0.92209997941773181"/>
          <c:h val="0.84214130508050333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Gráficas!$A$222</c:f>
              <c:strCache>
                <c:ptCount val="1"/>
                <c:pt idx="0">
                  <c:v>México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Gráficas!$O$216:$X$216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Gráficas!$O$222:$X$222</c:f>
              <c:numCache>
                <c:formatCode>_-* #,##0_-;\-* #,##0_-;_-* "-"??_-;_-@_-</c:formatCode>
                <c:ptCount val="10"/>
                <c:pt idx="0">
                  <c:v>1442342</c:v>
                </c:pt>
                <c:pt idx="1">
                  <c:v>1429625</c:v>
                </c:pt>
                <c:pt idx="2">
                  <c:v>1588550</c:v>
                </c:pt>
                <c:pt idx="3">
                  <c:v>1726696</c:v>
                </c:pt>
                <c:pt idx="4">
                  <c:v>1634908</c:v>
                </c:pt>
                <c:pt idx="5">
                  <c:v>1436949</c:v>
                </c:pt>
                <c:pt idx="6">
                  <c:v>1598338</c:v>
                </c:pt>
                <c:pt idx="7">
                  <c:v>1736262</c:v>
                </c:pt>
                <c:pt idx="8">
                  <c:v>2000301</c:v>
                </c:pt>
                <c:pt idx="9">
                  <c:v>2119787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C5-7A48-8334-0359357ABC05}"/>
            </c:ext>
          </c:extLst>
        </c:ser>
        <c:ser>
          <c:idx val="1"/>
          <c:order val="1"/>
          <c:tx>
            <c:strRef>
              <c:f>Gráficas!$A$217</c:f>
              <c:strCache>
                <c:ptCount val="1"/>
                <c:pt idx="0">
                  <c:v>América Central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Gráficas!$O$216:$X$216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Gráficas!$O$217:$X$217</c:f>
              <c:numCache>
                <c:formatCode>_-* #,##0_-;\-* #,##0_-;_-* "-"??_-;_-@_-</c:formatCode>
                <c:ptCount val="10"/>
                <c:pt idx="0">
                  <c:v>69101</c:v>
                </c:pt>
                <c:pt idx="1">
                  <c:v>74599</c:v>
                </c:pt>
                <c:pt idx="2">
                  <c:v>99232</c:v>
                </c:pt>
                <c:pt idx="3">
                  <c:v>66146</c:v>
                </c:pt>
                <c:pt idx="4">
                  <c:v>102595</c:v>
                </c:pt>
                <c:pt idx="5">
                  <c:v>68159</c:v>
                </c:pt>
                <c:pt idx="6">
                  <c:v>87234</c:v>
                </c:pt>
                <c:pt idx="7">
                  <c:v>100498</c:v>
                </c:pt>
                <c:pt idx="8">
                  <c:v>105879</c:v>
                </c:pt>
                <c:pt idx="9">
                  <c:v>107310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C5-7A48-8334-0359357ABC05}"/>
            </c:ext>
          </c:extLst>
        </c:ser>
        <c:ser>
          <c:idx val="2"/>
          <c:order val="2"/>
          <c:tx>
            <c:strRef>
              <c:f>Gráficas!$A$219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Gráficas!$O$216:$X$216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Gráficas!$O$219:$X$219</c:f>
              <c:numCache>
                <c:formatCode>_-* #,##0_-;\-* #,##0_-;_-* "-"??_-;_-@_-</c:formatCode>
                <c:ptCount val="10"/>
                <c:pt idx="0">
                  <c:v>624556</c:v>
                </c:pt>
                <c:pt idx="1">
                  <c:v>550678</c:v>
                </c:pt>
                <c:pt idx="2">
                  <c:v>427416</c:v>
                </c:pt>
                <c:pt idx="3">
                  <c:v>306079</c:v>
                </c:pt>
                <c:pt idx="4">
                  <c:v>229939</c:v>
                </c:pt>
                <c:pt idx="5">
                  <c:v>1286007</c:v>
                </c:pt>
                <c:pt idx="6">
                  <c:v>1096979</c:v>
                </c:pt>
                <c:pt idx="7">
                  <c:v>180150</c:v>
                </c:pt>
                <c:pt idx="8">
                  <c:v>289973</c:v>
                </c:pt>
                <c:pt idx="9">
                  <c:v>358472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C5-7A48-8334-0359357ABC05}"/>
            </c:ext>
          </c:extLst>
        </c:ser>
        <c:ser>
          <c:idx val="3"/>
          <c:order val="3"/>
          <c:tx>
            <c:strRef>
              <c:f>Gráficas!$A$221</c:f>
              <c:strCache>
                <c:ptCount val="1"/>
                <c:pt idx="0">
                  <c:v>Colombia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Gráficas!$O$216:$X$216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Gráficas!$O$221:$X$221</c:f>
              <c:numCache>
                <c:formatCode>_-* #,##0_-;\-* #,##0_-;_-* "-"??_-;_-@_-</c:formatCode>
                <c:ptCount val="10"/>
                <c:pt idx="0">
                  <c:v>1397377</c:v>
                </c:pt>
                <c:pt idx="1">
                  <c:v>1446644</c:v>
                </c:pt>
                <c:pt idx="2">
                  <c:v>1427093</c:v>
                </c:pt>
                <c:pt idx="3">
                  <c:v>1372039</c:v>
                </c:pt>
                <c:pt idx="4">
                  <c:v>1341917</c:v>
                </c:pt>
                <c:pt idx="5">
                  <c:v>1773695</c:v>
                </c:pt>
                <c:pt idx="6">
                  <c:v>2039431</c:v>
                </c:pt>
                <c:pt idx="7">
                  <c:v>1685052</c:v>
                </c:pt>
                <c:pt idx="8">
                  <c:v>1702102</c:v>
                </c:pt>
                <c:pt idx="9">
                  <c:v>2251367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C5-7A48-8334-0359357ABC05}"/>
            </c:ext>
          </c:extLst>
        </c:ser>
        <c:ser>
          <c:idx val="4"/>
          <c:order val="4"/>
          <c:tx>
            <c:strRef>
              <c:f>Gráficas!$A$220</c:f>
              <c:strCache>
                <c:ptCount val="1"/>
                <c:pt idx="0">
                  <c:v>Chile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Gráficas!$O$216:$X$216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Gráficas!$O$220:$X$220</c:f>
              <c:numCache>
                <c:formatCode>_-* #,##0_-;\-* #,##0_-;_-* "-"??_-;_-@_-</c:formatCode>
                <c:ptCount val="10"/>
                <c:pt idx="0">
                  <c:v>217705</c:v>
                </c:pt>
                <c:pt idx="1">
                  <c:v>210114</c:v>
                </c:pt>
                <c:pt idx="2">
                  <c:v>177317</c:v>
                </c:pt>
                <c:pt idx="3">
                  <c:v>176595</c:v>
                </c:pt>
                <c:pt idx="4">
                  <c:v>179866</c:v>
                </c:pt>
                <c:pt idx="5">
                  <c:v>390294</c:v>
                </c:pt>
                <c:pt idx="6">
                  <c:v>450727</c:v>
                </c:pt>
                <c:pt idx="7">
                  <c:v>584010</c:v>
                </c:pt>
                <c:pt idx="8">
                  <c:v>474987</c:v>
                </c:pt>
                <c:pt idx="9">
                  <c:v>431167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1C5-7A48-8334-0359357ABC05}"/>
            </c:ext>
          </c:extLst>
        </c:ser>
        <c:ser>
          <c:idx val="5"/>
          <c:order val="5"/>
          <c:tx>
            <c:strRef>
              <c:f>Gráficas!$A$218</c:f>
              <c:strCache>
                <c:ptCount val="1"/>
                <c:pt idx="0">
                  <c:v>Argentina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Gráficas!$O$216:$X$216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Gráficas!$O$218:$X$218</c:f>
              <c:numCache>
                <c:formatCode>_-* #,##0_-;\-* #,##0_-;_-* "-"??_-;_-@_-</c:formatCode>
                <c:ptCount val="10"/>
                <c:pt idx="0">
                  <c:v>22924</c:v>
                </c:pt>
                <c:pt idx="1">
                  <c:v>22491</c:v>
                </c:pt>
                <c:pt idx="2">
                  <c:v>24671</c:v>
                </c:pt>
                <c:pt idx="3">
                  <c:v>24795</c:v>
                </c:pt>
                <c:pt idx="4">
                  <c:v>24576</c:v>
                </c:pt>
                <c:pt idx="5">
                  <c:v>645597</c:v>
                </c:pt>
                <c:pt idx="6">
                  <c:v>510759</c:v>
                </c:pt>
                <c:pt idx="7">
                  <c:v>406014</c:v>
                </c:pt>
                <c:pt idx="8">
                  <c:v>413424</c:v>
                </c:pt>
                <c:pt idx="9">
                  <c:v>80162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1C5-7A48-8334-0359357ABC05}"/>
            </c:ext>
          </c:extLst>
        </c:ser>
        <c:ser>
          <c:idx val="6"/>
          <c:order val="6"/>
          <c:tx>
            <c:strRef>
              <c:f>Gráficas!$A$223</c:f>
              <c:strCache>
                <c:ptCount val="1"/>
                <c:pt idx="0">
                  <c:v>Resto América del Sur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Gráficas!$O$216:$X$216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Gráficas!$O$223:$X$223</c:f>
              <c:numCache>
                <c:formatCode>_-* #,##0_-;\-* #,##0_-;_-* "-"??_-;_-@_-</c:formatCode>
                <c:ptCount val="10"/>
                <c:pt idx="0">
                  <c:v>29168</c:v>
                </c:pt>
                <c:pt idx="1">
                  <c:v>16108</c:v>
                </c:pt>
                <c:pt idx="2">
                  <c:v>10593</c:v>
                </c:pt>
                <c:pt idx="3">
                  <c:v>7135</c:v>
                </c:pt>
                <c:pt idx="4">
                  <c:v>10273</c:v>
                </c:pt>
                <c:pt idx="5">
                  <c:v>813220</c:v>
                </c:pt>
                <c:pt idx="6">
                  <c:v>740250</c:v>
                </c:pt>
                <c:pt idx="7">
                  <c:v>563094</c:v>
                </c:pt>
                <c:pt idx="8">
                  <c:v>167372</c:v>
                </c:pt>
                <c:pt idx="9">
                  <c:v>75052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1C5-7A48-8334-0359357ABC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5790688"/>
        <c:axId val="285786768"/>
      </c:lineChart>
      <c:catAx>
        <c:axId val="2857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5786768"/>
        <c:crosses val="autoZero"/>
        <c:auto val="1"/>
        <c:lblAlgn val="ctr"/>
        <c:lblOffset val="100"/>
        <c:noMultiLvlLbl val="0"/>
      </c:catAx>
      <c:valAx>
        <c:axId val="285786768"/>
        <c:scaling>
          <c:orientation val="minMax"/>
          <c:min val="0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crossAx val="2857906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6652920036360734E-2"/>
          <c:y val="0.94689961009602885"/>
          <c:w val="0.62539244370224756"/>
          <c:h val="4.903545258606272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 algn="ctr">
        <a:defRPr lang="en-US" sz="800" b="1" i="0" u="none" strike="noStrike" kern="1200" baseline="0">
          <a:solidFill>
            <a:schemeClr val="bg1">
              <a:lumMod val="85000"/>
            </a:schemeClr>
          </a:solidFill>
          <a:latin typeface="+mj-lt"/>
          <a:ea typeface="+mn-ea"/>
          <a:cs typeface="+mn-cs"/>
        </a:defRPr>
      </a:pPr>
      <a:endParaRPr lang="es-MX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Hoja10!$I$4:$I$17</c:f>
              <c:strCache>
                <c:ptCount val="14"/>
                <c:pt idx="0">
                  <c:v>España</c:v>
                </c:pt>
                <c:pt idx="1">
                  <c:v>Brasil</c:v>
                </c:pt>
                <c:pt idx="2">
                  <c:v>México</c:v>
                </c:pt>
                <c:pt idx="3">
                  <c:v>Portugal</c:v>
                </c:pt>
                <c:pt idx="4">
                  <c:v>Colombia</c:v>
                </c:pt>
                <c:pt idx="5">
                  <c:v>Chile</c:v>
                </c:pt>
                <c:pt idx="6">
                  <c:v>Argentina</c:v>
                </c:pt>
                <c:pt idx="7">
                  <c:v>Perú</c:v>
                </c:pt>
                <c:pt idx="8">
                  <c:v>Uruguay</c:v>
                </c:pt>
                <c:pt idx="9">
                  <c:v>Paraguay</c:v>
                </c:pt>
                <c:pt idx="10">
                  <c:v>El Salvador</c:v>
                </c:pt>
                <c:pt idx="11">
                  <c:v>Costa Rica</c:v>
                </c:pt>
                <c:pt idx="12">
                  <c:v>Honduras</c:v>
                </c:pt>
                <c:pt idx="13">
                  <c:v>Ecuador</c:v>
                </c:pt>
              </c:strCache>
            </c:strRef>
          </c:cat>
          <c:val>
            <c:numRef>
              <c:f>Hoja10!$N$4:$N$17</c:f>
              <c:numCache>
                <c:formatCode>_-"$"* #,##0_-;\-"$"* #,##0_-;_-"$"* "-"??_-;_-@_-</c:formatCode>
                <c:ptCount val="14"/>
                <c:pt idx="0">
                  <c:v>19204.968549194902</c:v>
                </c:pt>
                <c:pt idx="1">
                  <c:v>10985.41030734693</c:v>
                </c:pt>
                <c:pt idx="2">
                  <c:v>10570.85520075195</c:v>
                </c:pt>
                <c:pt idx="3">
                  <c:v>10180.14897590032</c:v>
                </c:pt>
                <c:pt idx="4">
                  <c:v>10045.020725959546</c:v>
                </c:pt>
                <c:pt idx="5">
                  <c:v>7861.6428426514567</c:v>
                </c:pt>
                <c:pt idx="6">
                  <c:v>2310.3708812234208</c:v>
                </c:pt>
                <c:pt idx="7">
                  <c:v>708.74546989729868</c:v>
                </c:pt>
                <c:pt idx="8">
                  <c:v>324.96057540249302</c:v>
                </c:pt>
                <c:pt idx="9">
                  <c:v>241.21309696741008</c:v>
                </c:pt>
                <c:pt idx="10">
                  <c:v>194.82625164499956</c:v>
                </c:pt>
                <c:pt idx="11">
                  <c:v>153.65481720273829</c:v>
                </c:pt>
                <c:pt idx="12">
                  <c:v>121.68455</c:v>
                </c:pt>
                <c:pt idx="13">
                  <c:v>24.202679589999903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0-BD49-8321-DAA8C3E75D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6969336"/>
        <c:axId val="286969728"/>
      </c:barChart>
      <c:catAx>
        <c:axId val="2869693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86969728"/>
        <c:crosses val="autoZero"/>
        <c:auto val="1"/>
        <c:lblAlgn val="ctr"/>
        <c:lblOffset val="100"/>
        <c:noMultiLvlLbl val="0"/>
      </c:catAx>
      <c:valAx>
        <c:axId val="286969728"/>
        <c:scaling>
          <c:orientation val="minMax"/>
        </c:scaling>
        <c:delete val="1"/>
        <c:axPos val="t"/>
        <c:numFmt formatCode="_-&quot;$&quot;* #,##0_-;\-&quot;$&quot;* #,##0_-;_-&quot;$&quot;* &quot;-&quot;??_-;_-@_-" sourceLinked="1"/>
        <c:majorTickMark val="none"/>
        <c:minorTickMark val="none"/>
        <c:tickLblPos val="nextTo"/>
        <c:crossAx val="286969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'GV y Pymes Extranjero'!$B$19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'GV y Pymes Extranjero'!$A$54:$A$57</c:f>
              <c:strCache>
                <c:ptCount val="4"/>
                <c:pt idx="0">
                  <c:v>Europa</c:v>
                </c:pt>
                <c:pt idx="1">
                  <c:v>Japón, R. Corea y Taiwán</c:v>
                </c:pt>
                <c:pt idx="2">
                  <c:v>Latinoamérica</c:v>
                </c:pt>
                <c:pt idx="3">
                  <c:v>Norteamérica (EE.UU. y Canadá)</c:v>
                </c:pt>
              </c:strCache>
            </c:strRef>
          </c:cat>
          <c:val>
            <c:numRef>
              <c:f>'GV y Pymes Extranjero'!$B$54:$B$57</c:f>
              <c:numCache>
                <c:formatCode>_-* #,##0_-;\-* #,##0_-;_-* "-"??_-;_-@_-</c:formatCode>
                <c:ptCount val="4"/>
                <c:pt idx="0">
                  <c:v>2779153</c:v>
                </c:pt>
                <c:pt idx="1">
                  <c:v>4136175</c:v>
                </c:pt>
                <c:pt idx="2">
                  <c:v>3524074</c:v>
                </c:pt>
                <c:pt idx="3">
                  <c:v>979030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0-BB47-A3A7-D950169B3BB3}"/>
            </c:ext>
          </c:extLst>
        </c:ser>
        <c:ser>
          <c:idx val="0"/>
          <c:order val="1"/>
          <c:tx>
            <c:strRef>
              <c:f>'GV y Pymes Extranjero'!$C$19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'GV y Pymes Extranjero'!$A$54:$A$57</c:f>
              <c:strCache>
                <c:ptCount val="4"/>
                <c:pt idx="0">
                  <c:v>Europa</c:v>
                </c:pt>
                <c:pt idx="1">
                  <c:v>Japón, R. Corea y Taiwán</c:v>
                </c:pt>
                <c:pt idx="2">
                  <c:v>Latinoamérica</c:v>
                </c:pt>
                <c:pt idx="3">
                  <c:v>Norteamérica (EE.UU. y Canadá)</c:v>
                </c:pt>
              </c:strCache>
            </c:strRef>
          </c:cat>
          <c:val>
            <c:numRef>
              <c:f>'GV y Pymes Extranjero'!$C$54:$C$57</c:f>
              <c:numCache>
                <c:formatCode>_-* #,##0_-;\-* #,##0_-;_-* "-"??_-;_-@_-</c:formatCode>
                <c:ptCount val="4"/>
                <c:pt idx="0">
                  <c:v>7262257</c:v>
                </c:pt>
                <c:pt idx="1">
                  <c:v>5525188</c:v>
                </c:pt>
                <c:pt idx="2">
                  <c:v>6413921</c:v>
                </c:pt>
                <c:pt idx="3">
                  <c:v>5599391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0-BB47-A3A7-D950169B3BB3}"/>
            </c:ext>
          </c:extLst>
        </c:ser>
        <c:ser>
          <c:idx val="1"/>
          <c:order val="2"/>
          <c:tx>
            <c:strRef>
              <c:f>'GV y Pymes Extranjero'!$D$19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'GV y Pymes Extranjero'!$A$54:$A$57</c:f>
              <c:strCache>
                <c:ptCount val="4"/>
                <c:pt idx="0">
                  <c:v>Europa</c:v>
                </c:pt>
                <c:pt idx="1">
                  <c:v>Japón, R. Corea y Taiwán</c:v>
                </c:pt>
                <c:pt idx="2">
                  <c:v>Latinoamérica</c:v>
                </c:pt>
                <c:pt idx="3">
                  <c:v>Norteamérica (EE.UU. y Canadá)</c:v>
                </c:pt>
              </c:strCache>
            </c:strRef>
          </c:cat>
          <c:val>
            <c:numRef>
              <c:f>'GV y Pymes Extranjero'!$D$54:$D$57</c:f>
              <c:numCache>
                <c:formatCode>_-* #,##0_-;\-* #,##0_-;_-* "-"??_-;_-@_-</c:formatCode>
                <c:ptCount val="4"/>
                <c:pt idx="0">
                  <c:v>8306829</c:v>
                </c:pt>
                <c:pt idx="1">
                  <c:v>3983536</c:v>
                </c:pt>
                <c:pt idx="2">
                  <c:v>6523718</c:v>
                </c:pt>
                <c:pt idx="3">
                  <c:v>7044758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60-BB47-A3A7-D950169B3BB3}"/>
            </c:ext>
          </c:extLst>
        </c:ser>
        <c:ser>
          <c:idx val="2"/>
          <c:order val="3"/>
          <c:tx>
            <c:strRef>
              <c:f>'GV y Pymes Extranjero'!$E$19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'GV y Pymes Extranjero'!$A$54:$A$57</c:f>
              <c:strCache>
                <c:ptCount val="4"/>
                <c:pt idx="0">
                  <c:v>Europa</c:v>
                </c:pt>
                <c:pt idx="1">
                  <c:v>Japón, R. Corea y Taiwán</c:v>
                </c:pt>
                <c:pt idx="2">
                  <c:v>Latinoamérica</c:v>
                </c:pt>
                <c:pt idx="3">
                  <c:v>Norteamérica (EE.UU. y Canadá)</c:v>
                </c:pt>
              </c:strCache>
            </c:strRef>
          </c:cat>
          <c:val>
            <c:numRef>
              <c:f>'GV y Pymes Extranjero'!$E$54:$E$57</c:f>
              <c:numCache>
                <c:formatCode>_-* #,##0_-;\-* #,##0_-;_-* "-"??_-;_-@_-</c:formatCode>
                <c:ptCount val="4"/>
                <c:pt idx="0">
                  <c:v>5864435</c:v>
                </c:pt>
                <c:pt idx="1">
                  <c:v>2370899</c:v>
                </c:pt>
                <c:pt idx="2">
                  <c:v>5255080</c:v>
                </c:pt>
                <c:pt idx="3">
                  <c:v>1371958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60-BB47-A3A7-D950169B3BB3}"/>
            </c:ext>
          </c:extLst>
        </c:ser>
        <c:ser>
          <c:idx val="4"/>
          <c:order val="4"/>
          <c:tx>
            <c:strRef>
              <c:f>'GV y Pymes Extranjero'!$F$19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'GV y Pymes Extranjero'!$A$54:$A$57</c:f>
              <c:strCache>
                <c:ptCount val="4"/>
                <c:pt idx="0">
                  <c:v>Europa</c:v>
                </c:pt>
                <c:pt idx="1">
                  <c:v>Japón, R. Corea y Taiwán</c:v>
                </c:pt>
                <c:pt idx="2">
                  <c:v>Latinoamérica</c:v>
                </c:pt>
                <c:pt idx="3">
                  <c:v>Norteamérica (EE.UU. y Canadá)</c:v>
                </c:pt>
              </c:strCache>
            </c:strRef>
          </c:cat>
          <c:val>
            <c:numRef>
              <c:f>'GV y Pymes Extranjero'!$F$54:$F$57</c:f>
              <c:numCache>
                <c:formatCode>_-* #,##0_-;\-* #,##0_-;_-* "-"??_-;_-@_-</c:formatCode>
                <c:ptCount val="4"/>
                <c:pt idx="0">
                  <c:v>4729765</c:v>
                </c:pt>
                <c:pt idx="1">
                  <c:v>2100735</c:v>
                </c:pt>
                <c:pt idx="2">
                  <c:v>5154038</c:v>
                </c:pt>
                <c:pt idx="3">
                  <c:v>1214721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60-BB47-A3A7-D950169B3BB3}"/>
            </c:ext>
          </c:extLst>
        </c:ser>
        <c:ser>
          <c:idx val="5"/>
          <c:order val="5"/>
          <c:tx>
            <c:strRef>
              <c:f>'GV y Pymes Extranjero'!$G$19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'GV y Pymes Extranjero'!$A$54:$A$57</c:f>
              <c:strCache>
                <c:ptCount val="4"/>
                <c:pt idx="0">
                  <c:v>Europa</c:v>
                </c:pt>
                <c:pt idx="1">
                  <c:v>Japón, R. Corea y Taiwán</c:v>
                </c:pt>
                <c:pt idx="2">
                  <c:v>Latinoamérica</c:v>
                </c:pt>
                <c:pt idx="3">
                  <c:v>Norteamérica (EE.UU. y Canadá)</c:v>
                </c:pt>
              </c:strCache>
            </c:strRef>
          </c:cat>
          <c:val>
            <c:numRef>
              <c:f>'GV y Pymes Extranjero'!$G$54:$G$57</c:f>
              <c:numCache>
                <c:formatCode>_-* #,##0_-;\-* #,##0_-;_-* "-"??_-;_-@_-</c:formatCode>
                <c:ptCount val="4"/>
                <c:pt idx="0">
                  <c:v>6000000</c:v>
                </c:pt>
                <c:pt idx="1">
                  <c:v>2067407</c:v>
                </c:pt>
                <c:pt idx="2">
                  <c:v>5423317</c:v>
                </c:pt>
                <c:pt idx="3">
                  <c:v>1227248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60-BB47-A3A7-D950169B3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5"/>
        <c:axId val="284218512"/>
        <c:axId val="284218120"/>
      </c:barChart>
      <c:catAx>
        <c:axId val="28421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20" normalizeH="0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MX"/>
          </a:p>
        </c:txPr>
        <c:crossAx val="284218120"/>
        <c:crosses val="autoZero"/>
        <c:auto val="1"/>
        <c:lblAlgn val="ctr"/>
        <c:lblOffset val="100"/>
        <c:noMultiLvlLbl val="0"/>
      </c:catAx>
      <c:valAx>
        <c:axId val="284218120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MX"/>
          </a:p>
        </c:txPr>
        <c:crossAx val="28421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535-1240-AE23-F6ACB81284E8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535-1240-AE23-F6ACB81284E8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535-1240-AE23-F6ACB81284E8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535-1240-AE23-F6ACB81284E8}"/>
              </c:ext>
            </c:extLst>
          </c:dPt>
          <c:dPt>
            <c:idx val="18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535-1240-AE23-F6ACB81284E8}"/>
              </c:ext>
            </c:extLst>
          </c:dPt>
          <c:dPt>
            <c:idx val="19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9535-1240-AE23-F6ACB81284E8}"/>
              </c:ext>
            </c:extLst>
          </c:dPt>
          <c:dPt>
            <c:idx val="2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9535-1240-AE23-F6ACB81284E8}"/>
              </c:ext>
            </c:extLst>
          </c:dPt>
          <c:dPt>
            <c:idx val="2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535-1240-AE23-F6ACB81284E8}"/>
              </c:ext>
            </c:extLst>
          </c:dPt>
          <c:dPt>
            <c:idx val="2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535-1240-AE23-F6ACB81284E8}"/>
              </c:ext>
            </c:extLst>
          </c:dPt>
          <c:dPt>
            <c:idx val="23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9535-1240-AE23-F6ACB81284E8}"/>
              </c:ext>
            </c:extLst>
          </c:dPt>
          <c:dPt>
            <c:idx val="24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9535-1240-AE23-F6ACB81284E8}"/>
              </c:ext>
            </c:extLst>
          </c:dPt>
          <c:dPt>
            <c:idx val="25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9535-1240-AE23-F6ACB81284E8}"/>
              </c:ext>
            </c:extLst>
          </c:dPt>
          <c:dPt>
            <c:idx val="26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9535-1240-AE23-F6ACB81284E8}"/>
              </c:ext>
            </c:extLst>
          </c:dPt>
          <c:dPt>
            <c:idx val="27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9535-1240-AE23-F6ACB81284E8}"/>
              </c:ext>
            </c:extLst>
          </c:dPt>
          <c:dPt>
            <c:idx val="28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9535-1240-AE23-F6ACB81284E8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9535-1240-AE23-F6ACB81284E8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9535-1240-AE23-F6ACB81284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'% PIB'!$A$5:$A$35</c:f>
              <c:strCache>
                <c:ptCount val="31"/>
                <c:pt idx="0">
                  <c:v>Hungría</c:v>
                </c:pt>
                <c:pt idx="1">
                  <c:v>Francia</c:v>
                </c:pt>
                <c:pt idx="2">
                  <c:v>Rumania</c:v>
                </c:pt>
                <c:pt idx="3">
                  <c:v>Portugal</c:v>
                </c:pt>
                <c:pt idx="4">
                  <c:v>Polonia</c:v>
                </c:pt>
                <c:pt idx="5">
                  <c:v>Turquía</c:v>
                </c:pt>
                <c:pt idx="6">
                  <c:v>Italia</c:v>
                </c:pt>
                <c:pt idx="7">
                  <c:v>Reino Unido</c:v>
                </c:pt>
                <c:pt idx="8">
                  <c:v>España</c:v>
                </c:pt>
                <c:pt idx="9">
                  <c:v>Rep. Checa</c:v>
                </c:pt>
                <c:pt idx="10">
                  <c:v>Austria</c:v>
                </c:pt>
                <c:pt idx="11">
                  <c:v>Bélgica</c:v>
                </c:pt>
                <c:pt idx="12">
                  <c:v>Alemania</c:v>
                </c:pt>
                <c:pt idx="13">
                  <c:v>Países Bajos</c:v>
                </c:pt>
                <c:pt idx="14">
                  <c:v>Taiwán</c:v>
                </c:pt>
                <c:pt idx="15">
                  <c:v>Japón</c:v>
                </c:pt>
                <c:pt idx="16">
                  <c:v>Rep. de Corea</c:v>
                </c:pt>
                <c:pt idx="17">
                  <c:v>Chile</c:v>
                </c:pt>
                <c:pt idx="18">
                  <c:v>Colombia</c:v>
                </c:pt>
                <c:pt idx="19">
                  <c:v>México</c:v>
                </c:pt>
                <c:pt idx="20">
                  <c:v>Uruguay</c:v>
                </c:pt>
                <c:pt idx="21">
                  <c:v>Brasil</c:v>
                </c:pt>
                <c:pt idx="22">
                  <c:v>El Salvador</c:v>
                </c:pt>
                <c:pt idx="23">
                  <c:v>Paraguay</c:v>
                </c:pt>
                <c:pt idx="24">
                  <c:v>Argentina</c:v>
                </c:pt>
                <c:pt idx="25">
                  <c:v>Honduras</c:v>
                </c:pt>
                <c:pt idx="26">
                  <c:v>Perú</c:v>
                </c:pt>
                <c:pt idx="27">
                  <c:v>Costa Rica</c:v>
                </c:pt>
                <c:pt idx="28">
                  <c:v>Ecuador</c:v>
                </c:pt>
                <c:pt idx="29">
                  <c:v>Estados Unidos</c:v>
                </c:pt>
                <c:pt idx="30">
                  <c:v>Canadá</c:v>
                </c:pt>
              </c:strCache>
            </c:strRef>
          </c:cat>
          <c:val>
            <c:numRef>
              <c:f>'% PIB'!$D$5:$D$35</c:f>
              <c:numCache>
                <c:formatCode>0.0%</c:formatCode>
                <c:ptCount val="31"/>
                <c:pt idx="0">
                  <c:v>3.6999999999999998E-2</c:v>
                </c:pt>
                <c:pt idx="1">
                  <c:v>3.5000000000000003E-2</c:v>
                </c:pt>
                <c:pt idx="2">
                  <c:v>2.1999999999999999E-2</c:v>
                </c:pt>
                <c:pt idx="3">
                  <c:v>1.8793646263230161E-2</c:v>
                </c:pt>
                <c:pt idx="4">
                  <c:v>1.0999999999999998E-2</c:v>
                </c:pt>
                <c:pt idx="5">
                  <c:v>1.0999999999999998E-2</c:v>
                </c:pt>
                <c:pt idx="6">
                  <c:v>8.9999999999999993E-3</c:v>
                </c:pt>
                <c:pt idx="7">
                  <c:v>7.0000000000000001E-3</c:v>
                </c:pt>
                <c:pt idx="8">
                  <c:v>6.9122234438204408E-3</c:v>
                </c:pt>
                <c:pt idx="9">
                  <c:v>5.0000000000000001E-3</c:v>
                </c:pt>
                <c:pt idx="10">
                  <c:v>3.0000000000000001E-3</c:v>
                </c:pt>
                <c:pt idx="11">
                  <c:v>2E-3</c:v>
                </c:pt>
                <c:pt idx="12">
                  <c:v>1.9999999999999927E-3</c:v>
                </c:pt>
                <c:pt idx="13">
                  <c:v>1E-3</c:v>
                </c:pt>
                <c:pt idx="14">
                  <c:v>5.6370643127685395E-2</c:v>
                </c:pt>
                <c:pt idx="15">
                  <c:v>4.0530725377091736E-2</c:v>
                </c:pt>
                <c:pt idx="16">
                  <c:v>3.0537681318181818E-2</c:v>
                </c:pt>
                <c:pt idx="17">
                  <c:v>1.1483645793656778E-2</c:v>
                </c:pt>
                <c:pt idx="18">
                  <c:v>8.836448740821623E-3</c:v>
                </c:pt>
                <c:pt idx="19">
                  <c:v>3.1446183328716379E-3</c:v>
                </c:pt>
                <c:pt idx="20">
                  <c:v>2.6348367908365453E-3</c:v>
                </c:pt>
                <c:pt idx="21">
                  <c:v>2.3202152328011655E-3</c:v>
                </c:pt>
                <c:pt idx="22">
                  <c:v>2.317429949576599E-3</c:v>
                </c:pt>
                <c:pt idx="23">
                  <c:v>1.8792884303066039E-3</c:v>
                </c:pt>
                <c:pt idx="24">
                  <c:v>1.6755099560354873E-3</c:v>
                </c:pt>
                <c:pt idx="25">
                  <c:v>1.5015106771547409E-3</c:v>
                </c:pt>
                <c:pt idx="26">
                  <c:v>1.1634791450192757E-3</c:v>
                </c:pt>
                <c:pt idx="27">
                  <c:v>9.9633708731476861E-4</c:v>
                </c:pt>
                <c:pt idx="28">
                  <c:v>8.4250395986222479E-5</c:v>
                </c:pt>
                <c:pt idx="29">
                  <c:v>5.8811507678459439E-3</c:v>
                </c:pt>
                <c:pt idx="30">
                  <c:v>8.7018302932277474E-4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535-1240-AE23-F6ACB81284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5793040"/>
        <c:axId val="285789904"/>
      </c:barChart>
      <c:catAx>
        <c:axId val="28579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es-MX"/>
          </a:p>
        </c:txPr>
        <c:crossAx val="285789904"/>
        <c:crosses val="autoZero"/>
        <c:auto val="1"/>
        <c:lblAlgn val="ctr"/>
        <c:lblOffset val="100"/>
        <c:noMultiLvlLbl val="0"/>
      </c:catAx>
      <c:valAx>
        <c:axId val="28578990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s-MX"/>
          </a:p>
        </c:txPr>
        <c:crossAx val="2857930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+mj-lt"/>
          <a:ea typeface="Calibri"/>
          <a:cs typeface="Calibri"/>
        </a:defRPr>
      </a:pPr>
      <a:endParaRPr lang="es-MX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949176807444522E-2"/>
          <c:y val="0.17195541401669831"/>
          <c:w val="0.93974936087534489"/>
          <c:h val="0.72713201394740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Hoja6!$A$43</c:f>
              <c:strCache>
                <c:ptCount val="1"/>
                <c:pt idx="0">
                  <c:v>Número de Pymes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Hoja6!$E$42:$M$42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Hoja6!$E$43:$M$43</c:f>
              <c:numCache>
                <c:formatCode>_-* #,##0_-;\-* #,##0_-;_-* "-"??_-;_-@_-</c:formatCode>
                <c:ptCount val="9"/>
                <c:pt idx="0">
                  <c:v>3414456</c:v>
                </c:pt>
                <c:pt idx="1">
                  <c:v>3803173</c:v>
                </c:pt>
                <c:pt idx="2">
                  <c:v>3679485</c:v>
                </c:pt>
                <c:pt idx="3">
                  <c:v>3524074</c:v>
                </c:pt>
                <c:pt idx="4">
                  <c:v>6413921</c:v>
                </c:pt>
                <c:pt idx="5">
                  <c:v>6523718</c:v>
                </c:pt>
                <c:pt idx="6">
                  <c:v>5255080</c:v>
                </c:pt>
                <c:pt idx="7">
                  <c:v>5154038</c:v>
                </c:pt>
                <c:pt idx="8">
                  <c:v>5423317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5-5041-8F21-702FF71B1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85787944"/>
        <c:axId val="285793432"/>
      </c:barChart>
      <c:catAx>
        <c:axId val="28578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MX"/>
          </a:p>
        </c:txPr>
        <c:crossAx val="285793432"/>
        <c:crosses val="autoZero"/>
        <c:auto val="1"/>
        <c:lblAlgn val="ctr"/>
        <c:lblOffset val="100"/>
        <c:noMultiLvlLbl val="0"/>
      </c:catAx>
      <c:valAx>
        <c:axId val="28579343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28578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8695692169978047E-2"/>
          <c:y val="0.13719006185436103"/>
          <c:w val="0.97130434880847827"/>
          <c:h val="0.73975182674373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Hoja6!$A$47</c:f>
              <c:strCache>
                <c:ptCount val="1"/>
                <c:pt idx="0">
                  <c:v>Garantías Vivas (Millones USD)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Hoja6!$E$42:$M$42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Hoja6!$E$47:$M$47</c:f>
              <c:numCache>
                <c:formatCode>_-* #,##0_-;\-* #,##0_-;_-* "-"??_-;_-@_-</c:formatCode>
                <c:ptCount val="9"/>
                <c:pt idx="0">
                  <c:v>18355.727999999999</c:v>
                </c:pt>
                <c:pt idx="1">
                  <c:v>21667.056527338969</c:v>
                </c:pt>
                <c:pt idx="2">
                  <c:v>20450.191999999999</c:v>
                </c:pt>
                <c:pt idx="3">
                  <c:v>21877.22897739779</c:v>
                </c:pt>
                <c:pt idx="4">
                  <c:v>112972.66593129754</c:v>
                </c:pt>
                <c:pt idx="5">
                  <c:v>91714.426193847452</c:v>
                </c:pt>
                <c:pt idx="6">
                  <c:v>60493.229525915602</c:v>
                </c:pt>
                <c:pt idx="7">
                  <c:v>47586.340805935797</c:v>
                </c:pt>
                <c:pt idx="8">
                  <c:v>43542.587398638243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8-8E47-A8D0-D38321B9F9BA}"/>
            </c:ext>
          </c:extLst>
        </c:ser>
        <c:ser>
          <c:idx val="1"/>
          <c:order val="1"/>
          <c:tx>
            <c:strRef>
              <c:f>Hoja6!$A$48</c:f>
              <c:strCache>
                <c:ptCount val="1"/>
                <c:pt idx="0">
                  <c:v>Saldo de Crédito (Millones USD)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>
                          <a:lumMod val="8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DB8-8E47-A8D0-D38321B9F9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Hoja6!$E$42:$M$42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Hoja6!$E$48:$M$48</c:f>
              <c:numCache>
                <c:formatCode>_-* #,##0_-;\-* #,##0_-;_-* "-"??_-;_-@_-</c:formatCode>
                <c:ptCount val="9"/>
                <c:pt idx="0">
                  <c:v>29957.039000000001</c:v>
                </c:pt>
                <c:pt idx="1">
                  <c:v>35905.190972846816</c:v>
                </c:pt>
                <c:pt idx="2">
                  <c:v>35997.683227844493</c:v>
                </c:pt>
                <c:pt idx="3">
                  <c:v>40218.166768368814</c:v>
                </c:pt>
                <c:pt idx="4">
                  <c:v>131126.21767691159</c:v>
                </c:pt>
                <c:pt idx="5">
                  <c:v>106460.70795580876</c:v>
                </c:pt>
                <c:pt idx="6">
                  <c:v>62430.871273959034</c:v>
                </c:pt>
                <c:pt idx="7">
                  <c:v>52430.452038250558</c:v>
                </c:pt>
                <c:pt idx="8">
                  <c:v>50978.431016764189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8-8E47-A8D0-D38321B9F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5789512"/>
        <c:axId val="285792256"/>
      </c:barChart>
      <c:catAx>
        <c:axId val="285789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MX"/>
          </a:p>
        </c:txPr>
        <c:crossAx val="285792256"/>
        <c:crosses val="autoZero"/>
        <c:auto val="1"/>
        <c:lblAlgn val="ctr"/>
        <c:lblOffset val="100"/>
        <c:noMultiLvlLbl val="0"/>
      </c:catAx>
      <c:valAx>
        <c:axId val="285792256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285789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85000"/>
            </a:schemeClr>
          </a:solidFill>
          <a:latin typeface="+mj-lt"/>
        </a:defRPr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255880856540028E-2"/>
          <c:y val="7.0295088819781984E-2"/>
          <c:w val="0.91528798240232245"/>
          <c:h val="0.8311226358156466"/>
        </c:manualLayout>
      </c:layout>
      <c:lineChart>
        <c:grouping val="standard"/>
        <c:varyColors val="0"/>
        <c:ser>
          <c:idx val="2"/>
          <c:order val="0"/>
          <c:tx>
            <c:strRef>
              <c:f>Gráficas!$A$38</c:f>
              <c:strCache>
                <c:ptCount val="1"/>
                <c:pt idx="0">
                  <c:v>Número de Pymes Vigente</c:v>
                </c:pt>
              </c:strCache>
            </c:strRef>
          </c:tx>
          <c:marker>
            <c:symbol val="none"/>
          </c:marker>
          <c:dLbls>
            <c:dLbl>
              <c:idx val="1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F5-9547-8E85-1E9BC2C85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es-MX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Gráficas!$K$37:$Y$37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Gráficas!$K$38:$Y$38</c:f>
              <c:numCache>
                <c:formatCode>_-* #,##0_-;\-* #,##0_-;_-* "-"??_-;_-@_-</c:formatCode>
                <c:ptCount val="15"/>
                <c:pt idx="0">
                  <c:v>3414456</c:v>
                </c:pt>
                <c:pt idx="1">
                  <c:v>3796807</c:v>
                </c:pt>
                <c:pt idx="2">
                  <c:v>3889835</c:v>
                </c:pt>
                <c:pt idx="3">
                  <c:v>4112894</c:v>
                </c:pt>
                <c:pt idx="4">
                  <c:v>3893284</c:v>
                </c:pt>
                <c:pt idx="5">
                  <c:v>3803173</c:v>
                </c:pt>
                <c:pt idx="6">
                  <c:v>3750259</c:v>
                </c:pt>
                <c:pt idx="7">
                  <c:v>3754872</c:v>
                </c:pt>
                <c:pt idx="8">
                  <c:v>3679485</c:v>
                </c:pt>
                <c:pt idx="9">
                  <c:v>3524074</c:v>
                </c:pt>
                <c:pt idx="10">
                  <c:v>6413921</c:v>
                </c:pt>
                <c:pt idx="11">
                  <c:v>6523718</c:v>
                </c:pt>
                <c:pt idx="12">
                  <c:v>5255080</c:v>
                </c:pt>
                <c:pt idx="13">
                  <c:v>5154038</c:v>
                </c:pt>
                <c:pt idx="14">
                  <c:v>5423317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F5-9547-8E85-1E9BC2C85F77}"/>
            </c:ext>
          </c:extLst>
        </c:ser>
        <c:ser>
          <c:idx val="1"/>
          <c:order val="1"/>
          <c:tx>
            <c:strRef>
              <c:f>Gráficas!$A$39</c:f>
              <c:strCache>
                <c:ptCount val="1"/>
                <c:pt idx="0">
                  <c:v>Número de Pymes Año</c:v>
                </c:pt>
              </c:strCache>
            </c:strRef>
          </c:tx>
          <c:marker>
            <c:symbol val="none"/>
          </c:marker>
          <c:dLbls>
            <c:dLbl>
              <c:idx val="1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F5-9547-8E85-1E9BC2C85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Calibri"/>
                    <a:cs typeface="Calibri"/>
                  </a:defRPr>
                </a:pPr>
                <a:endParaRPr lang="es-MX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Gráficas!$K$37:$Y$37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Gráficas!$K$39:$Y$39</c:f>
              <c:numCache>
                <c:formatCode>_-* #,##0_-;\-* #,##0_-;_-* "-"??_-;_-@_-</c:formatCode>
                <c:ptCount val="15"/>
                <c:pt idx="0">
                  <c:v>1729256</c:v>
                </c:pt>
                <c:pt idx="1">
                  <c:v>1765951</c:v>
                </c:pt>
                <c:pt idx="2">
                  <c:v>1860744</c:v>
                </c:pt>
                <c:pt idx="3">
                  <c:v>1779651</c:v>
                </c:pt>
                <c:pt idx="4">
                  <c:v>1597462</c:v>
                </c:pt>
                <c:pt idx="5">
                  <c:v>1887936.9999560001</c:v>
                </c:pt>
                <c:pt idx="6">
                  <c:v>1255004.000005</c:v>
                </c:pt>
                <c:pt idx="7">
                  <c:v>1245366</c:v>
                </c:pt>
                <c:pt idx="8">
                  <c:v>1250483</c:v>
                </c:pt>
                <c:pt idx="9">
                  <c:v>1279680</c:v>
                </c:pt>
                <c:pt idx="10">
                  <c:v>3523964</c:v>
                </c:pt>
                <c:pt idx="11">
                  <c:v>2101214</c:v>
                </c:pt>
                <c:pt idx="12">
                  <c:v>1282688</c:v>
                </c:pt>
                <c:pt idx="13">
                  <c:v>1528432</c:v>
                </c:pt>
                <c:pt idx="14">
                  <c:v>2244842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F5-9547-8E85-1E9BC2C85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788728"/>
        <c:axId val="285790296"/>
      </c:lineChart>
      <c:catAx>
        <c:axId val="285788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100" b="1" i="0" u="none" strike="noStrike" baseline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defRPr>
            </a:pPr>
            <a:endParaRPr lang="es-MX"/>
          </a:p>
        </c:txPr>
        <c:crossAx val="285790296"/>
        <c:crosses val="autoZero"/>
        <c:auto val="1"/>
        <c:lblAlgn val="ctr"/>
        <c:lblOffset val="100"/>
        <c:noMultiLvlLbl val="0"/>
      </c:catAx>
      <c:valAx>
        <c:axId val="285790296"/>
        <c:scaling>
          <c:orientation val="minMax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Calibri"/>
                <a:cs typeface="Calibri"/>
              </a:defRPr>
            </a:pPr>
            <a:endParaRPr lang="es-MX"/>
          </a:p>
        </c:txPr>
        <c:crossAx val="285788728"/>
        <c:crosses val="autoZero"/>
        <c:crossBetween val="between"/>
      </c:valAx>
      <c:spPr>
        <a:noFill/>
        <a:ln>
          <a:noFill/>
        </a:ln>
      </c:spPr>
    </c:plotArea>
    <c:legend>
      <c:legendPos val="t"/>
      <c:overlay val="0"/>
      <c:txPr>
        <a:bodyPr/>
        <a:lstStyle/>
        <a:p>
          <a:pPr>
            <a:defRPr sz="900" b="1" i="0" u="none" strike="noStrike" baseline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  <a:ea typeface="Calibri"/>
              <a:cs typeface="Calibri"/>
            </a:defRPr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544689262072285E-2"/>
          <c:y val="1.3182692554310191E-2"/>
          <c:w val="0.92209997941773181"/>
          <c:h val="0.84214130508050333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Gráficas!$A$128</c:f>
              <c:strCache>
                <c:ptCount val="1"/>
                <c:pt idx="0">
                  <c:v>México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Gráficas!$O$122:$X$122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Gráficas!$O$128:$X$128</c:f>
              <c:numCache>
                <c:formatCode>_-* #,##0_-;\-* #,##0_-;_-* "-"??_-;_-@_-</c:formatCode>
                <c:ptCount val="10"/>
                <c:pt idx="0">
                  <c:v>6910445.7353987303</c:v>
                </c:pt>
                <c:pt idx="1">
                  <c:v>6314465</c:v>
                </c:pt>
                <c:pt idx="2">
                  <c:v>7359885</c:v>
                </c:pt>
                <c:pt idx="3">
                  <c:v>8030769</c:v>
                </c:pt>
                <c:pt idx="4">
                  <c:v>9228028.6054377872</c:v>
                </c:pt>
                <c:pt idx="5">
                  <c:v>8378069.9528628513</c:v>
                </c:pt>
                <c:pt idx="6">
                  <c:v>8502865.5854811668</c:v>
                </c:pt>
                <c:pt idx="7">
                  <c:v>9087166.1352657098</c:v>
                </c:pt>
                <c:pt idx="8">
                  <c:v>10664407.978927797</c:v>
                </c:pt>
                <c:pt idx="9">
                  <c:v>10570855.200751951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77-004C-890D-75995C6765A3}"/>
            </c:ext>
          </c:extLst>
        </c:ser>
        <c:ser>
          <c:idx val="1"/>
          <c:order val="1"/>
          <c:tx>
            <c:strRef>
              <c:f>Gráficas!$A$123</c:f>
              <c:strCache>
                <c:ptCount val="1"/>
                <c:pt idx="0">
                  <c:v>América Central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Gráficas!$O$122:$X$122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Gráficas!$O$123:$X$123</c:f>
              <c:numCache>
                <c:formatCode>_-* #,##0_-;\-* #,##0_-;_-* "-"??_-;_-@_-</c:formatCode>
                <c:ptCount val="10"/>
                <c:pt idx="0">
                  <c:v>160454</c:v>
                </c:pt>
                <c:pt idx="1">
                  <c:v>172802.9</c:v>
                </c:pt>
                <c:pt idx="2">
                  <c:v>201987</c:v>
                </c:pt>
                <c:pt idx="3">
                  <c:v>233528</c:v>
                </c:pt>
                <c:pt idx="4">
                  <c:v>367473.37196000031</c:v>
                </c:pt>
                <c:pt idx="5">
                  <c:v>253666</c:v>
                </c:pt>
                <c:pt idx="6">
                  <c:v>389716.75796390546</c:v>
                </c:pt>
                <c:pt idx="7">
                  <c:v>378716.50927482487</c:v>
                </c:pt>
                <c:pt idx="8">
                  <c:v>462644.44757870451</c:v>
                </c:pt>
                <c:pt idx="9">
                  <c:v>470165.61884773785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77-004C-890D-75995C6765A3}"/>
            </c:ext>
          </c:extLst>
        </c:ser>
        <c:ser>
          <c:idx val="2"/>
          <c:order val="2"/>
          <c:tx>
            <c:strRef>
              <c:f>Gráficas!$A$125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Gráficas!$O$122:$X$122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Gráficas!$O$125:$X$125</c:f>
              <c:numCache>
                <c:formatCode>_-* #,##0_-;\-* #,##0_-;_-* "-"??_-;_-@_-</c:formatCode>
                <c:ptCount val="10"/>
                <c:pt idx="0">
                  <c:v>6322162.5444744993</c:v>
                </c:pt>
                <c:pt idx="1">
                  <c:v>6307323</c:v>
                </c:pt>
                <c:pt idx="2">
                  <c:v>4661688</c:v>
                </c:pt>
                <c:pt idx="3">
                  <c:v>3201488</c:v>
                </c:pt>
                <c:pt idx="4">
                  <c:v>2004629</c:v>
                </c:pt>
                <c:pt idx="5">
                  <c:v>22783444.881655667</c:v>
                </c:pt>
                <c:pt idx="6">
                  <c:v>17973140.671617594</c:v>
                </c:pt>
                <c:pt idx="7">
                  <c:v>9276003.9481764007</c:v>
                </c:pt>
                <c:pt idx="8">
                  <c:v>12694952</c:v>
                </c:pt>
                <c:pt idx="9">
                  <c:v>10985410.307346931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77-004C-890D-75995C6765A3}"/>
            </c:ext>
          </c:extLst>
        </c:ser>
        <c:ser>
          <c:idx val="3"/>
          <c:order val="3"/>
          <c:tx>
            <c:strRef>
              <c:f>Gráficas!$A$127</c:f>
              <c:strCache>
                <c:ptCount val="1"/>
                <c:pt idx="0">
                  <c:v>Colombia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Gráficas!$O$122:$X$122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Gráficas!$O$127:$X$127</c:f>
              <c:numCache>
                <c:formatCode>_-* #,##0_-;\-* #,##0_-;_-* "-"??_-;_-@_-</c:formatCode>
                <c:ptCount val="10"/>
                <c:pt idx="0">
                  <c:v>3026481.1103604799</c:v>
                </c:pt>
                <c:pt idx="1">
                  <c:v>3339631</c:v>
                </c:pt>
                <c:pt idx="2">
                  <c:v>3537009</c:v>
                </c:pt>
                <c:pt idx="3">
                  <c:v>3488974</c:v>
                </c:pt>
                <c:pt idx="4">
                  <c:v>4913515</c:v>
                </c:pt>
                <c:pt idx="5">
                  <c:v>7380368.6065775389</c:v>
                </c:pt>
                <c:pt idx="6">
                  <c:v>7661888.3604558986</c:v>
                </c:pt>
                <c:pt idx="7">
                  <c:v>8488494.158307584</c:v>
                </c:pt>
                <c:pt idx="8">
                  <c:v>10648138.874999739</c:v>
                </c:pt>
                <c:pt idx="9">
                  <c:v>10045020.725959547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77-004C-890D-75995C6765A3}"/>
            </c:ext>
          </c:extLst>
        </c:ser>
        <c:ser>
          <c:idx val="4"/>
          <c:order val="4"/>
          <c:tx>
            <c:strRef>
              <c:f>Gráficas!$A$126</c:f>
              <c:strCache>
                <c:ptCount val="1"/>
                <c:pt idx="0">
                  <c:v>Chile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Gráficas!$O$122:$X$122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Gráficas!$O$126:$X$126</c:f>
              <c:numCache>
                <c:formatCode>_-* #,##0_-;\-* #,##0_-;_-* "-"??_-;_-@_-</c:formatCode>
                <c:ptCount val="10"/>
                <c:pt idx="0">
                  <c:v>3373937.6447808407</c:v>
                </c:pt>
                <c:pt idx="1">
                  <c:v>3631612</c:v>
                </c:pt>
                <c:pt idx="2">
                  <c:v>3858804</c:v>
                </c:pt>
                <c:pt idx="3">
                  <c:v>3756737</c:v>
                </c:pt>
                <c:pt idx="4">
                  <c:v>3762591</c:v>
                </c:pt>
                <c:pt idx="5">
                  <c:v>12387779</c:v>
                </c:pt>
                <c:pt idx="6">
                  <c:v>10724221</c:v>
                </c:pt>
                <c:pt idx="7">
                  <c:v>9508665.1416254304</c:v>
                </c:pt>
                <c:pt idx="8">
                  <c:v>9523778</c:v>
                </c:pt>
                <c:pt idx="9">
                  <c:v>7861642.8426514566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77-004C-890D-75995C6765A3}"/>
            </c:ext>
          </c:extLst>
        </c:ser>
        <c:ser>
          <c:idx val="5"/>
          <c:order val="5"/>
          <c:tx>
            <c:strRef>
              <c:f>Gráficas!$A$124</c:f>
              <c:strCache>
                <c:ptCount val="1"/>
                <c:pt idx="0">
                  <c:v>Argentina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Gráficas!$O$122:$X$122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Gráficas!$O$124:$X$124</c:f>
              <c:numCache>
                <c:formatCode>_-* #,##0_-;\-* #,##0_-;_-* "-"??_-;_-@_-</c:formatCode>
                <c:ptCount val="10"/>
                <c:pt idx="0">
                  <c:v>1148411.0466996578</c:v>
                </c:pt>
                <c:pt idx="1">
                  <c:v>1157094</c:v>
                </c:pt>
                <c:pt idx="2">
                  <c:v>1609372</c:v>
                </c:pt>
                <c:pt idx="3">
                  <c:v>1509613</c:v>
                </c:pt>
                <c:pt idx="4">
                  <c:v>1303169</c:v>
                </c:pt>
                <c:pt idx="5">
                  <c:v>2439968.6883653007</c:v>
                </c:pt>
                <c:pt idx="6">
                  <c:v>2085098.4725980349</c:v>
                </c:pt>
                <c:pt idx="7">
                  <c:v>2167419.4390901853</c:v>
                </c:pt>
                <c:pt idx="8">
                  <c:v>1039628.7303635094</c:v>
                </c:pt>
                <c:pt idx="9">
                  <c:v>2310370.8812234206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77-004C-890D-75995C6765A3}"/>
            </c:ext>
          </c:extLst>
        </c:ser>
        <c:ser>
          <c:idx val="6"/>
          <c:order val="6"/>
          <c:tx>
            <c:strRef>
              <c:f>Gráficas!$A$129</c:f>
              <c:strCache>
                <c:ptCount val="1"/>
                <c:pt idx="0">
                  <c:v>Resto América del Sur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Gráficas!$O$122:$X$122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Gráficas!$O$129:$X$129</c:f>
              <c:numCache>
                <c:formatCode>_-* #,##0_-;\-* #,##0_-;_-* "-"??_-;_-@_-</c:formatCode>
                <c:ptCount val="10"/>
                <c:pt idx="0">
                  <c:v>725164.44562476198</c:v>
                </c:pt>
                <c:pt idx="1">
                  <c:v>148481</c:v>
                </c:pt>
                <c:pt idx="2">
                  <c:v>154584</c:v>
                </c:pt>
                <c:pt idx="3">
                  <c:v>229083</c:v>
                </c:pt>
                <c:pt idx="4">
                  <c:v>297823</c:v>
                </c:pt>
                <c:pt idx="5">
                  <c:v>59349368.8018362</c:v>
                </c:pt>
                <c:pt idx="6">
                  <c:v>44377495.345730841</c:v>
                </c:pt>
                <c:pt idx="7">
                  <c:v>21586764.194175467</c:v>
                </c:pt>
                <c:pt idx="8">
                  <c:v>2552790.774066058</c:v>
                </c:pt>
                <c:pt idx="9">
                  <c:v>1299121.8218572016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77-004C-890D-75995C6765A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5790688"/>
        <c:axId val="285786768"/>
      </c:lineChart>
      <c:catAx>
        <c:axId val="2857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5786768"/>
        <c:crosses val="autoZero"/>
        <c:auto val="1"/>
        <c:lblAlgn val="ctr"/>
        <c:lblOffset val="100"/>
        <c:noMultiLvlLbl val="0"/>
      </c:catAx>
      <c:valAx>
        <c:axId val="285786768"/>
        <c:scaling>
          <c:orientation val="minMax"/>
          <c:min val="0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crossAx val="28579068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6652920036360734E-2"/>
          <c:y val="0.94689961009602885"/>
          <c:w val="0.62539244370224756"/>
          <c:h val="4.903545258606272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 algn="ctr">
        <a:defRPr lang="en-US" sz="900" b="1" i="0" u="none" strike="noStrike" kern="1200" baseline="0">
          <a:solidFill>
            <a:schemeClr val="bg1">
              <a:lumMod val="85000"/>
            </a:schemeClr>
          </a:solidFill>
          <a:latin typeface="+mj-lt"/>
          <a:ea typeface="+mn-ea"/>
          <a:cs typeface="+mn-cs"/>
        </a:defRPr>
      </a:pPr>
      <a:endParaRPr lang="es-MX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544695909385304E-2"/>
          <c:y val="1.752576249176303E-2"/>
          <c:w val="0.92209997941773181"/>
          <c:h val="0.84214130508050333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Gráficas!$A$176</c:f>
              <c:strCache>
                <c:ptCount val="1"/>
                <c:pt idx="0">
                  <c:v>México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Gráficas!$O$170:$X$170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Gráficas!$O$176:$X$176</c:f>
              <c:numCache>
                <c:formatCode>_-* #,##0_-;\-* #,##0_-;_-* "-"??_-;_-@_-</c:formatCode>
                <c:ptCount val="10"/>
                <c:pt idx="0">
                  <c:v>15042643.929576874</c:v>
                </c:pt>
                <c:pt idx="1">
                  <c:v>14376133</c:v>
                </c:pt>
                <c:pt idx="2">
                  <c:v>16480987</c:v>
                </c:pt>
                <c:pt idx="3">
                  <c:v>18222354</c:v>
                </c:pt>
                <c:pt idx="4">
                  <c:v>24036690.671978805</c:v>
                </c:pt>
                <c:pt idx="5">
                  <c:v>20092022.121618688</c:v>
                </c:pt>
                <c:pt idx="6">
                  <c:v>17478188.289865844</c:v>
                </c:pt>
                <c:pt idx="7">
                  <c:v>18067152.443008188</c:v>
                </c:pt>
                <c:pt idx="8">
                  <c:v>19744417.642700426</c:v>
                </c:pt>
                <c:pt idx="9">
                  <c:v>19590180.57841197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68-D946-A7CA-196607D4B551}"/>
            </c:ext>
          </c:extLst>
        </c:ser>
        <c:ser>
          <c:idx val="1"/>
          <c:order val="1"/>
          <c:tx>
            <c:strRef>
              <c:f>Gráficas!$A$171</c:f>
              <c:strCache>
                <c:ptCount val="1"/>
                <c:pt idx="0">
                  <c:v>América Central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Gráficas!$O$170:$X$170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Gráficas!$O$171:$X$171</c:f>
              <c:numCache>
                <c:formatCode>_-* #,##0_-;\-* #,##0_-;_-* "-"??_-;_-@_-</c:formatCode>
                <c:ptCount val="10"/>
                <c:pt idx="0">
                  <c:v>232843</c:v>
                </c:pt>
                <c:pt idx="1">
                  <c:v>240036.98</c:v>
                </c:pt>
                <c:pt idx="2">
                  <c:v>228689</c:v>
                </c:pt>
                <c:pt idx="3">
                  <c:v>463683</c:v>
                </c:pt>
                <c:pt idx="4">
                  <c:v>353003.09638999973</c:v>
                </c:pt>
                <c:pt idx="5">
                  <c:v>462394</c:v>
                </c:pt>
                <c:pt idx="6">
                  <c:v>765131.72450171947</c:v>
                </c:pt>
                <c:pt idx="7">
                  <c:v>762319.08046055096</c:v>
                </c:pt>
                <c:pt idx="8">
                  <c:v>933094.5447540899</c:v>
                </c:pt>
                <c:pt idx="9">
                  <c:v>934030.28046332835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68-D946-A7CA-196607D4B551}"/>
            </c:ext>
          </c:extLst>
        </c:ser>
        <c:ser>
          <c:idx val="2"/>
          <c:order val="2"/>
          <c:tx>
            <c:strRef>
              <c:f>Gráficas!$A$173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Gráficas!$O$170:$X$170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Gráficas!$O$173:$X$173</c:f>
              <c:numCache>
                <c:formatCode>_-* #,##0_-;\-* #,##0_-;_-* "-"??_-;_-@_-</c:formatCode>
                <c:ptCount val="10"/>
                <c:pt idx="0">
                  <c:v>8691676.5394779444</c:v>
                </c:pt>
                <c:pt idx="1">
                  <c:v>8507472.8697186336</c:v>
                </c:pt>
                <c:pt idx="2">
                  <c:v>6164967</c:v>
                </c:pt>
                <c:pt idx="3">
                  <c:v>3745103</c:v>
                </c:pt>
                <c:pt idx="4">
                  <c:v>2078827</c:v>
                </c:pt>
                <c:pt idx="5">
                  <c:v>28093422.086208556</c:v>
                </c:pt>
                <c:pt idx="6">
                  <c:v>19807131.773623668</c:v>
                </c:pt>
                <c:pt idx="7">
                  <c:v>3312402.5118347164</c:v>
                </c:pt>
                <c:pt idx="8">
                  <c:v>9032490</c:v>
                </c:pt>
                <c:pt idx="9">
                  <c:v>9382990.7779769693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68-D946-A7CA-196607D4B551}"/>
            </c:ext>
          </c:extLst>
        </c:ser>
        <c:ser>
          <c:idx val="3"/>
          <c:order val="3"/>
          <c:tx>
            <c:strRef>
              <c:f>Gráficas!$A$175</c:f>
              <c:strCache>
                <c:ptCount val="1"/>
                <c:pt idx="0">
                  <c:v>Colombia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Gráficas!$O$170:$X$170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Gráficas!$O$175:$X$175</c:f>
              <c:numCache>
                <c:formatCode>_-* #,##0_-;\-* #,##0_-;_-* "-"??_-;_-@_-</c:formatCode>
                <c:ptCount val="10"/>
                <c:pt idx="0">
                  <c:v>5372344.6524623763</c:v>
                </c:pt>
                <c:pt idx="1">
                  <c:v>6014365</c:v>
                </c:pt>
                <c:pt idx="2">
                  <c:v>6384308</c:v>
                </c:pt>
                <c:pt idx="3">
                  <c:v>6233585</c:v>
                </c:pt>
                <c:pt idx="4">
                  <c:v>6699894</c:v>
                </c:pt>
                <c:pt idx="5">
                  <c:v>9334314</c:v>
                </c:pt>
                <c:pt idx="6">
                  <c:v>10493756.828311779</c:v>
                </c:pt>
                <c:pt idx="7">
                  <c:v>5192788.3823443307</c:v>
                </c:pt>
                <c:pt idx="8">
                  <c:v>6367818.5102191418</c:v>
                </c:pt>
                <c:pt idx="9">
                  <c:v>6070743.5549444836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68-D946-A7CA-196607D4B551}"/>
            </c:ext>
          </c:extLst>
        </c:ser>
        <c:ser>
          <c:idx val="4"/>
          <c:order val="4"/>
          <c:tx>
            <c:strRef>
              <c:f>Gráficas!$A$174</c:f>
              <c:strCache>
                <c:ptCount val="1"/>
                <c:pt idx="0">
                  <c:v>Chile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Gráficas!$O$170:$X$170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Gráficas!$O$174:$X$174</c:f>
              <c:numCache>
                <c:formatCode>_-* #,##0_-;\-* #,##0_-;_-* "-"??_-;_-@_-</c:formatCode>
                <c:ptCount val="10"/>
                <c:pt idx="0">
                  <c:v>4768841.7721657306</c:v>
                </c:pt>
                <c:pt idx="1">
                  <c:v>5176625</c:v>
                </c:pt>
                <c:pt idx="2">
                  <c:v>5534819</c:v>
                </c:pt>
                <c:pt idx="3">
                  <c:v>5524477.2278444916</c:v>
                </c:pt>
                <c:pt idx="4">
                  <c:v>5479484</c:v>
                </c:pt>
                <c:pt idx="5">
                  <c:v>16637445</c:v>
                </c:pt>
                <c:pt idx="6">
                  <c:v>14152029</c:v>
                </c:pt>
                <c:pt idx="7">
                  <c:v>13204703.768275579</c:v>
                </c:pt>
                <c:pt idx="8">
                  <c:v>12313077</c:v>
                </c:pt>
                <c:pt idx="9">
                  <c:v>10388444.761879822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68-D946-A7CA-196607D4B551}"/>
            </c:ext>
          </c:extLst>
        </c:ser>
        <c:ser>
          <c:idx val="5"/>
          <c:order val="5"/>
          <c:tx>
            <c:strRef>
              <c:f>Gráficas!$A$172</c:f>
              <c:strCache>
                <c:ptCount val="1"/>
                <c:pt idx="0">
                  <c:v>Argentina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Gráficas!$O$170:$X$170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Gráficas!$O$172:$X$172</c:f>
              <c:numCache>
                <c:formatCode>_-* #,##0_-;\-* #,##0_-;_-* "-"??_-;_-@_-</c:formatCode>
                <c:ptCount val="10"/>
                <c:pt idx="0">
                  <c:v>1163037.0466996578</c:v>
                </c:pt>
                <c:pt idx="1">
                  <c:v>1170040.1115423338</c:v>
                </c:pt>
                <c:pt idx="2">
                  <c:v>1621630</c:v>
                </c:pt>
                <c:pt idx="3">
                  <c:v>1518346</c:v>
                </c:pt>
                <c:pt idx="4">
                  <c:v>1253947</c:v>
                </c:pt>
                <c:pt idx="5">
                  <c:v>2473965.6883653007</c:v>
                </c:pt>
                <c:pt idx="6">
                  <c:v>2634505.3372479607</c:v>
                </c:pt>
                <c:pt idx="7">
                  <c:v>1729365.6940262767</c:v>
                </c:pt>
                <c:pt idx="8">
                  <c:v>1293695.5167143287</c:v>
                </c:pt>
                <c:pt idx="9">
                  <c:v>3131336.2427709918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568-D946-A7CA-196607D4B551}"/>
            </c:ext>
          </c:extLst>
        </c:ser>
        <c:ser>
          <c:idx val="6"/>
          <c:order val="6"/>
          <c:tx>
            <c:strRef>
              <c:f>Gráficas!$A$177</c:f>
              <c:strCache>
                <c:ptCount val="1"/>
                <c:pt idx="0">
                  <c:v>Resto América del Sur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Gráficas!$O$170:$X$170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Gráficas!$O$177:$X$177</c:f>
              <c:numCache>
                <c:formatCode>_-* #,##0_-;\-* #,##0_-;_-* "-"??_-;_-@_-</c:formatCode>
                <c:ptCount val="10"/>
                <c:pt idx="0">
                  <c:v>633804.03246423067</c:v>
                </c:pt>
                <c:pt idx="1">
                  <c:v>192711</c:v>
                </c:pt>
                <c:pt idx="2">
                  <c:v>232478</c:v>
                </c:pt>
                <c:pt idx="3">
                  <c:v>290135</c:v>
                </c:pt>
                <c:pt idx="4">
                  <c:v>316321</c:v>
                </c:pt>
                <c:pt idx="5">
                  <c:v>54032654.780719049</c:v>
                </c:pt>
                <c:pt idx="6">
                  <c:v>41129965.002257772</c:v>
                </c:pt>
                <c:pt idx="7">
                  <c:v>20162139.394009374</c:v>
                </c:pt>
                <c:pt idx="8">
                  <c:v>2745858.823862575</c:v>
                </c:pt>
                <c:pt idx="9">
                  <c:v>1480704.820316629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568-D946-A7CA-196607D4B55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5790688"/>
        <c:axId val="285786768"/>
      </c:lineChart>
      <c:catAx>
        <c:axId val="2857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5786768"/>
        <c:crosses val="autoZero"/>
        <c:auto val="1"/>
        <c:lblAlgn val="ctr"/>
        <c:lblOffset val="100"/>
        <c:noMultiLvlLbl val="0"/>
      </c:catAx>
      <c:valAx>
        <c:axId val="285786768"/>
        <c:scaling>
          <c:orientation val="minMax"/>
          <c:min val="0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crossAx val="2857906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6652920036360734E-2"/>
          <c:y val="0.94689961009602885"/>
          <c:w val="0.62539244370224756"/>
          <c:h val="4.903545258606272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 algn="ctr">
        <a:defRPr lang="en-US" sz="700" b="1" i="0" u="none" strike="noStrike" kern="1200" baseline="0">
          <a:solidFill>
            <a:schemeClr val="bg1">
              <a:lumMod val="85000"/>
            </a:schemeClr>
          </a:solidFill>
          <a:latin typeface="+mj-lt"/>
          <a:ea typeface="+mn-ea"/>
          <a:cs typeface="+mn-cs"/>
        </a:defRPr>
      </a:pPr>
      <a:endParaRPr lang="es-MX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049409200030693E-2"/>
          <c:y val="1.3485405233436727E-2"/>
          <c:w val="0.92209997941773181"/>
          <c:h val="0.84214130508050333"/>
        </c:manualLayout>
      </c:layout>
      <c:lineChart>
        <c:grouping val="standard"/>
        <c:varyColors val="0"/>
        <c:ser>
          <c:idx val="0"/>
          <c:order val="0"/>
          <c:tx>
            <c:strRef>
              <c:f>Gráficas!$A$80</c:f>
              <c:strCache>
                <c:ptCount val="1"/>
                <c:pt idx="0">
                  <c:v>México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Gráficas!$O$74:$X$74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Gráficas!$O$80:$X$80</c:f>
              <c:numCache>
                <c:formatCode>_-* #,##0_-;\-* #,##0_-;_-* "-"??_-;_-@_-</c:formatCode>
                <c:ptCount val="10"/>
                <c:pt idx="0">
                  <c:v>3143117.0784740988</c:v>
                </c:pt>
                <c:pt idx="1">
                  <c:v>2959121</c:v>
                </c:pt>
                <c:pt idx="2">
                  <c:v>3418613</c:v>
                </c:pt>
                <c:pt idx="3">
                  <c:v>3943006</c:v>
                </c:pt>
                <c:pt idx="4">
                  <c:v>3637875.3585266583</c:v>
                </c:pt>
                <c:pt idx="5">
                  <c:v>3488724.3897746978</c:v>
                </c:pt>
                <c:pt idx="6">
                  <c:v>1646238.2389676545</c:v>
                </c:pt>
                <c:pt idx="7">
                  <c:v>1892638.7427392944</c:v>
                </c:pt>
                <c:pt idx="8">
                  <c:v>3174454.9328646981</c:v>
                </c:pt>
                <c:pt idx="9">
                  <c:v>3138474.9074966754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9E-C94F-BFE6-AFA19B18B8EF}"/>
            </c:ext>
          </c:extLst>
        </c:ser>
        <c:ser>
          <c:idx val="1"/>
          <c:order val="1"/>
          <c:tx>
            <c:strRef>
              <c:f>Gráficas!$A$75</c:f>
              <c:strCache>
                <c:ptCount val="1"/>
                <c:pt idx="0">
                  <c:v>América Central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Gráficas!$O$74:$X$74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Gráficas!$O$75:$X$75</c:f>
              <c:numCache>
                <c:formatCode>_-* #,##0_-;\-* #,##0_-;_-* "-"??_-;_-@_-</c:formatCode>
                <c:ptCount val="10"/>
                <c:pt idx="0">
                  <c:v>179472.4</c:v>
                </c:pt>
                <c:pt idx="1">
                  <c:v>177709</c:v>
                </c:pt>
                <c:pt idx="2">
                  <c:v>195669</c:v>
                </c:pt>
                <c:pt idx="3">
                  <c:v>201032</c:v>
                </c:pt>
                <c:pt idx="4">
                  <c:v>126644</c:v>
                </c:pt>
                <c:pt idx="5">
                  <c:v>185168.60123999999</c:v>
                </c:pt>
                <c:pt idx="6">
                  <c:v>163364.60123999999</c:v>
                </c:pt>
                <c:pt idx="7">
                  <c:v>138631.78525128638</c:v>
                </c:pt>
                <c:pt idx="8">
                  <c:v>146568.7129097</c:v>
                </c:pt>
                <c:pt idx="9">
                  <c:v>160860.44838000002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9E-C94F-BFE6-AFA19B18B8EF}"/>
            </c:ext>
          </c:extLst>
        </c:ser>
        <c:ser>
          <c:idx val="2"/>
          <c:order val="2"/>
          <c:tx>
            <c:strRef>
              <c:f>Gráficas!$A$77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Gráficas!$O$74:$X$74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Gráficas!$O$77:$X$77</c:f>
              <c:numCache>
                <c:formatCode>_-* #,##0_-;\-* #,##0_-;_-* "-"??_-;_-@_-</c:formatCode>
                <c:ptCount val="10"/>
                <c:pt idx="0">
                  <c:v>1028542.8614879213</c:v>
                </c:pt>
                <c:pt idx="1">
                  <c:v>1449655</c:v>
                </c:pt>
                <c:pt idx="2">
                  <c:v>1742873</c:v>
                </c:pt>
                <c:pt idx="3">
                  <c:v>1787728</c:v>
                </c:pt>
                <c:pt idx="4">
                  <c:v>1897854.4222211195</c:v>
                </c:pt>
                <c:pt idx="5">
                  <c:v>5328527.534589259</c:v>
                </c:pt>
                <c:pt idx="6">
                  <c:v>4285104.5561903054</c:v>
                </c:pt>
                <c:pt idx="7">
                  <c:v>3505826.3758791341</c:v>
                </c:pt>
                <c:pt idx="8">
                  <c:v>4234844.9216943393</c:v>
                </c:pt>
                <c:pt idx="9">
                  <c:v>3273418.2857696591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9E-C94F-BFE6-AFA19B18B8EF}"/>
            </c:ext>
          </c:extLst>
        </c:ser>
        <c:ser>
          <c:idx val="3"/>
          <c:order val="3"/>
          <c:tx>
            <c:strRef>
              <c:f>Gráficas!$A$79</c:f>
              <c:strCache>
                <c:ptCount val="1"/>
                <c:pt idx="0">
                  <c:v>Colombia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Gráficas!$O$74:$X$74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Gráficas!$O$79:$X$79</c:f>
              <c:numCache>
                <c:formatCode>_-* #,##0_-;\-* #,##0_-;_-* "-"??_-;_-@_-</c:formatCode>
                <c:ptCount val="10"/>
                <c:pt idx="0">
                  <c:v>438442.82144036901</c:v>
                </c:pt>
                <c:pt idx="1">
                  <c:v>497357</c:v>
                </c:pt>
                <c:pt idx="2">
                  <c:v>514509</c:v>
                </c:pt>
                <c:pt idx="3">
                  <c:v>470315</c:v>
                </c:pt>
                <c:pt idx="4">
                  <c:v>516017</c:v>
                </c:pt>
                <c:pt idx="5">
                  <c:v>981753.359796067</c:v>
                </c:pt>
                <c:pt idx="6">
                  <c:v>166549</c:v>
                </c:pt>
                <c:pt idx="7">
                  <c:v>166294.16364351797</c:v>
                </c:pt>
                <c:pt idx="8">
                  <c:v>589465</c:v>
                </c:pt>
                <c:pt idx="9">
                  <c:v>771525.39029373694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9E-C94F-BFE6-AFA19B18B8EF}"/>
            </c:ext>
          </c:extLst>
        </c:ser>
        <c:ser>
          <c:idx val="4"/>
          <c:order val="4"/>
          <c:tx>
            <c:strRef>
              <c:f>Gráficas!$A$78</c:f>
              <c:strCache>
                <c:ptCount val="1"/>
                <c:pt idx="0">
                  <c:v>Chile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Gráficas!$O$74:$X$74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Gráficas!$O$78:$X$78</c:f>
              <c:numCache>
                <c:formatCode>_-* #,##0_-;\-* #,##0_-;_-* "-"??_-;_-@_-</c:formatCode>
                <c:ptCount val="10"/>
                <c:pt idx="0">
                  <c:v>994503.50431334297</c:v>
                </c:pt>
                <c:pt idx="1">
                  <c:v>1007698</c:v>
                </c:pt>
                <c:pt idx="2">
                  <c:v>1076581</c:v>
                </c:pt>
                <c:pt idx="3">
                  <c:v>1059394</c:v>
                </c:pt>
                <c:pt idx="4">
                  <c:v>1042632</c:v>
                </c:pt>
                <c:pt idx="5">
                  <c:v>2079788</c:v>
                </c:pt>
                <c:pt idx="6">
                  <c:v>1281612.823266098</c:v>
                </c:pt>
                <c:pt idx="7">
                  <c:v>850654.65087488829</c:v>
                </c:pt>
                <c:pt idx="8">
                  <c:v>918496</c:v>
                </c:pt>
                <c:pt idx="9">
                  <c:v>846252.53535125614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19E-C94F-BFE6-AFA19B18B8EF}"/>
            </c:ext>
          </c:extLst>
        </c:ser>
        <c:ser>
          <c:idx val="5"/>
          <c:order val="5"/>
          <c:tx>
            <c:strRef>
              <c:f>Gráficas!$A$76</c:f>
              <c:strCache>
                <c:ptCount val="1"/>
                <c:pt idx="0">
                  <c:v>Argentina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Gráficas!$O$74:$X$74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Gráficas!$O$76:$X$76</c:f>
              <c:numCache>
                <c:formatCode>_-* #,##0_-;\-* #,##0_-;_-* "-"??_-;_-@_-</c:formatCode>
                <c:ptCount val="10"/>
                <c:pt idx="0">
                  <c:v>534129</c:v>
                </c:pt>
                <c:pt idx="1">
                  <c:v>554282</c:v>
                </c:pt>
                <c:pt idx="2">
                  <c:v>734206</c:v>
                </c:pt>
                <c:pt idx="3">
                  <c:v>578019</c:v>
                </c:pt>
                <c:pt idx="4">
                  <c:v>512934</c:v>
                </c:pt>
                <c:pt idx="5">
                  <c:v>1719292</c:v>
                </c:pt>
                <c:pt idx="6">
                  <c:v>582814</c:v>
                </c:pt>
                <c:pt idx="7">
                  <c:v>564513.45114455663</c:v>
                </c:pt>
                <c:pt idx="8">
                  <c:v>333428.31418145832</c:v>
                </c:pt>
                <c:pt idx="9">
                  <c:v>897836.34118609992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9E-C94F-BFE6-AFA19B18B8EF}"/>
            </c:ext>
          </c:extLst>
        </c:ser>
        <c:ser>
          <c:idx val="6"/>
          <c:order val="6"/>
          <c:tx>
            <c:strRef>
              <c:f>Gráficas!$A$81</c:f>
              <c:strCache>
                <c:ptCount val="1"/>
                <c:pt idx="0">
                  <c:v>Resto América del Sur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Gráficas!$O$74:$X$74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Gráficas!$O$81:$X$81</c:f>
              <c:numCache>
                <c:formatCode>_-* #,##0_-;\-* #,##0_-;_-* "-"??_-;_-@_-</c:formatCode>
                <c:ptCount val="10"/>
                <c:pt idx="0">
                  <c:v>229877.52031746029</c:v>
                </c:pt>
                <c:pt idx="1">
                  <c:v>155353</c:v>
                </c:pt>
                <c:pt idx="2">
                  <c:v>102361</c:v>
                </c:pt>
                <c:pt idx="3">
                  <c:v>106333</c:v>
                </c:pt>
                <c:pt idx="4">
                  <c:v>387734.54932301742</c:v>
                </c:pt>
                <c:pt idx="5">
                  <c:v>728232.76340380544</c:v>
                </c:pt>
                <c:pt idx="6">
                  <c:v>379572.29611154541</c:v>
                </c:pt>
                <c:pt idx="7">
                  <c:v>397743.50702608807</c:v>
                </c:pt>
                <c:pt idx="8">
                  <c:v>408063.32845572359</c:v>
                </c:pt>
                <c:pt idx="9">
                  <c:v>429274.0406017747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19E-C94F-BFE6-AFA19B18B8E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5790688"/>
        <c:axId val="285786768"/>
      </c:lineChart>
      <c:catAx>
        <c:axId val="2857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85786768"/>
        <c:crosses val="autoZero"/>
        <c:auto val="1"/>
        <c:lblAlgn val="ctr"/>
        <c:lblOffset val="100"/>
        <c:noMultiLvlLbl val="0"/>
      </c:catAx>
      <c:valAx>
        <c:axId val="285786768"/>
        <c:scaling>
          <c:orientation val="minMax"/>
          <c:min val="0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9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285790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6652920036360734E-2"/>
          <c:y val="0.94689961009602885"/>
          <c:w val="0.65909134340226616"/>
          <c:h val="3.6701026008112619E-2"/>
        </c:manualLayout>
      </c:layout>
      <c:overlay val="0"/>
      <c:txPr>
        <a:bodyPr/>
        <a:lstStyle/>
        <a:p>
          <a:pPr algn="ctr">
            <a:defRPr lang="en-US" sz="1100" b="1" i="0" u="none" strike="noStrike" kern="1200" baseline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 algn="ctr">
        <a:defRPr lang="en-US" sz="1000" b="1" i="0" u="none" strike="noStrike" kern="1200" baseline="0">
          <a:solidFill>
            <a:schemeClr val="tx1"/>
          </a:solidFill>
          <a:latin typeface="+mj-lt"/>
          <a:ea typeface="+mn-ea"/>
          <a:cs typeface="+mn-cs"/>
        </a:defRPr>
      </a:pPr>
      <a:endParaRPr lang="es-MX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0.85557</cdr:x>
      <cdr:y>0.36904</cdr:y>
    </cdr:from>
    <cdr:to>
      <cdr:x>1</cdr:x>
      <cdr:y>0.60501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AB71BA9-69A4-07EF-0D9F-9BC9A69605F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122885" y="1838250"/>
          <a:ext cx="1708897" cy="117538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930B9B5-2F02-011B-F255-907F51683A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3DE8A1-3908-C1C0-0165-6F52B3140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EF538-0CBB-764A-8C45-910FD34A220D}" type="datetimeFigureOut">
              <a:rPr lang="es-ES_tradnl" smtClean="0"/>
              <a:t>26/9/25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9EA879-C81A-9A3A-29F5-D9E020C238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2484D7-F6DD-01E2-0441-9EA40DCB15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D2DC9-052D-5F4E-9B42-0579F69D99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671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8CB6-FD9B-6242-9C39-D5AF516091E3}" type="datetimeFigureOut">
              <a:rPr lang="es-ES_tradnl" smtClean="0"/>
              <a:t>26/9/25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9FE0-687C-4C48-9885-1CF12A3B48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836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4" y="645722"/>
            <a:ext cx="1708946" cy="5659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98" y="644235"/>
            <a:ext cx="1189209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58" y="608055"/>
            <a:ext cx="1749064" cy="5806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94" y="609599"/>
            <a:ext cx="1217127" cy="55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gradFill>
          <a:gsLst>
            <a:gs pos="0">
              <a:srgbClr val="EFEFEF"/>
            </a:gs>
            <a:gs pos="3000">
              <a:srgbClr val="EFEFEF"/>
            </a:gs>
            <a:gs pos="50000">
              <a:srgbClr val="D5D5D5"/>
            </a:gs>
            <a:gs pos="91000">
              <a:srgbClr val="C0C0C0"/>
            </a:gs>
            <a:gs pos="100000">
              <a:srgbClr val="C0C0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702" y="241301"/>
            <a:ext cx="1938676" cy="888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6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4" y="645722"/>
            <a:ext cx="1708946" cy="5659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98" y="644235"/>
            <a:ext cx="1189209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1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8"/>
          <p:cNvSpPr txBox="1">
            <a:spLocks noGrp="1"/>
          </p:cNvSpPr>
          <p:nvPr>
            <p:ph type="title"/>
          </p:nvPr>
        </p:nvSpPr>
        <p:spPr>
          <a:xfrm>
            <a:off x="1424134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8"/>
          <p:cNvSpPr txBox="1">
            <a:spLocks noGrp="1"/>
          </p:cNvSpPr>
          <p:nvPr>
            <p:ph type="body" idx="1"/>
          </p:nvPr>
        </p:nvSpPr>
        <p:spPr>
          <a:xfrm>
            <a:off x="1424134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3208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2;p1">
            <a:extLst>
              <a:ext uri="{FF2B5EF4-FFF2-40B4-BE49-F238E27FC236}">
                <a16:creationId xmlns:a16="http://schemas.microsoft.com/office/drawing/2014/main" id="{08B1DA7E-1075-96A5-E88C-7E6761E84259}"/>
              </a:ext>
            </a:extLst>
          </p:cNvPr>
          <p:cNvSpPr txBox="1"/>
          <p:nvPr/>
        </p:nvSpPr>
        <p:spPr>
          <a:xfrm>
            <a:off x="2937164" y="1814083"/>
            <a:ext cx="8201891" cy="124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67"/>
              <a:buFont typeface="Arial"/>
              <a:buNone/>
            </a:pPr>
            <a:r>
              <a:rPr lang="es-MX" sz="3600" dirty="0">
                <a:solidFill>
                  <a:schemeClr val="bg1"/>
                </a:solidFill>
                <a:latin typeface="Montserrat ExtraBold" panose="00000900000000000000" pitchFamily="2" charset="0"/>
                <a:sym typeface="Tahoma"/>
              </a:rPr>
              <a:t>OBSERVATORIO ESTADÍSTICO</a:t>
            </a:r>
            <a:endParaRPr lang="es-MX" sz="3600" dirty="0">
              <a:solidFill>
                <a:schemeClr val="bg1"/>
              </a:solidFill>
              <a:latin typeface="Montserrat ExtraBold" panose="00000900000000000000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67"/>
              <a:buFont typeface="Arial"/>
              <a:buNone/>
            </a:pPr>
            <a:r>
              <a:rPr lang="es-MX" sz="3600" dirty="0">
                <a:solidFill>
                  <a:schemeClr val="bg1"/>
                </a:solidFill>
                <a:latin typeface="Montserrat ExtraBold" panose="00000900000000000000" pitchFamily="2" charset="0"/>
                <a:sym typeface="Tahoma"/>
              </a:rPr>
              <a:t>DE LOS SISTEMAS DE GARANTÍA</a:t>
            </a:r>
            <a:endParaRPr lang="es-MX" sz="3600" dirty="0">
              <a:solidFill>
                <a:schemeClr val="bg1"/>
              </a:solidFill>
              <a:latin typeface="Montserrat ExtraBold" panose="00000900000000000000" pitchFamily="2" charset="0"/>
              <a:sym typeface="Arial"/>
            </a:endParaRPr>
          </a:p>
        </p:txBody>
      </p:sp>
      <p:sp>
        <p:nvSpPr>
          <p:cNvPr id="3" name="Google Shape;403;p1">
            <a:extLst>
              <a:ext uri="{FF2B5EF4-FFF2-40B4-BE49-F238E27FC236}">
                <a16:creationId xmlns:a16="http://schemas.microsoft.com/office/drawing/2014/main" id="{55071329-E0E3-6971-74C9-30243CFF2F5C}"/>
              </a:ext>
            </a:extLst>
          </p:cNvPr>
          <p:cNvSpPr txBox="1"/>
          <p:nvPr/>
        </p:nvSpPr>
        <p:spPr>
          <a:xfrm>
            <a:off x="2349682" y="3794067"/>
            <a:ext cx="4288624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MX" sz="8800" dirty="0">
                <a:solidFill>
                  <a:schemeClr val="accent4"/>
                </a:solidFill>
                <a:latin typeface="Montserrat ExtraBold" panose="00000900000000000000" pitchFamily="2" charset="0"/>
                <a:sym typeface="Arial"/>
              </a:rPr>
              <a:t>2024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54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05;p1">
            <a:extLst>
              <a:ext uri="{FF2B5EF4-FFF2-40B4-BE49-F238E27FC236}">
                <a16:creationId xmlns:a16="http://schemas.microsoft.com/office/drawing/2014/main" id="{CF8AFE14-1E07-E5CC-59EE-4E27B14A7870}"/>
              </a:ext>
            </a:extLst>
          </p:cNvPr>
          <p:cNvSpPr txBox="1"/>
          <p:nvPr/>
        </p:nvSpPr>
        <p:spPr>
          <a:xfrm>
            <a:off x="2831288" y="3147708"/>
            <a:ext cx="8533398" cy="562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Raleway"/>
              <a:buNone/>
            </a:pPr>
            <a:r>
              <a:rPr lang="es-MX" sz="3200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s-MX" sz="3600" dirty="0">
                <a:solidFill>
                  <a:schemeClr val="bg1"/>
                </a:solidFill>
                <a:latin typeface="Montserrat ExtraBold" panose="00000900000000000000" pitchFamily="2" charset="0"/>
                <a:sym typeface="Tahoma"/>
              </a:rPr>
              <a:t>Latinoamérica, España y Portugal  </a:t>
            </a:r>
            <a:endParaRPr sz="36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FE71B-8434-F2B4-479F-2B0B0D261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28;p16">
            <a:extLst>
              <a:ext uri="{FF2B5EF4-FFF2-40B4-BE49-F238E27FC236}">
                <a16:creationId xmlns:a16="http://schemas.microsoft.com/office/drawing/2014/main" id="{410B9E12-8E08-0BFA-5AD4-2CAF7D780764}"/>
              </a:ext>
            </a:extLst>
          </p:cNvPr>
          <p:cNvSpPr txBox="1">
            <a:spLocks/>
          </p:cNvSpPr>
          <p:nvPr/>
        </p:nvSpPr>
        <p:spPr>
          <a:xfrm>
            <a:off x="539452" y="506715"/>
            <a:ext cx="9551073" cy="94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91413" rIns="91413" bIns="91413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ea typeface="+mn-ea"/>
                <a:cs typeface="+mn-cs"/>
                <a:sym typeface="Tahoma"/>
              </a:rPr>
              <a:t>EVOLUCIÓN 2010-2024 EN LATINOAMÉRICA </a:t>
            </a:r>
            <a:b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ea typeface="+mn-ea"/>
                <a:cs typeface="+mn-cs"/>
                <a:sym typeface="Tahoma"/>
              </a:rPr>
            </a:br>
            <a:r>
              <a:rPr lang="es-MX" sz="2400" dirty="0">
                <a:solidFill>
                  <a:srgbClr val="00A6E2"/>
                </a:solidFill>
                <a:latin typeface="Montserrat" pitchFamily="2" charset="77"/>
                <a:ea typeface="+mn-ea"/>
                <a:cs typeface="+mn-cs"/>
                <a:sym typeface="Tahoma"/>
              </a:rPr>
              <a:t>GARANTÍAS VIVAS (mill US$)</a:t>
            </a:r>
            <a:endParaRPr lang="es-MX" sz="2400" b="1" dirty="0">
              <a:solidFill>
                <a:srgbClr val="00A6E2"/>
              </a:solidFill>
              <a:latin typeface="Montserrat ExtraBold" panose="00000900000000000000" pitchFamily="2" charset="0"/>
              <a:ea typeface="+mn-ea"/>
              <a:cs typeface="+mn-cs"/>
              <a:sym typeface="Tahoma"/>
            </a:endParaRPr>
          </a:p>
        </p:txBody>
      </p:sp>
      <p:graphicFrame>
        <p:nvGraphicFramePr>
          <p:cNvPr id="17" name="2 Gráfico">
            <a:extLst>
              <a:ext uri="{FF2B5EF4-FFF2-40B4-BE49-F238E27FC236}">
                <a16:creationId xmlns:a16="http://schemas.microsoft.com/office/drawing/2014/main" id="{A9BEC5EA-5E5D-24F5-2D8A-9926AD6EFB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307950"/>
              </p:ext>
            </p:extLst>
          </p:nvPr>
        </p:nvGraphicFramePr>
        <p:xfrm>
          <a:off x="1" y="1912125"/>
          <a:ext cx="12077213" cy="466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Google Shape;1448;p17">
            <a:extLst>
              <a:ext uri="{FF2B5EF4-FFF2-40B4-BE49-F238E27FC236}">
                <a16:creationId xmlns:a16="http://schemas.microsoft.com/office/drawing/2014/main" id="{68AD041F-3A6B-EA47-51D5-E56B37F540B0}"/>
              </a:ext>
            </a:extLst>
          </p:cNvPr>
          <p:cNvSpPr txBox="1"/>
          <p:nvPr/>
        </p:nvSpPr>
        <p:spPr>
          <a:xfrm>
            <a:off x="10639444" y="2977642"/>
            <a:ext cx="921763" cy="415444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E5E5E5"/>
              </a:buClr>
              <a:buSzPts val="1050"/>
            </a:pPr>
            <a:r>
              <a:rPr lang="es-MX" sz="1050" b="1" kern="0" dirty="0">
                <a:solidFill>
                  <a:srgbClr val="E5E5E5"/>
                </a:solidFill>
                <a:latin typeface="Montserrat"/>
                <a:ea typeface="Montserrat"/>
                <a:cs typeface="Montserrat"/>
                <a:sym typeface="Montserrat"/>
              </a:rPr>
              <a:t>VAR vs 2023</a:t>
            </a:r>
            <a:endParaRPr sz="1050" b="1" kern="0" dirty="0">
              <a:solidFill>
                <a:srgbClr val="E5E5E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450;p17">
            <a:extLst>
              <a:ext uri="{FF2B5EF4-FFF2-40B4-BE49-F238E27FC236}">
                <a16:creationId xmlns:a16="http://schemas.microsoft.com/office/drawing/2014/main" id="{84AF1168-6718-1B67-ACC2-1139D261FD30}"/>
              </a:ext>
            </a:extLst>
          </p:cNvPr>
          <p:cNvSpPr txBox="1"/>
          <p:nvPr/>
        </p:nvSpPr>
        <p:spPr>
          <a:xfrm>
            <a:off x="1401900" y="2639628"/>
            <a:ext cx="2964015" cy="28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2000" b="1" kern="0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GARANTÍAS VIVAS</a:t>
            </a:r>
            <a:endParaRPr sz="14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451;p17">
            <a:extLst>
              <a:ext uri="{FF2B5EF4-FFF2-40B4-BE49-F238E27FC236}">
                <a16:creationId xmlns:a16="http://schemas.microsoft.com/office/drawing/2014/main" id="{139CBCC3-2EF9-7F23-A5E8-834EB61382D4}"/>
              </a:ext>
            </a:extLst>
          </p:cNvPr>
          <p:cNvSpPr/>
          <p:nvPr/>
        </p:nvSpPr>
        <p:spPr>
          <a:xfrm>
            <a:off x="1156633" y="1843895"/>
            <a:ext cx="3423506" cy="9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3600" b="1" kern="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$43,543 </a:t>
            </a:r>
            <a:r>
              <a:rPr lang="es-MX" sz="3600" b="1" kern="0" dirty="0" err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mill</a:t>
            </a:r>
            <a:endParaRPr sz="3600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13F3244-5DDE-3F9E-85F8-F2DA1527B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175" y="3466960"/>
            <a:ext cx="1925040" cy="1501954"/>
          </a:xfrm>
          <a:prstGeom prst="rect">
            <a:avLst/>
          </a:prstGeom>
        </p:spPr>
      </p:pic>
      <p:sp>
        <p:nvSpPr>
          <p:cNvPr id="22" name="Google Shape;1561;p18">
            <a:extLst>
              <a:ext uri="{FF2B5EF4-FFF2-40B4-BE49-F238E27FC236}">
                <a16:creationId xmlns:a16="http://schemas.microsoft.com/office/drawing/2014/main" id="{A004C6EF-9013-60CF-3D3E-C9194EEEEAAF}"/>
              </a:ext>
            </a:extLst>
          </p:cNvPr>
          <p:cNvSpPr txBox="1"/>
          <p:nvPr/>
        </p:nvSpPr>
        <p:spPr>
          <a:xfrm>
            <a:off x="33451" y="6575796"/>
            <a:ext cx="10118723" cy="25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defTabSz="914309">
              <a:buClr>
                <a:srgbClr val="000000"/>
              </a:buClr>
            </a:pPr>
            <a:r>
              <a:rPr lang="es-MX" sz="1050" kern="0" dirty="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América Central: se integra por El Salvador, Costa Rica y Honduras  - Resto de América del Sur: se integra por Bolivia, Ecuador, Perú, Uruguay y Paraguay</a:t>
            </a:r>
            <a:endParaRPr sz="1050" kern="0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496;p17">
            <a:extLst>
              <a:ext uri="{FF2B5EF4-FFF2-40B4-BE49-F238E27FC236}">
                <a16:creationId xmlns:a16="http://schemas.microsoft.com/office/drawing/2014/main" id="{54AD807C-5440-AECB-FB77-60627D915EF9}"/>
              </a:ext>
            </a:extLst>
          </p:cNvPr>
          <p:cNvSpPr txBox="1"/>
          <p:nvPr/>
        </p:nvSpPr>
        <p:spPr>
          <a:xfrm>
            <a:off x="1156633" y="1320286"/>
            <a:ext cx="10272358" cy="36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kern="0" dirty="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Se observan decrementos en Chile y Resto de América del Sur, Crecen Argentina y Centromérica</a:t>
            </a:r>
          </a:p>
        </p:txBody>
      </p:sp>
    </p:spTree>
    <p:extLst>
      <p:ext uri="{BB962C8B-B14F-4D97-AF65-F5344CB8AC3E}">
        <p14:creationId xmlns:p14="http://schemas.microsoft.com/office/powerpoint/2010/main" val="381634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879D9-B181-BEC0-CC1B-2EE3A0534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28;p16">
            <a:extLst>
              <a:ext uri="{FF2B5EF4-FFF2-40B4-BE49-F238E27FC236}">
                <a16:creationId xmlns:a16="http://schemas.microsoft.com/office/drawing/2014/main" id="{A7E44B3C-79DA-C3A3-5627-B752AB5401BC}"/>
              </a:ext>
            </a:extLst>
          </p:cNvPr>
          <p:cNvSpPr txBox="1">
            <a:spLocks/>
          </p:cNvSpPr>
          <p:nvPr/>
        </p:nvSpPr>
        <p:spPr>
          <a:xfrm>
            <a:off x="539452" y="506715"/>
            <a:ext cx="9551073" cy="94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91413" rIns="91413" bIns="91413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ea typeface="+mn-ea"/>
                <a:cs typeface="+mn-cs"/>
                <a:sym typeface="Tahoma"/>
              </a:rPr>
              <a:t>EVOLUCIÓN 2010-2024 EN LATINOAMÉRICA </a:t>
            </a:r>
            <a:b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ea typeface="+mn-ea"/>
                <a:cs typeface="+mn-cs"/>
                <a:sym typeface="Tahoma"/>
              </a:rPr>
            </a:br>
            <a:r>
              <a:rPr lang="es-MX" sz="2400" dirty="0">
                <a:solidFill>
                  <a:srgbClr val="00A6E2"/>
                </a:solidFill>
                <a:latin typeface="Montserrat" pitchFamily="2" charset="77"/>
                <a:ea typeface="+mn-ea"/>
                <a:cs typeface="+mn-cs"/>
                <a:sym typeface="Tahoma"/>
              </a:rPr>
              <a:t>CRÉDITO MOVILIZADO (mill US$)</a:t>
            </a:r>
            <a:endParaRPr lang="es-MX" sz="2400" b="1" dirty="0">
              <a:solidFill>
                <a:srgbClr val="00A6E2"/>
              </a:solidFill>
              <a:latin typeface="Montserrat ExtraBold" panose="00000900000000000000" pitchFamily="2" charset="0"/>
              <a:ea typeface="+mn-ea"/>
              <a:cs typeface="+mn-cs"/>
              <a:sym typeface="Tahoma"/>
            </a:endParaRPr>
          </a:p>
        </p:txBody>
      </p:sp>
      <p:graphicFrame>
        <p:nvGraphicFramePr>
          <p:cNvPr id="2" name="2 Gráfico">
            <a:extLst>
              <a:ext uri="{FF2B5EF4-FFF2-40B4-BE49-F238E27FC236}">
                <a16:creationId xmlns:a16="http://schemas.microsoft.com/office/drawing/2014/main" id="{D376420D-855F-BAB4-6E2A-911EC90C2C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561086"/>
              </p:ext>
            </p:extLst>
          </p:nvPr>
        </p:nvGraphicFramePr>
        <p:xfrm>
          <a:off x="-1" y="1797168"/>
          <a:ext cx="12016315" cy="473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oogle Shape;1508;p18">
            <a:extLst>
              <a:ext uri="{FF2B5EF4-FFF2-40B4-BE49-F238E27FC236}">
                <a16:creationId xmlns:a16="http://schemas.microsoft.com/office/drawing/2014/main" id="{C075C964-0E98-590C-B27B-66336773C057}"/>
              </a:ext>
            </a:extLst>
          </p:cNvPr>
          <p:cNvSpPr txBox="1"/>
          <p:nvPr/>
        </p:nvSpPr>
        <p:spPr>
          <a:xfrm>
            <a:off x="1401900" y="2789508"/>
            <a:ext cx="2964015" cy="28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2000" b="1" kern="0" dirty="0">
                <a:solidFill>
                  <a:schemeClr val="bg1">
                    <a:lumMod val="95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CRÉDITO MOVILIZADO</a:t>
            </a:r>
            <a:endParaRPr sz="1400" kern="0" dirty="0">
              <a:solidFill>
                <a:schemeClr val="bg1">
                  <a:lumMod val="9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509;p18">
            <a:extLst>
              <a:ext uri="{FF2B5EF4-FFF2-40B4-BE49-F238E27FC236}">
                <a16:creationId xmlns:a16="http://schemas.microsoft.com/office/drawing/2014/main" id="{CA074775-4B4B-3FB0-CE4E-DA157BC2685F}"/>
              </a:ext>
            </a:extLst>
          </p:cNvPr>
          <p:cNvSpPr/>
          <p:nvPr/>
        </p:nvSpPr>
        <p:spPr>
          <a:xfrm>
            <a:off x="1156633" y="1993776"/>
            <a:ext cx="3423506" cy="9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3600" b="1" kern="0" dirty="0">
                <a:solidFill>
                  <a:schemeClr val="bg1">
                    <a:lumMod val="9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$50,978 </a:t>
            </a:r>
            <a:r>
              <a:rPr lang="es-MX" sz="3600" b="1" kern="0" dirty="0" err="1">
                <a:solidFill>
                  <a:schemeClr val="bg1">
                    <a:lumMod val="9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mill</a:t>
            </a:r>
            <a:endParaRPr sz="3600" kern="0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10;p18">
            <a:extLst>
              <a:ext uri="{FF2B5EF4-FFF2-40B4-BE49-F238E27FC236}">
                <a16:creationId xmlns:a16="http://schemas.microsoft.com/office/drawing/2014/main" id="{F6784CC8-0CA4-50CF-4164-FC0F44DF69E3}"/>
              </a:ext>
            </a:extLst>
          </p:cNvPr>
          <p:cNvSpPr txBox="1"/>
          <p:nvPr/>
        </p:nvSpPr>
        <p:spPr>
          <a:xfrm>
            <a:off x="11035367" y="2458035"/>
            <a:ext cx="921763" cy="415444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E5E5E5"/>
              </a:buClr>
              <a:buSzPts val="1050"/>
            </a:pPr>
            <a:r>
              <a:rPr lang="es-MX" sz="1050" b="1" kern="0" dirty="0">
                <a:solidFill>
                  <a:srgbClr val="E5E5E5"/>
                </a:solidFill>
                <a:latin typeface="Montserrat"/>
                <a:ea typeface="Montserrat"/>
                <a:cs typeface="Montserrat"/>
                <a:sym typeface="Montserrat"/>
              </a:rPr>
              <a:t>VAR vs 2023</a:t>
            </a:r>
            <a:endParaRPr sz="1050" b="1" kern="0" dirty="0">
              <a:solidFill>
                <a:srgbClr val="E5E5E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559;p18">
            <a:extLst>
              <a:ext uri="{FF2B5EF4-FFF2-40B4-BE49-F238E27FC236}">
                <a16:creationId xmlns:a16="http://schemas.microsoft.com/office/drawing/2014/main" id="{584E67D9-0F27-221B-800C-CA26BC828965}"/>
              </a:ext>
            </a:extLst>
          </p:cNvPr>
          <p:cNvSpPr txBox="1"/>
          <p:nvPr/>
        </p:nvSpPr>
        <p:spPr>
          <a:xfrm>
            <a:off x="898687" y="1376809"/>
            <a:ext cx="10394626" cy="64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kern="0" dirty="0">
                <a:solidFill>
                  <a:schemeClr val="bg1">
                    <a:lumMod val="9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Destaca el crecimiento de Argentina y un ajuste a la baja en Resto de América del Sur impactado aún por ajustes de cartera COVID en Perú</a:t>
            </a:r>
            <a:endParaRPr kern="0" dirty="0">
              <a:solidFill>
                <a:schemeClr val="bg1">
                  <a:lumMod val="9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Google Shape;1561;p18">
            <a:extLst>
              <a:ext uri="{FF2B5EF4-FFF2-40B4-BE49-F238E27FC236}">
                <a16:creationId xmlns:a16="http://schemas.microsoft.com/office/drawing/2014/main" id="{BB039E11-3A9B-C37B-FB72-D92ACEB3D1F1}"/>
              </a:ext>
            </a:extLst>
          </p:cNvPr>
          <p:cNvSpPr txBox="1"/>
          <p:nvPr/>
        </p:nvSpPr>
        <p:spPr>
          <a:xfrm>
            <a:off x="33451" y="6529622"/>
            <a:ext cx="10118723" cy="25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defTabSz="914309">
              <a:buClr>
                <a:srgbClr val="000000"/>
              </a:buClr>
            </a:pPr>
            <a:r>
              <a:rPr lang="es-MX" sz="1050" kern="0" dirty="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América Central: se integra por El Salvador, Costa Rica y Honduras  - Resto de América del Sur: se integra por Bolivia, Ecuador, Perú, Uruguay y Paraguay</a:t>
            </a:r>
            <a:endParaRPr sz="1050" kern="0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E779D3E-BBFD-BE68-AFC9-A478F20D0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419" y="2895068"/>
            <a:ext cx="1961895" cy="13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8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07496-43DF-D9D8-9543-0E50278B7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28;p16">
            <a:extLst>
              <a:ext uri="{FF2B5EF4-FFF2-40B4-BE49-F238E27FC236}">
                <a16:creationId xmlns:a16="http://schemas.microsoft.com/office/drawing/2014/main" id="{EEBCCBC6-338E-CE37-2C6E-D9995F7756B4}"/>
              </a:ext>
            </a:extLst>
          </p:cNvPr>
          <p:cNvSpPr txBox="1">
            <a:spLocks/>
          </p:cNvSpPr>
          <p:nvPr/>
        </p:nvSpPr>
        <p:spPr>
          <a:xfrm>
            <a:off x="539452" y="506715"/>
            <a:ext cx="9551073" cy="94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91413" rIns="91413" bIns="91413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ea typeface="+mn-ea"/>
                <a:cs typeface="+mn-cs"/>
                <a:sym typeface="Tahoma"/>
              </a:rPr>
              <a:t>EVOLUCIÓN 2010-2024 EN LATINOAMÉRICA </a:t>
            </a:r>
            <a:b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ea typeface="+mn-ea"/>
                <a:cs typeface="+mn-cs"/>
                <a:sym typeface="Tahoma"/>
              </a:rPr>
            </a:br>
            <a:r>
              <a:rPr lang="es-MX" sz="2400" dirty="0">
                <a:solidFill>
                  <a:srgbClr val="00A6E2"/>
                </a:solidFill>
                <a:latin typeface="Montserrat" pitchFamily="2" charset="77"/>
                <a:ea typeface="+mn-ea"/>
                <a:cs typeface="+mn-cs"/>
                <a:sym typeface="Tahoma"/>
              </a:rPr>
              <a:t>RECURSOS PERMANENTES (mill US$)</a:t>
            </a:r>
            <a:endParaRPr lang="es-MX" sz="2400" b="1" dirty="0">
              <a:solidFill>
                <a:srgbClr val="00A6E2"/>
              </a:solidFill>
              <a:latin typeface="Montserrat ExtraBold" panose="00000900000000000000" pitchFamily="2" charset="0"/>
              <a:ea typeface="+mn-ea"/>
              <a:cs typeface="+mn-cs"/>
              <a:sym typeface="Tahoma"/>
            </a:endParaRPr>
          </a:p>
        </p:txBody>
      </p:sp>
      <p:sp>
        <p:nvSpPr>
          <p:cNvPr id="6" name="Google Shape;1559;p18">
            <a:extLst>
              <a:ext uri="{FF2B5EF4-FFF2-40B4-BE49-F238E27FC236}">
                <a16:creationId xmlns:a16="http://schemas.microsoft.com/office/drawing/2014/main" id="{73D64CDF-D98C-79E3-172F-53195C30C253}"/>
              </a:ext>
            </a:extLst>
          </p:cNvPr>
          <p:cNvSpPr txBox="1"/>
          <p:nvPr/>
        </p:nvSpPr>
        <p:spPr>
          <a:xfrm>
            <a:off x="898687" y="1376809"/>
            <a:ext cx="10394626" cy="36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kern="0" dirty="0">
                <a:solidFill>
                  <a:schemeClr val="bg1">
                    <a:lumMod val="9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Crecimiento de Argentina y Colombia, disminuyen Brasil y Chile</a:t>
            </a:r>
            <a:endParaRPr kern="0" dirty="0">
              <a:solidFill>
                <a:schemeClr val="bg1">
                  <a:lumMod val="9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9" name="2 Gráfico">
            <a:extLst>
              <a:ext uri="{FF2B5EF4-FFF2-40B4-BE49-F238E27FC236}">
                <a16:creationId xmlns:a16="http://schemas.microsoft.com/office/drawing/2014/main" id="{7915669F-BAC6-1373-C856-B64322A2E9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039364"/>
              </p:ext>
            </p:extLst>
          </p:nvPr>
        </p:nvGraphicFramePr>
        <p:xfrm>
          <a:off x="40198" y="1813919"/>
          <a:ext cx="11558903" cy="478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Google Shape;1568;p19">
            <a:extLst>
              <a:ext uri="{FF2B5EF4-FFF2-40B4-BE49-F238E27FC236}">
                <a16:creationId xmlns:a16="http://schemas.microsoft.com/office/drawing/2014/main" id="{2EDE8132-A738-750D-3F22-B4C8A5B1208A}"/>
              </a:ext>
            </a:extLst>
          </p:cNvPr>
          <p:cNvSpPr txBox="1"/>
          <p:nvPr/>
        </p:nvSpPr>
        <p:spPr>
          <a:xfrm>
            <a:off x="1156634" y="2512114"/>
            <a:ext cx="3559747" cy="28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2000" b="1" kern="0" dirty="0">
                <a:solidFill>
                  <a:schemeClr val="bg1">
                    <a:lumMod val="85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RECURSOS PERMAENTES</a:t>
            </a:r>
            <a:endParaRPr sz="1400" kern="0" dirty="0">
              <a:solidFill>
                <a:schemeClr val="bg1">
                  <a:lumMod val="8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569;p19">
            <a:extLst>
              <a:ext uri="{FF2B5EF4-FFF2-40B4-BE49-F238E27FC236}">
                <a16:creationId xmlns:a16="http://schemas.microsoft.com/office/drawing/2014/main" id="{D46E9220-E1A0-2425-9FDF-C4802ED4BEA6}"/>
              </a:ext>
            </a:extLst>
          </p:cNvPr>
          <p:cNvSpPr/>
          <p:nvPr/>
        </p:nvSpPr>
        <p:spPr>
          <a:xfrm>
            <a:off x="1156633" y="1813919"/>
            <a:ext cx="3423506" cy="9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3600" b="1" kern="0" dirty="0">
                <a:solidFill>
                  <a:schemeClr val="bg1">
                    <a:lumMod val="9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$9,518 </a:t>
            </a:r>
            <a:r>
              <a:rPr lang="es-MX" sz="3600" b="1" kern="0" dirty="0" err="1">
                <a:solidFill>
                  <a:schemeClr val="bg1">
                    <a:lumMod val="9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mill</a:t>
            </a:r>
            <a:endParaRPr sz="3600" kern="0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570;p19">
            <a:extLst>
              <a:ext uri="{FF2B5EF4-FFF2-40B4-BE49-F238E27FC236}">
                <a16:creationId xmlns:a16="http://schemas.microsoft.com/office/drawing/2014/main" id="{280E99F3-3C15-B3E9-C768-A880AD5DC659}"/>
              </a:ext>
            </a:extLst>
          </p:cNvPr>
          <p:cNvSpPr txBox="1"/>
          <p:nvPr/>
        </p:nvSpPr>
        <p:spPr>
          <a:xfrm>
            <a:off x="11230039" y="3557753"/>
            <a:ext cx="921763" cy="230762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E5E5E5"/>
              </a:buClr>
              <a:buSzPts val="1050"/>
            </a:pPr>
            <a:r>
              <a:rPr lang="es-MX" sz="900" b="1" kern="0" dirty="0">
                <a:solidFill>
                  <a:srgbClr val="E5E5E5"/>
                </a:solidFill>
                <a:latin typeface="Montserrat"/>
                <a:ea typeface="Montserrat"/>
                <a:cs typeface="Montserrat"/>
                <a:sym typeface="Montserrat"/>
              </a:rPr>
              <a:t>VAR vs 2023</a:t>
            </a:r>
            <a:endParaRPr sz="900" b="1" kern="0" dirty="0">
              <a:solidFill>
                <a:srgbClr val="E5E5E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561;p18">
            <a:extLst>
              <a:ext uri="{FF2B5EF4-FFF2-40B4-BE49-F238E27FC236}">
                <a16:creationId xmlns:a16="http://schemas.microsoft.com/office/drawing/2014/main" id="{6F714CD9-F927-A1D4-69F6-F05D37E721E2}"/>
              </a:ext>
            </a:extLst>
          </p:cNvPr>
          <p:cNvSpPr txBox="1"/>
          <p:nvPr/>
        </p:nvSpPr>
        <p:spPr>
          <a:xfrm>
            <a:off x="33451" y="6529622"/>
            <a:ext cx="10118723" cy="25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defTabSz="914309">
              <a:buClr>
                <a:srgbClr val="000000"/>
              </a:buClr>
            </a:pPr>
            <a:r>
              <a:rPr lang="es-MX" sz="1050" kern="0" dirty="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América Central: se integra por El Salvador, Costa Rica y Honduras  - Resto de América del Sur: se integra por Bolivia, Ecuador, Perú, Uruguay y Paraguay</a:t>
            </a:r>
            <a:endParaRPr sz="1050" kern="0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6462AAB-FE39-DEE8-0494-F47D964B5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444" y="3825281"/>
            <a:ext cx="1516254" cy="126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3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6A975-B5CF-84E5-40E5-8C9A118AA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28;p16">
            <a:extLst>
              <a:ext uri="{FF2B5EF4-FFF2-40B4-BE49-F238E27FC236}">
                <a16:creationId xmlns:a16="http://schemas.microsoft.com/office/drawing/2014/main" id="{2665036C-A43A-9301-6BED-E00267F4EC16}"/>
              </a:ext>
            </a:extLst>
          </p:cNvPr>
          <p:cNvSpPr txBox="1">
            <a:spLocks/>
          </p:cNvSpPr>
          <p:nvPr/>
        </p:nvSpPr>
        <p:spPr>
          <a:xfrm>
            <a:off x="539452" y="506715"/>
            <a:ext cx="9551073" cy="94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91413" rIns="91413" bIns="91413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ea typeface="+mn-ea"/>
                <a:cs typeface="+mn-cs"/>
                <a:sym typeface="Tahoma"/>
              </a:rPr>
              <a:t>EVOLUCIÓN 2010-2024 EN LATINOAMÉRICA </a:t>
            </a:r>
            <a:b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ea typeface="+mn-ea"/>
                <a:cs typeface="+mn-cs"/>
                <a:sym typeface="Tahoma"/>
              </a:rPr>
            </a:br>
            <a:r>
              <a:rPr lang="es-MX" sz="2400" dirty="0">
                <a:solidFill>
                  <a:srgbClr val="00A6E2"/>
                </a:solidFill>
                <a:latin typeface="Montserrat" pitchFamily="2" charset="77"/>
                <a:ea typeface="+mn-ea"/>
                <a:cs typeface="+mn-cs"/>
                <a:sym typeface="Tahoma"/>
              </a:rPr>
              <a:t>PYMES BENEFICIADAS</a:t>
            </a:r>
            <a:endParaRPr lang="es-MX" sz="2400" b="1" dirty="0">
              <a:solidFill>
                <a:srgbClr val="00A6E2"/>
              </a:solidFill>
              <a:latin typeface="Montserrat ExtraBold" panose="00000900000000000000" pitchFamily="2" charset="0"/>
              <a:ea typeface="+mn-ea"/>
              <a:cs typeface="+mn-cs"/>
              <a:sym typeface="Tahoma"/>
            </a:endParaRPr>
          </a:p>
        </p:txBody>
      </p:sp>
      <p:sp>
        <p:nvSpPr>
          <p:cNvPr id="13" name="Google Shape;1561;p18">
            <a:extLst>
              <a:ext uri="{FF2B5EF4-FFF2-40B4-BE49-F238E27FC236}">
                <a16:creationId xmlns:a16="http://schemas.microsoft.com/office/drawing/2014/main" id="{70DBE8A2-F6CC-888A-D91E-2FD910CFACF8}"/>
              </a:ext>
            </a:extLst>
          </p:cNvPr>
          <p:cNvSpPr txBox="1"/>
          <p:nvPr/>
        </p:nvSpPr>
        <p:spPr>
          <a:xfrm>
            <a:off x="33451" y="6529622"/>
            <a:ext cx="10118723" cy="25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defTabSz="914309">
              <a:buClr>
                <a:srgbClr val="000000"/>
              </a:buClr>
            </a:pPr>
            <a:r>
              <a:rPr lang="es-MX" sz="1050" kern="0" dirty="0">
                <a:solidFill>
                  <a:schemeClr val="bg1">
                    <a:lumMod val="9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América Central: se integra por El Salvador, Costa Rica y Honduras  - Resto de América del Sur: se integra por Bolivia, Ecuador, Perú, Uruguay y Paraguay</a:t>
            </a:r>
            <a:endParaRPr sz="1050" kern="0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2 Gráfico">
            <a:extLst>
              <a:ext uri="{FF2B5EF4-FFF2-40B4-BE49-F238E27FC236}">
                <a16:creationId xmlns:a16="http://schemas.microsoft.com/office/drawing/2014/main" id="{59591E07-A5E0-271B-C5E0-510FD67F9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735438"/>
              </p:ext>
            </p:extLst>
          </p:nvPr>
        </p:nvGraphicFramePr>
        <p:xfrm>
          <a:off x="0" y="1549127"/>
          <a:ext cx="11830242" cy="498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oogle Shape;1628;p20">
            <a:extLst>
              <a:ext uri="{FF2B5EF4-FFF2-40B4-BE49-F238E27FC236}">
                <a16:creationId xmlns:a16="http://schemas.microsoft.com/office/drawing/2014/main" id="{FE7A5113-362F-AF23-7CEF-C5DB2018D217}"/>
              </a:ext>
            </a:extLst>
          </p:cNvPr>
          <p:cNvSpPr/>
          <p:nvPr/>
        </p:nvSpPr>
        <p:spPr>
          <a:xfrm>
            <a:off x="361758" y="1992628"/>
            <a:ext cx="3423506" cy="9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3600" b="1" kern="0" dirty="0">
                <a:solidFill>
                  <a:schemeClr val="bg1">
                    <a:lumMod val="8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5,423,317</a:t>
            </a:r>
            <a:endParaRPr sz="3600" kern="0" dirty="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678;p20">
            <a:extLst>
              <a:ext uri="{FF2B5EF4-FFF2-40B4-BE49-F238E27FC236}">
                <a16:creationId xmlns:a16="http://schemas.microsoft.com/office/drawing/2014/main" id="{F406DD5B-1367-3617-5359-11EA204BC0B6}"/>
              </a:ext>
            </a:extLst>
          </p:cNvPr>
          <p:cNvSpPr txBox="1"/>
          <p:nvPr/>
        </p:nvSpPr>
        <p:spPr>
          <a:xfrm>
            <a:off x="1156633" y="1346422"/>
            <a:ext cx="10394496" cy="64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kern="0" dirty="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En el número de Pymes destacan Colombia, Brasil y México y disminuciones en Argentina, Chile y Resto de América del Sur</a:t>
            </a:r>
            <a:endParaRPr kern="0" dirty="0">
              <a:solidFill>
                <a:schemeClr val="bg1">
                  <a:lumMod val="8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Google Shape;1627;p20">
            <a:extLst>
              <a:ext uri="{FF2B5EF4-FFF2-40B4-BE49-F238E27FC236}">
                <a16:creationId xmlns:a16="http://schemas.microsoft.com/office/drawing/2014/main" id="{A826AE34-F195-1BEF-8606-8434C9B8B696}"/>
              </a:ext>
            </a:extLst>
          </p:cNvPr>
          <p:cNvSpPr txBox="1"/>
          <p:nvPr/>
        </p:nvSpPr>
        <p:spPr>
          <a:xfrm>
            <a:off x="1068378" y="2690604"/>
            <a:ext cx="1718407" cy="28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2000" b="1" kern="0" dirty="0">
                <a:solidFill>
                  <a:schemeClr val="bg1">
                    <a:lumMod val="85000"/>
                  </a:schemeClr>
                </a:solidFill>
                <a:latin typeface="Fira Sans"/>
                <a:ea typeface="Fira Sans"/>
                <a:cs typeface="Fira Sans"/>
                <a:sym typeface="Fira Sans"/>
              </a:rPr>
              <a:t>PYMES </a:t>
            </a:r>
            <a:endParaRPr sz="1400" kern="0" dirty="0">
              <a:solidFill>
                <a:schemeClr val="bg1">
                  <a:lumMod val="85000"/>
                </a:scheme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14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9D83A-80CD-9EB1-7B71-7ACA9BCED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428;p16">
            <a:extLst>
              <a:ext uri="{FF2B5EF4-FFF2-40B4-BE49-F238E27FC236}">
                <a16:creationId xmlns:a16="http://schemas.microsoft.com/office/drawing/2014/main" id="{7403C115-8AB8-AE7B-D4B5-F61551511D3A}"/>
              </a:ext>
            </a:extLst>
          </p:cNvPr>
          <p:cNvSpPr txBox="1">
            <a:spLocks/>
          </p:cNvSpPr>
          <p:nvPr/>
        </p:nvSpPr>
        <p:spPr>
          <a:xfrm>
            <a:off x="539452" y="506715"/>
            <a:ext cx="9551073" cy="94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91413" rIns="91413" bIns="91413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ea typeface="+mn-ea"/>
                <a:cs typeface="+mn-cs"/>
                <a:sym typeface="Tahoma"/>
              </a:rPr>
              <a:t>SALDO GARANTÍAS VIVAS 2024</a:t>
            </a:r>
          </a:p>
          <a:p>
            <a:r>
              <a:rPr lang="es-MX" sz="1800" dirty="0">
                <a:solidFill>
                  <a:srgbClr val="00A6E2"/>
                </a:solidFill>
                <a:latin typeface="Montserrat" pitchFamily="2" charset="77"/>
                <a:ea typeface="+mn-ea"/>
                <a:cs typeface="+mn-cs"/>
                <a:sym typeface="Tahoma"/>
              </a:rPr>
              <a:t>5 PAISES CONCENTRAN EL 84% DEL SALDO DE LAS GARANTÍAS</a:t>
            </a:r>
            <a:endParaRPr lang="es-MX" sz="1800" b="1" dirty="0">
              <a:solidFill>
                <a:srgbClr val="00A6E2"/>
              </a:solidFill>
              <a:latin typeface="Montserrat ExtraBold" panose="00000900000000000000" pitchFamily="2" charset="0"/>
              <a:ea typeface="+mn-ea"/>
              <a:cs typeface="+mn-cs"/>
              <a:sym typeface="Tahoma"/>
            </a:endParaRPr>
          </a:p>
        </p:txBody>
      </p:sp>
      <p:sp>
        <p:nvSpPr>
          <p:cNvPr id="6" name="Google Shape;1929;p27">
            <a:extLst>
              <a:ext uri="{FF2B5EF4-FFF2-40B4-BE49-F238E27FC236}">
                <a16:creationId xmlns:a16="http://schemas.microsoft.com/office/drawing/2014/main" id="{862FB306-9724-4D84-FE57-B1321F2F1546}"/>
              </a:ext>
            </a:extLst>
          </p:cNvPr>
          <p:cNvSpPr/>
          <p:nvPr/>
        </p:nvSpPr>
        <p:spPr>
          <a:xfrm>
            <a:off x="1209164" y="2324039"/>
            <a:ext cx="10039029" cy="1447429"/>
          </a:xfrm>
          <a:prstGeom prst="rect">
            <a:avLst/>
          </a:prstGeom>
          <a:noFill/>
          <a:ln w="12700" cap="flat" cmpd="sng">
            <a:solidFill>
              <a:srgbClr val="00919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kern="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7" name="3 Gráfico">
            <a:extLst>
              <a:ext uri="{FF2B5EF4-FFF2-40B4-BE49-F238E27FC236}">
                <a16:creationId xmlns:a16="http://schemas.microsoft.com/office/drawing/2014/main" id="{F72339BF-5F46-780E-803E-C6E3AADF4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708750"/>
              </p:ext>
            </p:extLst>
          </p:nvPr>
        </p:nvGraphicFramePr>
        <p:xfrm>
          <a:off x="1113286" y="2237774"/>
          <a:ext cx="9740282" cy="419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931;p27">
            <a:extLst>
              <a:ext uri="{FF2B5EF4-FFF2-40B4-BE49-F238E27FC236}">
                <a16:creationId xmlns:a16="http://schemas.microsoft.com/office/drawing/2014/main" id="{E0DFEB4F-A789-5A81-7A5C-BC2E711DDE8B}"/>
              </a:ext>
            </a:extLst>
          </p:cNvPr>
          <p:cNvSpPr/>
          <p:nvPr/>
        </p:nvSpPr>
        <p:spPr>
          <a:xfrm>
            <a:off x="5331470" y="4705785"/>
            <a:ext cx="4183224" cy="15383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33;p27">
            <a:extLst>
              <a:ext uri="{FF2B5EF4-FFF2-40B4-BE49-F238E27FC236}">
                <a16:creationId xmlns:a16="http://schemas.microsoft.com/office/drawing/2014/main" id="{FCC06FE5-D8ED-0E75-976A-C1BDB029E342}"/>
              </a:ext>
            </a:extLst>
          </p:cNvPr>
          <p:cNvSpPr txBox="1"/>
          <p:nvPr/>
        </p:nvSpPr>
        <p:spPr>
          <a:xfrm>
            <a:off x="366436" y="2000420"/>
            <a:ext cx="742640" cy="230802"/>
          </a:xfrm>
          <a:prstGeom prst="rect">
            <a:avLst/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900" b="1" kern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% TOTAL</a:t>
            </a:r>
            <a:endParaRPr sz="900" b="1" kern="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934;p27">
            <a:extLst>
              <a:ext uri="{FF2B5EF4-FFF2-40B4-BE49-F238E27FC236}">
                <a16:creationId xmlns:a16="http://schemas.microsoft.com/office/drawing/2014/main" id="{F234709A-EB12-0391-0103-C9E15FB2F83F}"/>
              </a:ext>
            </a:extLst>
          </p:cNvPr>
          <p:cNvSpPr txBox="1"/>
          <p:nvPr/>
        </p:nvSpPr>
        <p:spPr>
          <a:xfrm>
            <a:off x="1322449" y="2006972"/>
            <a:ext cx="742639" cy="230802"/>
          </a:xfrm>
          <a:prstGeom prst="rect">
            <a:avLst/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9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PAÍS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936;p27">
            <a:extLst>
              <a:ext uri="{FF2B5EF4-FFF2-40B4-BE49-F238E27FC236}">
                <a16:creationId xmlns:a16="http://schemas.microsoft.com/office/drawing/2014/main" id="{A7DA7307-6DF2-47B2-D7F4-75A5E2AA31DB}"/>
              </a:ext>
            </a:extLst>
          </p:cNvPr>
          <p:cNvSpPr/>
          <p:nvPr/>
        </p:nvSpPr>
        <p:spPr>
          <a:xfrm>
            <a:off x="6050985" y="5286598"/>
            <a:ext cx="1060118" cy="22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000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37;p27">
            <a:extLst>
              <a:ext uri="{FF2B5EF4-FFF2-40B4-BE49-F238E27FC236}">
                <a16:creationId xmlns:a16="http://schemas.microsoft.com/office/drawing/2014/main" id="{DB37743A-862A-799C-C9E2-4A851708C8C0}"/>
              </a:ext>
            </a:extLst>
          </p:cNvPr>
          <p:cNvSpPr/>
          <p:nvPr/>
        </p:nvSpPr>
        <p:spPr>
          <a:xfrm>
            <a:off x="4862303" y="5351114"/>
            <a:ext cx="903173" cy="23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600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38;p27">
            <a:extLst>
              <a:ext uri="{FF2B5EF4-FFF2-40B4-BE49-F238E27FC236}">
                <a16:creationId xmlns:a16="http://schemas.microsoft.com/office/drawing/2014/main" id="{59F65A4D-E6D8-8977-6D77-DE9B352B9055}"/>
              </a:ext>
            </a:extLst>
          </p:cNvPr>
          <p:cNvSpPr txBox="1"/>
          <p:nvPr/>
        </p:nvSpPr>
        <p:spPr>
          <a:xfrm>
            <a:off x="5388542" y="5360356"/>
            <a:ext cx="1189769" cy="74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defTabSz="914309">
              <a:buClr>
                <a:srgbClr val="000000"/>
              </a:buClr>
            </a:pPr>
            <a:r>
              <a:rPr lang="es-MX" sz="1200" b="1" kern="0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Argentina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309">
              <a:spcBef>
                <a:spcPts val="400"/>
              </a:spcBef>
              <a:buClr>
                <a:srgbClr val="000000"/>
              </a:buClr>
            </a:pPr>
            <a:r>
              <a:rPr lang="es-MX" sz="1200" b="1" kern="0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Costa Rica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309">
              <a:spcBef>
                <a:spcPts val="400"/>
              </a:spcBef>
              <a:buClr>
                <a:srgbClr val="000000"/>
              </a:buClr>
            </a:pPr>
            <a:r>
              <a:rPr lang="es-MX" sz="1200" b="1" kern="0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España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939;p27">
            <a:extLst>
              <a:ext uri="{FF2B5EF4-FFF2-40B4-BE49-F238E27FC236}">
                <a16:creationId xmlns:a16="http://schemas.microsoft.com/office/drawing/2014/main" id="{BB3546C6-7215-1925-EAE0-ADD56F0386EC}"/>
              </a:ext>
            </a:extLst>
          </p:cNvPr>
          <p:cNvSpPr/>
          <p:nvPr/>
        </p:nvSpPr>
        <p:spPr>
          <a:xfrm>
            <a:off x="4885393" y="5615123"/>
            <a:ext cx="903173" cy="23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600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940;p27">
            <a:extLst>
              <a:ext uri="{FF2B5EF4-FFF2-40B4-BE49-F238E27FC236}">
                <a16:creationId xmlns:a16="http://schemas.microsoft.com/office/drawing/2014/main" id="{6FCF17C7-21E9-32F1-DE18-44EACC62680A}"/>
              </a:ext>
            </a:extLst>
          </p:cNvPr>
          <p:cNvSpPr/>
          <p:nvPr/>
        </p:nvSpPr>
        <p:spPr>
          <a:xfrm>
            <a:off x="4885393" y="5930657"/>
            <a:ext cx="903173" cy="23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600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941;p27" descr="Zoom in con relleno sólido">
            <a:extLst>
              <a:ext uri="{FF2B5EF4-FFF2-40B4-BE49-F238E27FC236}">
                <a16:creationId xmlns:a16="http://schemas.microsoft.com/office/drawing/2014/main" id="{D2869BEB-5EE6-D05B-8450-4333D005AA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721421">
            <a:off x="6024119" y="4776464"/>
            <a:ext cx="398011" cy="39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42;p27">
            <a:extLst>
              <a:ext uri="{FF2B5EF4-FFF2-40B4-BE49-F238E27FC236}">
                <a16:creationId xmlns:a16="http://schemas.microsoft.com/office/drawing/2014/main" id="{E42BC7ED-2692-F6C0-D6A2-5847CDB3DA61}"/>
              </a:ext>
            </a:extLst>
          </p:cNvPr>
          <p:cNvSpPr txBox="1"/>
          <p:nvPr/>
        </p:nvSpPr>
        <p:spPr>
          <a:xfrm>
            <a:off x="6690113" y="5395558"/>
            <a:ext cx="663253" cy="26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1100" b="1" kern="0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 122%</a:t>
            </a:r>
            <a:endParaRPr sz="1100" b="1" kern="0" dirty="0">
              <a:solidFill>
                <a:srgbClr val="59595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" name="Google Shape;1943;p27">
            <a:extLst>
              <a:ext uri="{FF2B5EF4-FFF2-40B4-BE49-F238E27FC236}">
                <a16:creationId xmlns:a16="http://schemas.microsoft.com/office/drawing/2014/main" id="{6053A793-9342-17FA-2F70-5F9B571CF5B4}"/>
              </a:ext>
            </a:extLst>
          </p:cNvPr>
          <p:cNvSpPr txBox="1"/>
          <p:nvPr/>
        </p:nvSpPr>
        <p:spPr>
          <a:xfrm>
            <a:off x="6690115" y="5651809"/>
            <a:ext cx="574121" cy="2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1100" b="1" kern="0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 30%</a:t>
            </a:r>
            <a:endParaRPr sz="1100" b="1" kern="0" dirty="0">
              <a:solidFill>
                <a:srgbClr val="59595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Google Shape;1944;p27">
            <a:extLst>
              <a:ext uri="{FF2B5EF4-FFF2-40B4-BE49-F238E27FC236}">
                <a16:creationId xmlns:a16="http://schemas.microsoft.com/office/drawing/2014/main" id="{92EF91D3-4B9F-F6D6-2AB8-73240EB2106D}"/>
              </a:ext>
            </a:extLst>
          </p:cNvPr>
          <p:cNvSpPr txBox="1"/>
          <p:nvPr/>
        </p:nvSpPr>
        <p:spPr>
          <a:xfrm>
            <a:off x="6700330" y="5910063"/>
            <a:ext cx="574121" cy="2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1100" b="1" kern="0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 18%</a:t>
            </a:r>
            <a:endParaRPr sz="1100" b="1" kern="0" dirty="0">
              <a:solidFill>
                <a:srgbClr val="59595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2" name="Google Shape;1945;p27">
            <a:extLst>
              <a:ext uri="{FF2B5EF4-FFF2-40B4-BE49-F238E27FC236}">
                <a16:creationId xmlns:a16="http://schemas.microsoft.com/office/drawing/2014/main" id="{09104D78-BFDC-A9C0-E77B-268BDB90A63C}"/>
              </a:ext>
            </a:extLst>
          </p:cNvPr>
          <p:cNvGrpSpPr/>
          <p:nvPr/>
        </p:nvGrpSpPr>
        <p:grpSpPr>
          <a:xfrm>
            <a:off x="7842475" y="4765983"/>
            <a:ext cx="1311662" cy="433433"/>
            <a:chOff x="7624421" y="4767103"/>
            <a:chExt cx="1311833" cy="433489"/>
          </a:xfrm>
        </p:grpSpPr>
        <p:sp>
          <p:nvSpPr>
            <p:cNvPr id="23" name="Google Shape;1946;p27">
              <a:extLst>
                <a:ext uri="{FF2B5EF4-FFF2-40B4-BE49-F238E27FC236}">
                  <a16:creationId xmlns:a16="http://schemas.microsoft.com/office/drawing/2014/main" id="{0B473D68-83F1-A5D5-7F76-55267D504E24}"/>
                </a:ext>
              </a:extLst>
            </p:cNvPr>
            <p:cNvSpPr txBox="1"/>
            <p:nvPr/>
          </p:nvSpPr>
          <p:spPr>
            <a:xfrm>
              <a:off x="7993367" y="4829960"/>
              <a:ext cx="94288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spAutoFit/>
            </a:bodyPr>
            <a:lstStyle/>
            <a:p>
              <a:pPr defTabSz="914309">
                <a:buClr>
                  <a:srgbClr val="000000"/>
                </a:buClr>
              </a:pPr>
              <a:r>
                <a:rPr lang="es-MX" sz="1200" b="1" kern="0" dirty="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BAJARON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4" name="Google Shape;1947;p27" descr="Badge Follow con relleno sólido">
              <a:extLst>
                <a:ext uri="{FF2B5EF4-FFF2-40B4-BE49-F238E27FC236}">
                  <a16:creationId xmlns:a16="http://schemas.microsoft.com/office/drawing/2014/main" id="{FF48DE1B-99FD-15B2-052D-5EB82660375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4421" y="4767103"/>
              <a:ext cx="433489" cy="43348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" name="Google Shape;1948;p27">
            <a:extLst>
              <a:ext uri="{FF2B5EF4-FFF2-40B4-BE49-F238E27FC236}">
                <a16:creationId xmlns:a16="http://schemas.microsoft.com/office/drawing/2014/main" id="{FC1890F6-1720-0312-F32A-22DB87528B00}"/>
              </a:ext>
            </a:extLst>
          </p:cNvPr>
          <p:cNvCxnSpPr/>
          <p:nvPr/>
        </p:nvCxnSpPr>
        <p:spPr>
          <a:xfrm flipH="1">
            <a:off x="7468616" y="4911682"/>
            <a:ext cx="9294" cy="1332487"/>
          </a:xfrm>
          <a:prstGeom prst="straightConnector1">
            <a:avLst/>
          </a:prstGeom>
          <a:noFill/>
          <a:ln w="952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1949;p27">
            <a:extLst>
              <a:ext uri="{FF2B5EF4-FFF2-40B4-BE49-F238E27FC236}">
                <a16:creationId xmlns:a16="http://schemas.microsoft.com/office/drawing/2014/main" id="{37EDCE79-EE21-2186-2038-E6AFB509E138}"/>
              </a:ext>
            </a:extLst>
          </p:cNvPr>
          <p:cNvSpPr/>
          <p:nvPr/>
        </p:nvSpPr>
        <p:spPr>
          <a:xfrm>
            <a:off x="6549536" y="5434140"/>
            <a:ext cx="145493" cy="105553"/>
          </a:xfrm>
          <a:prstGeom prst="triangle">
            <a:avLst>
              <a:gd name="adj" fmla="val 50000"/>
            </a:avLst>
          </a:prstGeom>
          <a:solidFill>
            <a:srgbClr val="37D142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950;p27">
            <a:extLst>
              <a:ext uri="{FF2B5EF4-FFF2-40B4-BE49-F238E27FC236}">
                <a16:creationId xmlns:a16="http://schemas.microsoft.com/office/drawing/2014/main" id="{46BBDCA5-B81B-7EDD-0707-5ECE18E326B0}"/>
              </a:ext>
            </a:extLst>
          </p:cNvPr>
          <p:cNvSpPr/>
          <p:nvPr/>
        </p:nvSpPr>
        <p:spPr>
          <a:xfrm>
            <a:off x="6549536" y="5727357"/>
            <a:ext cx="145493" cy="105553"/>
          </a:xfrm>
          <a:prstGeom prst="triangle">
            <a:avLst>
              <a:gd name="adj" fmla="val 50000"/>
            </a:avLst>
          </a:prstGeom>
          <a:solidFill>
            <a:srgbClr val="37D142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951;p27">
            <a:extLst>
              <a:ext uri="{FF2B5EF4-FFF2-40B4-BE49-F238E27FC236}">
                <a16:creationId xmlns:a16="http://schemas.microsoft.com/office/drawing/2014/main" id="{3C6785DF-61CB-E47B-EB12-E9DA72817DC6}"/>
              </a:ext>
            </a:extLst>
          </p:cNvPr>
          <p:cNvSpPr/>
          <p:nvPr/>
        </p:nvSpPr>
        <p:spPr>
          <a:xfrm>
            <a:off x="6549536" y="5975247"/>
            <a:ext cx="145493" cy="105553"/>
          </a:xfrm>
          <a:prstGeom prst="triangle">
            <a:avLst>
              <a:gd name="adj" fmla="val 50000"/>
            </a:avLst>
          </a:prstGeom>
          <a:solidFill>
            <a:srgbClr val="37D142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952;p27">
            <a:extLst>
              <a:ext uri="{FF2B5EF4-FFF2-40B4-BE49-F238E27FC236}">
                <a16:creationId xmlns:a16="http://schemas.microsoft.com/office/drawing/2014/main" id="{E852A7AF-3612-3EE5-6016-38557CC6FDE7}"/>
              </a:ext>
            </a:extLst>
          </p:cNvPr>
          <p:cNvSpPr/>
          <p:nvPr/>
        </p:nvSpPr>
        <p:spPr>
          <a:xfrm>
            <a:off x="8692241" y="5273899"/>
            <a:ext cx="1060118" cy="22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000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953;p27">
            <a:extLst>
              <a:ext uri="{FF2B5EF4-FFF2-40B4-BE49-F238E27FC236}">
                <a16:creationId xmlns:a16="http://schemas.microsoft.com/office/drawing/2014/main" id="{718C5585-209D-EA6A-6087-32F947626D8E}"/>
              </a:ext>
            </a:extLst>
          </p:cNvPr>
          <p:cNvSpPr/>
          <p:nvPr/>
        </p:nvSpPr>
        <p:spPr>
          <a:xfrm>
            <a:off x="7503559" y="5338416"/>
            <a:ext cx="903173" cy="23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600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954;p27">
            <a:extLst>
              <a:ext uri="{FF2B5EF4-FFF2-40B4-BE49-F238E27FC236}">
                <a16:creationId xmlns:a16="http://schemas.microsoft.com/office/drawing/2014/main" id="{CCA4A35C-6E39-136E-8244-17358512A7BF}"/>
              </a:ext>
            </a:extLst>
          </p:cNvPr>
          <p:cNvSpPr/>
          <p:nvPr/>
        </p:nvSpPr>
        <p:spPr>
          <a:xfrm>
            <a:off x="7526649" y="5602424"/>
            <a:ext cx="903173" cy="23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600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955;p27">
            <a:extLst>
              <a:ext uri="{FF2B5EF4-FFF2-40B4-BE49-F238E27FC236}">
                <a16:creationId xmlns:a16="http://schemas.microsoft.com/office/drawing/2014/main" id="{396FFD39-24EB-ACD5-2891-6851FA609EA8}"/>
              </a:ext>
            </a:extLst>
          </p:cNvPr>
          <p:cNvSpPr/>
          <p:nvPr/>
        </p:nvSpPr>
        <p:spPr>
          <a:xfrm>
            <a:off x="7526649" y="5917958"/>
            <a:ext cx="903173" cy="23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600" ker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956;p27">
            <a:extLst>
              <a:ext uri="{FF2B5EF4-FFF2-40B4-BE49-F238E27FC236}">
                <a16:creationId xmlns:a16="http://schemas.microsoft.com/office/drawing/2014/main" id="{051110E0-1810-D7E8-D4BC-7807BE910DC9}"/>
              </a:ext>
            </a:extLst>
          </p:cNvPr>
          <p:cNvSpPr/>
          <p:nvPr/>
        </p:nvSpPr>
        <p:spPr>
          <a:xfrm rot="10800000">
            <a:off x="8692240" y="5973762"/>
            <a:ext cx="131744" cy="10852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958;p27">
            <a:extLst>
              <a:ext uri="{FF2B5EF4-FFF2-40B4-BE49-F238E27FC236}">
                <a16:creationId xmlns:a16="http://schemas.microsoft.com/office/drawing/2014/main" id="{343A0C05-C271-ACBD-9A7E-2E22CA7FFE2E}"/>
              </a:ext>
            </a:extLst>
          </p:cNvPr>
          <p:cNvSpPr txBox="1"/>
          <p:nvPr/>
        </p:nvSpPr>
        <p:spPr>
          <a:xfrm>
            <a:off x="3475980" y="1653385"/>
            <a:ext cx="5240041" cy="52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2400" kern="0" dirty="0">
                <a:solidFill>
                  <a:schemeClr val="bg1">
                    <a:lumMod val="8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es-MX" sz="2800" b="1" kern="0" dirty="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72,928 </a:t>
            </a:r>
            <a:r>
              <a:rPr lang="es-MX" sz="2800" b="1" kern="0" dirty="0" err="1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mill</a:t>
            </a:r>
            <a:r>
              <a:rPr lang="es-MX" sz="2800" b="1" kern="0" dirty="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USD$ </a:t>
            </a:r>
            <a:endParaRPr sz="2800" b="1" kern="0" dirty="0">
              <a:solidFill>
                <a:schemeClr val="bg1">
                  <a:lumMod val="8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5" name="Google Shape;1960;p27">
            <a:extLst>
              <a:ext uri="{FF2B5EF4-FFF2-40B4-BE49-F238E27FC236}">
                <a16:creationId xmlns:a16="http://schemas.microsoft.com/office/drawing/2014/main" id="{840567D5-83A3-8B6D-DB2C-22BFA7CADFB1}"/>
              </a:ext>
            </a:extLst>
          </p:cNvPr>
          <p:cNvGrpSpPr/>
          <p:nvPr/>
        </p:nvGrpSpPr>
        <p:grpSpPr>
          <a:xfrm>
            <a:off x="5527661" y="4762173"/>
            <a:ext cx="1488195" cy="433433"/>
            <a:chOff x="5080705" y="4744242"/>
            <a:chExt cx="1488389" cy="433489"/>
          </a:xfrm>
        </p:grpSpPr>
        <p:sp>
          <p:nvSpPr>
            <p:cNvPr id="36" name="Google Shape;1961;p27">
              <a:extLst>
                <a:ext uri="{FF2B5EF4-FFF2-40B4-BE49-F238E27FC236}">
                  <a16:creationId xmlns:a16="http://schemas.microsoft.com/office/drawing/2014/main" id="{18B41DF3-57CE-291B-D584-81ABF15DEA04}"/>
                </a:ext>
              </a:extLst>
            </p:cNvPr>
            <p:cNvSpPr txBox="1"/>
            <p:nvPr/>
          </p:nvSpPr>
          <p:spPr>
            <a:xfrm>
              <a:off x="5454686" y="4829960"/>
              <a:ext cx="11144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3" tIns="45694" rIns="91413" bIns="45694" anchor="t" anchorCtr="0">
              <a:spAutoFit/>
            </a:bodyPr>
            <a:lstStyle/>
            <a:p>
              <a:pPr defTabSz="914309">
                <a:buClr>
                  <a:srgbClr val="000000"/>
                </a:buClr>
              </a:pPr>
              <a:r>
                <a:rPr lang="es-MX" sz="1200" b="1" kern="0" dirty="0">
                  <a:solidFill>
                    <a:srgbClr val="595959"/>
                  </a:solidFill>
                  <a:latin typeface="Tahoma"/>
                  <a:ea typeface="Tahoma"/>
                  <a:cs typeface="Tahoma"/>
                  <a:sym typeface="Tahoma"/>
                </a:rPr>
                <a:t>CRECIERON</a:t>
              </a:r>
              <a:endParaRPr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37" name="Google Shape;1962;p27" descr="Badge Follow con relleno sólido">
              <a:extLst>
                <a:ext uri="{FF2B5EF4-FFF2-40B4-BE49-F238E27FC236}">
                  <a16:creationId xmlns:a16="http://schemas.microsoft.com/office/drawing/2014/main" id="{E6B6EB36-51AD-8326-4C1A-11AF609B068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80705" y="4744242"/>
              <a:ext cx="433489" cy="4334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1963;p27">
            <a:extLst>
              <a:ext uri="{FF2B5EF4-FFF2-40B4-BE49-F238E27FC236}">
                <a16:creationId xmlns:a16="http://schemas.microsoft.com/office/drawing/2014/main" id="{2F7308DB-4B58-7362-C92C-63DB58BA6B8E}"/>
              </a:ext>
            </a:extLst>
          </p:cNvPr>
          <p:cNvSpPr/>
          <p:nvPr/>
        </p:nvSpPr>
        <p:spPr>
          <a:xfrm rot="10800000">
            <a:off x="8695261" y="5725872"/>
            <a:ext cx="131744" cy="10852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964;p27">
            <a:extLst>
              <a:ext uri="{FF2B5EF4-FFF2-40B4-BE49-F238E27FC236}">
                <a16:creationId xmlns:a16="http://schemas.microsoft.com/office/drawing/2014/main" id="{8ABEA96C-6912-3245-EEED-D9A0FC4E6154}"/>
              </a:ext>
            </a:extLst>
          </p:cNvPr>
          <p:cNvSpPr/>
          <p:nvPr/>
        </p:nvSpPr>
        <p:spPr>
          <a:xfrm rot="10800000">
            <a:off x="8699801" y="5432654"/>
            <a:ext cx="131744" cy="10852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 cap="flat" cmpd="sng">
            <a:solidFill>
              <a:srgbClr val="FF9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6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965;p27">
            <a:extLst>
              <a:ext uri="{FF2B5EF4-FFF2-40B4-BE49-F238E27FC236}">
                <a16:creationId xmlns:a16="http://schemas.microsoft.com/office/drawing/2014/main" id="{B7679B98-19EC-0C1C-9E26-F2D89D46C34F}"/>
              </a:ext>
            </a:extLst>
          </p:cNvPr>
          <p:cNvSpPr txBox="1"/>
          <p:nvPr/>
        </p:nvSpPr>
        <p:spPr>
          <a:xfrm>
            <a:off x="8872685" y="5379684"/>
            <a:ext cx="574121" cy="2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1100" b="1" kern="0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 63%</a:t>
            </a:r>
            <a:endParaRPr sz="1100" b="1" kern="0" dirty="0">
              <a:solidFill>
                <a:srgbClr val="59595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" name="Google Shape;1966;p27">
            <a:extLst>
              <a:ext uri="{FF2B5EF4-FFF2-40B4-BE49-F238E27FC236}">
                <a16:creationId xmlns:a16="http://schemas.microsoft.com/office/drawing/2014/main" id="{E982C3CA-F29B-E516-40FD-12317B2F7C2A}"/>
              </a:ext>
            </a:extLst>
          </p:cNvPr>
          <p:cNvSpPr txBox="1"/>
          <p:nvPr/>
        </p:nvSpPr>
        <p:spPr>
          <a:xfrm>
            <a:off x="8872686" y="5635935"/>
            <a:ext cx="574121" cy="2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1100" b="1" kern="0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 36%</a:t>
            </a:r>
            <a:endParaRPr sz="1100" b="1" kern="0" dirty="0">
              <a:solidFill>
                <a:srgbClr val="59595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1967;p27">
            <a:extLst>
              <a:ext uri="{FF2B5EF4-FFF2-40B4-BE49-F238E27FC236}">
                <a16:creationId xmlns:a16="http://schemas.microsoft.com/office/drawing/2014/main" id="{EAF8F6E1-A2B8-F15E-1877-9E2AA2740312}"/>
              </a:ext>
            </a:extLst>
          </p:cNvPr>
          <p:cNvSpPr txBox="1"/>
          <p:nvPr/>
        </p:nvSpPr>
        <p:spPr>
          <a:xfrm>
            <a:off x="8882901" y="5894189"/>
            <a:ext cx="574121" cy="2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1100" b="1" kern="0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 18%</a:t>
            </a:r>
            <a:endParaRPr sz="1100" b="1" kern="0" dirty="0">
              <a:solidFill>
                <a:srgbClr val="59595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1968;p27">
            <a:extLst>
              <a:ext uri="{FF2B5EF4-FFF2-40B4-BE49-F238E27FC236}">
                <a16:creationId xmlns:a16="http://schemas.microsoft.com/office/drawing/2014/main" id="{08F4001C-4C88-3611-B73D-F8D275E8A3E7}"/>
              </a:ext>
            </a:extLst>
          </p:cNvPr>
          <p:cNvSpPr txBox="1"/>
          <p:nvPr/>
        </p:nvSpPr>
        <p:spPr>
          <a:xfrm>
            <a:off x="7560693" y="5360356"/>
            <a:ext cx="1189769" cy="74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defTabSz="914309">
              <a:buClr>
                <a:srgbClr val="000000"/>
              </a:buClr>
            </a:pPr>
            <a:r>
              <a:rPr lang="es-MX" sz="1200" b="1" kern="0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Perú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309">
              <a:spcBef>
                <a:spcPts val="400"/>
              </a:spcBef>
              <a:buClr>
                <a:srgbClr val="000000"/>
              </a:buClr>
            </a:pPr>
            <a:r>
              <a:rPr lang="es-MX" sz="1200" b="1" kern="0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Ecuador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309">
              <a:spcBef>
                <a:spcPts val="400"/>
              </a:spcBef>
              <a:buClr>
                <a:srgbClr val="000000"/>
              </a:buClr>
            </a:pPr>
            <a:r>
              <a:rPr lang="es-MX" sz="1200" b="1" kern="0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Uruguay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971FD8A9-AF7D-3DFA-7A16-887FED5DB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985" y="2369297"/>
            <a:ext cx="887581" cy="3847601"/>
          </a:xfrm>
          <a:prstGeom prst="rect">
            <a:avLst/>
          </a:prstGeom>
        </p:spPr>
      </p:pic>
      <p:sp>
        <p:nvSpPr>
          <p:cNvPr id="45" name="Google Shape;1935;p27">
            <a:extLst>
              <a:ext uri="{FF2B5EF4-FFF2-40B4-BE49-F238E27FC236}">
                <a16:creationId xmlns:a16="http://schemas.microsoft.com/office/drawing/2014/main" id="{6D4DABAF-A390-D457-26BF-9CEC3DE823AB}"/>
              </a:ext>
            </a:extLst>
          </p:cNvPr>
          <p:cNvSpPr txBox="1"/>
          <p:nvPr/>
        </p:nvSpPr>
        <p:spPr>
          <a:xfrm>
            <a:off x="11248193" y="2721321"/>
            <a:ext cx="970129" cy="461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defTabSz="914309">
              <a:buClr>
                <a:srgbClr val="000000"/>
              </a:buClr>
            </a:pPr>
            <a:r>
              <a:rPr lang="es-MX" sz="2400" b="1" kern="0" dirty="0">
                <a:solidFill>
                  <a:srgbClr val="029644"/>
                </a:solidFill>
                <a:latin typeface="Tahoma"/>
                <a:ea typeface="Tahoma"/>
                <a:cs typeface="Tahoma"/>
                <a:sym typeface="Tahoma"/>
              </a:rPr>
              <a:t>84%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56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413;p2">
            <a:extLst>
              <a:ext uri="{FF2B5EF4-FFF2-40B4-BE49-F238E27FC236}">
                <a16:creationId xmlns:a16="http://schemas.microsoft.com/office/drawing/2014/main" id="{6BE5350D-EF47-D35E-7418-536970A6C316}"/>
              </a:ext>
            </a:extLst>
          </p:cNvPr>
          <p:cNvGrpSpPr/>
          <p:nvPr/>
        </p:nvGrpSpPr>
        <p:grpSpPr>
          <a:xfrm>
            <a:off x="1853931" y="1996604"/>
            <a:ext cx="10196987" cy="3166732"/>
            <a:chOff x="2505158" y="1507292"/>
            <a:chExt cx="7899759" cy="2831165"/>
          </a:xfrm>
        </p:grpSpPr>
        <p:grpSp>
          <p:nvGrpSpPr>
            <p:cNvPr id="6" name="Google Shape;414;p2">
              <a:extLst>
                <a:ext uri="{FF2B5EF4-FFF2-40B4-BE49-F238E27FC236}">
                  <a16:creationId xmlns:a16="http://schemas.microsoft.com/office/drawing/2014/main" id="{F4ABA3D4-BF91-FE04-4517-F901A0F3DBCA}"/>
                </a:ext>
              </a:extLst>
            </p:cNvPr>
            <p:cNvGrpSpPr/>
            <p:nvPr/>
          </p:nvGrpSpPr>
          <p:grpSpPr>
            <a:xfrm>
              <a:off x="2505158" y="1507292"/>
              <a:ext cx="5985929" cy="715078"/>
              <a:chOff x="2401564" y="1157229"/>
              <a:chExt cx="5985929" cy="715078"/>
            </a:xfrm>
          </p:grpSpPr>
          <p:sp>
            <p:nvSpPr>
              <p:cNvPr id="25" name="Google Shape;415;p2">
                <a:extLst>
                  <a:ext uri="{FF2B5EF4-FFF2-40B4-BE49-F238E27FC236}">
                    <a16:creationId xmlns:a16="http://schemas.microsoft.com/office/drawing/2014/main" id="{3D782B22-9C3A-C7FA-59BB-97176276D604}"/>
                  </a:ext>
                </a:extLst>
              </p:cNvPr>
              <p:cNvSpPr txBox="1"/>
              <p:nvPr/>
            </p:nvSpPr>
            <p:spPr>
              <a:xfrm>
                <a:off x="3631505" y="1204605"/>
                <a:ext cx="4755988" cy="5304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3200" b="1" i="0" u="none" strike="noStrike" cap="none" dirty="0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rPr>
                  <a:t>Introducción</a:t>
                </a:r>
                <a:endParaRPr sz="1600" b="1" i="0" u="none" strike="noStrike" cap="none" dirty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" name="Google Shape;416;p2">
                <a:extLst>
                  <a:ext uri="{FF2B5EF4-FFF2-40B4-BE49-F238E27FC236}">
                    <a16:creationId xmlns:a16="http://schemas.microsoft.com/office/drawing/2014/main" id="{E89D8643-BEE3-40DA-561A-B58ECECCE607}"/>
                  </a:ext>
                </a:extLst>
              </p:cNvPr>
              <p:cNvGrpSpPr/>
              <p:nvPr/>
            </p:nvGrpSpPr>
            <p:grpSpPr>
              <a:xfrm>
                <a:off x="2401564" y="1157229"/>
                <a:ext cx="1064740" cy="715078"/>
                <a:chOff x="2414627" y="1848790"/>
                <a:chExt cx="1064740" cy="715078"/>
              </a:xfrm>
            </p:grpSpPr>
            <p:sp>
              <p:nvSpPr>
                <p:cNvPr id="27" name="Google Shape;417;p2">
                  <a:extLst>
                    <a:ext uri="{FF2B5EF4-FFF2-40B4-BE49-F238E27FC236}">
                      <a16:creationId xmlns:a16="http://schemas.microsoft.com/office/drawing/2014/main" id="{DCC60A7D-B222-F6E0-464D-C9714342800B}"/>
                    </a:ext>
                  </a:extLst>
                </p:cNvPr>
                <p:cNvSpPr txBox="1"/>
                <p:nvPr/>
              </p:nvSpPr>
              <p:spPr>
                <a:xfrm>
                  <a:off x="2414627" y="1848790"/>
                  <a:ext cx="1064740" cy="5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600"/>
                    <a:buFont typeface="Arial"/>
                    <a:buNone/>
                  </a:pPr>
                  <a:r>
                    <a:rPr lang="es-MX" sz="6600" b="1" i="0" u="none" strike="noStrike" cap="none" dirty="0">
                      <a:solidFill>
                        <a:srgbClr val="92D050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01</a:t>
                  </a:r>
                  <a:endParaRPr sz="6600" b="1" i="0" u="none" strike="noStrike" cap="none" dirty="0">
                    <a:solidFill>
                      <a:srgbClr val="92D05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28" name="Google Shape;418;p2">
                  <a:extLst>
                    <a:ext uri="{FF2B5EF4-FFF2-40B4-BE49-F238E27FC236}">
                      <a16:creationId xmlns:a16="http://schemas.microsoft.com/office/drawing/2014/main" id="{6A0785F3-F303-9475-213B-02F91578A4C1}"/>
                    </a:ext>
                  </a:extLst>
                </p:cNvPr>
                <p:cNvCxnSpPr/>
                <p:nvPr/>
              </p:nvCxnSpPr>
              <p:spPr>
                <a:xfrm rot="10800000">
                  <a:off x="2518221" y="2563868"/>
                  <a:ext cx="961146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92D050"/>
                  </a:solidFill>
                  <a:prstDash val="solid"/>
                  <a:round/>
                  <a:headEnd type="oval" w="lg" len="lg"/>
                  <a:tailEnd type="none" w="sm" len="sm"/>
                </a:ln>
              </p:spPr>
            </p:cxnSp>
          </p:grpSp>
        </p:grpSp>
        <p:grpSp>
          <p:nvGrpSpPr>
            <p:cNvPr id="7" name="Google Shape;419;p2">
              <a:extLst>
                <a:ext uri="{FF2B5EF4-FFF2-40B4-BE49-F238E27FC236}">
                  <a16:creationId xmlns:a16="http://schemas.microsoft.com/office/drawing/2014/main" id="{A43F69D0-329F-3965-0188-4699A4CB7D74}"/>
                </a:ext>
              </a:extLst>
            </p:cNvPr>
            <p:cNvGrpSpPr/>
            <p:nvPr/>
          </p:nvGrpSpPr>
          <p:grpSpPr>
            <a:xfrm>
              <a:off x="2505158" y="2534296"/>
              <a:ext cx="7669103" cy="728429"/>
              <a:chOff x="2401564" y="2363575"/>
              <a:chExt cx="7669103" cy="728429"/>
            </a:xfrm>
          </p:grpSpPr>
          <p:sp>
            <p:nvSpPr>
              <p:cNvPr id="21" name="Google Shape;420;p2">
                <a:extLst>
                  <a:ext uri="{FF2B5EF4-FFF2-40B4-BE49-F238E27FC236}">
                    <a16:creationId xmlns:a16="http://schemas.microsoft.com/office/drawing/2014/main" id="{B09CE26A-5922-E0E7-AB6C-4523A938E73C}"/>
                  </a:ext>
                </a:extLst>
              </p:cNvPr>
              <p:cNvSpPr txBox="1"/>
              <p:nvPr/>
            </p:nvSpPr>
            <p:spPr>
              <a:xfrm>
                <a:off x="3569719" y="2363575"/>
                <a:ext cx="6500948" cy="530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3200" b="1" i="0" u="none" strike="noStrike" cap="none" dirty="0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rPr>
                  <a:t>Dimensión de los sistemas de Garantías</a:t>
                </a:r>
                <a:endParaRPr sz="3200" b="1" i="0" u="none" strike="noStrike" cap="none" dirty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" name="Google Shape;421;p2">
                <a:extLst>
                  <a:ext uri="{FF2B5EF4-FFF2-40B4-BE49-F238E27FC236}">
                    <a16:creationId xmlns:a16="http://schemas.microsoft.com/office/drawing/2014/main" id="{99182849-D0E9-CF53-5DF4-6E495CB24231}"/>
                  </a:ext>
                </a:extLst>
              </p:cNvPr>
              <p:cNvGrpSpPr/>
              <p:nvPr/>
            </p:nvGrpSpPr>
            <p:grpSpPr>
              <a:xfrm>
                <a:off x="2401564" y="2376926"/>
                <a:ext cx="1064740" cy="715078"/>
                <a:chOff x="2414627" y="1848790"/>
                <a:chExt cx="1064740" cy="715078"/>
              </a:xfrm>
            </p:grpSpPr>
            <p:sp>
              <p:nvSpPr>
                <p:cNvPr id="23" name="Google Shape;422;p2">
                  <a:extLst>
                    <a:ext uri="{FF2B5EF4-FFF2-40B4-BE49-F238E27FC236}">
                      <a16:creationId xmlns:a16="http://schemas.microsoft.com/office/drawing/2014/main" id="{067E3F44-BEA3-8581-827E-9802B9A05076}"/>
                    </a:ext>
                  </a:extLst>
                </p:cNvPr>
                <p:cNvSpPr txBox="1"/>
                <p:nvPr/>
              </p:nvSpPr>
              <p:spPr>
                <a:xfrm>
                  <a:off x="2414627" y="1848790"/>
                  <a:ext cx="1064740" cy="5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600"/>
                    <a:buFont typeface="Arial"/>
                    <a:buNone/>
                  </a:pPr>
                  <a:r>
                    <a:rPr lang="es-MX" sz="6600" b="1" i="0" u="none" strike="noStrike" cap="none">
                      <a:solidFill>
                        <a:srgbClr val="00ADE3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02</a:t>
                  </a:r>
                  <a:endParaRPr sz="6600" b="1" i="0" u="none" strike="noStrike" cap="none">
                    <a:solidFill>
                      <a:srgbClr val="00ADE3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24" name="Google Shape;423;p2">
                  <a:extLst>
                    <a:ext uri="{FF2B5EF4-FFF2-40B4-BE49-F238E27FC236}">
                      <a16:creationId xmlns:a16="http://schemas.microsoft.com/office/drawing/2014/main" id="{7F2E2E10-7040-4948-5BF3-08694B76DBE5}"/>
                    </a:ext>
                  </a:extLst>
                </p:cNvPr>
                <p:cNvCxnSpPr/>
                <p:nvPr/>
              </p:nvCxnSpPr>
              <p:spPr>
                <a:xfrm rot="10800000">
                  <a:off x="2518221" y="2563868"/>
                  <a:ext cx="961146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ADE3"/>
                  </a:solidFill>
                  <a:prstDash val="solid"/>
                  <a:round/>
                  <a:headEnd type="oval" w="lg" len="lg"/>
                  <a:tailEnd type="none" w="sm" len="sm"/>
                </a:ln>
              </p:spPr>
            </p:cxnSp>
          </p:grpSp>
        </p:grpSp>
        <p:grpSp>
          <p:nvGrpSpPr>
            <p:cNvPr id="9" name="Google Shape;429;p2">
              <a:extLst>
                <a:ext uri="{FF2B5EF4-FFF2-40B4-BE49-F238E27FC236}">
                  <a16:creationId xmlns:a16="http://schemas.microsoft.com/office/drawing/2014/main" id="{A14F9256-64DD-17D7-BFA6-DF6BB383268B}"/>
                </a:ext>
              </a:extLst>
            </p:cNvPr>
            <p:cNvGrpSpPr/>
            <p:nvPr/>
          </p:nvGrpSpPr>
          <p:grpSpPr>
            <a:xfrm>
              <a:off x="2505158" y="3603515"/>
              <a:ext cx="7899759" cy="734942"/>
              <a:chOff x="2401564" y="3574517"/>
              <a:chExt cx="7899759" cy="734942"/>
            </a:xfrm>
          </p:grpSpPr>
          <p:sp>
            <p:nvSpPr>
              <p:cNvPr id="13" name="Google Shape;430;p2">
                <a:extLst>
                  <a:ext uri="{FF2B5EF4-FFF2-40B4-BE49-F238E27FC236}">
                    <a16:creationId xmlns:a16="http://schemas.microsoft.com/office/drawing/2014/main" id="{E74C87E0-3192-2E33-DB42-D1744F86F4E6}"/>
                  </a:ext>
                </a:extLst>
              </p:cNvPr>
              <p:cNvSpPr txBox="1"/>
              <p:nvPr/>
            </p:nvSpPr>
            <p:spPr>
              <a:xfrm>
                <a:off x="3592592" y="3574517"/>
                <a:ext cx="6708731" cy="5304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MX" sz="3200" b="1" i="0" u="none" strike="noStrike" cap="none" dirty="0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rPr>
                  <a:t>Evolución 2002-2024</a:t>
                </a:r>
                <a:endParaRPr sz="1400" b="1" i="0" u="none" strike="noStrike" cap="none" dirty="0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431;p2">
                <a:extLst>
                  <a:ext uri="{FF2B5EF4-FFF2-40B4-BE49-F238E27FC236}">
                    <a16:creationId xmlns:a16="http://schemas.microsoft.com/office/drawing/2014/main" id="{3FC854FE-3AC2-B5E1-864A-C4E974C2B021}"/>
                  </a:ext>
                </a:extLst>
              </p:cNvPr>
              <p:cNvGrpSpPr/>
              <p:nvPr/>
            </p:nvGrpSpPr>
            <p:grpSpPr>
              <a:xfrm>
                <a:off x="2401564" y="3594381"/>
                <a:ext cx="1064740" cy="715078"/>
                <a:chOff x="2414627" y="1938382"/>
                <a:chExt cx="1064740" cy="715078"/>
              </a:xfrm>
            </p:grpSpPr>
            <p:sp>
              <p:nvSpPr>
                <p:cNvPr id="15" name="Google Shape;432;p2">
                  <a:extLst>
                    <a:ext uri="{FF2B5EF4-FFF2-40B4-BE49-F238E27FC236}">
                      <a16:creationId xmlns:a16="http://schemas.microsoft.com/office/drawing/2014/main" id="{370D116D-01B6-BBF4-E0A7-558804215DB1}"/>
                    </a:ext>
                  </a:extLst>
                </p:cNvPr>
                <p:cNvSpPr txBox="1"/>
                <p:nvPr/>
              </p:nvSpPr>
              <p:spPr>
                <a:xfrm>
                  <a:off x="2414627" y="1938382"/>
                  <a:ext cx="1064740" cy="57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6600"/>
                    <a:buFont typeface="Arial"/>
                    <a:buNone/>
                  </a:pPr>
                  <a:r>
                    <a:rPr lang="es-MX" sz="6600" b="1" i="0" u="none" strike="noStrike" cap="none">
                      <a:solidFill>
                        <a:srgbClr val="DE852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03</a:t>
                  </a:r>
                  <a:endParaRPr sz="6600" b="1" i="0" u="none" strike="noStrike" cap="none">
                    <a:solidFill>
                      <a:srgbClr val="DE852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16" name="Google Shape;433;p2">
                  <a:extLst>
                    <a:ext uri="{FF2B5EF4-FFF2-40B4-BE49-F238E27FC236}">
                      <a16:creationId xmlns:a16="http://schemas.microsoft.com/office/drawing/2014/main" id="{BFDD4F0A-208C-AA19-CC8E-F1C844185412}"/>
                    </a:ext>
                  </a:extLst>
                </p:cNvPr>
                <p:cNvCxnSpPr/>
                <p:nvPr/>
              </p:nvCxnSpPr>
              <p:spPr>
                <a:xfrm rot="10800000">
                  <a:off x="2518221" y="2653460"/>
                  <a:ext cx="961146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DE8521"/>
                  </a:solidFill>
                  <a:prstDash val="solid"/>
                  <a:round/>
                  <a:headEnd type="oval" w="lg" len="lg"/>
                  <a:tailEnd type="none" w="sm" len="sm"/>
                </a:ln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423296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DC16A-969A-165A-D8F0-43F632F96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4;p8">
            <a:extLst>
              <a:ext uri="{FF2B5EF4-FFF2-40B4-BE49-F238E27FC236}">
                <a16:creationId xmlns:a16="http://schemas.microsoft.com/office/drawing/2014/main" id="{16AFF576-6407-9623-2F60-6209B9D0A6FB}"/>
              </a:ext>
            </a:extLst>
          </p:cNvPr>
          <p:cNvSpPr/>
          <p:nvPr/>
        </p:nvSpPr>
        <p:spPr>
          <a:xfrm>
            <a:off x="975077" y="3041364"/>
            <a:ext cx="3681200" cy="124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5EDCD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65;p8">
            <a:extLst>
              <a:ext uri="{FF2B5EF4-FFF2-40B4-BE49-F238E27FC236}">
                <a16:creationId xmlns:a16="http://schemas.microsoft.com/office/drawing/2014/main" id="{D00041F2-14B2-CFAA-4DF3-3FA2B5F9687C}"/>
              </a:ext>
            </a:extLst>
          </p:cNvPr>
          <p:cNvSpPr/>
          <p:nvPr/>
        </p:nvSpPr>
        <p:spPr>
          <a:xfrm>
            <a:off x="8582325" y="2951765"/>
            <a:ext cx="3609675" cy="1245408"/>
          </a:xfrm>
          <a:prstGeom prst="rect">
            <a:avLst/>
          </a:prstGeom>
          <a:solidFill>
            <a:srgbClr val="DDEAF6">
              <a:alpha val="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66;p8">
            <a:extLst>
              <a:ext uri="{FF2B5EF4-FFF2-40B4-BE49-F238E27FC236}">
                <a16:creationId xmlns:a16="http://schemas.microsoft.com/office/drawing/2014/main" id="{B39E43C1-18BF-4024-3C28-D77C786E1759}"/>
              </a:ext>
            </a:extLst>
          </p:cNvPr>
          <p:cNvSpPr/>
          <p:nvPr/>
        </p:nvSpPr>
        <p:spPr>
          <a:xfrm>
            <a:off x="4925941" y="4666730"/>
            <a:ext cx="3492494" cy="1245408"/>
          </a:xfrm>
          <a:prstGeom prst="rect">
            <a:avLst/>
          </a:prstGeom>
          <a:solidFill>
            <a:srgbClr val="DDEAF6">
              <a:alpha val="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68;p8">
            <a:extLst>
              <a:ext uri="{FF2B5EF4-FFF2-40B4-BE49-F238E27FC236}">
                <a16:creationId xmlns:a16="http://schemas.microsoft.com/office/drawing/2014/main" id="{64AF7A82-53BA-2DDC-B124-FEFF16CAC89C}"/>
              </a:ext>
            </a:extLst>
          </p:cNvPr>
          <p:cNvSpPr txBox="1"/>
          <p:nvPr/>
        </p:nvSpPr>
        <p:spPr>
          <a:xfrm>
            <a:off x="5168013" y="3233181"/>
            <a:ext cx="179568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600"/>
              <a:buFont typeface="Arial"/>
              <a:buNone/>
            </a:pPr>
            <a:r>
              <a:rPr lang="es-MX" sz="36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50,978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Arial"/>
              <a:buNone/>
            </a:pPr>
            <a:r>
              <a:rPr lang="es-MX" sz="14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Mill. US$</a:t>
            </a:r>
            <a:endParaRPr sz="1600" b="1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069;p8">
            <a:extLst>
              <a:ext uri="{FF2B5EF4-FFF2-40B4-BE49-F238E27FC236}">
                <a16:creationId xmlns:a16="http://schemas.microsoft.com/office/drawing/2014/main" id="{792696C7-E5DC-09C5-BCC7-73A14A4E445D}"/>
              </a:ext>
            </a:extLst>
          </p:cNvPr>
          <p:cNvSpPr txBox="1"/>
          <p:nvPr/>
        </p:nvSpPr>
        <p:spPr>
          <a:xfrm>
            <a:off x="8847435" y="3233201"/>
            <a:ext cx="128913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600"/>
              <a:buFont typeface="Arial"/>
              <a:buNone/>
            </a:pPr>
            <a:r>
              <a:rPr lang="es-MX" sz="36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5.</a:t>
            </a:r>
            <a:r>
              <a:rPr lang="es-MX" sz="3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Arial"/>
              <a:buNone/>
            </a:pPr>
            <a:r>
              <a:rPr lang="es-MX" sz="14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Millones</a:t>
            </a:r>
            <a:endParaRPr sz="1400" b="1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" name="Google Shape;1070;p8">
            <a:extLst>
              <a:ext uri="{FF2B5EF4-FFF2-40B4-BE49-F238E27FC236}">
                <a16:creationId xmlns:a16="http://schemas.microsoft.com/office/drawing/2014/main" id="{21247D5B-DB72-D558-6941-3A8B65BDC833}"/>
              </a:ext>
            </a:extLst>
          </p:cNvPr>
          <p:cNvSpPr txBox="1"/>
          <p:nvPr/>
        </p:nvSpPr>
        <p:spPr>
          <a:xfrm>
            <a:off x="5168013" y="4715047"/>
            <a:ext cx="179568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600"/>
              <a:buFont typeface="Arial"/>
              <a:buNone/>
            </a:pPr>
            <a:r>
              <a:rPr lang="es-MX" sz="36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50,234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Arial"/>
              <a:buNone/>
            </a:pPr>
            <a:r>
              <a:rPr lang="es-MX" sz="14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Mill. US$</a:t>
            </a:r>
            <a:endParaRPr sz="1400" b="1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" name="Google Shape;1071;p8">
            <a:extLst>
              <a:ext uri="{FF2B5EF4-FFF2-40B4-BE49-F238E27FC236}">
                <a16:creationId xmlns:a16="http://schemas.microsoft.com/office/drawing/2014/main" id="{416C966F-36EB-BF53-E34C-A3A9629E0A5E}"/>
              </a:ext>
            </a:extLst>
          </p:cNvPr>
          <p:cNvSpPr txBox="1"/>
          <p:nvPr/>
        </p:nvSpPr>
        <p:spPr>
          <a:xfrm>
            <a:off x="9007737" y="4715047"/>
            <a:ext cx="96853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600"/>
              <a:buFont typeface="Arial"/>
              <a:buNone/>
            </a:pPr>
            <a:r>
              <a:rPr lang="es-MX" sz="36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2.4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Arial"/>
              <a:buNone/>
            </a:pPr>
            <a:r>
              <a:rPr lang="es-MX" sz="14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Millones</a:t>
            </a:r>
            <a:endParaRPr sz="14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1072;p8">
            <a:extLst>
              <a:ext uri="{FF2B5EF4-FFF2-40B4-BE49-F238E27FC236}">
                <a16:creationId xmlns:a16="http://schemas.microsoft.com/office/drawing/2014/main" id="{CD0BD60B-0736-B4D4-C0C6-AA05E8D98860}"/>
              </a:ext>
            </a:extLst>
          </p:cNvPr>
          <p:cNvSpPr txBox="1"/>
          <p:nvPr/>
        </p:nvSpPr>
        <p:spPr>
          <a:xfrm>
            <a:off x="1389093" y="4715047"/>
            <a:ext cx="179568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600"/>
              <a:buFont typeface="Arial"/>
              <a:buNone/>
            </a:pPr>
            <a:r>
              <a:rPr lang="es-MX" sz="36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31,260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Arial"/>
              <a:buNone/>
            </a:pPr>
            <a:r>
              <a:rPr lang="es-MX" sz="14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Mill. US$</a:t>
            </a:r>
            <a:endParaRPr sz="1400" b="1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Google Shape;1073;p8">
            <a:extLst>
              <a:ext uri="{FF2B5EF4-FFF2-40B4-BE49-F238E27FC236}">
                <a16:creationId xmlns:a16="http://schemas.microsoft.com/office/drawing/2014/main" id="{F9FFE275-C186-9727-2082-B8069C88988D}"/>
              </a:ext>
            </a:extLst>
          </p:cNvPr>
          <p:cNvSpPr txBox="1"/>
          <p:nvPr/>
        </p:nvSpPr>
        <p:spPr>
          <a:xfrm>
            <a:off x="1389094" y="3217792"/>
            <a:ext cx="1795683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3600"/>
              <a:buFont typeface="Arial"/>
              <a:buNone/>
            </a:pPr>
            <a:r>
              <a:rPr lang="es-MX" sz="36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43,543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400"/>
              <a:buFont typeface="Arial"/>
              <a:buNone/>
            </a:pPr>
            <a:r>
              <a:rPr lang="es-MX" sz="14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Mill. US$</a:t>
            </a:r>
            <a:endParaRPr sz="1400" b="1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Google Shape;1074;p8">
            <a:extLst>
              <a:ext uri="{FF2B5EF4-FFF2-40B4-BE49-F238E27FC236}">
                <a16:creationId xmlns:a16="http://schemas.microsoft.com/office/drawing/2014/main" id="{F65E5E1C-7EBF-4867-4881-0A7061835F51}"/>
              </a:ext>
            </a:extLst>
          </p:cNvPr>
          <p:cNvSpPr/>
          <p:nvPr/>
        </p:nvSpPr>
        <p:spPr>
          <a:xfrm>
            <a:off x="1249246" y="4201341"/>
            <a:ext cx="1795683" cy="42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Año 2024</a:t>
            </a:r>
            <a:endParaRPr dirty="0"/>
          </a:p>
        </p:txBody>
      </p:sp>
      <p:sp>
        <p:nvSpPr>
          <p:cNvPr id="34" name="Google Shape;1075;p8">
            <a:extLst>
              <a:ext uri="{FF2B5EF4-FFF2-40B4-BE49-F238E27FC236}">
                <a16:creationId xmlns:a16="http://schemas.microsoft.com/office/drawing/2014/main" id="{5A3CC881-BF16-48B2-279D-9624B5A0A963}"/>
              </a:ext>
            </a:extLst>
          </p:cNvPr>
          <p:cNvSpPr txBox="1"/>
          <p:nvPr/>
        </p:nvSpPr>
        <p:spPr>
          <a:xfrm>
            <a:off x="1529645" y="2441155"/>
            <a:ext cx="3017458" cy="394162"/>
          </a:xfrm>
          <a:prstGeom prst="rect">
            <a:avLst/>
          </a:prstGeom>
          <a:solidFill>
            <a:srgbClr val="029644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</a:pPr>
            <a:r>
              <a:rPr lang="es-MX" sz="2000" b="1" i="0" u="none" strike="noStrike" cap="non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GARANTÍAS VIVAS </a:t>
            </a:r>
            <a:endParaRPr/>
          </a:p>
        </p:txBody>
      </p:sp>
      <p:sp>
        <p:nvSpPr>
          <p:cNvPr id="35" name="Google Shape;1076;p8">
            <a:extLst>
              <a:ext uri="{FF2B5EF4-FFF2-40B4-BE49-F238E27FC236}">
                <a16:creationId xmlns:a16="http://schemas.microsoft.com/office/drawing/2014/main" id="{6E89C311-16B3-E197-B9C6-0F12FB131B31}"/>
              </a:ext>
            </a:extLst>
          </p:cNvPr>
          <p:cNvSpPr txBox="1"/>
          <p:nvPr/>
        </p:nvSpPr>
        <p:spPr>
          <a:xfrm>
            <a:off x="5318081" y="2425975"/>
            <a:ext cx="2880793" cy="394162"/>
          </a:xfrm>
          <a:prstGeom prst="rect">
            <a:avLst/>
          </a:prstGeom>
          <a:solidFill>
            <a:srgbClr val="029644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</a:pPr>
            <a:r>
              <a:rPr lang="es-MX" sz="2000" b="1" i="0" u="none" strike="noStrike" cap="non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CRÉDITO VIVO</a:t>
            </a:r>
            <a:endParaRPr/>
          </a:p>
        </p:txBody>
      </p:sp>
      <p:sp>
        <p:nvSpPr>
          <p:cNvPr id="36" name="Google Shape;1077;p8">
            <a:extLst>
              <a:ext uri="{FF2B5EF4-FFF2-40B4-BE49-F238E27FC236}">
                <a16:creationId xmlns:a16="http://schemas.microsoft.com/office/drawing/2014/main" id="{64A1DE83-458B-41D4-6F38-D1B2D1845959}"/>
              </a:ext>
            </a:extLst>
          </p:cNvPr>
          <p:cNvSpPr txBox="1"/>
          <p:nvPr/>
        </p:nvSpPr>
        <p:spPr>
          <a:xfrm>
            <a:off x="8763531" y="2441155"/>
            <a:ext cx="2711525" cy="394162"/>
          </a:xfrm>
          <a:prstGeom prst="rect">
            <a:avLst/>
          </a:prstGeom>
          <a:solidFill>
            <a:srgbClr val="029644"/>
          </a:solidFill>
          <a:ln>
            <a:noFill/>
          </a:ln>
        </p:spPr>
        <p:txBody>
          <a:bodyPr spcFirstLastPara="1" wrap="square" lIns="162525" tIns="162525" rIns="162525" bIns="162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</a:pPr>
            <a:r>
              <a:rPr lang="es-MX" sz="2000" b="1" i="0" u="none" strike="noStrike" cap="non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MIPYMES</a:t>
            </a:r>
            <a:endParaRPr/>
          </a:p>
        </p:txBody>
      </p:sp>
      <p:grpSp>
        <p:nvGrpSpPr>
          <p:cNvPr id="37" name="Google Shape;1084;p8">
            <a:extLst>
              <a:ext uri="{FF2B5EF4-FFF2-40B4-BE49-F238E27FC236}">
                <a16:creationId xmlns:a16="http://schemas.microsoft.com/office/drawing/2014/main" id="{819526BB-30DF-2483-D504-28D220A4D5FB}"/>
              </a:ext>
            </a:extLst>
          </p:cNvPr>
          <p:cNvGrpSpPr/>
          <p:nvPr/>
        </p:nvGrpSpPr>
        <p:grpSpPr>
          <a:xfrm>
            <a:off x="3460724" y="4762142"/>
            <a:ext cx="1060256" cy="745743"/>
            <a:chOff x="2808187" y="3648756"/>
            <a:chExt cx="1060256" cy="745743"/>
          </a:xfrm>
        </p:grpSpPr>
        <p:sp>
          <p:nvSpPr>
            <p:cNvPr id="38" name="Google Shape;1085;p8">
              <a:extLst>
                <a:ext uri="{FF2B5EF4-FFF2-40B4-BE49-F238E27FC236}">
                  <a16:creationId xmlns:a16="http://schemas.microsoft.com/office/drawing/2014/main" id="{F6ECE498-0AA9-B51F-E432-614F7235E246}"/>
                </a:ext>
              </a:extLst>
            </p:cNvPr>
            <p:cNvSpPr/>
            <p:nvPr/>
          </p:nvSpPr>
          <p:spPr>
            <a:xfrm>
              <a:off x="2808187" y="3648756"/>
              <a:ext cx="1060256" cy="745743"/>
            </a:xfrm>
            <a:prstGeom prst="rect">
              <a:avLst/>
            </a:prstGeom>
            <a:solidFill>
              <a:srgbClr val="799C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5EDCD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6;p8">
              <a:extLst>
                <a:ext uri="{FF2B5EF4-FFF2-40B4-BE49-F238E27FC236}">
                  <a16:creationId xmlns:a16="http://schemas.microsoft.com/office/drawing/2014/main" id="{D33F76F1-F131-F78E-B5C1-70380C14A9BF}"/>
                </a:ext>
              </a:extLst>
            </p:cNvPr>
            <p:cNvSpPr txBox="1"/>
            <p:nvPr/>
          </p:nvSpPr>
          <p:spPr>
            <a:xfrm>
              <a:off x="2975448" y="3898938"/>
              <a:ext cx="81945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2000"/>
                <a:buFont typeface="Arial"/>
                <a:buNone/>
              </a:pPr>
              <a:r>
                <a:rPr lang="es-MX" sz="2000" b="1" i="0" u="none" strike="noStrike" cap="none" dirty="0">
                  <a:solidFill>
                    <a:srgbClr val="F2F2F2"/>
                  </a:solidFill>
                  <a:latin typeface="Tahoma"/>
                  <a:ea typeface="Tahoma"/>
                  <a:cs typeface="Tahoma"/>
                  <a:sym typeface="Tahoma"/>
                </a:rPr>
                <a:t>16%</a:t>
              </a:r>
              <a:endParaRPr sz="2400" b="1" i="0" u="none" strike="noStrike" cap="none" dirty="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" name="Google Shape;1087;p8">
              <a:extLst>
                <a:ext uri="{FF2B5EF4-FFF2-40B4-BE49-F238E27FC236}">
                  <a16:creationId xmlns:a16="http://schemas.microsoft.com/office/drawing/2014/main" id="{F127C2A3-E2D1-7181-8F50-3D1CDF2BEDA1}"/>
                </a:ext>
              </a:extLst>
            </p:cNvPr>
            <p:cNvSpPr/>
            <p:nvPr/>
          </p:nvSpPr>
          <p:spPr>
            <a:xfrm>
              <a:off x="3185838" y="3773055"/>
              <a:ext cx="398673" cy="153487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 w="127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1" name="Google Shape;1092;p8">
            <a:extLst>
              <a:ext uri="{FF2B5EF4-FFF2-40B4-BE49-F238E27FC236}">
                <a16:creationId xmlns:a16="http://schemas.microsoft.com/office/drawing/2014/main" id="{F734A469-A770-1C3A-AD06-4B9E5853311C}"/>
              </a:ext>
            </a:extLst>
          </p:cNvPr>
          <p:cNvGrpSpPr/>
          <p:nvPr/>
        </p:nvGrpSpPr>
        <p:grpSpPr>
          <a:xfrm>
            <a:off x="7172560" y="4762142"/>
            <a:ext cx="1060256" cy="745743"/>
            <a:chOff x="2808187" y="3648756"/>
            <a:chExt cx="1060256" cy="745743"/>
          </a:xfrm>
        </p:grpSpPr>
        <p:sp>
          <p:nvSpPr>
            <p:cNvPr id="42" name="Google Shape;1093;p8">
              <a:extLst>
                <a:ext uri="{FF2B5EF4-FFF2-40B4-BE49-F238E27FC236}">
                  <a16:creationId xmlns:a16="http://schemas.microsoft.com/office/drawing/2014/main" id="{9437511B-C9D9-D34D-B000-CD43949680C9}"/>
                </a:ext>
              </a:extLst>
            </p:cNvPr>
            <p:cNvSpPr/>
            <p:nvPr/>
          </p:nvSpPr>
          <p:spPr>
            <a:xfrm>
              <a:off x="2808187" y="3648756"/>
              <a:ext cx="1060256" cy="745743"/>
            </a:xfrm>
            <a:prstGeom prst="rect">
              <a:avLst/>
            </a:prstGeom>
            <a:solidFill>
              <a:srgbClr val="799C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5EDCD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94;p8">
              <a:extLst>
                <a:ext uri="{FF2B5EF4-FFF2-40B4-BE49-F238E27FC236}">
                  <a16:creationId xmlns:a16="http://schemas.microsoft.com/office/drawing/2014/main" id="{5DD4DEC1-3598-A9EB-6B7F-60E39A4A8B5C}"/>
                </a:ext>
              </a:extLst>
            </p:cNvPr>
            <p:cNvSpPr txBox="1"/>
            <p:nvPr/>
          </p:nvSpPr>
          <p:spPr>
            <a:xfrm>
              <a:off x="2975448" y="3898938"/>
              <a:ext cx="81945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2000"/>
                <a:buFont typeface="Arial"/>
                <a:buNone/>
              </a:pPr>
              <a:r>
                <a:rPr lang="es-MX" sz="2000" b="1" dirty="0">
                  <a:solidFill>
                    <a:srgbClr val="F2F2F2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r>
                <a:rPr lang="es-MX" sz="2000" b="1" i="0" u="none" strike="noStrike" cap="none" dirty="0">
                  <a:solidFill>
                    <a:srgbClr val="F2F2F2"/>
                  </a:solidFill>
                  <a:latin typeface="Tahoma"/>
                  <a:ea typeface="Tahoma"/>
                  <a:cs typeface="Tahoma"/>
                  <a:sym typeface="Tahoma"/>
                </a:rPr>
                <a:t>1%</a:t>
              </a:r>
              <a:endParaRPr sz="2400" b="1" i="0" u="none" strike="noStrike" cap="none" dirty="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1095;p8">
              <a:extLst>
                <a:ext uri="{FF2B5EF4-FFF2-40B4-BE49-F238E27FC236}">
                  <a16:creationId xmlns:a16="http://schemas.microsoft.com/office/drawing/2014/main" id="{A62E7AEB-DED9-C45C-166D-24283F74004E}"/>
                </a:ext>
              </a:extLst>
            </p:cNvPr>
            <p:cNvSpPr/>
            <p:nvPr/>
          </p:nvSpPr>
          <p:spPr>
            <a:xfrm>
              <a:off x="3185838" y="3773055"/>
              <a:ext cx="398673" cy="153487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 w="127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45" name="Google Shape;1104;p8">
            <a:extLst>
              <a:ext uri="{FF2B5EF4-FFF2-40B4-BE49-F238E27FC236}">
                <a16:creationId xmlns:a16="http://schemas.microsoft.com/office/drawing/2014/main" id="{92702A61-5044-6BB7-42E4-B14A8190923E}"/>
              </a:ext>
            </a:extLst>
          </p:cNvPr>
          <p:cNvCxnSpPr/>
          <p:nvPr/>
        </p:nvCxnSpPr>
        <p:spPr>
          <a:xfrm>
            <a:off x="4952103" y="2544275"/>
            <a:ext cx="0" cy="3032546"/>
          </a:xfrm>
          <a:prstGeom prst="straightConnector1">
            <a:avLst/>
          </a:prstGeom>
          <a:noFill/>
          <a:ln w="9525" cap="flat" cmpd="sng">
            <a:solidFill>
              <a:srgbClr val="40C9F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1105;p8">
            <a:extLst>
              <a:ext uri="{FF2B5EF4-FFF2-40B4-BE49-F238E27FC236}">
                <a16:creationId xmlns:a16="http://schemas.microsoft.com/office/drawing/2014/main" id="{E09B7BA1-71D0-3C99-6CC8-5462009D10B2}"/>
              </a:ext>
            </a:extLst>
          </p:cNvPr>
          <p:cNvCxnSpPr/>
          <p:nvPr/>
        </p:nvCxnSpPr>
        <p:spPr>
          <a:xfrm>
            <a:off x="8556275" y="2544275"/>
            <a:ext cx="53611" cy="3052722"/>
          </a:xfrm>
          <a:prstGeom prst="straightConnector1">
            <a:avLst/>
          </a:prstGeom>
          <a:noFill/>
          <a:ln w="9525" cap="flat" cmpd="sng">
            <a:solidFill>
              <a:srgbClr val="40C9F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" name="Google Shape;1106;p8">
            <a:extLst>
              <a:ext uri="{FF2B5EF4-FFF2-40B4-BE49-F238E27FC236}">
                <a16:creationId xmlns:a16="http://schemas.microsoft.com/office/drawing/2014/main" id="{60D72341-8D8A-41F3-8133-1FE427789C55}"/>
              </a:ext>
            </a:extLst>
          </p:cNvPr>
          <p:cNvCxnSpPr/>
          <p:nvPr/>
        </p:nvCxnSpPr>
        <p:spPr>
          <a:xfrm>
            <a:off x="1687571" y="4628630"/>
            <a:ext cx="1151809" cy="0"/>
          </a:xfrm>
          <a:prstGeom prst="straightConnector1">
            <a:avLst/>
          </a:prstGeom>
          <a:noFill/>
          <a:ln w="12700" cap="flat" cmpd="sng">
            <a:solidFill>
              <a:srgbClr val="40C9F7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48" name="Google Shape;1091;p8">
            <a:extLst>
              <a:ext uri="{FF2B5EF4-FFF2-40B4-BE49-F238E27FC236}">
                <a16:creationId xmlns:a16="http://schemas.microsoft.com/office/drawing/2014/main" id="{330DA41F-8993-E23D-333F-4014C584DCEE}"/>
              </a:ext>
            </a:extLst>
          </p:cNvPr>
          <p:cNvSpPr/>
          <p:nvPr/>
        </p:nvSpPr>
        <p:spPr>
          <a:xfrm>
            <a:off x="3838374" y="3587325"/>
            <a:ext cx="398673" cy="153487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9" name="Google Shape;1096;p8">
            <a:extLst>
              <a:ext uri="{FF2B5EF4-FFF2-40B4-BE49-F238E27FC236}">
                <a16:creationId xmlns:a16="http://schemas.microsoft.com/office/drawing/2014/main" id="{F4602127-E6A4-9B23-E4F7-8E7C8075D08A}"/>
              </a:ext>
            </a:extLst>
          </p:cNvPr>
          <p:cNvGrpSpPr/>
          <p:nvPr/>
        </p:nvGrpSpPr>
        <p:grpSpPr>
          <a:xfrm>
            <a:off x="3455283" y="3291197"/>
            <a:ext cx="1060256" cy="745743"/>
            <a:chOff x="2808187" y="3648756"/>
            <a:chExt cx="1060256" cy="745743"/>
          </a:xfrm>
        </p:grpSpPr>
        <p:sp>
          <p:nvSpPr>
            <p:cNvPr id="50" name="Google Shape;1097;p8">
              <a:extLst>
                <a:ext uri="{FF2B5EF4-FFF2-40B4-BE49-F238E27FC236}">
                  <a16:creationId xmlns:a16="http://schemas.microsoft.com/office/drawing/2014/main" id="{CD5EB0FB-0F59-D5D4-B45C-55AAF3B85E36}"/>
                </a:ext>
              </a:extLst>
            </p:cNvPr>
            <p:cNvSpPr/>
            <p:nvPr/>
          </p:nvSpPr>
          <p:spPr>
            <a:xfrm>
              <a:off x="2808187" y="3648756"/>
              <a:ext cx="1060256" cy="745743"/>
            </a:xfrm>
            <a:prstGeom prst="rect">
              <a:avLst/>
            </a:prstGeom>
            <a:solidFill>
              <a:srgbClr val="799C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5EDCD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8;p8">
              <a:extLst>
                <a:ext uri="{FF2B5EF4-FFF2-40B4-BE49-F238E27FC236}">
                  <a16:creationId xmlns:a16="http://schemas.microsoft.com/office/drawing/2014/main" id="{92314C7F-E70D-FD04-44DB-B67E4985C28E}"/>
                </a:ext>
              </a:extLst>
            </p:cNvPr>
            <p:cNvSpPr txBox="1"/>
            <p:nvPr/>
          </p:nvSpPr>
          <p:spPr>
            <a:xfrm>
              <a:off x="2975448" y="3898938"/>
              <a:ext cx="81945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2000"/>
                <a:buFont typeface="Arial"/>
                <a:buNone/>
              </a:pPr>
              <a:r>
                <a:rPr lang="es-MX" sz="2000" b="1" i="0" u="none" strike="noStrike" cap="none" dirty="0">
                  <a:solidFill>
                    <a:srgbClr val="F2F2F2"/>
                  </a:solidFill>
                  <a:latin typeface="Tahoma"/>
                  <a:ea typeface="Tahoma"/>
                  <a:cs typeface="Tahoma"/>
                  <a:sym typeface="Tahoma"/>
                </a:rPr>
                <a:t>8%</a:t>
              </a:r>
              <a:endParaRPr sz="2400" b="1" i="0" u="none" strike="noStrike" cap="none" dirty="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" name="Google Shape;1099;p8">
              <a:extLst>
                <a:ext uri="{FF2B5EF4-FFF2-40B4-BE49-F238E27FC236}">
                  <a16:creationId xmlns:a16="http://schemas.microsoft.com/office/drawing/2014/main" id="{18E52A73-98B1-DF9D-5BAA-849290B6840F}"/>
                </a:ext>
              </a:extLst>
            </p:cNvPr>
            <p:cNvSpPr/>
            <p:nvPr/>
          </p:nvSpPr>
          <p:spPr>
            <a:xfrm rot="10800000">
              <a:off x="3185838" y="3773055"/>
              <a:ext cx="398673" cy="15348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cap="flat" cmpd="sng">
              <a:solidFill>
                <a:srgbClr val="FF7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3" name="Google Shape;1096;p8">
            <a:extLst>
              <a:ext uri="{FF2B5EF4-FFF2-40B4-BE49-F238E27FC236}">
                <a16:creationId xmlns:a16="http://schemas.microsoft.com/office/drawing/2014/main" id="{60A3A122-D46D-22E4-4A81-E2CF81CF3A22}"/>
              </a:ext>
            </a:extLst>
          </p:cNvPr>
          <p:cNvGrpSpPr/>
          <p:nvPr/>
        </p:nvGrpSpPr>
        <p:grpSpPr>
          <a:xfrm>
            <a:off x="7162938" y="3291197"/>
            <a:ext cx="1060256" cy="745743"/>
            <a:chOff x="2808187" y="3648756"/>
            <a:chExt cx="1060256" cy="745743"/>
          </a:xfrm>
        </p:grpSpPr>
        <p:sp>
          <p:nvSpPr>
            <p:cNvPr id="54" name="Google Shape;1097;p8">
              <a:extLst>
                <a:ext uri="{FF2B5EF4-FFF2-40B4-BE49-F238E27FC236}">
                  <a16:creationId xmlns:a16="http://schemas.microsoft.com/office/drawing/2014/main" id="{8EAD6702-56D7-7C89-BE31-0010660397BC}"/>
                </a:ext>
              </a:extLst>
            </p:cNvPr>
            <p:cNvSpPr/>
            <p:nvPr/>
          </p:nvSpPr>
          <p:spPr>
            <a:xfrm>
              <a:off x="2808187" y="3648756"/>
              <a:ext cx="1060256" cy="745743"/>
            </a:xfrm>
            <a:prstGeom prst="rect">
              <a:avLst/>
            </a:prstGeom>
            <a:solidFill>
              <a:srgbClr val="799C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5EDCD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8;p8">
              <a:extLst>
                <a:ext uri="{FF2B5EF4-FFF2-40B4-BE49-F238E27FC236}">
                  <a16:creationId xmlns:a16="http://schemas.microsoft.com/office/drawing/2014/main" id="{578F596B-E9E4-63AF-D755-519F29E7272D}"/>
                </a:ext>
              </a:extLst>
            </p:cNvPr>
            <p:cNvSpPr txBox="1"/>
            <p:nvPr/>
          </p:nvSpPr>
          <p:spPr>
            <a:xfrm>
              <a:off x="2975448" y="3898938"/>
              <a:ext cx="81945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2000"/>
                <a:buFont typeface="Arial"/>
                <a:buNone/>
              </a:pPr>
              <a:r>
                <a:rPr lang="es-MX" sz="2000" b="1" i="0" u="none" strike="noStrike" cap="none" dirty="0">
                  <a:solidFill>
                    <a:srgbClr val="F2F2F2"/>
                  </a:solidFill>
                  <a:latin typeface="Tahoma"/>
                  <a:ea typeface="Tahoma"/>
                  <a:cs typeface="Tahoma"/>
                  <a:sym typeface="Tahoma"/>
                </a:rPr>
                <a:t>3%</a:t>
              </a:r>
              <a:endParaRPr sz="2400" b="1" i="0" u="none" strike="noStrike" cap="none" dirty="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" name="Google Shape;1099;p8">
              <a:extLst>
                <a:ext uri="{FF2B5EF4-FFF2-40B4-BE49-F238E27FC236}">
                  <a16:creationId xmlns:a16="http://schemas.microsoft.com/office/drawing/2014/main" id="{35005822-36A2-AB6C-9717-2805AB789077}"/>
                </a:ext>
              </a:extLst>
            </p:cNvPr>
            <p:cNvSpPr/>
            <p:nvPr/>
          </p:nvSpPr>
          <p:spPr>
            <a:xfrm rot="10800000">
              <a:off x="3185838" y="3773055"/>
              <a:ext cx="398673" cy="15348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cap="flat" cmpd="sng">
              <a:solidFill>
                <a:srgbClr val="FF7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7" name="Google Shape;1084;p8">
            <a:extLst>
              <a:ext uri="{FF2B5EF4-FFF2-40B4-BE49-F238E27FC236}">
                <a16:creationId xmlns:a16="http://schemas.microsoft.com/office/drawing/2014/main" id="{0F60B48C-541A-369F-69BA-39D3760A09A7}"/>
              </a:ext>
            </a:extLst>
          </p:cNvPr>
          <p:cNvGrpSpPr/>
          <p:nvPr/>
        </p:nvGrpSpPr>
        <p:grpSpPr>
          <a:xfrm>
            <a:off x="10363363" y="3264811"/>
            <a:ext cx="1060256" cy="745743"/>
            <a:chOff x="2808187" y="3648756"/>
            <a:chExt cx="1060256" cy="745743"/>
          </a:xfrm>
        </p:grpSpPr>
        <p:sp>
          <p:nvSpPr>
            <p:cNvPr id="58" name="Google Shape;1085;p8">
              <a:extLst>
                <a:ext uri="{FF2B5EF4-FFF2-40B4-BE49-F238E27FC236}">
                  <a16:creationId xmlns:a16="http://schemas.microsoft.com/office/drawing/2014/main" id="{9EF21066-7550-50F0-4A6A-C7D72726CB88}"/>
                </a:ext>
              </a:extLst>
            </p:cNvPr>
            <p:cNvSpPr/>
            <p:nvPr/>
          </p:nvSpPr>
          <p:spPr>
            <a:xfrm>
              <a:off x="2808187" y="3648756"/>
              <a:ext cx="1060256" cy="745743"/>
            </a:xfrm>
            <a:prstGeom prst="rect">
              <a:avLst/>
            </a:prstGeom>
            <a:solidFill>
              <a:srgbClr val="799C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5EDCD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086;p8">
              <a:extLst>
                <a:ext uri="{FF2B5EF4-FFF2-40B4-BE49-F238E27FC236}">
                  <a16:creationId xmlns:a16="http://schemas.microsoft.com/office/drawing/2014/main" id="{F55F100F-6F91-4BA9-C355-54D03EC53ECA}"/>
                </a:ext>
              </a:extLst>
            </p:cNvPr>
            <p:cNvSpPr txBox="1"/>
            <p:nvPr/>
          </p:nvSpPr>
          <p:spPr>
            <a:xfrm>
              <a:off x="2975448" y="3898938"/>
              <a:ext cx="81945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2000"/>
                <a:buFont typeface="Arial"/>
                <a:buNone/>
              </a:pPr>
              <a:r>
                <a:rPr lang="es-MX" sz="2000" b="1" i="0" u="none" strike="noStrike" cap="none" dirty="0">
                  <a:solidFill>
                    <a:srgbClr val="F2F2F2"/>
                  </a:solidFill>
                  <a:latin typeface="Tahoma"/>
                  <a:ea typeface="Tahoma"/>
                  <a:cs typeface="Tahoma"/>
                  <a:sym typeface="Tahoma"/>
                </a:rPr>
                <a:t>5%</a:t>
              </a:r>
              <a:endParaRPr sz="2400" b="1" i="0" u="none" strike="noStrike" cap="none" dirty="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" name="Google Shape;1087;p8">
              <a:extLst>
                <a:ext uri="{FF2B5EF4-FFF2-40B4-BE49-F238E27FC236}">
                  <a16:creationId xmlns:a16="http://schemas.microsoft.com/office/drawing/2014/main" id="{7C2DEB7C-1397-DA22-E736-74A8441F68DF}"/>
                </a:ext>
              </a:extLst>
            </p:cNvPr>
            <p:cNvSpPr/>
            <p:nvPr/>
          </p:nvSpPr>
          <p:spPr>
            <a:xfrm>
              <a:off x="3185838" y="3773055"/>
              <a:ext cx="398673" cy="153487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 w="127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1" name="Google Shape;1084;p8">
            <a:extLst>
              <a:ext uri="{FF2B5EF4-FFF2-40B4-BE49-F238E27FC236}">
                <a16:creationId xmlns:a16="http://schemas.microsoft.com/office/drawing/2014/main" id="{F5A23C77-5EC4-6231-2A81-6168F27A4D92}"/>
              </a:ext>
            </a:extLst>
          </p:cNvPr>
          <p:cNvGrpSpPr/>
          <p:nvPr/>
        </p:nvGrpSpPr>
        <p:grpSpPr>
          <a:xfrm>
            <a:off x="10363363" y="4737736"/>
            <a:ext cx="1060256" cy="745743"/>
            <a:chOff x="2808187" y="3648756"/>
            <a:chExt cx="1060256" cy="745743"/>
          </a:xfrm>
        </p:grpSpPr>
        <p:sp>
          <p:nvSpPr>
            <p:cNvPr id="62" name="Google Shape;1085;p8">
              <a:extLst>
                <a:ext uri="{FF2B5EF4-FFF2-40B4-BE49-F238E27FC236}">
                  <a16:creationId xmlns:a16="http://schemas.microsoft.com/office/drawing/2014/main" id="{337F6BC1-48A3-2641-6B24-C485FD0D3BC1}"/>
                </a:ext>
              </a:extLst>
            </p:cNvPr>
            <p:cNvSpPr/>
            <p:nvPr/>
          </p:nvSpPr>
          <p:spPr>
            <a:xfrm>
              <a:off x="2808187" y="3648756"/>
              <a:ext cx="1060256" cy="745743"/>
            </a:xfrm>
            <a:prstGeom prst="rect">
              <a:avLst/>
            </a:prstGeom>
            <a:solidFill>
              <a:srgbClr val="799C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5EDCD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086;p8">
              <a:extLst>
                <a:ext uri="{FF2B5EF4-FFF2-40B4-BE49-F238E27FC236}">
                  <a16:creationId xmlns:a16="http://schemas.microsoft.com/office/drawing/2014/main" id="{318A87EC-D5C5-4B5D-751C-BEDB2DC87D10}"/>
                </a:ext>
              </a:extLst>
            </p:cNvPr>
            <p:cNvSpPr txBox="1"/>
            <p:nvPr/>
          </p:nvSpPr>
          <p:spPr>
            <a:xfrm>
              <a:off x="2975448" y="3898938"/>
              <a:ext cx="81945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2000"/>
                <a:buFont typeface="Arial"/>
                <a:buNone/>
              </a:pPr>
              <a:r>
                <a:rPr lang="es-MX" sz="2000" b="1" dirty="0">
                  <a:solidFill>
                    <a:srgbClr val="F2F2F2"/>
                  </a:solidFill>
                  <a:latin typeface="Tahoma"/>
                  <a:ea typeface="Tahoma"/>
                  <a:cs typeface="Tahoma"/>
                  <a:sym typeface="Tahoma"/>
                </a:rPr>
                <a:t>47</a:t>
              </a:r>
              <a:r>
                <a:rPr lang="es-MX" sz="2000" b="1" i="0" u="none" strike="noStrike" cap="none" dirty="0">
                  <a:solidFill>
                    <a:srgbClr val="F2F2F2"/>
                  </a:solidFill>
                  <a:latin typeface="Tahoma"/>
                  <a:ea typeface="Tahoma"/>
                  <a:cs typeface="Tahoma"/>
                  <a:sym typeface="Tahoma"/>
                </a:rPr>
                <a:t>%</a:t>
              </a:r>
              <a:endParaRPr sz="2400" b="1" i="0" u="none" strike="noStrike" cap="none" dirty="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" name="Google Shape;1087;p8">
              <a:extLst>
                <a:ext uri="{FF2B5EF4-FFF2-40B4-BE49-F238E27FC236}">
                  <a16:creationId xmlns:a16="http://schemas.microsoft.com/office/drawing/2014/main" id="{59684418-9727-9E4A-2D54-165E5341BE2E}"/>
                </a:ext>
              </a:extLst>
            </p:cNvPr>
            <p:cNvSpPr/>
            <p:nvPr/>
          </p:nvSpPr>
          <p:spPr>
            <a:xfrm>
              <a:off x="3185838" y="3773055"/>
              <a:ext cx="398673" cy="153487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 w="127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5" name="Google Shape;1079;p8">
            <a:extLst>
              <a:ext uri="{FF2B5EF4-FFF2-40B4-BE49-F238E27FC236}">
                <a16:creationId xmlns:a16="http://schemas.microsoft.com/office/drawing/2014/main" id="{90984894-97FC-0307-C859-F7A98C085ADB}"/>
              </a:ext>
            </a:extLst>
          </p:cNvPr>
          <p:cNvSpPr txBox="1"/>
          <p:nvPr/>
        </p:nvSpPr>
        <p:spPr>
          <a:xfrm>
            <a:off x="647814" y="438243"/>
            <a:ext cx="7735450" cy="91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sym typeface="Tahoma"/>
              </a:rPr>
              <a:t>DIMENSIÓN DE LOS SISTEMAS DE GARANTÍA</a:t>
            </a:r>
            <a:endParaRPr sz="2400" dirty="0">
              <a:solidFill>
                <a:srgbClr val="00A6E2"/>
              </a:solidFill>
              <a:latin typeface="Montserrat ExtraBold" panose="00000900000000000000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sym typeface="Tahoma"/>
              </a:rPr>
              <a:t>LATINOAMÉRICA 2024</a:t>
            </a:r>
            <a:endParaRPr sz="2400" dirty="0">
              <a:solidFill>
                <a:srgbClr val="00A6E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3E0E6-661C-4832-DFDF-95805A63D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2 Gráfico">
            <a:extLst>
              <a:ext uri="{FF2B5EF4-FFF2-40B4-BE49-F238E27FC236}">
                <a16:creationId xmlns:a16="http://schemas.microsoft.com/office/drawing/2014/main" id="{BBB8AD84-1F30-B1DE-F360-0BB941A3F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914686"/>
              </p:ext>
            </p:extLst>
          </p:nvPr>
        </p:nvGraphicFramePr>
        <p:xfrm>
          <a:off x="168452" y="1669547"/>
          <a:ext cx="10954642" cy="396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Google Shape;1116;p9">
            <a:extLst>
              <a:ext uri="{FF2B5EF4-FFF2-40B4-BE49-F238E27FC236}">
                <a16:creationId xmlns:a16="http://schemas.microsoft.com/office/drawing/2014/main" id="{B44A41C6-03E8-4D9C-F78C-C71143D30D99}"/>
              </a:ext>
            </a:extLst>
          </p:cNvPr>
          <p:cNvSpPr txBox="1"/>
          <p:nvPr/>
        </p:nvSpPr>
        <p:spPr>
          <a:xfrm>
            <a:off x="192002" y="5980987"/>
            <a:ext cx="685073" cy="246221"/>
          </a:xfrm>
          <a:prstGeom prst="rect">
            <a:avLst/>
          </a:prstGeom>
          <a:gradFill>
            <a:gsLst>
              <a:gs pos="0">
                <a:srgbClr val="005800"/>
              </a:gs>
              <a:gs pos="50000">
                <a:srgbClr val="007F00"/>
              </a:gs>
              <a:gs pos="100000">
                <a:srgbClr val="00990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vs 2023</a:t>
            </a:r>
            <a:endParaRPr sz="10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117;p9">
            <a:extLst>
              <a:ext uri="{FF2B5EF4-FFF2-40B4-BE49-F238E27FC236}">
                <a16:creationId xmlns:a16="http://schemas.microsoft.com/office/drawing/2014/main" id="{54C74488-7377-9E07-CB87-D82A919DCDAE}"/>
              </a:ext>
            </a:extLst>
          </p:cNvPr>
          <p:cNvSpPr txBox="1"/>
          <p:nvPr/>
        </p:nvSpPr>
        <p:spPr>
          <a:xfrm>
            <a:off x="179302" y="6332782"/>
            <a:ext cx="685073" cy="246221"/>
          </a:xfrm>
          <a:prstGeom prst="rect">
            <a:avLst/>
          </a:prstGeom>
          <a:gradFill>
            <a:gsLst>
              <a:gs pos="0">
                <a:srgbClr val="005800"/>
              </a:gs>
              <a:gs pos="50000">
                <a:srgbClr val="007F00"/>
              </a:gs>
              <a:gs pos="100000">
                <a:srgbClr val="009900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vs 2019</a:t>
            </a:r>
            <a:endParaRPr sz="10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120;p9">
            <a:extLst>
              <a:ext uri="{FF2B5EF4-FFF2-40B4-BE49-F238E27FC236}">
                <a16:creationId xmlns:a16="http://schemas.microsoft.com/office/drawing/2014/main" id="{37A4540C-F8A1-A317-113E-1FB16E029697}"/>
              </a:ext>
            </a:extLst>
          </p:cNvPr>
          <p:cNvSpPr txBox="1"/>
          <p:nvPr/>
        </p:nvSpPr>
        <p:spPr>
          <a:xfrm>
            <a:off x="9717942" y="2027369"/>
            <a:ext cx="1912275" cy="28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i="0" u="none" strike="noStrike" cap="none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GARANTÍAS VIVAS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6" name="Google Shape;1121;p9">
            <a:extLst>
              <a:ext uri="{FF2B5EF4-FFF2-40B4-BE49-F238E27FC236}">
                <a16:creationId xmlns:a16="http://schemas.microsoft.com/office/drawing/2014/main" id="{EF87D12F-9541-8C29-A188-2A86FD052ABB}"/>
              </a:ext>
            </a:extLst>
          </p:cNvPr>
          <p:cNvSpPr/>
          <p:nvPr/>
        </p:nvSpPr>
        <p:spPr>
          <a:xfrm>
            <a:off x="9696675" y="1474025"/>
            <a:ext cx="1778446" cy="58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932,455 </a:t>
            </a:r>
            <a:endParaRPr sz="32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169;p9">
            <a:extLst>
              <a:ext uri="{FF2B5EF4-FFF2-40B4-BE49-F238E27FC236}">
                <a16:creationId xmlns:a16="http://schemas.microsoft.com/office/drawing/2014/main" id="{7C4CBE6D-1FB0-53EE-C975-7C7E5E2669ED}"/>
              </a:ext>
            </a:extLst>
          </p:cNvPr>
          <p:cNvSpPr txBox="1"/>
          <p:nvPr/>
        </p:nvSpPr>
        <p:spPr>
          <a:xfrm>
            <a:off x="217421" y="5650991"/>
            <a:ext cx="634233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VAR%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01" name="Google Shape;1171;p9">
            <a:extLst>
              <a:ext uri="{FF2B5EF4-FFF2-40B4-BE49-F238E27FC236}">
                <a16:creationId xmlns:a16="http://schemas.microsoft.com/office/drawing/2014/main" id="{6E4CE1C3-2764-AC9C-47FC-B7BE3F058B58}"/>
              </a:ext>
            </a:extLst>
          </p:cNvPr>
          <p:cNvSpPr txBox="1"/>
          <p:nvPr/>
        </p:nvSpPr>
        <p:spPr>
          <a:xfrm>
            <a:off x="1554133" y="1242234"/>
            <a:ext cx="87549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191919"/>
                </a:solidFill>
                <a:latin typeface="Tahoma"/>
                <a:ea typeface="Tahoma"/>
                <a:cs typeface="Tahoma"/>
                <a:sym typeface="Tahoma"/>
              </a:rPr>
              <a:t>Marginal </a:t>
            </a:r>
            <a:r>
              <a:rPr lang="es-MX" sz="1800" b="0" i="0" u="none" strike="noStrike" cap="none" dirty="0">
                <a:solidFill>
                  <a:srgbClr val="191919"/>
                </a:solidFill>
                <a:latin typeface="Tahoma"/>
                <a:ea typeface="Tahoma"/>
                <a:cs typeface="Tahoma"/>
                <a:sym typeface="Tahoma"/>
              </a:rPr>
              <a:t>disminución, con una una expectativa de crecimiento en los próximos años.</a:t>
            </a:r>
            <a:endParaRPr sz="2400" b="0" i="0" u="none" strike="noStrike" cap="none" dirty="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172;p9">
            <a:extLst>
              <a:ext uri="{FF2B5EF4-FFF2-40B4-BE49-F238E27FC236}">
                <a16:creationId xmlns:a16="http://schemas.microsoft.com/office/drawing/2014/main" id="{B68DF0D7-21D6-58D4-D9D7-652218C33183}"/>
              </a:ext>
            </a:extLst>
          </p:cNvPr>
          <p:cNvSpPr txBox="1"/>
          <p:nvPr/>
        </p:nvSpPr>
        <p:spPr>
          <a:xfrm>
            <a:off x="11126636" y="1666761"/>
            <a:ext cx="100716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i="0" u="none" strike="noStrike" cap="none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mill US$</a:t>
            </a:r>
            <a:endParaRPr sz="160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173;p9">
            <a:extLst>
              <a:ext uri="{FF2B5EF4-FFF2-40B4-BE49-F238E27FC236}">
                <a16:creationId xmlns:a16="http://schemas.microsoft.com/office/drawing/2014/main" id="{47CFC4FD-17A7-A3C4-1A55-943E1335BB2B}"/>
              </a:ext>
            </a:extLst>
          </p:cNvPr>
          <p:cNvSpPr txBox="1"/>
          <p:nvPr/>
        </p:nvSpPr>
        <p:spPr>
          <a:xfrm>
            <a:off x="2710718" y="5417060"/>
            <a:ext cx="506910" cy="230832"/>
          </a:xfrm>
          <a:prstGeom prst="rect">
            <a:avLst/>
          </a:prstGeom>
          <a:solidFill>
            <a:srgbClr val="76D6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b="1" dirty="0">
                <a:latin typeface="Tahoma"/>
                <a:ea typeface="Tahoma"/>
                <a:cs typeface="Tahoma"/>
                <a:sym typeface="Tahoma"/>
              </a:rPr>
              <a:t>38</a:t>
            </a:r>
            <a:r>
              <a:rPr lang="es-MX" sz="900" b="1" i="0" u="none" strike="noStrike" cap="none" dirty="0">
                <a:latin typeface="Tahoma"/>
                <a:ea typeface="Tahoma"/>
                <a:cs typeface="Tahoma"/>
                <a:sym typeface="Tahoma"/>
              </a:rPr>
              <a:t>%</a:t>
            </a:r>
            <a:endParaRPr dirty="0"/>
          </a:p>
        </p:txBody>
      </p:sp>
      <p:sp>
        <p:nvSpPr>
          <p:cNvPr id="104" name="Google Shape;1174;p9">
            <a:extLst>
              <a:ext uri="{FF2B5EF4-FFF2-40B4-BE49-F238E27FC236}">
                <a16:creationId xmlns:a16="http://schemas.microsoft.com/office/drawing/2014/main" id="{140E5DD4-76F1-D917-F8D0-1A6FA7739A04}"/>
              </a:ext>
            </a:extLst>
          </p:cNvPr>
          <p:cNvSpPr txBox="1"/>
          <p:nvPr/>
        </p:nvSpPr>
        <p:spPr>
          <a:xfrm>
            <a:off x="5340491" y="5432667"/>
            <a:ext cx="506910" cy="230832"/>
          </a:xfrm>
          <a:prstGeom prst="rect">
            <a:avLst/>
          </a:prstGeom>
          <a:solidFill>
            <a:srgbClr val="76D6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b="1" i="0" u="none" strike="noStrike" cap="none" dirty="0">
                <a:latin typeface="Tahoma"/>
                <a:ea typeface="Tahoma"/>
                <a:cs typeface="Tahoma"/>
                <a:sym typeface="Tahoma"/>
              </a:rPr>
              <a:t>38%</a:t>
            </a:r>
            <a:endParaRPr dirty="0"/>
          </a:p>
        </p:txBody>
      </p:sp>
      <p:sp>
        <p:nvSpPr>
          <p:cNvPr id="105" name="Google Shape;1175;p9">
            <a:extLst>
              <a:ext uri="{FF2B5EF4-FFF2-40B4-BE49-F238E27FC236}">
                <a16:creationId xmlns:a16="http://schemas.microsoft.com/office/drawing/2014/main" id="{38A54620-2827-B34D-F1FD-190ABAF314BF}"/>
              </a:ext>
            </a:extLst>
          </p:cNvPr>
          <p:cNvSpPr txBox="1"/>
          <p:nvPr/>
        </p:nvSpPr>
        <p:spPr>
          <a:xfrm>
            <a:off x="7864354" y="5404922"/>
            <a:ext cx="506910" cy="230832"/>
          </a:xfrm>
          <a:prstGeom prst="rect">
            <a:avLst/>
          </a:prstGeom>
          <a:solidFill>
            <a:srgbClr val="76D6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b="1" i="0" u="none" strike="noStrike" cap="none" dirty="0">
                <a:latin typeface="Tahoma"/>
                <a:ea typeface="Tahoma"/>
                <a:cs typeface="Tahoma"/>
                <a:sym typeface="Tahoma"/>
              </a:rPr>
              <a:t>5%</a:t>
            </a:r>
            <a:endParaRPr dirty="0"/>
          </a:p>
        </p:txBody>
      </p:sp>
      <p:sp>
        <p:nvSpPr>
          <p:cNvPr id="106" name="Google Shape;1176;p9">
            <a:extLst>
              <a:ext uri="{FF2B5EF4-FFF2-40B4-BE49-F238E27FC236}">
                <a16:creationId xmlns:a16="http://schemas.microsoft.com/office/drawing/2014/main" id="{041A2591-591B-2E53-F81F-E73EB64E87E7}"/>
              </a:ext>
            </a:extLst>
          </p:cNvPr>
          <p:cNvSpPr txBox="1"/>
          <p:nvPr/>
        </p:nvSpPr>
        <p:spPr>
          <a:xfrm>
            <a:off x="10585898" y="5404922"/>
            <a:ext cx="506910" cy="230832"/>
          </a:xfrm>
          <a:prstGeom prst="rect">
            <a:avLst/>
          </a:prstGeom>
          <a:solidFill>
            <a:srgbClr val="76D6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 b="1" i="0" u="none" strike="noStrike" cap="none" dirty="0">
                <a:latin typeface="Tahoma"/>
                <a:ea typeface="Tahoma"/>
                <a:cs typeface="Tahoma"/>
                <a:sym typeface="Tahoma"/>
              </a:rPr>
              <a:t>19%</a:t>
            </a:r>
            <a:endParaRPr dirty="0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F2AD421A-5F46-B0FF-479D-CE1633E30BC5}"/>
              </a:ext>
            </a:extLst>
          </p:cNvPr>
          <p:cNvSpPr txBox="1"/>
          <p:nvPr/>
        </p:nvSpPr>
        <p:spPr>
          <a:xfrm>
            <a:off x="1683030" y="342115"/>
            <a:ext cx="7312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sym typeface="Tahoma"/>
              </a:rPr>
              <a:t>UNA VISIÓN GLOBAL </a:t>
            </a:r>
            <a:endParaRPr lang="es-MX" sz="2400" dirty="0">
              <a:solidFill>
                <a:srgbClr val="00A6E2"/>
              </a:solidFill>
              <a:latin typeface="Montserrat ExtraBold" panose="00000900000000000000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sym typeface="Tahoma"/>
              </a:rPr>
              <a:t>GARANTÍAS VIVAS 2024 </a:t>
            </a:r>
            <a:r>
              <a:rPr lang="es-MX" sz="2400" dirty="0">
                <a:solidFill>
                  <a:srgbClr val="00A6E2"/>
                </a:solidFill>
                <a:latin typeface="Montserrat" pitchFamily="2" charset="77"/>
                <a:sym typeface="Tahoma"/>
              </a:rPr>
              <a:t>(</a:t>
            </a:r>
            <a:r>
              <a:rPr lang="es-MX" sz="2000" dirty="0">
                <a:solidFill>
                  <a:srgbClr val="00A6E2"/>
                </a:solidFill>
                <a:latin typeface="Montserrat" pitchFamily="2" charset="77"/>
                <a:sym typeface="Tahoma"/>
              </a:rPr>
              <a:t>millones US$)</a:t>
            </a:r>
            <a:endParaRPr lang="es-MX" sz="2400" dirty="0">
              <a:solidFill>
                <a:srgbClr val="00A6E2"/>
              </a:solidFill>
              <a:latin typeface="Montserrat" pitchFamily="2" charset="77"/>
            </a:endParaRPr>
          </a:p>
        </p:txBody>
      </p:sp>
      <p:sp>
        <p:nvSpPr>
          <p:cNvPr id="2" name="Google Shape;1142;p9">
            <a:extLst>
              <a:ext uri="{FF2B5EF4-FFF2-40B4-BE49-F238E27FC236}">
                <a16:creationId xmlns:a16="http://schemas.microsoft.com/office/drawing/2014/main" id="{E9C13716-FC2B-2932-6BE8-3F847A824058}"/>
              </a:ext>
            </a:extLst>
          </p:cNvPr>
          <p:cNvSpPr txBox="1"/>
          <p:nvPr/>
        </p:nvSpPr>
        <p:spPr>
          <a:xfrm>
            <a:off x="4611310" y="5916261"/>
            <a:ext cx="727920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" name="Google Shape;1146;p9">
            <a:extLst>
              <a:ext uri="{FF2B5EF4-FFF2-40B4-BE49-F238E27FC236}">
                <a16:creationId xmlns:a16="http://schemas.microsoft.com/office/drawing/2014/main" id="{C2F3F316-D0B0-C99A-DE28-871D6C3621D5}"/>
              </a:ext>
            </a:extLst>
          </p:cNvPr>
          <p:cNvSpPr txBox="1"/>
          <p:nvPr/>
        </p:nvSpPr>
        <p:spPr>
          <a:xfrm>
            <a:off x="4671275" y="6351068"/>
            <a:ext cx="727915" cy="29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36%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" name="Google Shape;1166;p9">
            <a:extLst>
              <a:ext uri="{FF2B5EF4-FFF2-40B4-BE49-F238E27FC236}">
                <a16:creationId xmlns:a16="http://schemas.microsoft.com/office/drawing/2014/main" id="{3D53D366-B208-246B-A168-A43090A83324}"/>
              </a:ext>
            </a:extLst>
          </p:cNvPr>
          <p:cNvCxnSpPr/>
          <p:nvPr/>
        </p:nvCxnSpPr>
        <p:spPr>
          <a:xfrm>
            <a:off x="2717767" y="5689314"/>
            <a:ext cx="25580" cy="1097012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67;p9">
            <a:extLst>
              <a:ext uri="{FF2B5EF4-FFF2-40B4-BE49-F238E27FC236}">
                <a16:creationId xmlns:a16="http://schemas.microsoft.com/office/drawing/2014/main" id="{8D6BC8D7-3DC3-5A63-84FE-0D893F1000F7}"/>
              </a:ext>
            </a:extLst>
          </p:cNvPr>
          <p:cNvCxnSpPr/>
          <p:nvPr/>
        </p:nvCxnSpPr>
        <p:spPr>
          <a:xfrm>
            <a:off x="4800204" y="5689314"/>
            <a:ext cx="0" cy="1075793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168;p9">
            <a:extLst>
              <a:ext uri="{FF2B5EF4-FFF2-40B4-BE49-F238E27FC236}">
                <a16:creationId xmlns:a16="http://schemas.microsoft.com/office/drawing/2014/main" id="{A0F1C00E-055D-53C7-9361-85AC6968EC43}"/>
              </a:ext>
            </a:extLst>
          </p:cNvPr>
          <p:cNvCxnSpPr/>
          <p:nvPr/>
        </p:nvCxnSpPr>
        <p:spPr>
          <a:xfrm flipH="1">
            <a:off x="6776983" y="5689314"/>
            <a:ext cx="5468" cy="1075793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1154;p9">
            <a:extLst>
              <a:ext uri="{FF2B5EF4-FFF2-40B4-BE49-F238E27FC236}">
                <a16:creationId xmlns:a16="http://schemas.microsoft.com/office/drawing/2014/main" id="{60D2D1B3-F149-89C5-B948-1B4CE64CF269}"/>
              </a:ext>
            </a:extLst>
          </p:cNvPr>
          <p:cNvSpPr/>
          <p:nvPr/>
        </p:nvSpPr>
        <p:spPr>
          <a:xfrm>
            <a:off x="1728151" y="6296420"/>
            <a:ext cx="365914" cy="310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155;p9">
            <a:extLst>
              <a:ext uri="{FF2B5EF4-FFF2-40B4-BE49-F238E27FC236}">
                <a16:creationId xmlns:a16="http://schemas.microsoft.com/office/drawing/2014/main" id="{AF486680-53C6-9FF6-C365-284FE7914D81}"/>
              </a:ext>
            </a:extLst>
          </p:cNvPr>
          <p:cNvSpPr txBox="1"/>
          <p:nvPr/>
        </p:nvSpPr>
        <p:spPr>
          <a:xfrm>
            <a:off x="2083813" y="6283877"/>
            <a:ext cx="739099" cy="29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188</a:t>
            </a: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Google Shape;1156;p9">
            <a:extLst>
              <a:ext uri="{FF2B5EF4-FFF2-40B4-BE49-F238E27FC236}">
                <a16:creationId xmlns:a16="http://schemas.microsoft.com/office/drawing/2014/main" id="{854EBA6B-B459-21C7-F414-DEFE8BBAF927}"/>
              </a:ext>
            </a:extLst>
          </p:cNvPr>
          <p:cNvSpPr/>
          <p:nvPr/>
        </p:nvSpPr>
        <p:spPr>
          <a:xfrm>
            <a:off x="1803679" y="6358001"/>
            <a:ext cx="202620" cy="1794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2B1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1150;p9">
            <a:extLst>
              <a:ext uri="{FF2B5EF4-FFF2-40B4-BE49-F238E27FC236}">
                <a16:creationId xmlns:a16="http://schemas.microsoft.com/office/drawing/2014/main" id="{EB0823DD-9455-9453-A06A-1E38ED641393}"/>
              </a:ext>
            </a:extLst>
          </p:cNvPr>
          <p:cNvSpPr/>
          <p:nvPr/>
        </p:nvSpPr>
        <p:spPr>
          <a:xfrm>
            <a:off x="1730470" y="5869332"/>
            <a:ext cx="372264" cy="3480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151;p9">
            <a:extLst>
              <a:ext uri="{FF2B5EF4-FFF2-40B4-BE49-F238E27FC236}">
                <a16:creationId xmlns:a16="http://schemas.microsoft.com/office/drawing/2014/main" id="{52EE5EF3-8C61-C3C2-6D14-E9BBAC3EA53C}"/>
              </a:ext>
            </a:extLst>
          </p:cNvPr>
          <p:cNvSpPr txBox="1"/>
          <p:nvPr/>
        </p:nvSpPr>
        <p:spPr>
          <a:xfrm>
            <a:off x="2075705" y="5874984"/>
            <a:ext cx="537328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" name="Google Shape;1161;p9">
            <a:extLst>
              <a:ext uri="{FF2B5EF4-FFF2-40B4-BE49-F238E27FC236}">
                <a16:creationId xmlns:a16="http://schemas.microsoft.com/office/drawing/2014/main" id="{84D3D192-F157-4963-071D-AB4834802077}"/>
              </a:ext>
            </a:extLst>
          </p:cNvPr>
          <p:cNvSpPr/>
          <p:nvPr/>
        </p:nvSpPr>
        <p:spPr>
          <a:xfrm rot="10800000">
            <a:off x="1802209" y="5962965"/>
            <a:ext cx="202620" cy="1794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E0000"/>
              </a:gs>
              <a:gs pos="50000">
                <a:srgbClr val="E40000"/>
              </a:gs>
              <a:gs pos="100000">
                <a:srgbClr val="FF0000"/>
              </a:gs>
            </a:gsLst>
            <a:lin ang="16200000" scaled="0"/>
          </a:gradFill>
          <a:ln w="12700" cap="flat" cmpd="sng">
            <a:solidFill>
              <a:srgbClr val="FF7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1150;p9">
            <a:extLst>
              <a:ext uri="{FF2B5EF4-FFF2-40B4-BE49-F238E27FC236}">
                <a16:creationId xmlns:a16="http://schemas.microsoft.com/office/drawing/2014/main" id="{60217E46-1D23-D477-7EE4-71C43D85471B}"/>
              </a:ext>
            </a:extLst>
          </p:cNvPr>
          <p:cNvSpPr/>
          <p:nvPr/>
        </p:nvSpPr>
        <p:spPr>
          <a:xfrm>
            <a:off x="4331115" y="5894584"/>
            <a:ext cx="372264" cy="305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161;p9">
            <a:extLst>
              <a:ext uri="{FF2B5EF4-FFF2-40B4-BE49-F238E27FC236}">
                <a16:creationId xmlns:a16="http://schemas.microsoft.com/office/drawing/2014/main" id="{E5A2DBE9-8C54-7802-5F2A-3AE74C49D80A}"/>
              </a:ext>
            </a:extLst>
          </p:cNvPr>
          <p:cNvSpPr/>
          <p:nvPr/>
        </p:nvSpPr>
        <p:spPr>
          <a:xfrm rot="10800000">
            <a:off x="4402854" y="5988217"/>
            <a:ext cx="202620" cy="1794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E0000"/>
              </a:gs>
              <a:gs pos="50000">
                <a:srgbClr val="E40000"/>
              </a:gs>
              <a:gs pos="100000">
                <a:srgbClr val="FF0000"/>
              </a:gs>
            </a:gsLst>
            <a:lin ang="16200000" scaled="0"/>
          </a:gradFill>
          <a:ln w="12700" cap="flat" cmpd="sng">
            <a:solidFill>
              <a:srgbClr val="FF7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1150;p9">
            <a:extLst>
              <a:ext uri="{FF2B5EF4-FFF2-40B4-BE49-F238E27FC236}">
                <a16:creationId xmlns:a16="http://schemas.microsoft.com/office/drawing/2014/main" id="{AF491ACC-3CAB-77C8-32F2-946500D5431F}"/>
              </a:ext>
            </a:extLst>
          </p:cNvPr>
          <p:cNvSpPr/>
          <p:nvPr/>
        </p:nvSpPr>
        <p:spPr>
          <a:xfrm>
            <a:off x="4341015" y="6308239"/>
            <a:ext cx="372264" cy="3270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161;p9">
            <a:extLst>
              <a:ext uri="{FF2B5EF4-FFF2-40B4-BE49-F238E27FC236}">
                <a16:creationId xmlns:a16="http://schemas.microsoft.com/office/drawing/2014/main" id="{73FD1E61-B242-F881-26D3-40BCDAB3DC78}"/>
              </a:ext>
            </a:extLst>
          </p:cNvPr>
          <p:cNvSpPr/>
          <p:nvPr/>
        </p:nvSpPr>
        <p:spPr>
          <a:xfrm rot="10800000">
            <a:off x="4412754" y="6401872"/>
            <a:ext cx="202620" cy="1794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E0000"/>
              </a:gs>
              <a:gs pos="50000">
                <a:srgbClr val="E40000"/>
              </a:gs>
              <a:gs pos="100000">
                <a:srgbClr val="FF0000"/>
              </a:gs>
            </a:gsLst>
            <a:lin ang="16200000" scaled="0"/>
          </a:gradFill>
          <a:ln w="12700" cap="flat" cmpd="sng">
            <a:solidFill>
              <a:srgbClr val="FF7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1154;p9">
            <a:extLst>
              <a:ext uri="{FF2B5EF4-FFF2-40B4-BE49-F238E27FC236}">
                <a16:creationId xmlns:a16="http://schemas.microsoft.com/office/drawing/2014/main" id="{9FB5EA10-EC8D-57B3-F245-BA5E110405C1}"/>
              </a:ext>
            </a:extLst>
          </p:cNvPr>
          <p:cNvSpPr/>
          <p:nvPr/>
        </p:nvSpPr>
        <p:spPr>
          <a:xfrm>
            <a:off x="6859639" y="6316020"/>
            <a:ext cx="365914" cy="310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155;p9">
            <a:extLst>
              <a:ext uri="{FF2B5EF4-FFF2-40B4-BE49-F238E27FC236}">
                <a16:creationId xmlns:a16="http://schemas.microsoft.com/office/drawing/2014/main" id="{D793F7CD-9479-3A46-F5DC-3DA3D33D2351}"/>
              </a:ext>
            </a:extLst>
          </p:cNvPr>
          <p:cNvSpPr txBox="1"/>
          <p:nvPr/>
        </p:nvSpPr>
        <p:spPr>
          <a:xfrm>
            <a:off x="7185054" y="6300947"/>
            <a:ext cx="699630" cy="29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99%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" name="Google Shape;1156;p9">
            <a:extLst>
              <a:ext uri="{FF2B5EF4-FFF2-40B4-BE49-F238E27FC236}">
                <a16:creationId xmlns:a16="http://schemas.microsoft.com/office/drawing/2014/main" id="{87C12796-F4A4-31D5-65C0-906D42EFD5C2}"/>
              </a:ext>
            </a:extLst>
          </p:cNvPr>
          <p:cNvSpPr/>
          <p:nvPr/>
        </p:nvSpPr>
        <p:spPr>
          <a:xfrm>
            <a:off x="6935167" y="6377601"/>
            <a:ext cx="202620" cy="1794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2B1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1150;p9">
            <a:extLst>
              <a:ext uri="{FF2B5EF4-FFF2-40B4-BE49-F238E27FC236}">
                <a16:creationId xmlns:a16="http://schemas.microsoft.com/office/drawing/2014/main" id="{20973804-C653-DA9E-33AC-4AAEE70C190D}"/>
              </a:ext>
            </a:extLst>
          </p:cNvPr>
          <p:cNvSpPr/>
          <p:nvPr/>
        </p:nvSpPr>
        <p:spPr>
          <a:xfrm>
            <a:off x="6861958" y="5888933"/>
            <a:ext cx="372264" cy="308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151;p9">
            <a:extLst>
              <a:ext uri="{FF2B5EF4-FFF2-40B4-BE49-F238E27FC236}">
                <a16:creationId xmlns:a16="http://schemas.microsoft.com/office/drawing/2014/main" id="{FA42E564-649C-D509-21BE-FF6DE9F1FC1A}"/>
              </a:ext>
            </a:extLst>
          </p:cNvPr>
          <p:cNvSpPr txBox="1"/>
          <p:nvPr/>
        </p:nvSpPr>
        <p:spPr>
          <a:xfrm>
            <a:off x="7207193" y="5894584"/>
            <a:ext cx="537328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8%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" name="Google Shape;1161;p9">
            <a:extLst>
              <a:ext uri="{FF2B5EF4-FFF2-40B4-BE49-F238E27FC236}">
                <a16:creationId xmlns:a16="http://schemas.microsoft.com/office/drawing/2014/main" id="{04CD84A7-991C-D944-58B0-D568E2F1DF6E}"/>
              </a:ext>
            </a:extLst>
          </p:cNvPr>
          <p:cNvSpPr/>
          <p:nvPr/>
        </p:nvSpPr>
        <p:spPr>
          <a:xfrm rot="10800000">
            <a:off x="6933697" y="5982565"/>
            <a:ext cx="202620" cy="1794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E0000"/>
              </a:gs>
              <a:gs pos="50000">
                <a:srgbClr val="E40000"/>
              </a:gs>
              <a:gs pos="100000">
                <a:srgbClr val="FF0000"/>
              </a:gs>
            </a:gsLst>
            <a:lin ang="16200000" scaled="0"/>
          </a:gradFill>
          <a:ln w="12700" cap="flat" cmpd="sng">
            <a:solidFill>
              <a:srgbClr val="FF7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1154;p9">
            <a:extLst>
              <a:ext uri="{FF2B5EF4-FFF2-40B4-BE49-F238E27FC236}">
                <a16:creationId xmlns:a16="http://schemas.microsoft.com/office/drawing/2014/main" id="{BB626EF8-F37C-4CD0-102C-A8E31DBFA150}"/>
              </a:ext>
            </a:extLst>
          </p:cNvPr>
          <p:cNvSpPr/>
          <p:nvPr/>
        </p:nvSpPr>
        <p:spPr>
          <a:xfrm>
            <a:off x="9456266" y="5929795"/>
            <a:ext cx="365914" cy="310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155;p9">
            <a:extLst>
              <a:ext uri="{FF2B5EF4-FFF2-40B4-BE49-F238E27FC236}">
                <a16:creationId xmlns:a16="http://schemas.microsoft.com/office/drawing/2014/main" id="{44054311-6CDF-EF5A-0990-A36CB6AABD89}"/>
              </a:ext>
            </a:extLst>
          </p:cNvPr>
          <p:cNvSpPr txBox="1"/>
          <p:nvPr/>
        </p:nvSpPr>
        <p:spPr>
          <a:xfrm>
            <a:off x="9704953" y="5929795"/>
            <a:ext cx="739099" cy="29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" name="Google Shape;1156;p9">
            <a:extLst>
              <a:ext uri="{FF2B5EF4-FFF2-40B4-BE49-F238E27FC236}">
                <a16:creationId xmlns:a16="http://schemas.microsoft.com/office/drawing/2014/main" id="{335AEF25-FA00-BDD8-8181-88583E4339B3}"/>
              </a:ext>
            </a:extLst>
          </p:cNvPr>
          <p:cNvSpPr/>
          <p:nvPr/>
        </p:nvSpPr>
        <p:spPr>
          <a:xfrm>
            <a:off x="9531794" y="5991376"/>
            <a:ext cx="202620" cy="1794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2B1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1146;p9">
            <a:extLst>
              <a:ext uri="{FF2B5EF4-FFF2-40B4-BE49-F238E27FC236}">
                <a16:creationId xmlns:a16="http://schemas.microsoft.com/office/drawing/2014/main" id="{1622608A-8CB7-EC22-19F4-E82DA0FEC956}"/>
              </a:ext>
            </a:extLst>
          </p:cNvPr>
          <p:cNvSpPr txBox="1"/>
          <p:nvPr/>
        </p:nvSpPr>
        <p:spPr>
          <a:xfrm>
            <a:off x="9734955" y="6338647"/>
            <a:ext cx="727915" cy="29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73</a:t>
            </a: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" name="Google Shape;1150;p9">
            <a:extLst>
              <a:ext uri="{FF2B5EF4-FFF2-40B4-BE49-F238E27FC236}">
                <a16:creationId xmlns:a16="http://schemas.microsoft.com/office/drawing/2014/main" id="{09C962F3-93EF-5150-6068-C9E59ADB16F8}"/>
              </a:ext>
            </a:extLst>
          </p:cNvPr>
          <p:cNvSpPr/>
          <p:nvPr/>
        </p:nvSpPr>
        <p:spPr>
          <a:xfrm>
            <a:off x="9456528" y="6286624"/>
            <a:ext cx="372264" cy="3480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161;p9">
            <a:extLst>
              <a:ext uri="{FF2B5EF4-FFF2-40B4-BE49-F238E27FC236}">
                <a16:creationId xmlns:a16="http://schemas.microsoft.com/office/drawing/2014/main" id="{D874C117-7B42-C36E-42FC-A2A92FB43D95}"/>
              </a:ext>
            </a:extLst>
          </p:cNvPr>
          <p:cNvSpPr/>
          <p:nvPr/>
        </p:nvSpPr>
        <p:spPr>
          <a:xfrm rot="10800000">
            <a:off x="9528267" y="6380257"/>
            <a:ext cx="202620" cy="1794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E0000"/>
              </a:gs>
              <a:gs pos="50000">
                <a:srgbClr val="E40000"/>
              </a:gs>
              <a:gs pos="100000">
                <a:srgbClr val="FF0000"/>
              </a:gs>
            </a:gsLst>
            <a:lin ang="16200000" scaled="0"/>
          </a:gradFill>
          <a:ln w="12700" cap="flat" cmpd="sng">
            <a:solidFill>
              <a:srgbClr val="FF7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3829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2C95D-1B49-7F7F-8AE9-A7C9CCBF1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2 Gráfico">
            <a:extLst>
              <a:ext uri="{FF2B5EF4-FFF2-40B4-BE49-F238E27FC236}">
                <a16:creationId xmlns:a16="http://schemas.microsoft.com/office/drawing/2014/main" id="{529E5795-F8D3-627A-5EB2-23203D15FC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783894"/>
              </p:ext>
            </p:extLst>
          </p:nvPr>
        </p:nvGraphicFramePr>
        <p:xfrm>
          <a:off x="127867" y="1561518"/>
          <a:ext cx="10969112" cy="383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1" name="Google Shape;1171;p9">
            <a:extLst>
              <a:ext uri="{FF2B5EF4-FFF2-40B4-BE49-F238E27FC236}">
                <a16:creationId xmlns:a16="http://schemas.microsoft.com/office/drawing/2014/main" id="{729608EC-B18F-4823-DF8A-BD4B88E7D0D9}"/>
              </a:ext>
            </a:extLst>
          </p:cNvPr>
          <p:cNvSpPr txBox="1"/>
          <p:nvPr/>
        </p:nvSpPr>
        <p:spPr>
          <a:xfrm>
            <a:off x="1554133" y="1242234"/>
            <a:ext cx="87549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191919"/>
                </a:solidFill>
                <a:latin typeface="Tahoma"/>
                <a:ea typeface="Tahoma"/>
                <a:cs typeface="Tahoma"/>
                <a:sym typeface="Tahoma"/>
              </a:rPr>
              <a:t>Marginal </a:t>
            </a:r>
            <a:r>
              <a:rPr lang="es-MX" sz="1800" b="0" i="0" u="none" strike="noStrike" cap="none" dirty="0">
                <a:solidFill>
                  <a:srgbClr val="191919"/>
                </a:solidFill>
                <a:latin typeface="Tahoma"/>
                <a:ea typeface="Tahoma"/>
                <a:cs typeface="Tahoma"/>
                <a:sym typeface="Tahoma"/>
              </a:rPr>
              <a:t>disminución, con una una expectativa de crecimiento en los próximos años.</a:t>
            </a:r>
            <a:endParaRPr sz="2400" b="0" i="0" u="none" strike="noStrike" cap="none" dirty="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EEB5D8FD-EBA5-875F-4C48-A859041F6360}"/>
              </a:ext>
            </a:extLst>
          </p:cNvPr>
          <p:cNvSpPr txBox="1"/>
          <p:nvPr/>
        </p:nvSpPr>
        <p:spPr>
          <a:xfrm>
            <a:off x="1724287" y="361783"/>
            <a:ext cx="7312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sym typeface="Tahoma"/>
              </a:rPr>
              <a:t>UNA VISIÓN GLOBAL </a:t>
            </a:r>
            <a:endParaRPr lang="es-MX" sz="2400" dirty="0">
              <a:solidFill>
                <a:srgbClr val="00A6E2"/>
              </a:solidFill>
              <a:latin typeface="Montserrat ExtraBold" panose="00000900000000000000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sym typeface="Tahoma"/>
              </a:rPr>
              <a:t>GARANTÍAS VIVAS 2024 </a:t>
            </a:r>
            <a:r>
              <a:rPr lang="es-MX" sz="2400" dirty="0">
                <a:solidFill>
                  <a:srgbClr val="00A6E2"/>
                </a:solidFill>
                <a:latin typeface="Montserrat" pitchFamily="2" charset="77"/>
                <a:sym typeface="Tahoma"/>
              </a:rPr>
              <a:t>(</a:t>
            </a:r>
            <a:r>
              <a:rPr lang="es-MX" sz="2000" dirty="0">
                <a:solidFill>
                  <a:srgbClr val="00A6E2"/>
                </a:solidFill>
                <a:latin typeface="Montserrat" pitchFamily="2" charset="77"/>
                <a:sym typeface="Tahoma"/>
              </a:rPr>
              <a:t>millones US$)</a:t>
            </a:r>
            <a:endParaRPr lang="es-MX" sz="2400" dirty="0">
              <a:solidFill>
                <a:srgbClr val="00A6E2"/>
              </a:solidFill>
              <a:latin typeface="Montserrat" pitchFamily="2" charset="77"/>
            </a:endParaRP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7253FA13-EC91-B87F-CB45-03899CF77F3A}"/>
              </a:ext>
            </a:extLst>
          </p:cNvPr>
          <p:cNvSpPr txBox="1"/>
          <p:nvPr/>
        </p:nvSpPr>
        <p:spPr>
          <a:xfrm>
            <a:off x="278628" y="5897896"/>
            <a:ext cx="684984" cy="246221"/>
          </a:xfrm>
          <a:prstGeom prst="rect">
            <a:avLst/>
          </a:prstGeom>
          <a:gradFill flip="none" rotWithShape="1">
            <a:gsLst>
              <a:gs pos="0">
                <a:srgbClr val="008F00">
                  <a:shade val="30000"/>
                  <a:satMod val="115000"/>
                </a:srgbClr>
              </a:gs>
              <a:gs pos="50000">
                <a:srgbClr val="008F00">
                  <a:shade val="67500"/>
                  <a:satMod val="115000"/>
                </a:srgbClr>
              </a:gs>
              <a:gs pos="100000">
                <a:srgbClr val="008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defTabSz="914377">
              <a:buClrTx/>
              <a:defRPr sz="1000" b="1" kern="1200">
                <a:solidFill>
                  <a:schemeClr val="bg1"/>
                </a:solidFill>
                <a:latin typeface="Montserrat" pitchFamily="2" charset="77"/>
                <a:ea typeface="+mn-ea"/>
              </a:defRPr>
            </a:lvl1pPr>
          </a:lstStyle>
          <a:p>
            <a:pPr defTabSz="914286"/>
            <a:r>
              <a:rPr lang="es-MX" dirty="0">
                <a:solidFill>
                  <a:prstClr val="white"/>
                </a:solidFill>
              </a:rPr>
              <a:t>vs 2023</a:t>
            </a:r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40EB5B82-CF4D-1706-A019-6FF49ABB0CDA}"/>
              </a:ext>
            </a:extLst>
          </p:cNvPr>
          <p:cNvSpPr txBox="1"/>
          <p:nvPr/>
        </p:nvSpPr>
        <p:spPr>
          <a:xfrm>
            <a:off x="266866" y="6289250"/>
            <a:ext cx="684984" cy="246189"/>
          </a:xfrm>
          <a:prstGeom prst="rect">
            <a:avLst/>
          </a:prstGeom>
          <a:gradFill flip="none" rotWithShape="1">
            <a:gsLst>
              <a:gs pos="0">
                <a:srgbClr val="008F00">
                  <a:shade val="30000"/>
                  <a:satMod val="115000"/>
                </a:srgbClr>
              </a:gs>
              <a:gs pos="50000">
                <a:srgbClr val="008F00">
                  <a:shade val="67500"/>
                  <a:satMod val="115000"/>
                </a:srgbClr>
              </a:gs>
              <a:gs pos="100000">
                <a:srgbClr val="008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defTabSz="914377">
              <a:buClrTx/>
              <a:defRPr sz="1000" b="1" kern="1200">
                <a:solidFill>
                  <a:schemeClr val="bg1"/>
                </a:solidFill>
                <a:latin typeface="Montserrat" pitchFamily="2" charset="77"/>
                <a:ea typeface="+mn-ea"/>
              </a:defRPr>
            </a:lvl1pPr>
          </a:lstStyle>
          <a:p>
            <a:pPr defTabSz="914286"/>
            <a:r>
              <a:rPr lang="es-MX" dirty="0">
                <a:solidFill>
                  <a:prstClr val="white"/>
                </a:solidFill>
              </a:rPr>
              <a:t>vs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Google Shape;1025;p39">
            <a:extLst>
              <a:ext uri="{FF2B5EF4-FFF2-40B4-BE49-F238E27FC236}">
                <a16:creationId xmlns:a16="http://schemas.microsoft.com/office/drawing/2014/main" id="{C956AA4E-3CFD-A352-DC0E-C3F814D699D7}"/>
              </a:ext>
            </a:extLst>
          </p:cNvPr>
          <p:cNvSpPr txBox="1"/>
          <p:nvPr/>
        </p:nvSpPr>
        <p:spPr>
          <a:xfrm>
            <a:off x="10096841" y="2184365"/>
            <a:ext cx="1512129" cy="260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1219048"/>
            <a:r>
              <a:rPr lang="es-ES" sz="1400" dirty="0">
                <a:solidFill>
                  <a:schemeClr val="bg1"/>
                </a:solidFill>
                <a:latin typeface="Fira Sans" panose="020B0503050000020004" pitchFamily="34" charset="0"/>
                <a:ea typeface="Roboto"/>
                <a:cs typeface="Roboto"/>
                <a:sym typeface="Roboto"/>
              </a:rPr>
              <a:t>MIPYMES</a:t>
            </a:r>
            <a:endParaRPr sz="1400" dirty="0">
              <a:solidFill>
                <a:schemeClr val="bg1"/>
              </a:solidFill>
              <a:latin typeface="Fira Sans" panose="020B05030500000200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026;p39">
            <a:extLst>
              <a:ext uri="{FF2B5EF4-FFF2-40B4-BE49-F238E27FC236}">
                <a16:creationId xmlns:a16="http://schemas.microsoft.com/office/drawing/2014/main" id="{4B6EDE59-1CB4-AEB6-6DD3-F748C905B4CE}"/>
              </a:ext>
            </a:extLst>
          </p:cNvPr>
          <p:cNvSpPr/>
          <p:nvPr/>
        </p:nvSpPr>
        <p:spPr>
          <a:xfrm>
            <a:off x="9927786" y="1453094"/>
            <a:ext cx="2338386" cy="8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defTabSz="1219048"/>
            <a:r>
              <a:rPr lang="en" sz="3200" b="1" dirty="0">
                <a:solidFill>
                  <a:schemeClr val="bg1"/>
                </a:solidFill>
                <a:latin typeface="Fira Sans Extra Condensed"/>
                <a:ea typeface="Tahoma" panose="020B0604030504040204" pitchFamily="34" charset="0"/>
                <a:cs typeface="Tahoma" panose="020B0604030504040204" pitchFamily="34" charset="0"/>
                <a:sym typeface="Fira Sans Extra Condensed"/>
              </a:rPr>
              <a:t>14,</a:t>
            </a:r>
            <a:r>
              <a:rPr lang="en" sz="3200" b="1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717,972 </a:t>
            </a:r>
            <a:endParaRPr sz="3200" dirty="0">
              <a:solidFill>
                <a:schemeClr val="bg1"/>
              </a:solidFill>
            </a:endParaRPr>
          </a:p>
        </p:txBody>
      </p: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B19D64EE-EE88-73AC-9DC3-B164E1868F61}"/>
              </a:ext>
            </a:extLst>
          </p:cNvPr>
          <p:cNvCxnSpPr>
            <a:cxnSpLocks/>
          </p:cNvCxnSpPr>
          <p:nvPr/>
        </p:nvCxnSpPr>
        <p:spPr>
          <a:xfrm>
            <a:off x="4890685" y="5599093"/>
            <a:ext cx="0" cy="107565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FEB832BA-8DC8-9761-96D4-E8B8A6F9FEF4}"/>
              </a:ext>
            </a:extLst>
          </p:cNvPr>
          <p:cNvCxnSpPr>
            <a:cxnSpLocks/>
          </p:cNvCxnSpPr>
          <p:nvPr/>
        </p:nvCxnSpPr>
        <p:spPr>
          <a:xfrm flipH="1">
            <a:off x="6867208" y="5599093"/>
            <a:ext cx="5467" cy="107565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adroTexto 78">
            <a:extLst>
              <a:ext uri="{FF2B5EF4-FFF2-40B4-BE49-F238E27FC236}">
                <a16:creationId xmlns:a16="http://schemas.microsoft.com/office/drawing/2014/main" id="{E521B904-06EC-3D5F-B7D8-053C44D066B9}"/>
              </a:ext>
            </a:extLst>
          </p:cNvPr>
          <p:cNvSpPr txBox="1"/>
          <p:nvPr/>
        </p:nvSpPr>
        <p:spPr>
          <a:xfrm>
            <a:off x="2805407" y="5232464"/>
            <a:ext cx="506844" cy="230802"/>
          </a:xfrm>
          <a:prstGeom prst="rect">
            <a:avLst/>
          </a:prstGeom>
          <a:solidFill>
            <a:srgbClr val="A2E958"/>
          </a:solidFill>
        </p:spPr>
        <p:txBody>
          <a:bodyPr wrap="square" rtlCol="0">
            <a:spAutoFit/>
          </a:bodyPr>
          <a:lstStyle/>
          <a:p>
            <a:pPr algn="ctr" defTabSz="914309"/>
            <a:r>
              <a:rPr lang="es-MX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41%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278A6940-96FD-1B49-42DA-CD47B74D513B}"/>
              </a:ext>
            </a:extLst>
          </p:cNvPr>
          <p:cNvSpPr txBox="1"/>
          <p:nvPr/>
        </p:nvSpPr>
        <p:spPr>
          <a:xfrm>
            <a:off x="5445251" y="5206413"/>
            <a:ext cx="506844" cy="230802"/>
          </a:xfrm>
          <a:prstGeom prst="rect">
            <a:avLst/>
          </a:prstGeom>
          <a:solidFill>
            <a:srgbClr val="A2E958"/>
          </a:solidFill>
        </p:spPr>
        <p:txBody>
          <a:bodyPr wrap="square" rtlCol="0">
            <a:spAutoFit/>
          </a:bodyPr>
          <a:lstStyle/>
          <a:p>
            <a:pPr algn="ctr" defTabSz="914309"/>
            <a:r>
              <a:rPr lang="es-MX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14%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F5914F7A-10C2-F2F7-BBAD-90555BD225BB}"/>
              </a:ext>
            </a:extLst>
          </p:cNvPr>
          <p:cNvSpPr txBox="1"/>
          <p:nvPr/>
        </p:nvSpPr>
        <p:spPr>
          <a:xfrm>
            <a:off x="7947920" y="5225879"/>
            <a:ext cx="506844" cy="230802"/>
          </a:xfrm>
          <a:prstGeom prst="rect">
            <a:avLst/>
          </a:prstGeom>
          <a:solidFill>
            <a:srgbClr val="A2E958"/>
          </a:solidFill>
        </p:spPr>
        <p:txBody>
          <a:bodyPr wrap="square" rtlCol="0">
            <a:spAutoFit/>
          </a:bodyPr>
          <a:lstStyle/>
          <a:p>
            <a:pPr algn="ctr" defTabSz="914309"/>
            <a:r>
              <a:rPr lang="es-MX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37%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0B034C7E-73EF-B89C-0814-0CE304380770}"/>
              </a:ext>
            </a:extLst>
          </p:cNvPr>
          <p:cNvSpPr txBox="1"/>
          <p:nvPr/>
        </p:nvSpPr>
        <p:spPr>
          <a:xfrm>
            <a:off x="10587764" y="5231226"/>
            <a:ext cx="506844" cy="230802"/>
          </a:xfrm>
          <a:prstGeom prst="rect">
            <a:avLst/>
          </a:prstGeom>
          <a:solidFill>
            <a:srgbClr val="A2E958"/>
          </a:solidFill>
        </p:spPr>
        <p:txBody>
          <a:bodyPr wrap="square" rtlCol="0">
            <a:spAutoFit/>
          </a:bodyPr>
          <a:lstStyle/>
          <a:p>
            <a:pPr algn="ctr" defTabSz="914309"/>
            <a:r>
              <a:rPr lang="es-MX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</a:t>
            </a:r>
          </a:p>
        </p:txBody>
      </p:sp>
      <p:sp>
        <p:nvSpPr>
          <p:cNvPr id="174" name="Google Shape;1154;p9">
            <a:extLst>
              <a:ext uri="{FF2B5EF4-FFF2-40B4-BE49-F238E27FC236}">
                <a16:creationId xmlns:a16="http://schemas.microsoft.com/office/drawing/2014/main" id="{BF72C776-5750-0FA1-CE00-6CE36EC66501}"/>
              </a:ext>
            </a:extLst>
          </p:cNvPr>
          <p:cNvSpPr/>
          <p:nvPr/>
        </p:nvSpPr>
        <p:spPr>
          <a:xfrm>
            <a:off x="1606703" y="6276182"/>
            <a:ext cx="365914" cy="310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155;p9">
            <a:extLst>
              <a:ext uri="{FF2B5EF4-FFF2-40B4-BE49-F238E27FC236}">
                <a16:creationId xmlns:a16="http://schemas.microsoft.com/office/drawing/2014/main" id="{1456D709-0216-D05A-3953-7B5109F23553}"/>
              </a:ext>
            </a:extLst>
          </p:cNvPr>
          <p:cNvSpPr txBox="1"/>
          <p:nvPr/>
        </p:nvSpPr>
        <p:spPr>
          <a:xfrm>
            <a:off x="1962365" y="6263639"/>
            <a:ext cx="739099" cy="29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116</a:t>
            </a: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6" name="Google Shape;1156;p9">
            <a:extLst>
              <a:ext uri="{FF2B5EF4-FFF2-40B4-BE49-F238E27FC236}">
                <a16:creationId xmlns:a16="http://schemas.microsoft.com/office/drawing/2014/main" id="{4D569523-5BBD-0CE9-50BF-7CEE9C3553ED}"/>
              </a:ext>
            </a:extLst>
          </p:cNvPr>
          <p:cNvSpPr/>
          <p:nvPr/>
        </p:nvSpPr>
        <p:spPr>
          <a:xfrm>
            <a:off x="1682231" y="6337763"/>
            <a:ext cx="202620" cy="1794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2B1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151;p9">
            <a:extLst>
              <a:ext uri="{FF2B5EF4-FFF2-40B4-BE49-F238E27FC236}">
                <a16:creationId xmlns:a16="http://schemas.microsoft.com/office/drawing/2014/main" id="{F720AB4C-BDE0-773A-96FE-C266478F1A74}"/>
              </a:ext>
            </a:extLst>
          </p:cNvPr>
          <p:cNvSpPr txBox="1"/>
          <p:nvPr/>
        </p:nvSpPr>
        <p:spPr>
          <a:xfrm>
            <a:off x="2035348" y="5863816"/>
            <a:ext cx="537328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27%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2" name="Google Shape;1154;p9">
            <a:extLst>
              <a:ext uri="{FF2B5EF4-FFF2-40B4-BE49-F238E27FC236}">
                <a16:creationId xmlns:a16="http://schemas.microsoft.com/office/drawing/2014/main" id="{2A0902B5-E454-D8D7-633E-EE6B0722D709}"/>
              </a:ext>
            </a:extLst>
          </p:cNvPr>
          <p:cNvSpPr/>
          <p:nvPr/>
        </p:nvSpPr>
        <p:spPr>
          <a:xfrm>
            <a:off x="1600338" y="5854629"/>
            <a:ext cx="365914" cy="310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156;p9">
            <a:extLst>
              <a:ext uri="{FF2B5EF4-FFF2-40B4-BE49-F238E27FC236}">
                <a16:creationId xmlns:a16="http://schemas.microsoft.com/office/drawing/2014/main" id="{340B194B-42B4-AD61-C7B0-02EE6185BAC4}"/>
              </a:ext>
            </a:extLst>
          </p:cNvPr>
          <p:cNvSpPr/>
          <p:nvPr/>
        </p:nvSpPr>
        <p:spPr>
          <a:xfrm>
            <a:off x="1675866" y="5916210"/>
            <a:ext cx="202620" cy="1794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2B1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150;p9">
            <a:extLst>
              <a:ext uri="{FF2B5EF4-FFF2-40B4-BE49-F238E27FC236}">
                <a16:creationId xmlns:a16="http://schemas.microsoft.com/office/drawing/2014/main" id="{002864B0-96F5-5DF2-D02E-24A8D91E42F5}"/>
              </a:ext>
            </a:extLst>
          </p:cNvPr>
          <p:cNvSpPr/>
          <p:nvPr/>
        </p:nvSpPr>
        <p:spPr>
          <a:xfrm>
            <a:off x="4189568" y="5816407"/>
            <a:ext cx="372264" cy="3480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161;p9">
            <a:extLst>
              <a:ext uri="{FF2B5EF4-FFF2-40B4-BE49-F238E27FC236}">
                <a16:creationId xmlns:a16="http://schemas.microsoft.com/office/drawing/2014/main" id="{C440389D-B566-1D6A-DFEC-2C0CB8787AF7}"/>
              </a:ext>
            </a:extLst>
          </p:cNvPr>
          <p:cNvSpPr/>
          <p:nvPr/>
        </p:nvSpPr>
        <p:spPr>
          <a:xfrm rot="10800000">
            <a:off x="4261307" y="5910040"/>
            <a:ext cx="202620" cy="1794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E0000"/>
              </a:gs>
              <a:gs pos="50000">
                <a:srgbClr val="E40000"/>
              </a:gs>
              <a:gs pos="100000">
                <a:srgbClr val="FF0000"/>
              </a:gs>
            </a:gsLst>
            <a:lin ang="16200000" scaled="0"/>
          </a:gradFill>
          <a:ln w="12700" cap="flat" cmpd="sng">
            <a:solidFill>
              <a:srgbClr val="FF7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150;p9">
            <a:extLst>
              <a:ext uri="{FF2B5EF4-FFF2-40B4-BE49-F238E27FC236}">
                <a16:creationId xmlns:a16="http://schemas.microsoft.com/office/drawing/2014/main" id="{EC42E019-8750-7BA6-74C7-C1B79A046529}"/>
              </a:ext>
            </a:extLst>
          </p:cNvPr>
          <p:cNvSpPr/>
          <p:nvPr/>
        </p:nvSpPr>
        <p:spPr>
          <a:xfrm>
            <a:off x="4196575" y="6262406"/>
            <a:ext cx="372264" cy="3480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161;p9">
            <a:extLst>
              <a:ext uri="{FF2B5EF4-FFF2-40B4-BE49-F238E27FC236}">
                <a16:creationId xmlns:a16="http://schemas.microsoft.com/office/drawing/2014/main" id="{DC839539-5762-6782-21DD-BED2BA0CA3B2}"/>
              </a:ext>
            </a:extLst>
          </p:cNvPr>
          <p:cNvSpPr/>
          <p:nvPr/>
        </p:nvSpPr>
        <p:spPr>
          <a:xfrm rot="10800000">
            <a:off x="4268314" y="6356039"/>
            <a:ext cx="202620" cy="1794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E0000"/>
              </a:gs>
              <a:gs pos="50000">
                <a:srgbClr val="E40000"/>
              </a:gs>
              <a:gs pos="100000">
                <a:srgbClr val="FF0000"/>
              </a:gs>
            </a:gsLst>
            <a:lin ang="16200000" scaled="0"/>
          </a:gradFill>
          <a:ln w="12700" cap="flat" cmpd="sng">
            <a:solidFill>
              <a:srgbClr val="FF7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155;p9">
            <a:extLst>
              <a:ext uri="{FF2B5EF4-FFF2-40B4-BE49-F238E27FC236}">
                <a16:creationId xmlns:a16="http://schemas.microsoft.com/office/drawing/2014/main" id="{21847A56-65DA-7FDA-C11A-9B07C234285F}"/>
              </a:ext>
            </a:extLst>
          </p:cNvPr>
          <p:cNvSpPr txBox="1"/>
          <p:nvPr/>
        </p:nvSpPr>
        <p:spPr>
          <a:xfrm>
            <a:off x="4564080" y="6302931"/>
            <a:ext cx="739099" cy="29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50%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9" name="Google Shape;1151;p9">
            <a:extLst>
              <a:ext uri="{FF2B5EF4-FFF2-40B4-BE49-F238E27FC236}">
                <a16:creationId xmlns:a16="http://schemas.microsoft.com/office/drawing/2014/main" id="{D4D4F2B3-EBCA-FCF9-3491-7FD8AEA2DE6D}"/>
              </a:ext>
            </a:extLst>
          </p:cNvPr>
          <p:cNvSpPr txBox="1"/>
          <p:nvPr/>
        </p:nvSpPr>
        <p:spPr>
          <a:xfrm>
            <a:off x="4637063" y="5846663"/>
            <a:ext cx="537328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2%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1" name="Google Shape;1154;p9">
            <a:extLst>
              <a:ext uri="{FF2B5EF4-FFF2-40B4-BE49-F238E27FC236}">
                <a16:creationId xmlns:a16="http://schemas.microsoft.com/office/drawing/2014/main" id="{94679929-A2D5-2628-E139-1FB54370DA78}"/>
              </a:ext>
            </a:extLst>
          </p:cNvPr>
          <p:cNvSpPr/>
          <p:nvPr/>
        </p:nvSpPr>
        <p:spPr>
          <a:xfrm>
            <a:off x="6265420" y="6222441"/>
            <a:ext cx="365914" cy="310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155;p9">
            <a:extLst>
              <a:ext uri="{FF2B5EF4-FFF2-40B4-BE49-F238E27FC236}">
                <a16:creationId xmlns:a16="http://schemas.microsoft.com/office/drawing/2014/main" id="{4742A861-2742-0DEC-07C3-9E68EE932D4B}"/>
              </a:ext>
            </a:extLst>
          </p:cNvPr>
          <p:cNvSpPr txBox="1"/>
          <p:nvPr/>
        </p:nvSpPr>
        <p:spPr>
          <a:xfrm>
            <a:off x="6620668" y="6276182"/>
            <a:ext cx="739099" cy="29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4%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3" name="Google Shape;1156;p9">
            <a:extLst>
              <a:ext uri="{FF2B5EF4-FFF2-40B4-BE49-F238E27FC236}">
                <a16:creationId xmlns:a16="http://schemas.microsoft.com/office/drawing/2014/main" id="{5E86D626-9BBC-F77D-5D8F-308376DE7AC1}"/>
              </a:ext>
            </a:extLst>
          </p:cNvPr>
          <p:cNvSpPr/>
          <p:nvPr/>
        </p:nvSpPr>
        <p:spPr>
          <a:xfrm>
            <a:off x="6340948" y="6284022"/>
            <a:ext cx="202620" cy="1794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2B1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151;p9">
            <a:extLst>
              <a:ext uri="{FF2B5EF4-FFF2-40B4-BE49-F238E27FC236}">
                <a16:creationId xmlns:a16="http://schemas.microsoft.com/office/drawing/2014/main" id="{DF9BC173-1767-37E2-CDA5-1A73883713FD}"/>
              </a:ext>
            </a:extLst>
          </p:cNvPr>
          <p:cNvSpPr txBox="1"/>
          <p:nvPr/>
        </p:nvSpPr>
        <p:spPr>
          <a:xfrm>
            <a:off x="6694065" y="5810075"/>
            <a:ext cx="537328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5%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5" name="Google Shape;1154;p9">
            <a:extLst>
              <a:ext uri="{FF2B5EF4-FFF2-40B4-BE49-F238E27FC236}">
                <a16:creationId xmlns:a16="http://schemas.microsoft.com/office/drawing/2014/main" id="{442F4681-280E-524F-79D7-F51E69F02E41}"/>
              </a:ext>
            </a:extLst>
          </p:cNvPr>
          <p:cNvSpPr/>
          <p:nvPr/>
        </p:nvSpPr>
        <p:spPr>
          <a:xfrm>
            <a:off x="6259055" y="5800888"/>
            <a:ext cx="365914" cy="310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156;p9">
            <a:extLst>
              <a:ext uri="{FF2B5EF4-FFF2-40B4-BE49-F238E27FC236}">
                <a16:creationId xmlns:a16="http://schemas.microsoft.com/office/drawing/2014/main" id="{F811006C-646E-7C83-9A4C-40DF0C659735}"/>
              </a:ext>
            </a:extLst>
          </p:cNvPr>
          <p:cNvSpPr/>
          <p:nvPr/>
        </p:nvSpPr>
        <p:spPr>
          <a:xfrm>
            <a:off x="6334583" y="5862469"/>
            <a:ext cx="202620" cy="1794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2B1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154;p9">
            <a:extLst>
              <a:ext uri="{FF2B5EF4-FFF2-40B4-BE49-F238E27FC236}">
                <a16:creationId xmlns:a16="http://schemas.microsoft.com/office/drawing/2014/main" id="{04603EA3-6055-8E4F-8BE4-58C7E5BD0E76}"/>
              </a:ext>
            </a:extLst>
          </p:cNvPr>
          <p:cNvSpPr/>
          <p:nvPr/>
        </p:nvSpPr>
        <p:spPr>
          <a:xfrm>
            <a:off x="9036686" y="6198912"/>
            <a:ext cx="365914" cy="310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155;p9">
            <a:extLst>
              <a:ext uri="{FF2B5EF4-FFF2-40B4-BE49-F238E27FC236}">
                <a16:creationId xmlns:a16="http://schemas.microsoft.com/office/drawing/2014/main" id="{0784479B-D639-96D2-D197-CBF38C7F6F5C}"/>
              </a:ext>
            </a:extLst>
          </p:cNvPr>
          <p:cNvSpPr txBox="1"/>
          <p:nvPr/>
        </p:nvSpPr>
        <p:spPr>
          <a:xfrm>
            <a:off x="9392348" y="6186369"/>
            <a:ext cx="739099" cy="29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25%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9" name="Google Shape;1156;p9">
            <a:extLst>
              <a:ext uri="{FF2B5EF4-FFF2-40B4-BE49-F238E27FC236}">
                <a16:creationId xmlns:a16="http://schemas.microsoft.com/office/drawing/2014/main" id="{0B72DF72-2957-6872-799E-CB7E69B22806}"/>
              </a:ext>
            </a:extLst>
          </p:cNvPr>
          <p:cNvSpPr/>
          <p:nvPr/>
        </p:nvSpPr>
        <p:spPr>
          <a:xfrm>
            <a:off x="9112214" y="6260493"/>
            <a:ext cx="202620" cy="1794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2B1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1151;p9">
            <a:extLst>
              <a:ext uri="{FF2B5EF4-FFF2-40B4-BE49-F238E27FC236}">
                <a16:creationId xmlns:a16="http://schemas.microsoft.com/office/drawing/2014/main" id="{D96191CA-BC56-EFF2-9BE1-5A1B18196ED6}"/>
              </a:ext>
            </a:extLst>
          </p:cNvPr>
          <p:cNvSpPr txBox="1"/>
          <p:nvPr/>
        </p:nvSpPr>
        <p:spPr>
          <a:xfrm>
            <a:off x="9465331" y="5786546"/>
            <a:ext cx="537328" cy="2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33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s-MX" sz="1333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sz="1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1" name="Google Shape;1154;p9">
            <a:extLst>
              <a:ext uri="{FF2B5EF4-FFF2-40B4-BE49-F238E27FC236}">
                <a16:creationId xmlns:a16="http://schemas.microsoft.com/office/drawing/2014/main" id="{30921239-4816-60E4-706F-2286B6207764}"/>
              </a:ext>
            </a:extLst>
          </p:cNvPr>
          <p:cNvSpPr/>
          <p:nvPr/>
        </p:nvSpPr>
        <p:spPr>
          <a:xfrm>
            <a:off x="9030321" y="5777359"/>
            <a:ext cx="365914" cy="310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1156;p9">
            <a:extLst>
              <a:ext uri="{FF2B5EF4-FFF2-40B4-BE49-F238E27FC236}">
                <a16:creationId xmlns:a16="http://schemas.microsoft.com/office/drawing/2014/main" id="{56D6B21B-1F95-8F2E-4A0E-4625ECEBE950}"/>
              </a:ext>
            </a:extLst>
          </p:cNvPr>
          <p:cNvSpPr/>
          <p:nvPr/>
        </p:nvSpPr>
        <p:spPr>
          <a:xfrm>
            <a:off x="9105849" y="5838940"/>
            <a:ext cx="202620" cy="1794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2B1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5234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2C34E-88C4-D8E5-4961-F5518D998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171;p9">
            <a:extLst>
              <a:ext uri="{FF2B5EF4-FFF2-40B4-BE49-F238E27FC236}">
                <a16:creationId xmlns:a16="http://schemas.microsoft.com/office/drawing/2014/main" id="{4B4F8323-2E22-EC47-5B26-9860BFB7AE0C}"/>
              </a:ext>
            </a:extLst>
          </p:cNvPr>
          <p:cNvSpPr txBox="1"/>
          <p:nvPr/>
        </p:nvSpPr>
        <p:spPr>
          <a:xfrm>
            <a:off x="1554133" y="1242234"/>
            <a:ext cx="87549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191919"/>
                </a:solidFill>
                <a:latin typeface="Tahoma"/>
                <a:ea typeface="Tahoma"/>
                <a:cs typeface="Tahoma"/>
                <a:sym typeface="Tahoma"/>
              </a:rPr>
              <a:t>Marginal </a:t>
            </a:r>
            <a:r>
              <a:rPr lang="es-MX" sz="1800" b="0" i="0" u="none" strike="noStrike" cap="none" dirty="0">
                <a:solidFill>
                  <a:srgbClr val="191919"/>
                </a:solidFill>
                <a:latin typeface="Tahoma"/>
                <a:ea typeface="Tahoma"/>
                <a:cs typeface="Tahoma"/>
                <a:sym typeface="Tahoma"/>
              </a:rPr>
              <a:t>disminución, con una una expectativa de crecimiento en los próximos años.</a:t>
            </a:r>
            <a:endParaRPr sz="2400" b="0" i="0" u="none" strike="noStrike" cap="none" dirty="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87C09CD0-95A5-C15C-D880-0FE2B1D34D23}"/>
              </a:ext>
            </a:extLst>
          </p:cNvPr>
          <p:cNvSpPr txBox="1"/>
          <p:nvPr/>
        </p:nvSpPr>
        <p:spPr>
          <a:xfrm>
            <a:off x="1729439" y="444281"/>
            <a:ext cx="49125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sym typeface="Tahoma"/>
              </a:rPr>
              <a:t>UNA VISIÓN GLOBAL </a:t>
            </a:r>
            <a:endParaRPr lang="es-MX" sz="2400" dirty="0">
              <a:solidFill>
                <a:srgbClr val="00A6E2"/>
              </a:solidFill>
              <a:latin typeface="Montserrat ExtraBold" panose="00000900000000000000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sym typeface="Tahoma"/>
              </a:rPr>
              <a:t>GARANTÍAS VIVAS/PIB 2024</a:t>
            </a:r>
            <a:endParaRPr lang="es-MX" sz="2400" dirty="0">
              <a:solidFill>
                <a:srgbClr val="00A6E2"/>
              </a:solidFill>
              <a:latin typeface="Montserrat" pitchFamily="2" charset="77"/>
            </a:endParaRPr>
          </a:p>
        </p:txBody>
      </p:sp>
      <p:graphicFrame>
        <p:nvGraphicFramePr>
          <p:cNvPr id="2" name="5 Gráfico">
            <a:extLst>
              <a:ext uri="{FF2B5EF4-FFF2-40B4-BE49-F238E27FC236}">
                <a16:creationId xmlns:a16="http://schemas.microsoft.com/office/drawing/2014/main" id="{C56153EE-BF60-F35A-9F36-04E7D642C6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8965"/>
              </p:ext>
            </p:extLst>
          </p:nvPr>
        </p:nvGraphicFramePr>
        <p:xfrm>
          <a:off x="0" y="1464510"/>
          <a:ext cx="11894354" cy="480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oogle Shape;1253;p11">
            <a:extLst>
              <a:ext uri="{FF2B5EF4-FFF2-40B4-BE49-F238E27FC236}">
                <a16:creationId xmlns:a16="http://schemas.microsoft.com/office/drawing/2014/main" id="{2AF46CE9-3CF2-213A-214B-2EB9F6CA5E7C}"/>
              </a:ext>
            </a:extLst>
          </p:cNvPr>
          <p:cNvSpPr txBox="1"/>
          <p:nvPr/>
        </p:nvSpPr>
        <p:spPr>
          <a:xfrm>
            <a:off x="7591344" y="3033454"/>
            <a:ext cx="23086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GV / PIB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Google Shape;1255;p11">
            <a:extLst>
              <a:ext uri="{FF2B5EF4-FFF2-40B4-BE49-F238E27FC236}">
                <a16:creationId xmlns:a16="http://schemas.microsoft.com/office/drawing/2014/main" id="{5C33E8B0-9C1E-AA53-3583-3823500DABED}"/>
              </a:ext>
            </a:extLst>
          </p:cNvPr>
          <p:cNvSpPr txBox="1"/>
          <p:nvPr/>
        </p:nvSpPr>
        <p:spPr>
          <a:xfrm>
            <a:off x="5892062" y="6259822"/>
            <a:ext cx="8226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ASIA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Google Shape;1256;p11">
            <a:extLst>
              <a:ext uri="{FF2B5EF4-FFF2-40B4-BE49-F238E27FC236}">
                <a16:creationId xmlns:a16="http://schemas.microsoft.com/office/drawing/2014/main" id="{6F70442A-E889-91B4-F5C8-5D60E837E1A7}"/>
              </a:ext>
            </a:extLst>
          </p:cNvPr>
          <p:cNvSpPr txBox="1"/>
          <p:nvPr/>
        </p:nvSpPr>
        <p:spPr>
          <a:xfrm>
            <a:off x="2404977" y="6259822"/>
            <a:ext cx="12586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EUROPA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Google Shape;1257;p11">
            <a:extLst>
              <a:ext uri="{FF2B5EF4-FFF2-40B4-BE49-F238E27FC236}">
                <a16:creationId xmlns:a16="http://schemas.microsoft.com/office/drawing/2014/main" id="{342FCDE4-3E4D-33DF-8B95-E24001620DAA}"/>
              </a:ext>
            </a:extLst>
          </p:cNvPr>
          <p:cNvSpPr txBox="1"/>
          <p:nvPr/>
        </p:nvSpPr>
        <p:spPr>
          <a:xfrm>
            <a:off x="8622928" y="6259822"/>
            <a:ext cx="8947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LATM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Google Shape;1258;p11">
            <a:extLst>
              <a:ext uri="{FF2B5EF4-FFF2-40B4-BE49-F238E27FC236}">
                <a16:creationId xmlns:a16="http://schemas.microsoft.com/office/drawing/2014/main" id="{4285A5CA-8CA2-7C8B-41C8-38F0770853A2}"/>
              </a:ext>
            </a:extLst>
          </p:cNvPr>
          <p:cNvSpPr/>
          <p:nvPr/>
        </p:nvSpPr>
        <p:spPr>
          <a:xfrm rot="5400000">
            <a:off x="9041206" y="4037886"/>
            <a:ext cx="58243" cy="4308798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rgbClr val="C0E3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259;p11">
            <a:extLst>
              <a:ext uri="{FF2B5EF4-FFF2-40B4-BE49-F238E27FC236}">
                <a16:creationId xmlns:a16="http://schemas.microsoft.com/office/drawing/2014/main" id="{B24A3C1C-5756-B9D8-4A68-5F9A05B96A52}"/>
              </a:ext>
            </a:extLst>
          </p:cNvPr>
          <p:cNvSpPr/>
          <p:nvPr/>
        </p:nvSpPr>
        <p:spPr>
          <a:xfrm rot="5400000">
            <a:off x="6262766" y="5666913"/>
            <a:ext cx="58242" cy="1050744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260;p11">
            <a:extLst>
              <a:ext uri="{FF2B5EF4-FFF2-40B4-BE49-F238E27FC236}">
                <a16:creationId xmlns:a16="http://schemas.microsoft.com/office/drawing/2014/main" id="{2A2AB9DC-C624-20AD-9E74-376CD7DF6A52}"/>
              </a:ext>
            </a:extLst>
          </p:cNvPr>
          <p:cNvSpPr/>
          <p:nvPr/>
        </p:nvSpPr>
        <p:spPr>
          <a:xfrm rot="5400000">
            <a:off x="3016536" y="3563836"/>
            <a:ext cx="45719" cy="5256899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61;p11">
            <a:extLst>
              <a:ext uri="{FF2B5EF4-FFF2-40B4-BE49-F238E27FC236}">
                <a16:creationId xmlns:a16="http://schemas.microsoft.com/office/drawing/2014/main" id="{8539BBCE-116E-860A-1CEC-4C6B16FFD39E}"/>
              </a:ext>
            </a:extLst>
          </p:cNvPr>
          <p:cNvSpPr txBox="1"/>
          <p:nvPr/>
        </p:nvSpPr>
        <p:spPr>
          <a:xfrm>
            <a:off x="11467502" y="6259822"/>
            <a:ext cx="5581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NA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Google Shape;1262;p11">
            <a:extLst>
              <a:ext uri="{FF2B5EF4-FFF2-40B4-BE49-F238E27FC236}">
                <a16:creationId xmlns:a16="http://schemas.microsoft.com/office/drawing/2014/main" id="{8CC26C83-F6E0-41C6-E539-565532B6BFD5}"/>
              </a:ext>
            </a:extLst>
          </p:cNvPr>
          <p:cNvSpPr/>
          <p:nvPr/>
        </p:nvSpPr>
        <p:spPr>
          <a:xfrm rot="5400000">
            <a:off x="11693751" y="5924492"/>
            <a:ext cx="45722" cy="558165"/>
          </a:xfrm>
          <a:prstGeom prst="rightBracket">
            <a:avLst>
              <a:gd name="adj" fmla="val 8333"/>
            </a:avLst>
          </a:prstGeom>
          <a:noFill/>
          <a:ln w="28575" cap="flat" cmpd="sng">
            <a:solidFill>
              <a:srgbClr val="FF85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62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8CEFF-0A66-47BB-7E32-922305EEF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171;p9">
            <a:extLst>
              <a:ext uri="{FF2B5EF4-FFF2-40B4-BE49-F238E27FC236}">
                <a16:creationId xmlns:a16="http://schemas.microsoft.com/office/drawing/2014/main" id="{D194090D-1446-AA54-3D69-EA28FAFF527A}"/>
              </a:ext>
            </a:extLst>
          </p:cNvPr>
          <p:cNvSpPr txBox="1"/>
          <p:nvPr/>
        </p:nvSpPr>
        <p:spPr>
          <a:xfrm>
            <a:off x="1554133" y="1242234"/>
            <a:ext cx="87549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191919"/>
                </a:solidFill>
                <a:latin typeface="Tahoma"/>
                <a:ea typeface="Tahoma"/>
                <a:cs typeface="Tahoma"/>
                <a:sym typeface="Tahoma"/>
              </a:rPr>
              <a:t>Marginal </a:t>
            </a:r>
            <a:r>
              <a:rPr lang="es-MX" sz="1800" b="0" i="0" u="none" strike="noStrike" cap="none" dirty="0">
                <a:solidFill>
                  <a:srgbClr val="191919"/>
                </a:solidFill>
                <a:latin typeface="Tahoma"/>
                <a:ea typeface="Tahoma"/>
                <a:cs typeface="Tahoma"/>
                <a:sym typeface="Tahoma"/>
              </a:rPr>
              <a:t>disminución, con una una expectativa de crecimiento en los próximos años.</a:t>
            </a:r>
            <a:endParaRPr sz="2400" b="0" i="0" u="none" strike="noStrike" cap="none" dirty="0">
              <a:solidFill>
                <a:srgbClr val="19191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CE9EAB2D-262E-0ACC-7621-E9669084C0E6}"/>
              </a:ext>
            </a:extLst>
          </p:cNvPr>
          <p:cNvSpPr txBox="1"/>
          <p:nvPr/>
        </p:nvSpPr>
        <p:spPr>
          <a:xfrm>
            <a:off x="1683436" y="308334"/>
            <a:ext cx="59376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sym typeface="Tahoma"/>
              </a:rPr>
              <a:t>DIMENSIÓN DE LOS SISTEMAS DE GARANTÍA</a:t>
            </a:r>
          </a:p>
        </p:txBody>
      </p:sp>
      <p:grpSp>
        <p:nvGrpSpPr>
          <p:cNvPr id="24" name="Google Shape;1293;p12">
            <a:extLst>
              <a:ext uri="{FF2B5EF4-FFF2-40B4-BE49-F238E27FC236}">
                <a16:creationId xmlns:a16="http://schemas.microsoft.com/office/drawing/2014/main" id="{9E5E8A10-AA68-6079-5185-95E5C92C68D4}"/>
              </a:ext>
            </a:extLst>
          </p:cNvPr>
          <p:cNvGrpSpPr/>
          <p:nvPr/>
        </p:nvGrpSpPr>
        <p:grpSpPr>
          <a:xfrm>
            <a:off x="3243381" y="1949767"/>
            <a:ext cx="7526218" cy="4188382"/>
            <a:chOff x="3504308" y="1306020"/>
            <a:chExt cx="4811131" cy="256357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" name="Google Shape;1294;p12">
              <a:extLst>
                <a:ext uri="{FF2B5EF4-FFF2-40B4-BE49-F238E27FC236}">
                  <a16:creationId xmlns:a16="http://schemas.microsoft.com/office/drawing/2014/main" id="{8BB5C888-3594-F82D-DA0D-60B34C7BC0AF}"/>
                </a:ext>
              </a:extLst>
            </p:cNvPr>
            <p:cNvSpPr/>
            <p:nvPr/>
          </p:nvSpPr>
          <p:spPr>
            <a:xfrm>
              <a:off x="6332141" y="2559612"/>
              <a:ext cx="996960" cy="222559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95;p12">
              <a:extLst>
                <a:ext uri="{FF2B5EF4-FFF2-40B4-BE49-F238E27FC236}">
                  <a16:creationId xmlns:a16="http://schemas.microsoft.com/office/drawing/2014/main" id="{1840BCCB-5DC5-4E6C-0E9A-711F8F6072C0}"/>
                </a:ext>
              </a:extLst>
            </p:cNvPr>
            <p:cNvSpPr/>
            <p:nvPr/>
          </p:nvSpPr>
          <p:spPr>
            <a:xfrm>
              <a:off x="5308180" y="1391557"/>
              <a:ext cx="2776382" cy="2096239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96;p12">
              <a:extLst>
                <a:ext uri="{FF2B5EF4-FFF2-40B4-BE49-F238E27FC236}">
                  <a16:creationId xmlns:a16="http://schemas.microsoft.com/office/drawing/2014/main" id="{D25E5B77-4F15-EEDD-73AD-BE5EB7A27192}"/>
                </a:ext>
              </a:extLst>
            </p:cNvPr>
            <p:cNvSpPr/>
            <p:nvPr/>
          </p:nvSpPr>
          <p:spPr>
            <a:xfrm>
              <a:off x="7333385" y="3041231"/>
              <a:ext cx="747653" cy="548729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97;p12">
              <a:extLst>
                <a:ext uri="{FF2B5EF4-FFF2-40B4-BE49-F238E27FC236}">
                  <a16:creationId xmlns:a16="http://schemas.microsoft.com/office/drawing/2014/main" id="{8DA3DD15-53E3-B6AA-C0A3-6C3C2ACB85FC}"/>
                </a:ext>
              </a:extLst>
            </p:cNvPr>
            <p:cNvSpPr/>
            <p:nvPr/>
          </p:nvSpPr>
          <p:spPr>
            <a:xfrm>
              <a:off x="7689552" y="2849527"/>
              <a:ext cx="385345" cy="210221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98;p12">
              <a:extLst>
                <a:ext uri="{FF2B5EF4-FFF2-40B4-BE49-F238E27FC236}">
                  <a16:creationId xmlns:a16="http://schemas.microsoft.com/office/drawing/2014/main" id="{7F80F5B1-DF69-3983-4407-D3AD2242CC31}"/>
                </a:ext>
              </a:extLst>
            </p:cNvPr>
            <p:cNvSpPr/>
            <p:nvPr/>
          </p:nvSpPr>
          <p:spPr>
            <a:xfrm>
              <a:off x="7323190" y="2708303"/>
              <a:ext cx="190204" cy="214705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99;p12">
              <a:extLst>
                <a:ext uri="{FF2B5EF4-FFF2-40B4-BE49-F238E27FC236}">
                  <a16:creationId xmlns:a16="http://schemas.microsoft.com/office/drawing/2014/main" id="{5A109452-77A8-F3E7-B212-8D7D77C2C970}"/>
                </a:ext>
              </a:extLst>
            </p:cNvPr>
            <p:cNvSpPr/>
            <p:nvPr/>
          </p:nvSpPr>
          <p:spPr>
            <a:xfrm>
              <a:off x="7084380" y="2732574"/>
              <a:ext cx="365240" cy="290386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00;p12">
              <a:extLst>
                <a:ext uri="{FF2B5EF4-FFF2-40B4-BE49-F238E27FC236}">
                  <a16:creationId xmlns:a16="http://schemas.microsoft.com/office/drawing/2014/main" id="{ACE93615-889F-79B3-F9ED-F8EE5F1A1F46}"/>
                </a:ext>
              </a:extLst>
            </p:cNvPr>
            <p:cNvSpPr/>
            <p:nvPr/>
          </p:nvSpPr>
          <p:spPr>
            <a:xfrm>
              <a:off x="6305346" y="3046321"/>
              <a:ext cx="153211" cy="266602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01;p12">
              <a:extLst>
                <a:ext uri="{FF2B5EF4-FFF2-40B4-BE49-F238E27FC236}">
                  <a16:creationId xmlns:a16="http://schemas.microsoft.com/office/drawing/2014/main" id="{A7F404AD-A389-AD9B-86DD-1F7C462211F5}"/>
                </a:ext>
              </a:extLst>
            </p:cNvPr>
            <p:cNvSpPr/>
            <p:nvPr/>
          </p:nvSpPr>
          <p:spPr>
            <a:xfrm>
              <a:off x="7686940" y="1942853"/>
              <a:ext cx="180294" cy="282008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02;p12">
              <a:extLst>
                <a:ext uri="{FF2B5EF4-FFF2-40B4-BE49-F238E27FC236}">
                  <a16:creationId xmlns:a16="http://schemas.microsoft.com/office/drawing/2014/main" id="{0857FF43-20B3-439B-64F9-461FB5E1A2FF}"/>
                </a:ext>
              </a:extLst>
            </p:cNvPr>
            <p:cNvSpPr/>
            <p:nvPr/>
          </p:nvSpPr>
          <p:spPr>
            <a:xfrm>
              <a:off x="7999427" y="3511592"/>
              <a:ext cx="316012" cy="239044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303;p12">
              <a:extLst>
                <a:ext uri="{FF2B5EF4-FFF2-40B4-BE49-F238E27FC236}">
                  <a16:creationId xmlns:a16="http://schemas.microsoft.com/office/drawing/2014/main" id="{DE8CF7A1-61E0-8391-1EFD-919B5CFEEABB}"/>
                </a:ext>
              </a:extLst>
            </p:cNvPr>
            <p:cNvSpPr/>
            <p:nvPr/>
          </p:nvSpPr>
          <p:spPr>
            <a:xfrm>
              <a:off x="7597827" y="2455889"/>
              <a:ext cx="156986" cy="259860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304;p12">
              <a:extLst>
                <a:ext uri="{FF2B5EF4-FFF2-40B4-BE49-F238E27FC236}">
                  <a16:creationId xmlns:a16="http://schemas.microsoft.com/office/drawing/2014/main" id="{520A94A7-2E5C-B2CE-5975-3BC11ADE68F6}"/>
                </a:ext>
              </a:extLst>
            </p:cNvPr>
            <p:cNvSpPr/>
            <p:nvPr/>
          </p:nvSpPr>
          <p:spPr>
            <a:xfrm>
              <a:off x="7485694" y="2808975"/>
              <a:ext cx="124966" cy="153334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305;p12">
              <a:extLst>
                <a:ext uri="{FF2B5EF4-FFF2-40B4-BE49-F238E27FC236}">
                  <a16:creationId xmlns:a16="http://schemas.microsoft.com/office/drawing/2014/main" id="{80663020-341B-BE21-7B7B-2C6199956A9D}"/>
                </a:ext>
              </a:extLst>
            </p:cNvPr>
            <p:cNvSpPr/>
            <p:nvPr/>
          </p:nvSpPr>
          <p:spPr>
            <a:xfrm>
              <a:off x="6259037" y="1393647"/>
              <a:ext cx="175356" cy="109897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306;p12">
              <a:extLst>
                <a:ext uri="{FF2B5EF4-FFF2-40B4-BE49-F238E27FC236}">
                  <a16:creationId xmlns:a16="http://schemas.microsoft.com/office/drawing/2014/main" id="{1BC02EBE-EAD3-ECCB-696F-05E2C3238C88}"/>
                </a:ext>
              </a:extLst>
            </p:cNvPr>
            <p:cNvSpPr/>
            <p:nvPr/>
          </p:nvSpPr>
          <p:spPr>
            <a:xfrm>
              <a:off x="5777643" y="1351847"/>
              <a:ext cx="166020" cy="59854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307;p12">
              <a:extLst>
                <a:ext uri="{FF2B5EF4-FFF2-40B4-BE49-F238E27FC236}">
                  <a16:creationId xmlns:a16="http://schemas.microsoft.com/office/drawing/2014/main" id="{2FDD7E9D-AD86-50C7-0076-5A4E31BCB68E}"/>
                </a:ext>
              </a:extLst>
            </p:cNvPr>
            <p:cNvSpPr/>
            <p:nvPr/>
          </p:nvSpPr>
          <p:spPr>
            <a:xfrm>
              <a:off x="5477964" y="1753357"/>
              <a:ext cx="78080" cy="78091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308;p12">
              <a:extLst>
                <a:ext uri="{FF2B5EF4-FFF2-40B4-BE49-F238E27FC236}">
                  <a16:creationId xmlns:a16="http://schemas.microsoft.com/office/drawing/2014/main" id="{963F8E23-C599-9FF9-6605-416869B97CBB}"/>
                </a:ext>
              </a:extLst>
            </p:cNvPr>
            <p:cNvSpPr/>
            <p:nvPr/>
          </p:nvSpPr>
          <p:spPr>
            <a:xfrm>
              <a:off x="7447339" y="2997612"/>
              <a:ext cx="145172" cy="55539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309;p12">
              <a:extLst>
                <a:ext uri="{FF2B5EF4-FFF2-40B4-BE49-F238E27FC236}">
                  <a16:creationId xmlns:a16="http://schemas.microsoft.com/office/drawing/2014/main" id="{20DA1043-5D13-4F92-B05F-29F12BC7E52A}"/>
                </a:ext>
              </a:extLst>
            </p:cNvPr>
            <p:cNvSpPr/>
            <p:nvPr/>
          </p:nvSpPr>
          <p:spPr>
            <a:xfrm>
              <a:off x="7207349" y="1410248"/>
              <a:ext cx="176738" cy="36964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10;p12">
              <a:extLst>
                <a:ext uri="{FF2B5EF4-FFF2-40B4-BE49-F238E27FC236}">
                  <a16:creationId xmlns:a16="http://schemas.microsoft.com/office/drawing/2014/main" id="{7370CD88-87EF-F78D-8243-15E278C1C24B}"/>
                </a:ext>
              </a:extLst>
            </p:cNvPr>
            <p:cNvSpPr/>
            <p:nvPr/>
          </p:nvSpPr>
          <p:spPr>
            <a:xfrm>
              <a:off x="7727132" y="3626742"/>
              <a:ext cx="84754" cy="65652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11;p12">
              <a:extLst>
                <a:ext uri="{FF2B5EF4-FFF2-40B4-BE49-F238E27FC236}">
                  <a16:creationId xmlns:a16="http://schemas.microsoft.com/office/drawing/2014/main" id="{B622B334-F97C-7B95-A2AA-4800819AEDD1}"/>
                </a:ext>
              </a:extLst>
            </p:cNvPr>
            <p:cNvSpPr/>
            <p:nvPr/>
          </p:nvSpPr>
          <p:spPr>
            <a:xfrm>
              <a:off x="6943144" y="2625429"/>
              <a:ext cx="55345" cy="86334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12;p12">
              <a:extLst>
                <a:ext uri="{FF2B5EF4-FFF2-40B4-BE49-F238E27FC236}">
                  <a16:creationId xmlns:a16="http://schemas.microsoft.com/office/drawing/2014/main" id="{D928345A-2B71-50A7-B354-6E6DCFFB3D51}"/>
                </a:ext>
              </a:extLst>
            </p:cNvPr>
            <p:cNvSpPr/>
            <p:nvPr/>
          </p:nvSpPr>
          <p:spPr>
            <a:xfrm>
              <a:off x="6629191" y="1338583"/>
              <a:ext cx="108365" cy="44599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13;p12">
              <a:extLst>
                <a:ext uri="{FF2B5EF4-FFF2-40B4-BE49-F238E27FC236}">
                  <a16:creationId xmlns:a16="http://schemas.microsoft.com/office/drawing/2014/main" id="{0836E907-2C5C-F14E-1737-E57C4D38A566}"/>
                </a:ext>
              </a:extLst>
            </p:cNvPr>
            <p:cNvSpPr/>
            <p:nvPr/>
          </p:nvSpPr>
          <p:spPr>
            <a:xfrm>
              <a:off x="5883945" y="1339206"/>
              <a:ext cx="79530" cy="37571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314;p12">
              <a:extLst>
                <a:ext uri="{FF2B5EF4-FFF2-40B4-BE49-F238E27FC236}">
                  <a16:creationId xmlns:a16="http://schemas.microsoft.com/office/drawing/2014/main" id="{F2F6A5EB-9AC2-7EDD-6913-18B142E1C9D3}"/>
                </a:ext>
              </a:extLst>
            </p:cNvPr>
            <p:cNvSpPr/>
            <p:nvPr/>
          </p:nvSpPr>
          <p:spPr>
            <a:xfrm>
              <a:off x="7556472" y="3000865"/>
              <a:ext cx="86220" cy="51679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315;p12">
              <a:extLst>
                <a:ext uri="{FF2B5EF4-FFF2-40B4-BE49-F238E27FC236}">
                  <a16:creationId xmlns:a16="http://schemas.microsoft.com/office/drawing/2014/main" id="{C676CF20-7D7B-C010-02FB-A903BE01E49A}"/>
                </a:ext>
              </a:extLst>
            </p:cNvPr>
            <p:cNvSpPr/>
            <p:nvPr/>
          </p:nvSpPr>
          <p:spPr>
            <a:xfrm>
              <a:off x="7584767" y="2327457"/>
              <a:ext cx="45689" cy="63275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16;p12">
              <a:extLst>
                <a:ext uri="{FF2B5EF4-FFF2-40B4-BE49-F238E27FC236}">
                  <a16:creationId xmlns:a16="http://schemas.microsoft.com/office/drawing/2014/main" id="{8BE34C5F-F63C-186E-6B29-E466393ED0D5}"/>
                </a:ext>
              </a:extLst>
            </p:cNvPr>
            <p:cNvSpPr/>
            <p:nvPr/>
          </p:nvSpPr>
          <p:spPr>
            <a:xfrm>
              <a:off x="7579761" y="2595141"/>
              <a:ext cx="50981" cy="6558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7;p12">
              <a:extLst>
                <a:ext uri="{FF2B5EF4-FFF2-40B4-BE49-F238E27FC236}">
                  <a16:creationId xmlns:a16="http://schemas.microsoft.com/office/drawing/2014/main" id="{E459CFBC-2AF9-BAC1-FD48-91F249563EEB}"/>
                </a:ext>
              </a:extLst>
            </p:cNvPr>
            <p:cNvSpPr/>
            <p:nvPr/>
          </p:nvSpPr>
          <p:spPr>
            <a:xfrm>
              <a:off x="6141090" y="1336847"/>
              <a:ext cx="75165" cy="31907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318;p12">
              <a:extLst>
                <a:ext uri="{FF2B5EF4-FFF2-40B4-BE49-F238E27FC236}">
                  <a16:creationId xmlns:a16="http://schemas.microsoft.com/office/drawing/2014/main" id="{4BB154C6-B7E5-93DE-258F-9C96977A5647}"/>
                </a:ext>
              </a:extLst>
            </p:cNvPr>
            <p:cNvSpPr/>
            <p:nvPr/>
          </p:nvSpPr>
          <p:spPr>
            <a:xfrm>
              <a:off x="8209571" y="3230205"/>
              <a:ext cx="49936" cy="53971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319;p12">
              <a:extLst>
                <a:ext uri="{FF2B5EF4-FFF2-40B4-BE49-F238E27FC236}">
                  <a16:creationId xmlns:a16="http://schemas.microsoft.com/office/drawing/2014/main" id="{85DA091E-A9A1-B92B-9FB1-0430B4519DDF}"/>
                </a:ext>
              </a:extLst>
            </p:cNvPr>
            <p:cNvSpPr/>
            <p:nvPr/>
          </p:nvSpPr>
          <p:spPr>
            <a:xfrm>
              <a:off x="7756859" y="2768390"/>
              <a:ext cx="44543" cy="53803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12">
              <a:extLst>
                <a:ext uri="{FF2B5EF4-FFF2-40B4-BE49-F238E27FC236}">
                  <a16:creationId xmlns:a16="http://schemas.microsoft.com/office/drawing/2014/main" id="{D168CDC9-D313-E1B2-3B98-59F5419F5B54}"/>
                </a:ext>
              </a:extLst>
            </p:cNvPr>
            <p:cNvSpPr/>
            <p:nvPr/>
          </p:nvSpPr>
          <p:spPr>
            <a:xfrm>
              <a:off x="6230793" y="1331605"/>
              <a:ext cx="58800" cy="33812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12">
              <a:extLst>
                <a:ext uri="{FF2B5EF4-FFF2-40B4-BE49-F238E27FC236}">
                  <a16:creationId xmlns:a16="http://schemas.microsoft.com/office/drawing/2014/main" id="{DA80591E-90D7-EC7F-419B-79A505AC20D6}"/>
                </a:ext>
              </a:extLst>
            </p:cNvPr>
            <p:cNvSpPr/>
            <p:nvPr/>
          </p:nvSpPr>
          <p:spPr>
            <a:xfrm>
              <a:off x="7793007" y="1477835"/>
              <a:ext cx="54655" cy="28182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12">
              <a:extLst>
                <a:ext uri="{FF2B5EF4-FFF2-40B4-BE49-F238E27FC236}">
                  <a16:creationId xmlns:a16="http://schemas.microsoft.com/office/drawing/2014/main" id="{D41A1E4B-59F8-6D06-C3A1-209DF5159713}"/>
                </a:ext>
              </a:extLst>
            </p:cNvPr>
            <p:cNvSpPr/>
            <p:nvPr/>
          </p:nvSpPr>
          <p:spPr>
            <a:xfrm>
              <a:off x="6744610" y="1363578"/>
              <a:ext cx="54975" cy="31671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12">
              <a:extLst>
                <a:ext uri="{FF2B5EF4-FFF2-40B4-BE49-F238E27FC236}">
                  <a16:creationId xmlns:a16="http://schemas.microsoft.com/office/drawing/2014/main" id="{D1EA5869-4AC9-F3B4-0921-55F1DD49F977}"/>
                </a:ext>
              </a:extLst>
            </p:cNvPr>
            <p:cNvSpPr/>
            <p:nvPr/>
          </p:nvSpPr>
          <p:spPr>
            <a:xfrm>
              <a:off x="7648282" y="2892523"/>
              <a:ext cx="52447" cy="27120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12">
              <a:extLst>
                <a:ext uri="{FF2B5EF4-FFF2-40B4-BE49-F238E27FC236}">
                  <a16:creationId xmlns:a16="http://schemas.microsoft.com/office/drawing/2014/main" id="{C15528CD-3B65-A0CC-0247-D3F56A2A3A92}"/>
                </a:ext>
              </a:extLst>
            </p:cNvPr>
            <p:cNvSpPr/>
            <p:nvPr/>
          </p:nvSpPr>
          <p:spPr>
            <a:xfrm>
              <a:off x="6302734" y="1338010"/>
              <a:ext cx="41812" cy="26817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325;p12">
              <a:extLst>
                <a:ext uri="{FF2B5EF4-FFF2-40B4-BE49-F238E27FC236}">
                  <a16:creationId xmlns:a16="http://schemas.microsoft.com/office/drawing/2014/main" id="{F1198358-B9CF-35B9-5ADE-AFFC5C3A3A13}"/>
                </a:ext>
              </a:extLst>
            </p:cNvPr>
            <p:cNvSpPr/>
            <p:nvPr/>
          </p:nvSpPr>
          <p:spPr>
            <a:xfrm>
              <a:off x="4763001" y="1343268"/>
              <a:ext cx="350679" cy="64084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326;p12">
              <a:extLst>
                <a:ext uri="{FF2B5EF4-FFF2-40B4-BE49-F238E27FC236}">
                  <a16:creationId xmlns:a16="http://schemas.microsoft.com/office/drawing/2014/main" id="{9576079F-5AF3-3439-024C-A6D1B840F42F}"/>
                </a:ext>
              </a:extLst>
            </p:cNvPr>
            <p:cNvSpPr/>
            <p:nvPr/>
          </p:nvSpPr>
          <p:spPr>
            <a:xfrm>
              <a:off x="3504308" y="1306020"/>
              <a:ext cx="2179136" cy="2563578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327;p12">
              <a:extLst>
                <a:ext uri="{FF2B5EF4-FFF2-40B4-BE49-F238E27FC236}">
                  <a16:creationId xmlns:a16="http://schemas.microsoft.com/office/drawing/2014/main" id="{867F4C0B-0943-DA96-ACC3-5596C34DB5DF}"/>
                </a:ext>
              </a:extLst>
            </p:cNvPr>
            <p:cNvSpPr/>
            <p:nvPr/>
          </p:nvSpPr>
          <p:spPr>
            <a:xfrm>
              <a:off x="4412951" y="1374702"/>
              <a:ext cx="190777" cy="61809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328;p12">
              <a:extLst>
                <a:ext uri="{FF2B5EF4-FFF2-40B4-BE49-F238E27FC236}">
                  <a16:creationId xmlns:a16="http://schemas.microsoft.com/office/drawing/2014/main" id="{B0F84F2E-D776-4682-1265-26367D961185}"/>
                </a:ext>
              </a:extLst>
            </p:cNvPr>
            <p:cNvSpPr/>
            <p:nvPr/>
          </p:nvSpPr>
          <p:spPr>
            <a:xfrm>
              <a:off x="5466605" y="1555552"/>
              <a:ext cx="143892" cy="64438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329;p12">
              <a:extLst>
                <a:ext uri="{FF2B5EF4-FFF2-40B4-BE49-F238E27FC236}">
                  <a16:creationId xmlns:a16="http://schemas.microsoft.com/office/drawing/2014/main" id="{2281AC60-1E41-6CB0-5A68-198A3C8217CC}"/>
                </a:ext>
              </a:extLst>
            </p:cNvPr>
            <p:cNvSpPr/>
            <p:nvPr/>
          </p:nvSpPr>
          <p:spPr>
            <a:xfrm>
              <a:off x="4326450" y="2357576"/>
              <a:ext cx="177682" cy="76254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330;p12">
              <a:extLst>
                <a:ext uri="{FF2B5EF4-FFF2-40B4-BE49-F238E27FC236}">
                  <a16:creationId xmlns:a16="http://schemas.microsoft.com/office/drawing/2014/main" id="{D76CBCC7-BCC0-EF37-3E25-D4CA45EBA728}"/>
                </a:ext>
              </a:extLst>
            </p:cNvPr>
            <p:cNvSpPr/>
            <p:nvPr/>
          </p:nvSpPr>
          <p:spPr>
            <a:xfrm>
              <a:off x="4614770" y="1353954"/>
              <a:ext cx="109225" cy="75529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331;p12">
              <a:extLst>
                <a:ext uri="{FF2B5EF4-FFF2-40B4-BE49-F238E27FC236}">
                  <a16:creationId xmlns:a16="http://schemas.microsoft.com/office/drawing/2014/main" id="{1052CB5D-00C5-2CD9-AC4B-A0458C749165}"/>
                </a:ext>
              </a:extLst>
            </p:cNvPr>
            <p:cNvSpPr/>
            <p:nvPr/>
          </p:nvSpPr>
          <p:spPr>
            <a:xfrm>
              <a:off x="4485465" y="2421253"/>
              <a:ext cx="111264" cy="49858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332;p12">
              <a:extLst>
                <a:ext uri="{FF2B5EF4-FFF2-40B4-BE49-F238E27FC236}">
                  <a16:creationId xmlns:a16="http://schemas.microsoft.com/office/drawing/2014/main" id="{A30E9594-3071-DE9C-E434-DB5F49C92609}"/>
                </a:ext>
              </a:extLst>
            </p:cNvPr>
            <p:cNvSpPr/>
            <p:nvPr/>
          </p:nvSpPr>
          <p:spPr>
            <a:xfrm>
              <a:off x="4642728" y="1572777"/>
              <a:ext cx="87383" cy="43504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333;p12">
              <a:extLst>
                <a:ext uri="{FF2B5EF4-FFF2-40B4-BE49-F238E27FC236}">
                  <a16:creationId xmlns:a16="http://schemas.microsoft.com/office/drawing/2014/main" id="{DF468656-BD74-F9D2-D378-FEEC8F1F4840}"/>
                </a:ext>
              </a:extLst>
            </p:cNvPr>
            <p:cNvSpPr/>
            <p:nvPr/>
          </p:nvSpPr>
          <p:spPr>
            <a:xfrm>
              <a:off x="4552148" y="1360831"/>
              <a:ext cx="63536" cy="30222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334;p12">
              <a:extLst>
                <a:ext uri="{FF2B5EF4-FFF2-40B4-BE49-F238E27FC236}">
                  <a16:creationId xmlns:a16="http://schemas.microsoft.com/office/drawing/2014/main" id="{0043401D-8EF9-A35D-39CD-AEE8A1C873CD}"/>
                </a:ext>
              </a:extLst>
            </p:cNvPr>
            <p:cNvSpPr/>
            <p:nvPr/>
          </p:nvSpPr>
          <p:spPr>
            <a:xfrm>
              <a:off x="4607777" y="2445405"/>
              <a:ext cx="39925" cy="2988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335;p12">
              <a:extLst>
                <a:ext uri="{FF2B5EF4-FFF2-40B4-BE49-F238E27FC236}">
                  <a16:creationId xmlns:a16="http://schemas.microsoft.com/office/drawing/2014/main" id="{F47F69A6-C2BD-4DDA-18A7-EAB933739F46}"/>
                </a:ext>
              </a:extLst>
            </p:cNvPr>
            <p:cNvSpPr/>
            <p:nvPr/>
          </p:nvSpPr>
          <p:spPr>
            <a:xfrm>
              <a:off x="4428387" y="2449501"/>
              <a:ext cx="37869" cy="25806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336;p12">
              <a:extLst>
                <a:ext uri="{FF2B5EF4-FFF2-40B4-BE49-F238E27FC236}">
                  <a16:creationId xmlns:a16="http://schemas.microsoft.com/office/drawing/2014/main" id="{E15DA453-C000-48A6-B1B9-C7DBC2E33675}"/>
                </a:ext>
              </a:extLst>
            </p:cNvPr>
            <p:cNvSpPr/>
            <p:nvPr/>
          </p:nvSpPr>
          <p:spPr>
            <a:xfrm>
              <a:off x="8096225" y="2947655"/>
              <a:ext cx="31937" cy="36104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37;p12">
              <a:extLst>
                <a:ext uri="{FF2B5EF4-FFF2-40B4-BE49-F238E27FC236}">
                  <a16:creationId xmlns:a16="http://schemas.microsoft.com/office/drawing/2014/main" id="{9ADA6EE2-F404-230D-A4AD-20089625E6E7}"/>
                </a:ext>
              </a:extLst>
            </p:cNvPr>
            <p:cNvSpPr/>
            <p:nvPr/>
          </p:nvSpPr>
          <p:spPr>
            <a:xfrm>
              <a:off x="6239825" y="1509050"/>
              <a:ext cx="37009" cy="25553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38;p12">
              <a:extLst>
                <a:ext uri="{FF2B5EF4-FFF2-40B4-BE49-F238E27FC236}">
                  <a16:creationId xmlns:a16="http://schemas.microsoft.com/office/drawing/2014/main" id="{04B6CD56-BA48-5DA8-9A5A-AEEA01F0C8AD}"/>
                </a:ext>
              </a:extLst>
            </p:cNvPr>
            <p:cNvSpPr/>
            <p:nvPr/>
          </p:nvSpPr>
          <p:spPr>
            <a:xfrm>
              <a:off x="7609472" y="2900883"/>
              <a:ext cx="33790" cy="2516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39;p12">
              <a:extLst>
                <a:ext uri="{FF2B5EF4-FFF2-40B4-BE49-F238E27FC236}">
                  <a16:creationId xmlns:a16="http://schemas.microsoft.com/office/drawing/2014/main" id="{17643047-2635-F0EA-9440-9B0711875AEB}"/>
                </a:ext>
              </a:extLst>
            </p:cNvPr>
            <p:cNvSpPr/>
            <p:nvPr/>
          </p:nvSpPr>
          <p:spPr>
            <a:xfrm>
              <a:off x="7850017" y="1940763"/>
              <a:ext cx="31060" cy="28452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40;p12">
              <a:extLst>
                <a:ext uri="{FF2B5EF4-FFF2-40B4-BE49-F238E27FC236}">
                  <a16:creationId xmlns:a16="http://schemas.microsoft.com/office/drawing/2014/main" id="{DAAEFB74-54C5-6B22-5EF5-154AA94F8A3F}"/>
                </a:ext>
              </a:extLst>
            </p:cNvPr>
            <p:cNvSpPr/>
            <p:nvPr/>
          </p:nvSpPr>
          <p:spPr>
            <a:xfrm>
              <a:off x="5740652" y="1984349"/>
              <a:ext cx="36133" cy="85069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41;p12">
              <a:extLst>
                <a:ext uri="{FF2B5EF4-FFF2-40B4-BE49-F238E27FC236}">
                  <a16:creationId xmlns:a16="http://schemas.microsoft.com/office/drawing/2014/main" id="{D6F4C059-8A84-673A-E0A9-B7F4B6D5CE6D}"/>
                </a:ext>
              </a:extLst>
            </p:cNvPr>
            <p:cNvSpPr/>
            <p:nvPr/>
          </p:nvSpPr>
          <p:spPr>
            <a:xfrm>
              <a:off x="5982664" y="2123281"/>
              <a:ext cx="63216" cy="30609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42;p12">
              <a:extLst>
                <a:ext uri="{FF2B5EF4-FFF2-40B4-BE49-F238E27FC236}">
                  <a16:creationId xmlns:a16="http://schemas.microsoft.com/office/drawing/2014/main" id="{20D930D9-A094-EFF6-CEB1-3FB821151CF8}"/>
                </a:ext>
              </a:extLst>
            </p:cNvPr>
            <p:cNvSpPr/>
            <p:nvPr/>
          </p:nvSpPr>
          <p:spPr>
            <a:xfrm>
              <a:off x="6127996" y="2131641"/>
              <a:ext cx="34094" cy="25351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43;p12">
              <a:extLst>
                <a:ext uri="{FF2B5EF4-FFF2-40B4-BE49-F238E27FC236}">
                  <a16:creationId xmlns:a16="http://schemas.microsoft.com/office/drawing/2014/main" id="{519E7A91-E5E8-AD07-CC26-52382EF69F0C}"/>
                </a:ext>
              </a:extLst>
            </p:cNvPr>
            <p:cNvSpPr/>
            <p:nvPr/>
          </p:nvSpPr>
          <p:spPr>
            <a:xfrm>
              <a:off x="5649517" y="2040255"/>
              <a:ext cx="30285" cy="25738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1344;p12">
            <a:extLst>
              <a:ext uri="{FF2B5EF4-FFF2-40B4-BE49-F238E27FC236}">
                <a16:creationId xmlns:a16="http://schemas.microsoft.com/office/drawing/2014/main" id="{B805F734-B47E-4306-6976-B3DC3F127214}"/>
              </a:ext>
            </a:extLst>
          </p:cNvPr>
          <p:cNvSpPr/>
          <p:nvPr/>
        </p:nvSpPr>
        <p:spPr>
          <a:xfrm>
            <a:off x="2898208" y="2941229"/>
            <a:ext cx="1049630" cy="912067"/>
          </a:xfrm>
          <a:prstGeom prst="ellipse">
            <a:avLst/>
          </a:prstGeom>
          <a:gradFill>
            <a:gsLst>
              <a:gs pos="0">
                <a:srgbClr val="CBDE9E"/>
              </a:gs>
              <a:gs pos="50000">
                <a:srgbClr val="C1D591"/>
              </a:gs>
              <a:gs pos="100000">
                <a:srgbClr val="BAD37D"/>
              </a:gs>
            </a:gsLst>
            <a:lin ang="5400000" scaled="0"/>
          </a:gradFill>
          <a:ln w="9525" cap="flat" cmpd="sng">
            <a:solidFill>
              <a:srgbClr val="9BB8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r>
              <a:rPr lang="es-MX" sz="20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2400" b="1" i="0" u="none" strike="noStrike" cap="none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EEUU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1345;p12">
            <a:extLst>
              <a:ext uri="{FF2B5EF4-FFF2-40B4-BE49-F238E27FC236}">
                <a16:creationId xmlns:a16="http://schemas.microsoft.com/office/drawing/2014/main" id="{CA7EDF73-BE15-0D65-4AF6-358FEFC75B04}"/>
              </a:ext>
            </a:extLst>
          </p:cNvPr>
          <p:cNvSpPr/>
          <p:nvPr/>
        </p:nvSpPr>
        <p:spPr>
          <a:xfrm>
            <a:off x="4025600" y="4969698"/>
            <a:ext cx="722590" cy="571038"/>
          </a:xfrm>
          <a:prstGeom prst="ellipse">
            <a:avLst/>
          </a:prstGeom>
          <a:solidFill>
            <a:srgbClr val="F4B081"/>
          </a:solidFill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s-MX" sz="1200" b="1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5</a:t>
            </a:r>
            <a:r>
              <a:rPr lang="es-MX" sz="1200" b="1" i="0" u="none" strike="noStrike" cap="none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MX" sz="105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LTAM</a:t>
            </a:r>
            <a:endParaRPr sz="105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7" name="Google Shape;1346;p12">
            <a:extLst>
              <a:ext uri="{FF2B5EF4-FFF2-40B4-BE49-F238E27FC236}">
                <a16:creationId xmlns:a16="http://schemas.microsoft.com/office/drawing/2014/main" id="{878D7A8B-0334-0787-CAC0-CCBAE3C69DB8}"/>
              </a:ext>
            </a:extLst>
          </p:cNvPr>
          <p:cNvCxnSpPr/>
          <p:nvPr/>
        </p:nvCxnSpPr>
        <p:spPr>
          <a:xfrm>
            <a:off x="2450470" y="1949766"/>
            <a:ext cx="0" cy="4582244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8" name="Google Shape;1347;p12">
            <a:extLst>
              <a:ext uri="{FF2B5EF4-FFF2-40B4-BE49-F238E27FC236}">
                <a16:creationId xmlns:a16="http://schemas.microsoft.com/office/drawing/2014/main" id="{96922C8F-9808-6F36-6861-41F5C7949B07}"/>
              </a:ext>
            </a:extLst>
          </p:cNvPr>
          <p:cNvSpPr/>
          <p:nvPr/>
        </p:nvSpPr>
        <p:spPr>
          <a:xfrm>
            <a:off x="491436" y="3530688"/>
            <a:ext cx="1406684" cy="1250145"/>
          </a:xfrm>
          <a:prstGeom prst="ellipse">
            <a:avLst/>
          </a:prstGeom>
          <a:solidFill>
            <a:srgbClr val="FEE599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37%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LATAM</a:t>
            </a:r>
            <a:endParaRPr dirty="0"/>
          </a:p>
        </p:txBody>
      </p:sp>
      <p:sp>
        <p:nvSpPr>
          <p:cNvPr id="79" name="Google Shape;1348;p12">
            <a:extLst>
              <a:ext uri="{FF2B5EF4-FFF2-40B4-BE49-F238E27FC236}">
                <a16:creationId xmlns:a16="http://schemas.microsoft.com/office/drawing/2014/main" id="{AB0BA8E3-EFDC-D140-92E9-B4FC3B188E24}"/>
              </a:ext>
            </a:extLst>
          </p:cNvPr>
          <p:cNvSpPr/>
          <p:nvPr/>
        </p:nvSpPr>
        <p:spPr>
          <a:xfrm>
            <a:off x="6441935" y="1241944"/>
            <a:ext cx="1337774" cy="1204633"/>
          </a:xfrm>
          <a:prstGeom prst="ellipse">
            <a:avLst/>
          </a:prstGeom>
          <a:solidFill>
            <a:srgbClr val="FEE599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38</a:t>
            </a:r>
            <a:r>
              <a:rPr lang="es-MX" sz="20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sz="2400" b="1" i="0" u="none" strike="noStrike" cap="none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EUROPA</a:t>
            </a:r>
            <a:endParaRPr dirty="0"/>
          </a:p>
        </p:txBody>
      </p:sp>
      <p:sp>
        <p:nvSpPr>
          <p:cNvPr id="80" name="Google Shape;1349;p12">
            <a:extLst>
              <a:ext uri="{FF2B5EF4-FFF2-40B4-BE49-F238E27FC236}">
                <a16:creationId xmlns:a16="http://schemas.microsoft.com/office/drawing/2014/main" id="{4F8A78D2-F67D-77DA-377F-8894B18F023D}"/>
              </a:ext>
            </a:extLst>
          </p:cNvPr>
          <p:cNvSpPr/>
          <p:nvPr/>
        </p:nvSpPr>
        <p:spPr>
          <a:xfrm>
            <a:off x="444938" y="2069677"/>
            <a:ext cx="1499680" cy="1330918"/>
          </a:xfrm>
          <a:prstGeom prst="ellipse">
            <a:avLst/>
          </a:prstGeom>
          <a:solidFill>
            <a:srgbClr val="F4B081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lang="es-MX" sz="24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41%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EUROPA</a:t>
            </a:r>
            <a:endParaRPr sz="16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1350;p12">
            <a:extLst>
              <a:ext uri="{FF2B5EF4-FFF2-40B4-BE49-F238E27FC236}">
                <a16:creationId xmlns:a16="http://schemas.microsoft.com/office/drawing/2014/main" id="{8D3C3543-1B37-0726-2AA4-D3D892B2BF6B}"/>
              </a:ext>
            </a:extLst>
          </p:cNvPr>
          <p:cNvSpPr/>
          <p:nvPr/>
        </p:nvSpPr>
        <p:spPr>
          <a:xfrm>
            <a:off x="690388" y="4910926"/>
            <a:ext cx="966224" cy="8304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4BA5B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14%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ASIA</a:t>
            </a:r>
            <a:endParaRPr dirty="0"/>
          </a:p>
        </p:txBody>
      </p:sp>
      <p:sp>
        <p:nvSpPr>
          <p:cNvPr id="84" name="Google Shape;1353;p12">
            <a:extLst>
              <a:ext uri="{FF2B5EF4-FFF2-40B4-BE49-F238E27FC236}">
                <a16:creationId xmlns:a16="http://schemas.microsoft.com/office/drawing/2014/main" id="{506DAF23-3C97-AC89-BB17-176DB877B05C}"/>
              </a:ext>
            </a:extLst>
          </p:cNvPr>
          <p:cNvSpPr/>
          <p:nvPr/>
        </p:nvSpPr>
        <p:spPr>
          <a:xfrm>
            <a:off x="791305" y="5917085"/>
            <a:ext cx="873071" cy="761916"/>
          </a:xfrm>
          <a:prstGeom prst="ellipse">
            <a:avLst/>
          </a:prstGeom>
          <a:gradFill>
            <a:gsLst>
              <a:gs pos="0">
                <a:srgbClr val="CBDE9E"/>
              </a:gs>
              <a:gs pos="50000">
                <a:srgbClr val="C1D591"/>
              </a:gs>
              <a:gs pos="100000">
                <a:srgbClr val="BAD37D"/>
              </a:gs>
            </a:gsLst>
            <a:lin ang="5400000" scaled="0"/>
          </a:gradFill>
          <a:ln w="9525" cap="flat" cmpd="sng">
            <a:solidFill>
              <a:srgbClr val="9BB8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lang="es-MX" sz="20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EEUU</a:t>
            </a:r>
            <a:endParaRPr sz="1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1354;p12">
            <a:extLst>
              <a:ext uri="{FF2B5EF4-FFF2-40B4-BE49-F238E27FC236}">
                <a16:creationId xmlns:a16="http://schemas.microsoft.com/office/drawing/2014/main" id="{7DA0BB23-CC44-7F3D-0B61-E653BAF6BAD6}"/>
              </a:ext>
            </a:extLst>
          </p:cNvPr>
          <p:cNvSpPr txBox="1"/>
          <p:nvPr/>
        </p:nvSpPr>
        <p:spPr>
          <a:xfrm>
            <a:off x="2544376" y="1202852"/>
            <a:ext cx="343516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932,455 </a:t>
            </a:r>
            <a:r>
              <a:rPr lang="es-MX" sz="2800" b="1" i="0" u="none" strike="noStrike" cap="none" dirty="0" err="1">
                <a:solidFill>
                  <a:schemeClr val="bg1">
                    <a:lumMod val="9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mill</a:t>
            </a:r>
            <a:r>
              <a:rPr lang="es-MX" sz="28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US$ </a:t>
            </a:r>
            <a:r>
              <a:rPr lang="es-MX" sz="16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GARANTÍAS VIVAS</a:t>
            </a:r>
            <a:endParaRPr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Google Shape;1355;p12">
            <a:extLst>
              <a:ext uri="{FF2B5EF4-FFF2-40B4-BE49-F238E27FC236}">
                <a16:creationId xmlns:a16="http://schemas.microsoft.com/office/drawing/2014/main" id="{2C14B3A8-560F-7C37-0448-DEDCB36C048E}"/>
              </a:ext>
            </a:extLst>
          </p:cNvPr>
          <p:cNvSpPr/>
          <p:nvPr/>
        </p:nvSpPr>
        <p:spPr>
          <a:xfrm>
            <a:off x="0" y="1157861"/>
            <a:ext cx="2416777" cy="86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14,717,972</a:t>
            </a:r>
            <a:endParaRPr sz="1600"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MIPYMES</a:t>
            </a:r>
            <a:endParaRPr sz="1600" b="1" i="0" u="none" strike="noStrike" cap="none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1356;p12">
            <a:extLst>
              <a:ext uri="{FF2B5EF4-FFF2-40B4-BE49-F238E27FC236}">
                <a16:creationId xmlns:a16="http://schemas.microsoft.com/office/drawing/2014/main" id="{5B88D7B5-2CB2-968F-A7F9-E6778A2FBE19}"/>
              </a:ext>
            </a:extLst>
          </p:cNvPr>
          <p:cNvCxnSpPr/>
          <p:nvPr/>
        </p:nvCxnSpPr>
        <p:spPr>
          <a:xfrm>
            <a:off x="2473620" y="1949766"/>
            <a:ext cx="0" cy="4582244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1357;p12">
            <a:extLst>
              <a:ext uri="{FF2B5EF4-FFF2-40B4-BE49-F238E27FC236}">
                <a16:creationId xmlns:a16="http://schemas.microsoft.com/office/drawing/2014/main" id="{03AD9F1D-4A70-EA91-C3AB-D3489F4EF48E}"/>
              </a:ext>
            </a:extLst>
          </p:cNvPr>
          <p:cNvSpPr txBox="1"/>
          <p:nvPr/>
        </p:nvSpPr>
        <p:spPr>
          <a:xfrm>
            <a:off x="9294416" y="6122612"/>
            <a:ext cx="2400400" cy="3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67" b="1" i="0" u="none" strike="noStrike" cap="none">
                <a:solidFill>
                  <a:srgbClr val="00A8AA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ASIA</a:t>
            </a:r>
            <a:endParaRPr sz="2267" b="1" i="0" u="none" strike="noStrike" cap="none">
              <a:solidFill>
                <a:srgbClr val="00A8AA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9" name="Google Shape;1358;p12">
            <a:extLst>
              <a:ext uri="{FF2B5EF4-FFF2-40B4-BE49-F238E27FC236}">
                <a16:creationId xmlns:a16="http://schemas.microsoft.com/office/drawing/2014/main" id="{BD3E62E1-2CCD-1571-0F9E-09F424148B27}"/>
              </a:ext>
            </a:extLst>
          </p:cNvPr>
          <p:cNvSpPr txBox="1"/>
          <p:nvPr/>
        </p:nvSpPr>
        <p:spPr>
          <a:xfrm>
            <a:off x="6972500" y="6130251"/>
            <a:ext cx="2400400" cy="3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67" b="1" i="0" u="none" strike="noStrike" cap="none">
                <a:solidFill>
                  <a:srgbClr val="D7A8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EUROPA</a:t>
            </a:r>
            <a:endParaRPr/>
          </a:p>
        </p:txBody>
      </p:sp>
      <p:sp>
        <p:nvSpPr>
          <p:cNvPr id="90" name="Google Shape;1359;p12">
            <a:extLst>
              <a:ext uri="{FF2B5EF4-FFF2-40B4-BE49-F238E27FC236}">
                <a16:creationId xmlns:a16="http://schemas.microsoft.com/office/drawing/2014/main" id="{B3E58D74-541C-DA11-A5C8-D9BEC7B43F25}"/>
              </a:ext>
            </a:extLst>
          </p:cNvPr>
          <p:cNvSpPr txBox="1"/>
          <p:nvPr/>
        </p:nvSpPr>
        <p:spPr>
          <a:xfrm>
            <a:off x="4521607" y="6207036"/>
            <a:ext cx="2400400" cy="289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67" b="1" i="0" u="none" strike="noStrike" cap="none" dirty="0">
                <a:solidFill>
                  <a:srgbClr val="ED7D3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LATM</a:t>
            </a:r>
            <a:endParaRPr sz="2267" b="1" i="0" u="none" strike="noStrike" cap="none" dirty="0">
              <a:solidFill>
                <a:srgbClr val="ED7D3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1" name="Google Shape;1360;p12">
            <a:extLst>
              <a:ext uri="{FF2B5EF4-FFF2-40B4-BE49-F238E27FC236}">
                <a16:creationId xmlns:a16="http://schemas.microsoft.com/office/drawing/2014/main" id="{E8227DA6-43B5-EEC9-15F0-760125408B37}"/>
              </a:ext>
            </a:extLst>
          </p:cNvPr>
          <p:cNvSpPr txBox="1"/>
          <p:nvPr/>
        </p:nvSpPr>
        <p:spPr>
          <a:xfrm>
            <a:off x="2482041" y="6162531"/>
            <a:ext cx="2400401" cy="3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345"/>
              </a:buClr>
              <a:buSzPts val="2267"/>
              <a:buFont typeface="Arial"/>
              <a:buNone/>
            </a:pPr>
            <a:r>
              <a:rPr lang="es-ES" sz="2267" b="1" dirty="0">
                <a:solidFill>
                  <a:srgbClr val="92D050"/>
                </a:solidFill>
                <a:latin typeface="Fira Sans Extra Condensed Medium"/>
              </a:rPr>
              <a:t>NA</a:t>
            </a:r>
            <a:endParaRPr sz="2267" b="1" dirty="0">
              <a:solidFill>
                <a:srgbClr val="92D050"/>
              </a:solidFill>
              <a:latin typeface="Fira Sans Extra Condensed Medium"/>
            </a:endParaRPr>
          </a:p>
        </p:txBody>
      </p:sp>
      <p:sp>
        <p:nvSpPr>
          <p:cNvPr id="92" name="Google Shape;1348;p12">
            <a:extLst>
              <a:ext uri="{FF2B5EF4-FFF2-40B4-BE49-F238E27FC236}">
                <a16:creationId xmlns:a16="http://schemas.microsoft.com/office/drawing/2014/main" id="{22A9C14A-8289-2BFF-2491-1102051530A5}"/>
              </a:ext>
            </a:extLst>
          </p:cNvPr>
          <p:cNvSpPr/>
          <p:nvPr/>
        </p:nvSpPr>
        <p:spPr>
          <a:xfrm>
            <a:off x="9892593" y="2482781"/>
            <a:ext cx="1337774" cy="1204633"/>
          </a:xfrm>
          <a:prstGeom prst="ellipse">
            <a:avLst/>
          </a:prstGeom>
          <a:solidFill>
            <a:schemeClr val="accent1">
              <a:lumMod val="40000"/>
              <a:lumOff val="60000"/>
              <a:alpha val="8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38</a:t>
            </a:r>
            <a:r>
              <a:rPr lang="es-MX" sz="20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ASIA</a:t>
            </a:r>
            <a:endParaRPr sz="2400" i="0" u="none" strike="noStrike" cap="none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0420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09801-3DB3-BF07-1A86-69BEC8A9F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69;p13">
            <a:extLst>
              <a:ext uri="{FF2B5EF4-FFF2-40B4-BE49-F238E27FC236}">
                <a16:creationId xmlns:a16="http://schemas.microsoft.com/office/drawing/2014/main" id="{AC5EE00D-AFE2-2939-B0C1-C0C807BBA194}"/>
              </a:ext>
            </a:extLst>
          </p:cNvPr>
          <p:cNvSpPr txBox="1"/>
          <p:nvPr/>
        </p:nvSpPr>
        <p:spPr>
          <a:xfrm>
            <a:off x="794083" y="1777901"/>
            <a:ext cx="1287600" cy="23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endParaRPr sz="18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" name="1 Gráfico">
            <a:extLst>
              <a:ext uri="{FF2B5EF4-FFF2-40B4-BE49-F238E27FC236}">
                <a16:creationId xmlns:a16="http://schemas.microsoft.com/office/drawing/2014/main" id="{B8F4494E-B572-6E53-1E4A-1FBAF46A7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054670"/>
              </p:ext>
            </p:extLst>
          </p:nvPr>
        </p:nvGraphicFramePr>
        <p:xfrm>
          <a:off x="513238" y="4182760"/>
          <a:ext cx="11531799" cy="252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4 Gráfico">
            <a:extLst>
              <a:ext uri="{FF2B5EF4-FFF2-40B4-BE49-F238E27FC236}">
                <a16:creationId xmlns:a16="http://schemas.microsoft.com/office/drawing/2014/main" id="{01752B90-52C2-D95E-F0C7-520D01A4CF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116804"/>
              </p:ext>
            </p:extLst>
          </p:nvPr>
        </p:nvGraphicFramePr>
        <p:xfrm>
          <a:off x="588320" y="844828"/>
          <a:ext cx="11305460" cy="3339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Google Shape;1380;p14">
            <a:extLst>
              <a:ext uri="{FF2B5EF4-FFF2-40B4-BE49-F238E27FC236}">
                <a16:creationId xmlns:a16="http://schemas.microsoft.com/office/drawing/2014/main" id="{73ACCBAA-3A7D-DF19-EE19-DC2F17165DFB}"/>
              </a:ext>
            </a:extLst>
          </p:cNvPr>
          <p:cNvSpPr txBox="1"/>
          <p:nvPr/>
        </p:nvSpPr>
        <p:spPr>
          <a:xfrm>
            <a:off x="178791" y="84986"/>
            <a:ext cx="8011113" cy="112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sym typeface="Montserrat"/>
              </a:rPr>
              <a:t>SISTEMAS DE GARANTÍAS EN LATINOAMÉRICA </a:t>
            </a:r>
            <a:r>
              <a:rPr lang="es-MX" sz="2000" i="0" u="none" strike="noStrike" cap="none" dirty="0">
                <a:solidFill>
                  <a:srgbClr val="00ACEC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EVOLUCIÓN 2010 – 2024 </a:t>
            </a:r>
            <a:endParaRPr dirty="0">
              <a:solidFill>
                <a:srgbClr val="00ACEC"/>
              </a:solidFill>
              <a:latin typeface="Montserrat" pitchFamily="2" charset="77"/>
            </a:endParaRPr>
          </a:p>
        </p:txBody>
      </p:sp>
      <p:sp>
        <p:nvSpPr>
          <p:cNvPr id="25" name="Google Shape;1381;p14">
            <a:extLst>
              <a:ext uri="{FF2B5EF4-FFF2-40B4-BE49-F238E27FC236}">
                <a16:creationId xmlns:a16="http://schemas.microsoft.com/office/drawing/2014/main" id="{2E49D750-C2B2-41E4-6087-604DADFD56D6}"/>
              </a:ext>
            </a:extLst>
          </p:cNvPr>
          <p:cNvSpPr/>
          <p:nvPr/>
        </p:nvSpPr>
        <p:spPr>
          <a:xfrm rot="5400000">
            <a:off x="6131117" y="-1841242"/>
            <a:ext cx="296043" cy="12200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382;p14">
            <a:extLst>
              <a:ext uri="{FF2B5EF4-FFF2-40B4-BE49-F238E27FC236}">
                <a16:creationId xmlns:a16="http://schemas.microsoft.com/office/drawing/2014/main" id="{FE791C20-6787-77C7-EFAC-B1B0540703CE}"/>
              </a:ext>
            </a:extLst>
          </p:cNvPr>
          <p:cNvSpPr txBox="1"/>
          <p:nvPr/>
        </p:nvSpPr>
        <p:spPr>
          <a:xfrm>
            <a:off x="298220" y="1635911"/>
            <a:ext cx="210100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CRÉDITO Y</a:t>
            </a:r>
            <a:endParaRPr sz="1200"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GARANTÍAS</a:t>
            </a:r>
            <a:endParaRPr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Google Shape;1383;p14">
            <a:extLst>
              <a:ext uri="{FF2B5EF4-FFF2-40B4-BE49-F238E27FC236}">
                <a16:creationId xmlns:a16="http://schemas.microsoft.com/office/drawing/2014/main" id="{0A6BAFAB-D413-9700-257F-6EAFC2833C74}"/>
              </a:ext>
            </a:extLst>
          </p:cNvPr>
          <p:cNvSpPr txBox="1"/>
          <p:nvPr/>
        </p:nvSpPr>
        <p:spPr>
          <a:xfrm>
            <a:off x="643729" y="2384131"/>
            <a:ext cx="9685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s-MX" sz="1400" b="0" i="0" u="none" strike="noStrike" cap="none" dirty="0" err="1">
                <a:solidFill>
                  <a:schemeClr val="bg1">
                    <a:lumMod val="9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mill</a:t>
            </a:r>
            <a:r>
              <a:rPr lang="es-MX" sz="14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US$)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Google Shape;1388;p14">
            <a:extLst>
              <a:ext uri="{FF2B5EF4-FFF2-40B4-BE49-F238E27FC236}">
                <a16:creationId xmlns:a16="http://schemas.microsoft.com/office/drawing/2014/main" id="{853CD928-5BBC-F826-34DA-250B618B1A6D}"/>
              </a:ext>
            </a:extLst>
          </p:cNvPr>
          <p:cNvSpPr txBox="1"/>
          <p:nvPr/>
        </p:nvSpPr>
        <p:spPr>
          <a:xfrm>
            <a:off x="114176" y="4565854"/>
            <a:ext cx="187707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PYMES</a:t>
            </a:r>
            <a:endParaRPr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Google Shape;1390;p14">
            <a:extLst>
              <a:ext uri="{FF2B5EF4-FFF2-40B4-BE49-F238E27FC236}">
                <a16:creationId xmlns:a16="http://schemas.microsoft.com/office/drawing/2014/main" id="{B7C26669-08C1-E162-8F40-63E347AE898E}"/>
              </a:ext>
            </a:extLst>
          </p:cNvPr>
          <p:cNvSpPr/>
          <p:nvPr/>
        </p:nvSpPr>
        <p:spPr>
          <a:xfrm>
            <a:off x="8920449" y="2106788"/>
            <a:ext cx="161358" cy="115436"/>
          </a:xfrm>
          <a:prstGeom prst="rect">
            <a:avLst/>
          </a:prstGeom>
          <a:solidFill>
            <a:srgbClr val="FA9B66"/>
          </a:solidFill>
          <a:ln>
            <a:solidFill>
              <a:srgbClr val="FFC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393;p14">
            <a:extLst>
              <a:ext uri="{FF2B5EF4-FFF2-40B4-BE49-F238E27FC236}">
                <a16:creationId xmlns:a16="http://schemas.microsoft.com/office/drawing/2014/main" id="{A124FD8A-D4D9-E0ED-7D6B-9FD3F8C6D2F4}"/>
              </a:ext>
            </a:extLst>
          </p:cNvPr>
          <p:cNvSpPr/>
          <p:nvPr/>
        </p:nvSpPr>
        <p:spPr>
          <a:xfrm>
            <a:off x="5965581" y="939452"/>
            <a:ext cx="968535" cy="3212949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394;p14">
            <a:extLst>
              <a:ext uri="{FF2B5EF4-FFF2-40B4-BE49-F238E27FC236}">
                <a16:creationId xmlns:a16="http://schemas.microsoft.com/office/drawing/2014/main" id="{662B3D2B-2A13-4BD8-9968-9DB627939FDF}"/>
              </a:ext>
            </a:extLst>
          </p:cNvPr>
          <p:cNvSpPr/>
          <p:nvPr/>
        </p:nvSpPr>
        <p:spPr>
          <a:xfrm>
            <a:off x="6057180" y="4407129"/>
            <a:ext cx="832135" cy="2269276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395;p14">
            <a:extLst>
              <a:ext uri="{FF2B5EF4-FFF2-40B4-BE49-F238E27FC236}">
                <a16:creationId xmlns:a16="http://schemas.microsoft.com/office/drawing/2014/main" id="{1719E90A-35FF-A280-8433-A433356AF5EE}"/>
              </a:ext>
            </a:extLst>
          </p:cNvPr>
          <p:cNvSpPr txBox="1"/>
          <p:nvPr/>
        </p:nvSpPr>
        <p:spPr>
          <a:xfrm>
            <a:off x="4532417" y="1635911"/>
            <a:ext cx="16905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Crisis COVID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 cap="none" dirty="0">
                <a:solidFill>
                  <a:schemeClr val="bg1">
                    <a:lumMod val="9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Rol anticíclico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Google Shape;1390;p14">
            <a:extLst>
              <a:ext uri="{FF2B5EF4-FFF2-40B4-BE49-F238E27FC236}">
                <a16:creationId xmlns:a16="http://schemas.microsoft.com/office/drawing/2014/main" id="{44F5FCDE-5F9F-69EB-461F-CCF7E63DB375}"/>
              </a:ext>
            </a:extLst>
          </p:cNvPr>
          <p:cNvSpPr/>
          <p:nvPr/>
        </p:nvSpPr>
        <p:spPr>
          <a:xfrm>
            <a:off x="8928670" y="2359003"/>
            <a:ext cx="161358" cy="1154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29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6 Gráfico">
            <a:extLst>
              <a:ext uri="{FF2B5EF4-FFF2-40B4-BE49-F238E27FC236}">
                <a16:creationId xmlns:a16="http://schemas.microsoft.com/office/drawing/2014/main" id="{AA86FD6B-2AF3-F7FA-3B35-71D5412B97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51762"/>
              </p:ext>
            </p:extLst>
          </p:nvPr>
        </p:nvGraphicFramePr>
        <p:xfrm>
          <a:off x="174189" y="1911159"/>
          <a:ext cx="11267060" cy="475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Google Shape;1426;p16">
            <a:extLst>
              <a:ext uri="{FF2B5EF4-FFF2-40B4-BE49-F238E27FC236}">
                <a16:creationId xmlns:a16="http://schemas.microsoft.com/office/drawing/2014/main" id="{B0BA4901-4853-2FE2-FE72-88C814C10FCC}"/>
              </a:ext>
            </a:extLst>
          </p:cNvPr>
          <p:cNvSpPr/>
          <p:nvPr/>
        </p:nvSpPr>
        <p:spPr>
          <a:xfrm>
            <a:off x="7674223" y="2361314"/>
            <a:ext cx="2006576" cy="3829867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Google Shape;1427;p16">
            <a:extLst>
              <a:ext uri="{FF2B5EF4-FFF2-40B4-BE49-F238E27FC236}">
                <a16:creationId xmlns:a16="http://schemas.microsoft.com/office/drawing/2014/main" id="{7207639A-388B-67E6-52A8-DE25013FD67B}"/>
              </a:ext>
            </a:extLst>
          </p:cNvPr>
          <p:cNvSpPr txBox="1"/>
          <p:nvPr/>
        </p:nvSpPr>
        <p:spPr>
          <a:xfrm>
            <a:off x="11485979" y="1862514"/>
            <a:ext cx="662708" cy="400058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E5E5E5"/>
              </a:buClr>
              <a:buSzPts val="1000"/>
            </a:pPr>
            <a:r>
              <a:rPr lang="es-MX" sz="1000" b="1" kern="0" dirty="0">
                <a:solidFill>
                  <a:srgbClr val="E5E5E5"/>
                </a:solidFill>
                <a:latin typeface="Montserrat"/>
                <a:ea typeface="Montserrat"/>
                <a:cs typeface="Montserrat"/>
                <a:sym typeface="Montserrat"/>
              </a:rPr>
              <a:t>VAR vs 2023</a:t>
            </a:r>
            <a:endParaRPr sz="1000" b="1" kern="0" dirty="0">
              <a:solidFill>
                <a:srgbClr val="E5E5E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433;p16">
            <a:extLst>
              <a:ext uri="{FF2B5EF4-FFF2-40B4-BE49-F238E27FC236}">
                <a16:creationId xmlns:a16="http://schemas.microsoft.com/office/drawing/2014/main" id="{3698EDE5-B541-85A9-AE99-38E397EC0922}"/>
              </a:ext>
            </a:extLst>
          </p:cNvPr>
          <p:cNvSpPr/>
          <p:nvPr/>
        </p:nvSpPr>
        <p:spPr>
          <a:xfrm>
            <a:off x="1098060" y="2361314"/>
            <a:ext cx="6475833" cy="3829867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434;p16">
            <a:extLst>
              <a:ext uri="{FF2B5EF4-FFF2-40B4-BE49-F238E27FC236}">
                <a16:creationId xmlns:a16="http://schemas.microsoft.com/office/drawing/2014/main" id="{982B2D62-4FD2-07D6-6388-1D9153CF0807}"/>
              </a:ext>
            </a:extLst>
          </p:cNvPr>
          <p:cNvSpPr/>
          <p:nvPr/>
        </p:nvSpPr>
        <p:spPr>
          <a:xfrm>
            <a:off x="9781128" y="2361315"/>
            <a:ext cx="1660120" cy="3838255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435;p16">
            <a:extLst>
              <a:ext uri="{FF2B5EF4-FFF2-40B4-BE49-F238E27FC236}">
                <a16:creationId xmlns:a16="http://schemas.microsoft.com/office/drawing/2014/main" id="{EEF2D8F6-EC2D-8015-0F50-B0BC670D3AF6}"/>
              </a:ext>
            </a:extLst>
          </p:cNvPr>
          <p:cNvSpPr txBox="1"/>
          <p:nvPr/>
        </p:nvSpPr>
        <p:spPr>
          <a:xfrm>
            <a:off x="9977790" y="2473388"/>
            <a:ext cx="1266796" cy="40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1000" kern="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Ajuste</a:t>
            </a:r>
            <a:endParaRPr sz="1400" kern="0" dirty="0">
              <a:solidFill>
                <a:schemeClr val="bg1">
                  <a:lumMod val="95000"/>
                </a:schemeClr>
              </a:solidFill>
              <a:latin typeface="Arial"/>
              <a:cs typeface="Arial"/>
              <a:sym typeface="Arial"/>
            </a:endParaRPr>
          </a:p>
          <a:p>
            <a:pPr algn="ctr" defTabSz="914309">
              <a:buClr>
                <a:srgbClr val="000000"/>
              </a:buClr>
            </a:pPr>
            <a:r>
              <a:rPr lang="es-MX" sz="1000" kern="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1000" kern="0" dirty="0" err="1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post-pandemia</a:t>
            </a:r>
            <a:endParaRPr sz="1000" kern="0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36;p16">
            <a:extLst>
              <a:ext uri="{FF2B5EF4-FFF2-40B4-BE49-F238E27FC236}">
                <a16:creationId xmlns:a16="http://schemas.microsoft.com/office/drawing/2014/main" id="{757425AD-1161-08B0-1C84-C76A18E36F70}"/>
              </a:ext>
            </a:extLst>
          </p:cNvPr>
          <p:cNvSpPr txBox="1"/>
          <p:nvPr/>
        </p:nvSpPr>
        <p:spPr>
          <a:xfrm>
            <a:off x="8069696" y="3048274"/>
            <a:ext cx="1266796" cy="40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1000" kern="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Programas</a:t>
            </a:r>
            <a:endParaRPr sz="1400" kern="0" dirty="0">
              <a:solidFill>
                <a:schemeClr val="bg1">
                  <a:lumMod val="95000"/>
                </a:schemeClr>
              </a:solidFill>
              <a:latin typeface="Arial"/>
              <a:cs typeface="Arial"/>
              <a:sym typeface="Arial"/>
            </a:endParaRPr>
          </a:p>
          <a:p>
            <a:pPr algn="ctr" defTabSz="914309">
              <a:buClr>
                <a:srgbClr val="000000"/>
              </a:buClr>
            </a:pPr>
            <a:r>
              <a:rPr lang="es-MX" sz="1000" kern="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COVID</a:t>
            </a:r>
            <a:endParaRPr sz="1000" kern="0" dirty="0">
              <a:solidFill>
                <a:schemeClr val="bg1">
                  <a:lumMod val="9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37;p16">
            <a:extLst>
              <a:ext uri="{FF2B5EF4-FFF2-40B4-BE49-F238E27FC236}">
                <a16:creationId xmlns:a16="http://schemas.microsoft.com/office/drawing/2014/main" id="{50E7F327-F46B-CAAB-556A-5C8B79899D09}"/>
              </a:ext>
            </a:extLst>
          </p:cNvPr>
          <p:cNvSpPr txBox="1"/>
          <p:nvPr/>
        </p:nvSpPr>
        <p:spPr>
          <a:xfrm>
            <a:off x="2858570" y="2473388"/>
            <a:ext cx="2250252" cy="40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1000" kern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Se estabiliza crecimiento,  productos maduros</a:t>
            </a:r>
            <a:endParaRPr sz="1400" kern="0">
              <a:solidFill>
                <a:schemeClr val="bg1">
                  <a:lumMod val="9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429;p16">
            <a:extLst>
              <a:ext uri="{FF2B5EF4-FFF2-40B4-BE49-F238E27FC236}">
                <a16:creationId xmlns:a16="http://schemas.microsoft.com/office/drawing/2014/main" id="{CD1A82A6-4582-8E86-EE51-F9F4635C929C}"/>
              </a:ext>
            </a:extLst>
          </p:cNvPr>
          <p:cNvSpPr/>
          <p:nvPr/>
        </p:nvSpPr>
        <p:spPr>
          <a:xfrm>
            <a:off x="11664677" y="4530293"/>
            <a:ext cx="484010" cy="615680"/>
          </a:xfrm>
          <a:prstGeom prst="rect">
            <a:avLst/>
          </a:prstGeom>
          <a:solidFill>
            <a:srgbClr val="799CBD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1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431;p16">
            <a:extLst>
              <a:ext uri="{FF2B5EF4-FFF2-40B4-BE49-F238E27FC236}">
                <a16:creationId xmlns:a16="http://schemas.microsoft.com/office/drawing/2014/main" id="{94A632F1-6B30-FB40-10DE-82D5EC426E60}"/>
              </a:ext>
            </a:extLst>
          </p:cNvPr>
          <p:cNvSpPr/>
          <p:nvPr/>
        </p:nvSpPr>
        <p:spPr>
          <a:xfrm>
            <a:off x="11758255" y="4675777"/>
            <a:ext cx="259557" cy="152727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600" kern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430;p16">
            <a:extLst>
              <a:ext uri="{FF2B5EF4-FFF2-40B4-BE49-F238E27FC236}">
                <a16:creationId xmlns:a16="http://schemas.microsoft.com/office/drawing/2014/main" id="{A8AFD08A-3FDA-CA12-3B0E-6FEB7473E247}"/>
              </a:ext>
            </a:extLst>
          </p:cNvPr>
          <p:cNvSpPr txBox="1"/>
          <p:nvPr/>
        </p:nvSpPr>
        <p:spPr>
          <a:xfrm>
            <a:off x="11613325" y="4878245"/>
            <a:ext cx="564504" cy="27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1200" b="1" kern="0" dirty="0">
                <a:solidFill>
                  <a:srgbClr val="E5E5E5"/>
                </a:solidFill>
                <a:latin typeface="Tahoma"/>
                <a:ea typeface="Tahoma"/>
                <a:cs typeface="Tahoma"/>
                <a:sym typeface="Tahoma"/>
              </a:rPr>
              <a:t>47%</a:t>
            </a:r>
            <a:endParaRPr sz="1400" b="1" kern="0" dirty="0">
              <a:solidFill>
                <a:srgbClr val="E5E5E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1429;p16">
            <a:extLst>
              <a:ext uri="{FF2B5EF4-FFF2-40B4-BE49-F238E27FC236}">
                <a16:creationId xmlns:a16="http://schemas.microsoft.com/office/drawing/2014/main" id="{C1600F9F-CF80-1815-62F3-3B211D20CA35}"/>
              </a:ext>
            </a:extLst>
          </p:cNvPr>
          <p:cNvSpPr/>
          <p:nvPr/>
        </p:nvSpPr>
        <p:spPr>
          <a:xfrm>
            <a:off x="11619946" y="3011232"/>
            <a:ext cx="484010" cy="615680"/>
          </a:xfrm>
          <a:prstGeom prst="rect">
            <a:avLst/>
          </a:prstGeom>
          <a:solidFill>
            <a:srgbClr val="799CBD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1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31;p16">
            <a:extLst>
              <a:ext uri="{FF2B5EF4-FFF2-40B4-BE49-F238E27FC236}">
                <a16:creationId xmlns:a16="http://schemas.microsoft.com/office/drawing/2014/main" id="{9F285D8C-1851-7279-9D74-9D44E97D52EC}"/>
              </a:ext>
            </a:extLst>
          </p:cNvPr>
          <p:cNvSpPr/>
          <p:nvPr/>
        </p:nvSpPr>
        <p:spPr>
          <a:xfrm>
            <a:off x="11713524" y="3156717"/>
            <a:ext cx="259557" cy="152727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algn="ctr" defTabSz="914309">
              <a:buClr>
                <a:srgbClr val="000000"/>
              </a:buClr>
            </a:pPr>
            <a:endParaRPr sz="1600" kern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430;p16">
            <a:extLst>
              <a:ext uri="{FF2B5EF4-FFF2-40B4-BE49-F238E27FC236}">
                <a16:creationId xmlns:a16="http://schemas.microsoft.com/office/drawing/2014/main" id="{3B5F0B2D-0BEC-6703-0F67-CC5D55F85104}"/>
              </a:ext>
            </a:extLst>
          </p:cNvPr>
          <p:cNvSpPr txBox="1"/>
          <p:nvPr/>
        </p:nvSpPr>
        <p:spPr>
          <a:xfrm>
            <a:off x="11568594" y="3359185"/>
            <a:ext cx="564504" cy="27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defTabSz="914309">
              <a:buClr>
                <a:srgbClr val="000000"/>
              </a:buClr>
            </a:pPr>
            <a:r>
              <a:rPr lang="es-MX" sz="1200" b="1" kern="0" dirty="0">
                <a:solidFill>
                  <a:srgbClr val="E5E5E5"/>
                </a:solidFill>
                <a:latin typeface="Tahoma"/>
                <a:ea typeface="Tahoma"/>
                <a:cs typeface="Tahoma"/>
                <a:sym typeface="Tahoma"/>
              </a:rPr>
              <a:t>5%</a:t>
            </a:r>
            <a:endParaRPr sz="1400" b="1" kern="0" dirty="0">
              <a:solidFill>
                <a:srgbClr val="E5E5E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Google Shape;1428;p16">
            <a:extLst>
              <a:ext uri="{FF2B5EF4-FFF2-40B4-BE49-F238E27FC236}">
                <a16:creationId xmlns:a16="http://schemas.microsoft.com/office/drawing/2014/main" id="{20C14654-0A32-481D-63D5-BD44BF9F3405}"/>
              </a:ext>
            </a:extLst>
          </p:cNvPr>
          <p:cNvSpPr txBox="1">
            <a:spLocks/>
          </p:cNvSpPr>
          <p:nvPr/>
        </p:nvSpPr>
        <p:spPr>
          <a:xfrm>
            <a:off x="539452" y="506715"/>
            <a:ext cx="9551073" cy="94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91413" rIns="91413" bIns="91413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ea typeface="+mn-ea"/>
                <a:cs typeface="+mn-cs"/>
                <a:sym typeface="Tahoma"/>
              </a:rPr>
              <a:t>EVOLUCIÓN 2010-2024 EN LATINOAMÉRICA </a:t>
            </a:r>
            <a:b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ea typeface="+mn-ea"/>
                <a:cs typeface="+mn-cs"/>
                <a:sym typeface="Tahoma"/>
              </a:rPr>
            </a:br>
            <a:r>
              <a:rPr lang="es-MX" sz="2400" dirty="0">
                <a:solidFill>
                  <a:srgbClr val="00A6E2"/>
                </a:solidFill>
                <a:latin typeface="Montserrat" pitchFamily="2" charset="77"/>
                <a:ea typeface="+mn-ea"/>
                <a:cs typeface="+mn-cs"/>
                <a:sym typeface="Tahoma"/>
              </a:rPr>
              <a:t>PYMES BENEFICIADAS</a:t>
            </a:r>
            <a:endParaRPr lang="es-MX" sz="2400" b="1" dirty="0">
              <a:solidFill>
                <a:srgbClr val="00A6E2"/>
              </a:solidFill>
              <a:latin typeface="Montserrat ExtraBold" panose="00000900000000000000" pitchFamily="2" charset="0"/>
              <a:ea typeface="+mn-ea"/>
              <a:cs typeface="+mn-cs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64369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go Final Pages">
  <a:themeElements>
    <a:clrScheme name="Escala de grises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ersonalizado 1">
    <a:majorFont>
      <a:latin typeface="Bookman Old Style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651</Words>
  <Application>Microsoft Macintosh PowerPoint</Application>
  <PresentationFormat>Panorámica</PresentationFormat>
  <Paragraphs>170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9" baseType="lpstr">
      <vt:lpstr>Aptos</vt:lpstr>
      <vt:lpstr>Arial</vt:lpstr>
      <vt:lpstr>Calibri</vt:lpstr>
      <vt:lpstr>Century Gothic</vt:lpstr>
      <vt:lpstr>Fira Sans</vt:lpstr>
      <vt:lpstr>Fira Sans Extra Condensed</vt:lpstr>
      <vt:lpstr>Fira Sans Extra Condensed Medium</vt:lpstr>
      <vt:lpstr>Montserrat</vt:lpstr>
      <vt:lpstr>Montserrat ExtraBold</vt:lpstr>
      <vt:lpstr>Proxima Nova</vt:lpstr>
      <vt:lpstr>Raleway</vt:lpstr>
      <vt:lpstr>Tahoma</vt:lpstr>
      <vt:lpstr>Tema de Office</vt:lpstr>
      <vt:lpstr>Slidesgo Final Pages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Stella Lozano</cp:lastModifiedBy>
  <cp:revision>18</cp:revision>
  <dcterms:created xsi:type="dcterms:W3CDTF">2025-09-09T18:47:21Z</dcterms:created>
  <dcterms:modified xsi:type="dcterms:W3CDTF">2025-09-26T11:44:57Z</dcterms:modified>
</cp:coreProperties>
</file>