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61" r:id="rId4"/>
    <p:sldId id="2146849794" r:id="rId5"/>
    <p:sldId id="265" r:id="rId6"/>
    <p:sldId id="2146849804" r:id="rId7"/>
    <p:sldId id="2146849795" r:id="rId8"/>
    <p:sldId id="2146849796" r:id="rId9"/>
    <p:sldId id="2146849797" r:id="rId10"/>
    <p:sldId id="2146849798" r:id="rId11"/>
    <p:sldId id="2146849800" r:id="rId12"/>
    <p:sldId id="2146849801" r:id="rId13"/>
    <p:sldId id="2146849802" r:id="rId14"/>
    <p:sldId id="2146849803" r:id="rId15"/>
    <p:sldId id="2146849805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95F2659-20E9-9E55-56C4-C74D200DCE14}" name="Nubia Isabel de la Parra Carrasco" initials="Nd" userId="S::nparra@finagro.com.co::9d31d915-7f6d-4aa4-a9ee-150eb324ed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933C"/>
    <a:srgbClr val="005F5F"/>
    <a:srgbClr val="FF9500"/>
    <a:srgbClr val="00B0CA"/>
    <a:srgbClr val="C4D400"/>
    <a:srgbClr val="B1B88F"/>
    <a:srgbClr val="2980B9"/>
    <a:srgbClr val="B9D880"/>
    <a:srgbClr val="7FD3E1"/>
    <a:srgbClr val="FF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95" d="100"/>
          <a:sy n="95" d="100"/>
        </p:scale>
        <p:origin x="1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parra\Downloads\nipc%20pagadas%2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Montserrat Medium" panose="00000600000000000000" pitchFamily="2" charset="0"/>
                <a:ea typeface="+mn-ea"/>
                <a:cs typeface="+mn-cs"/>
              </a:defRPr>
            </a:pPr>
            <a:r>
              <a:rPr lang="es-CO" b="1"/>
              <a:t>Número de Garantías - Valor Pagado (U$D)</a:t>
            </a:r>
          </a:p>
        </c:rich>
      </c:tx>
      <c:layout>
        <c:manualLayout>
          <c:xMode val="edge"/>
          <c:yMode val="edge"/>
          <c:x val="3.1971117032125178E-2"/>
          <c:y val="0.140503913805176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Montserrat Medium" panose="00000600000000000000" pitchFamily="2" charset="0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2.5294177116961788E-2"/>
          <c:y val="2.6920637435185683E-2"/>
          <c:w val="0.90779120221543064"/>
          <c:h val="0.8285030040286044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Hoja2!$D$44</c:f>
              <c:strCache>
                <c:ptCount val="1"/>
                <c:pt idx="0">
                  <c:v>Valor Pagado (U$D)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Montserrat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Hoja2!$B$45:$B$60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 (Ago)</c:v>
                </c:pt>
              </c:strCache>
            </c:strRef>
          </c:cat>
          <c:val>
            <c:numRef>
              <c:f>Hoja2!$D$45:$D$60</c:f>
              <c:numCache>
                <c:formatCode>_-[$$-240A]\ * #,##0_-;\-[$$-240A]\ * #,##0_-;_-[$$-240A]\ * "-"??_-;_-@_-</c:formatCode>
                <c:ptCount val="16"/>
                <c:pt idx="0">
                  <c:v>9.6592956449851002</c:v>
                </c:pt>
                <c:pt idx="1">
                  <c:v>6.7356738270689247</c:v>
                </c:pt>
                <c:pt idx="2">
                  <c:v>8.8136012555616787</c:v>
                </c:pt>
                <c:pt idx="3">
                  <c:v>11.602533427040479</c:v>
                </c:pt>
                <c:pt idx="4">
                  <c:v>10.032849490428635</c:v>
                </c:pt>
                <c:pt idx="5">
                  <c:v>14.954591248283728</c:v>
                </c:pt>
                <c:pt idx="6">
                  <c:v>25.83688922397733</c:v>
                </c:pt>
                <c:pt idx="7">
                  <c:v>76.93670218580597</c:v>
                </c:pt>
                <c:pt idx="8">
                  <c:v>49.614959706901395</c:v>
                </c:pt>
                <c:pt idx="9">
                  <c:v>65.26319463511264</c:v>
                </c:pt>
                <c:pt idx="10">
                  <c:v>47.934059219459009</c:v>
                </c:pt>
                <c:pt idx="11">
                  <c:v>65.109406397425062</c:v>
                </c:pt>
                <c:pt idx="12">
                  <c:v>52.706298654979086</c:v>
                </c:pt>
                <c:pt idx="13">
                  <c:v>75.111077855280399</c:v>
                </c:pt>
                <c:pt idx="14">
                  <c:v>160.84888697921329</c:v>
                </c:pt>
                <c:pt idx="15">
                  <c:v>116.98459246605621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29-4286-94F3-391BD9083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68660736"/>
        <c:axId val="768657376"/>
      </c:barChart>
      <c:lineChart>
        <c:grouping val="stacked"/>
        <c:varyColors val="0"/>
        <c:ser>
          <c:idx val="0"/>
          <c:order val="0"/>
          <c:tx>
            <c:strRef>
              <c:f>Hoja2!$C$44</c:f>
              <c:strCache>
                <c:ptCount val="1"/>
                <c:pt idx="0">
                  <c:v>Número de Certificados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Pt>
            <c:idx val="8"/>
            <c:marker>
              <c:symbol val="circle"/>
              <c:size val="5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2C29-4286-94F3-391BD90834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Montserrat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Hoja2!$B$45:$B$60</c:f>
              <c:strCache>
                <c:ptCount val="1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 (Ago)</c:v>
                </c:pt>
              </c:strCache>
            </c:strRef>
          </c:cat>
          <c:val>
            <c:numRef>
              <c:f>Hoja2!$C$45:$C$60</c:f>
              <c:numCache>
                <c:formatCode>0</c:formatCode>
                <c:ptCount val="16"/>
                <c:pt idx="0">
                  <c:v>5.8410000000000002</c:v>
                </c:pt>
                <c:pt idx="1">
                  <c:v>5.1100000000000003</c:v>
                </c:pt>
                <c:pt idx="2">
                  <c:v>3.3359999999999999</c:v>
                </c:pt>
                <c:pt idx="3">
                  <c:v>7.9210000000000003</c:v>
                </c:pt>
                <c:pt idx="4">
                  <c:v>5.4429999999999996</c:v>
                </c:pt>
                <c:pt idx="5">
                  <c:v>11.323</c:v>
                </c:pt>
                <c:pt idx="6">
                  <c:v>18.959</c:v>
                </c:pt>
                <c:pt idx="7">
                  <c:v>39.066000000000003</c:v>
                </c:pt>
                <c:pt idx="8">
                  <c:v>36.258000000000003</c:v>
                </c:pt>
                <c:pt idx="9">
                  <c:v>41.997999999999998</c:v>
                </c:pt>
                <c:pt idx="10">
                  <c:v>33.459000000000003</c:v>
                </c:pt>
                <c:pt idx="11">
                  <c:v>43.433</c:v>
                </c:pt>
                <c:pt idx="12">
                  <c:v>32.317</c:v>
                </c:pt>
                <c:pt idx="13">
                  <c:v>41.625</c:v>
                </c:pt>
                <c:pt idx="14">
                  <c:v>80.849999999999994</c:v>
                </c:pt>
                <c:pt idx="15">
                  <c:v>53.176000000000002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29-4286-94F3-391BD9083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0251904"/>
        <c:axId val="240252384"/>
      </c:lineChart>
      <c:catAx>
        <c:axId val="24025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Montserrat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240252384"/>
        <c:crosses val="autoZero"/>
        <c:auto val="1"/>
        <c:lblAlgn val="ctr"/>
        <c:lblOffset val="100"/>
        <c:noMultiLvlLbl val="0"/>
      </c:catAx>
      <c:valAx>
        <c:axId val="2402523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Montserrat Medium" panose="00000600000000000000" pitchFamily="2" charset="0"/>
                    <a:ea typeface="+mn-ea"/>
                    <a:cs typeface="+mn-cs"/>
                  </a:defRPr>
                </a:pPr>
                <a:r>
                  <a:rPr lang="es-CO" b="1" dirty="0"/>
                  <a:t>Miles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pPr>
              <a:endParaRPr lang="es-C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bg1"/>
                </a:solidFill>
                <a:latin typeface="Montserrat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240251904"/>
        <c:crosses val="autoZero"/>
        <c:crossBetween val="between"/>
      </c:valAx>
      <c:valAx>
        <c:axId val="76865737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Montserrat Medium" panose="00000600000000000000" pitchFamily="2" charset="0"/>
                    <a:ea typeface="+mn-ea"/>
                    <a:cs typeface="+mn-cs"/>
                  </a:defRPr>
                </a:pPr>
                <a:r>
                  <a:rPr lang="es-CO" b="1"/>
                  <a:t>Millones (U$D)</a:t>
                </a:r>
              </a:p>
            </c:rich>
          </c:tx>
          <c:layout>
            <c:manualLayout>
              <c:xMode val="edge"/>
              <c:yMode val="edge"/>
              <c:x val="0.94319799523742531"/>
              <c:y val="0.288159371997808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Montserrat Medium" panose="00000600000000000000" pitchFamily="2" charset="0"/>
                  <a:ea typeface="+mn-ea"/>
                  <a:cs typeface="+mn-cs"/>
                </a:defRPr>
              </a:pPr>
              <a:endParaRPr lang="es-CO"/>
            </a:p>
          </c:txPr>
        </c:title>
        <c:numFmt formatCode="_-[$$-240A]\ * #,##0_-;\-[$$-240A]\ * #,##0_-;_-[$$-240A]\ 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bg1"/>
                </a:solidFill>
                <a:latin typeface="Montserrat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768660736"/>
        <c:crosses val="max"/>
        <c:crossBetween val="between"/>
      </c:valAx>
      <c:catAx>
        <c:axId val="768660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68657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Montserrat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Montserrat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Montserrat Medium" panose="00000600000000000000" pitchFamily="2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Montserrat Medium" panose="00000600000000000000" pitchFamily="2" charset="0"/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3318169880693327"/>
          <c:y val="0.13969171483622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1" i="0" u="none" strike="noStrike" kern="1200" spc="0" baseline="0">
              <a:solidFill>
                <a:sysClr val="windowText" lastClr="000000"/>
              </a:solidFill>
              <a:latin typeface="Montserrat Medium" panose="00000600000000000000" pitchFamily="2" charset="0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Hoja2!$H$28</c:f>
              <c:strCache>
                <c:ptCount val="1"/>
                <c:pt idx="0">
                  <c:v>Promedio de Días (Tramite)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000" b="1" i="0" u="none" strike="noStrike" kern="1200" baseline="0">
                    <a:solidFill>
                      <a:sysClr val="windowText" lastClr="000000"/>
                    </a:solidFill>
                    <a:latin typeface="Montserrat Medium" panose="00000600000000000000" pitchFamily="2" charset="0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Hoja2!$B$29:$B$39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 (Ago)</c:v>
                </c:pt>
              </c:strCache>
            </c:strRef>
          </c:cat>
          <c:val>
            <c:numRef>
              <c:f>Hoja2!$H$29:$H$39</c:f>
              <c:numCache>
                <c:formatCode>0.0</c:formatCode>
                <c:ptCount val="11"/>
                <c:pt idx="0">
                  <c:v>37.252500000000005</c:v>
                </c:pt>
                <c:pt idx="1">
                  <c:v>119.24583333333335</c:v>
                </c:pt>
                <c:pt idx="2">
                  <c:v>74.25333333333333</c:v>
                </c:pt>
                <c:pt idx="3">
                  <c:v>1.8741666666666668</c:v>
                </c:pt>
                <c:pt idx="4">
                  <c:v>1.29</c:v>
                </c:pt>
                <c:pt idx="5">
                  <c:v>3.7216666666666662</c:v>
                </c:pt>
                <c:pt idx="6">
                  <c:v>3.2974999999999999</c:v>
                </c:pt>
                <c:pt idx="7">
                  <c:v>3.43</c:v>
                </c:pt>
                <c:pt idx="8">
                  <c:v>5.58</c:v>
                </c:pt>
                <c:pt idx="9">
                  <c:v>10.98</c:v>
                </c:pt>
                <c:pt idx="10">
                  <c:v>1.79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8C-4D43-A8A9-765E99CF1A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190016"/>
        <c:axId val="234179456"/>
      </c:lineChart>
      <c:catAx>
        <c:axId val="23419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000" b="0" i="0" u="none" strike="noStrike" kern="1200" baseline="0">
                <a:solidFill>
                  <a:sysClr val="windowText" lastClr="000000"/>
                </a:solidFill>
                <a:latin typeface="Montserrat Medium" panose="00000600000000000000" pitchFamily="2" charset="0"/>
                <a:ea typeface="+mn-ea"/>
                <a:cs typeface="+mn-cs"/>
              </a:defRPr>
            </a:pPr>
            <a:endParaRPr lang="es-CO"/>
          </a:p>
        </c:txPr>
        <c:crossAx val="234179456"/>
        <c:crosses val="autoZero"/>
        <c:auto val="1"/>
        <c:lblAlgn val="ctr"/>
        <c:lblOffset val="100"/>
        <c:noMultiLvlLbl val="0"/>
      </c:catAx>
      <c:valAx>
        <c:axId val="23417945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234190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1000" b="0" i="0" u="none" strike="noStrike" kern="1200" baseline="0">
          <a:solidFill>
            <a:sysClr val="windowText" lastClr="000000"/>
          </a:solidFill>
          <a:latin typeface="Montserrat Medium" panose="00000600000000000000" pitchFamily="2" charset="0"/>
          <a:ea typeface="+mn-ea"/>
          <a:cs typeface="+mn-cs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2B73B4-AB2E-4A5D-A55C-FB745F2327C5}" type="doc">
      <dgm:prSet loTypeId="urn:microsoft.com/office/officeart/2005/8/layout/process1" loCatId="process" qsTypeId="urn:microsoft.com/office/officeart/2005/8/quickstyle/simple1" qsCatId="simple" csTypeId="urn:microsoft.com/office/officeart/2005/8/colors/accent3_2" csCatId="accent3" phldr="1"/>
      <dgm:spPr/>
    </dgm:pt>
    <dgm:pt modelId="{7FD079DC-9F56-4E90-BCC2-727B746C9620}">
      <dgm:prSet phldrT="[Texto]"/>
      <dgm:spPr>
        <a:solidFill>
          <a:srgbClr val="35AFC8"/>
        </a:solidFill>
        <a:ln>
          <a:solidFill>
            <a:srgbClr val="35AFC8"/>
          </a:solidFill>
        </a:ln>
      </dgm:spPr>
      <dgm:t>
        <a:bodyPr/>
        <a:lstStyle/>
        <a:p>
          <a:r>
            <a:rPr lang="es-CO" dirty="0">
              <a:solidFill>
                <a:schemeClr val="bg1"/>
              </a:solidFill>
            </a:rPr>
            <a:t>EXPEDICIÓN</a:t>
          </a:r>
        </a:p>
      </dgm:t>
    </dgm:pt>
    <dgm:pt modelId="{16AE618D-DBC8-4352-B4A7-885BE15C8B77}" type="parTrans" cxnId="{10F92781-59A5-4FFF-A6A8-3186AE1C2990}">
      <dgm:prSet/>
      <dgm:spPr/>
      <dgm:t>
        <a:bodyPr/>
        <a:lstStyle/>
        <a:p>
          <a:endParaRPr lang="es-CO" dirty="0"/>
        </a:p>
      </dgm:t>
    </dgm:pt>
    <dgm:pt modelId="{0C86F5C5-A435-4856-B105-6AF31B2E0044}" type="sibTrans" cxnId="{10F92781-59A5-4FFF-A6A8-3186AE1C2990}">
      <dgm:prSet/>
      <dgm:spPr>
        <a:solidFill>
          <a:srgbClr val="CADB2A"/>
        </a:solidFill>
      </dgm:spPr>
      <dgm:t>
        <a:bodyPr/>
        <a:lstStyle/>
        <a:p>
          <a:endParaRPr lang="es-CO" dirty="0"/>
        </a:p>
      </dgm:t>
    </dgm:pt>
    <dgm:pt modelId="{769730F9-5919-4AC5-BFB1-E39A21791704}">
      <dgm:prSet phldrT="[Texto]"/>
      <dgm:spPr>
        <a:solidFill>
          <a:srgbClr val="35AFC8"/>
        </a:solidFill>
        <a:ln>
          <a:solidFill>
            <a:srgbClr val="35AFC8"/>
          </a:solidFill>
        </a:ln>
      </dgm:spPr>
      <dgm:t>
        <a:bodyPr/>
        <a:lstStyle/>
        <a:p>
          <a:r>
            <a:rPr lang="es-CO" dirty="0">
              <a:solidFill>
                <a:schemeClr val="bg1"/>
              </a:solidFill>
            </a:rPr>
            <a:t>ADMINISTRACIÓN</a:t>
          </a:r>
        </a:p>
      </dgm:t>
    </dgm:pt>
    <dgm:pt modelId="{F3661C54-9742-405F-ABAA-D64445EA3B54}" type="parTrans" cxnId="{9D45F62C-07A0-44A0-BA23-075A0C453B54}">
      <dgm:prSet/>
      <dgm:spPr/>
      <dgm:t>
        <a:bodyPr/>
        <a:lstStyle/>
        <a:p>
          <a:endParaRPr lang="es-CO" dirty="0"/>
        </a:p>
      </dgm:t>
    </dgm:pt>
    <dgm:pt modelId="{25C2D083-EBA8-45EA-B683-ADEBA7C1DAE7}" type="sibTrans" cxnId="{9D45F62C-07A0-44A0-BA23-075A0C453B54}">
      <dgm:prSet/>
      <dgm:spPr>
        <a:solidFill>
          <a:srgbClr val="CADB2A"/>
        </a:solidFill>
      </dgm:spPr>
      <dgm:t>
        <a:bodyPr/>
        <a:lstStyle/>
        <a:p>
          <a:endParaRPr lang="es-CO" dirty="0"/>
        </a:p>
      </dgm:t>
    </dgm:pt>
    <dgm:pt modelId="{82561C69-66EF-495D-8B0E-150E0030BBF7}">
      <dgm:prSet phldrT="[Texto]"/>
      <dgm:spPr>
        <a:solidFill>
          <a:srgbClr val="35AFC8"/>
        </a:solidFill>
        <a:ln>
          <a:solidFill>
            <a:srgbClr val="35AFC8"/>
          </a:solidFill>
        </a:ln>
      </dgm:spPr>
      <dgm:t>
        <a:bodyPr/>
        <a:lstStyle/>
        <a:p>
          <a:r>
            <a:rPr lang="es-CO" b="0" cap="none" spc="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RECLAMACIÓN</a:t>
          </a:r>
          <a:r>
            <a:rPr lang="es-CO" dirty="0">
              <a:solidFill>
                <a:schemeClr val="bg1"/>
              </a:solidFill>
            </a:rPr>
            <a:t> Y PAGO DE GARANTÍAS SINIESTRADAS</a:t>
          </a:r>
        </a:p>
      </dgm:t>
    </dgm:pt>
    <dgm:pt modelId="{427D6AE5-8B24-405F-B72B-E663ADDF790B}" type="parTrans" cxnId="{43A8A469-5C81-4756-B23C-B584BD6426F7}">
      <dgm:prSet/>
      <dgm:spPr/>
      <dgm:t>
        <a:bodyPr/>
        <a:lstStyle/>
        <a:p>
          <a:endParaRPr lang="es-CO" dirty="0"/>
        </a:p>
      </dgm:t>
    </dgm:pt>
    <dgm:pt modelId="{7D2C3AFE-7132-4883-A0D0-1AA27C49B10B}" type="sibTrans" cxnId="{43A8A469-5C81-4756-B23C-B584BD6426F7}">
      <dgm:prSet/>
      <dgm:spPr>
        <a:solidFill>
          <a:srgbClr val="CADB2A"/>
        </a:solidFill>
      </dgm:spPr>
      <dgm:t>
        <a:bodyPr/>
        <a:lstStyle/>
        <a:p>
          <a:endParaRPr lang="es-CO" dirty="0"/>
        </a:p>
      </dgm:t>
    </dgm:pt>
    <dgm:pt modelId="{84088D99-FFAF-478E-B5DF-375B955BB72F}" type="pres">
      <dgm:prSet presAssocID="{FD2B73B4-AB2E-4A5D-A55C-FB745F2327C5}" presName="Name0" presStyleCnt="0">
        <dgm:presLayoutVars>
          <dgm:dir/>
          <dgm:resizeHandles val="exact"/>
        </dgm:presLayoutVars>
      </dgm:prSet>
      <dgm:spPr/>
    </dgm:pt>
    <dgm:pt modelId="{D04A2023-D368-47EA-9B32-0453DF10BB0C}" type="pres">
      <dgm:prSet presAssocID="{7FD079DC-9F56-4E90-BCC2-727B746C9620}" presName="node" presStyleLbl="node1" presStyleIdx="0" presStyleCnt="3">
        <dgm:presLayoutVars>
          <dgm:bulletEnabled val="1"/>
        </dgm:presLayoutVars>
      </dgm:prSet>
      <dgm:spPr/>
    </dgm:pt>
    <dgm:pt modelId="{06C350F3-583F-4040-880E-856947A7DF6E}" type="pres">
      <dgm:prSet presAssocID="{0C86F5C5-A435-4856-B105-6AF31B2E0044}" presName="sibTrans" presStyleLbl="sibTrans2D1" presStyleIdx="0" presStyleCnt="2"/>
      <dgm:spPr/>
    </dgm:pt>
    <dgm:pt modelId="{4E31E078-7EB0-4231-B151-3A5B2D97F455}" type="pres">
      <dgm:prSet presAssocID="{0C86F5C5-A435-4856-B105-6AF31B2E0044}" presName="connectorText" presStyleLbl="sibTrans2D1" presStyleIdx="0" presStyleCnt="2"/>
      <dgm:spPr/>
    </dgm:pt>
    <dgm:pt modelId="{9B1BCBA4-214D-4AA7-9EC5-53DBE57ED478}" type="pres">
      <dgm:prSet presAssocID="{769730F9-5919-4AC5-BFB1-E39A21791704}" presName="node" presStyleLbl="node1" presStyleIdx="1" presStyleCnt="3">
        <dgm:presLayoutVars>
          <dgm:bulletEnabled val="1"/>
        </dgm:presLayoutVars>
      </dgm:prSet>
      <dgm:spPr/>
    </dgm:pt>
    <dgm:pt modelId="{8437F964-BDD7-4D7C-88F9-CD88CF9BEA2C}" type="pres">
      <dgm:prSet presAssocID="{25C2D083-EBA8-45EA-B683-ADEBA7C1DAE7}" presName="sibTrans" presStyleLbl="sibTrans2D1" presStyleIdx="1" presStyleCnt="2"/>
      <dgm:spPr/>
    </dgm:pt>
    <dgm:pt modelId="{A69ED97C-9D9D-42D2-8EE2-FDAABEBC2725}" type="pres">
      <dgm:prSet presAssocID="{25C2D083-EBA8-45EA-B683-ADEBA7C1DAE7}" presName="connectorText" presStyleLbl="sibTrans2D1" presStyleIdx="1" presStyleCnt="2"/>
      <dgm:spPr/>
    </dgm:pt>
    <dgm:pt modelId="{7D7E010B-D239-406F-8442-A2FF5E207605}" type="pres">
      <dgm:prSet presAssocID="{82561C69-66EF-495D-8B0E-150E0030BBF7}" presName="node" presStyleLbl="node1" presStyleIdx="2" presStyleCnt="3">
        <dgm:presLayoutVars>
          <dgm:bulletEnabled val="1"/>
        </dgm:presLayoutVars>
      </dgm:prSet>
      <dgm:spPr/>
    </dgm:pt>
  </dgm:ptLst>
  <dgm:cxnLst>
    <dgm:cxn modelId="{6BDD6E0D-D66C-4832-94C2-40524FE1D149}" type="presOf" srcId="{7FD079DC-9F56-4E90-BCC2-727B746C9620}" destId="{D04A2023-D368-47EA-9B32-0453DF10BB0C}" srcOrd="0" destOrd="0" presId="urn:microsoft.com/office/officeart/2005/8/layout/process1"/>
    <dgm:cxn modelId="{37A60414-E2EF-4A5C-8595-70E4C4E90546}" type="presOf" srcId="{0C86F5C5-A435-4856-B105-6AF31B2E0044}" destId="{4E31E078-7EB0-4231-B151-3A5B2D97F455}" srcOrd="1" destOrd="0" presId="urn:microsoft.com/office/officeart/2005/8/layout/process1"/>
    <dgm:cxn modelId="{9D45F62C-07A0-44A0-BA23-075A0C453B54}" srcId="{FD2B73B4-AB2E-4A5D-A55C-FB745F2327C5}" destId="{769730F9-5919-4AC5-BFB1-E39A21791704}" srcOrd="1" destOrd="0" parTransId="{F3661C54-9742-405F-ABAA-D64445EA3B54}" sibTransId="{25C2D083-EBA8-45EA-B683-ADEBA7C1DAE7}"/>
    <dgm:cxn modelId="{9CC0FC37-1387-4877-ACE1-A3C67D1BEE16}" type="presOf" srcId="{82561C69-66EF-495D-8B0E-150E0030BBF7}" destId="{7D7E010B-D239-406F-8442-A2FF5E207605}" srcOrd="0" destOrd="0" presId="urn:microsoft.com/office/officeart/2005/8/layout/process1"/>
    <dgm:cxn modelId="{61944645-2D29-4C1D-89CD-FCCD75D668C9}" type="presOf" srcId="{0C86F5C5-A435-4856-B105-6AF31B2E0044}" destId="{06C350F3-583F-4040-880E-856947A7DF6E}" srcOrd="0" destOrd="0" presId="urn:microsoft.com/office/officeart/2005/8/layout/process1"/>
    <dgm:cxn modelId="{43A8A469-5C81-4756-B23C-B584BD6426F7}" srcId="{FD2B73B4-AB2E-4A5D-A55C-FB745F2327C5}" destId="{82561C69-66EF-495D-8B0E-150E0030BBF7}" srcOrd="2" destOrd="0" parTransId="{427D6AE5-8B24-405F-B72B-E663ADDF790B}" sibTransId="{7D2C3AFE-7132-4883-A0D0-1AA27C49B10B}"/>
    <dgm:cxn modelId="{F04D0072-DED4-437A-8945-1B6BA630F938}" type="presOf" srcId="{25C2D083-EBA8-45EA-B683-ADEBA7C1DAE7}" destId="{A69ED97C-9D9D-42D2-8EE2-FDAABEBC2725}" srcOrd="1" destOrd="0" presId="urn:microsoft.com/office/officeart/2005/8/layout/process1"/>
    <dgm:cxn modelId="{10F92781-59A5-4FFF-A6A8-3186AE1C2990}" srcId="{FD2B73B4-AB2E-4A5D-A55C-FB745F2327C5}" destId="{7FD079DC-9F56-4E90-BCC2-727B746C9620}" srcOrd="0" destOrd="0" parTransId="{16AE618D-DBC8-4352-B4A7-885BE15C8B77}" sibTransId="{0C86F5C5-A435-4856-B105-6AF31B2E0044}"/>
    <dgm:cxn modelId="{7FF171C3-6D31-4048-98E3-0CDC46F145FC}" type="presOf" srcId="{FD2B73B4-AB2E-4A5D-A55C-FB745F2327C5}" destId="{84088D99-FFAF-478E-B5DF-375B955BB72F}" srcOrd="0" destOrd="0" presId="urn:microsoft.com/office/officeart/2005/8/layout/process1"/>
    <dgm:cxn modelId="{FC0B2CC4-46D0-462F-B10F-9DD760BA5D09}" type="presOf" srcId="{25C2D083-EBA8-45EA-B683-ADEBA7C1DAE7}" destId="{8437F964-BDD7-4D7C-88F9-CD88CF9BEA2C}" srcOrd="0" destOrd="0" presId="urn:microsoft.com/office/officeart/2005/8/layout/process1"/>
    <dgm:cxn modelId="{3EA9E8DC-EEA5-4207-B57D-256FCCE112B2}" type="presOf" srcId="{769730F9-5919-4AC5-BFB1-E39A21791704}" destId="{9B1BCBA4-214D-4AA7-9EC5-53DBE57ED478}" srcOrd="0" destOrd="0" presId="urn:microsoft.com/office/officeart/2005/8/layout/process1"/>
    <dgm:cxn modelId="{2883D2DE-DD3C-4471-97CF-9806DA2017F3}" type="presParOf" srcId="{84088D99-FFAF-478E-B5DF-375B955BB72F}" destId="{D04A2023-D368-47EA-9B32-0453DF10BB0C}" srcOrd="0" destOrd="0" presId="urn:microsoft.com/office/officeart/2005/8/layout/process1"/>
    <dgm:cxn modelId="{771EA219-595E-44AF-86C2-AFD065B430E2}" type="presParOf" srcId="{84088D99-FFAF-478E-B5DF-375B955BB72F}" destId="{06C350F3-583F-4040-880E-856947A7DF6E}" srcOrd="1" destOrd="0" presId="urn:microsoft.com/office/officeart/2005/8/layout/process1"/>
    <dgm:cxn modelId="{716E5DEB-DD61-43C2-B8D5-C1922812660C}" type="presParOf" srcId="{06C350F3-583F-4040-880E-856947A7DF6E}" destId="{4E31E078-7EB0-4231-B151-3A5B2D97F455}" srcOrd="0" destOrd="0" presId="urn:microsoft.com/office/officeart/2005/8/layout/process1"/>
    <dgm:cxn modelId="{8C0267C5-F5AA-4757-BC6D-FAD9DEE28A97}" type="presParOf" srcId="{84088D99-FFAF-478E-B5DF-375B955BB72F}" destId="{9B1BCBA4-214D-4AA7-9EC5-53DBE57ED478}" srcOrd="2" destOrd="0" presId="urn:microsoft.com/office/officeart/2005/8/layout/process1"/>
    <dgm:cxn modelId="{457D8F13-2234-4352-AF8D-14DBD991CF33}" type="presParOf" srcId="{84088D99-FFAF-478E-B5DF-375B955BB72F}" destId="{8437F964-BDD7-4D7C-88F9-CD88CF9BEA2C}" srcOrd="3" destOrd="0" presId="urn:microsoft.com/office/officeart/2005/8/layout/process1"/>
    <dgm:cxn modelId="{69DDBBF6-75AE-402F-A10F-DAF228D60455}" type="presParOf" srcId="{8437F964-BDD7-4D7C-88F9-CD88CF9BEA2C}" destId="{A69ED97C-9D9D-42D2-8EE2-FDAABEBC2725}" srcOrd="0" destOrd="0" presId="urn:microsoft.com/office/officeart/2005/8/layout/process1"/>
    <dgm:cxn modelId="{395919A4-4C91-4E50-B86A-C1EAAC7EB388}" type="presParOf" srcId="{84088D99-FFAF-478E-B5DF-375B955BB72F}" destId="{7D7E010B-D239-406F-8442-A2FF5E207605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A2023-D368-47EA-9B32-0453DF10BB0C}">
      <dsp:nvSpPr>
        <dsp:cNvPr id="0" name=""/>
        <dsp:cNvSpPr/>
      </dsp:nvSpPr>
      <dsp:spPr>
        <a:xfrm>
          <a:off x="9405" y="0"/>
          <a:ext cx="2811228" cy="1187147"/>
        </a:xfrm>
        <a:prstGeom prst="roundRect">
          <a:avLst>
            <a:gd name="adj" fmla="val 10000"/>
          </a:avLst>
        </a:prstGeom>
        <a:solidFill>
          <a:srgbClr val="35AFC8"/>
        </a:solidFill>
        <a:ln w="12700" cap="flat" cmpd="sng" algn="ctr">
          <a:solidFill>
            <a:srgbClr val="35AFC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solidFill>
                <a:schemeClr val="bg1"/>
              </a:solidFill>
            </a:rPr>
            <a:t>EXPEDICIÓN</a:t>
          </a:r>
        </a:p>
      </dsp:txBody>
      <dsp:txXfrm>
        <a:off x="44175" y="34770"/>
        <a:ext cx="2741688" cy="1117607"/>
      </dsp:txXfrm>
    </dsp:sp>
    <dsp:sp modelId="{06C350F3-583F-4040-880E-856947A7DF6E}">
      <dsp:nvSpPr>
        <dsp:cNvPr id="0" name=""/>
        <dsp:cNvSpPr/>
      </dsp:nvSpPr>
      <dsp:spPr>
        <a:xfrm>
          <a:off x="3101757" y="244981"/>
          <a:ext cx="595980" cy="697184"/>
        </a:xfrm>
        <a:prstGeom prst="rightArrow">
          <a:avLst>
            <a:gd name="adj1" fmla="val 60000"/>
            <a:gd name="adj2" fmla="val 50000"/>
          </a:avLst>
        </a:prstGeom>
        <a:solidFill>
          <a:srgbClr val="CADB2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800" kern="1200" dirty="0"/>
        </a:p>
      </dsp:txBody>
      <dsp:txXfrm>
        <a:off x="3101757" y="384418"/>
        <a:ext cx="417186" cy="418310"/>
      </dsp:txXfrm>
    </dsp:sp>
    <dsp:sp modelId="{9B1BCBA4-214D-4AA7-9EC5-53DBE57ED478}">
      <dsp:nvSpPr>
        <dsp:cNvPr id="0" name=""/>
        <dsp:cNvSpPr/>
      </dsp:nvSpPr>
      <dsp:spPr>
        <a:xfrm>
          <a:off x="3945126" y="0"/>
          <a:ext cx="2811228" cy="1187147"/>
        </a:xfrm>
        <a:prstGeom prst="roundRect">
          <a:avLst>
            <a:gd name="adj" fmla="val 10000"/>
          </a:avLst>
        </a:prstGeom>
        <a:solidFill>
          <a:srgbClr val="35AFC8"/>
        </a:solidFill>
        <a:ln w="12700" cap="flat" cmpd="sng" algn="ctr">
          <a:solidFill>
            <a:srgbClr val="35AFC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kern="1200" dirty="0">
              <a:solidFill>
                <a:schemeClr val="bg1"/>
              </a:solidFill>
            </a:rPr>
            <a:t>ADMINISTRACIÓN</a:t>
          </a:r>
        </a:p>
      </dsp:txBody>
      <dsp:txXfrm>
        <a:off x="3979896" y="34770"/>
        <a:ext cx="2741688" cy="1117607"/>
      </dsp:txXfrm>
    </dsp:sp>
    <dsp:sp modelId="{8437F964-BDD7-4D7C-88F9-CD88CF9BEA2C}">
      <dsp:nvSpPr>
        <dsp:cNvPr id="0" name=""/>
        <dsp:cNvSpPr/>
      </dsp:nvSpPr>
      <dsp:spPr>
        <a:xfrm>
          <a:off x="7037477" y="244981"/>
          <a:ext cx="595980" cy="697184"/>
        </a:xfrm>
        <a:prstGeom prst="rightArrow">
          <a:avLst>
            <a:gd name="adj1" fmla="val 60000"/>
            <a:gd name="adj2" fmla="val 50000"/>
          </a:avLst>
        </a:prstGeom>
        <a:solidFill>
          <a:srgbClr val="CADB2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800" kern="1200" dirty="0"/>
        </a:p>
      </dsp:txBody>
      <dsp:txXfrm>
        <a:off x="7037477" y="384418"/>
        <a:ext cx="417186" cy="418310"/>
      </dsp:txXfrm>
    </dsp:sp>
    <dsp:sp modelId="{7D7E010B-D239-406F-8442-A2FF5E207605}">
      <dsp:nvSpPr>
        <dsp:cNvPr id="0" name=""/>
        <dsp:cNvSpPr/>
      </dsp:nvSpPr>
      <dsp:spPr>
        <a:xfrm>
          <a:off x="7880846" y="0"/>
          <a:ext cx="2811228" cy="1187147"/>
        </a:xfrm>
        <a:prstGeom prst="roundRect">
          <a:avLst>
            <a:gd name="adj" fmla="val 10000"/>
          </a:avLst>
        </a:prstGeom>
        <a:solidFill>
          <a:srgbClr val="35AFC8"/>
        </a:solidFill>
        <a:ln w="12700" cap="flat" cmpd="sng" algn="ctr">
          <a:solidFill>
            <a:srgbClr val="35AFC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200" b="0" kern="1200" cap="none" spc="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RECLAMACIÓN</a:t>
          </a:r>
          <a:r>
            <a:rPr lang="es-CO" sz="2200" kern="1200" dirty="0">
              <a:solidFill>
                <a:schemeClr val="bg1"/>
              </a:solidFill>
            </a:rPr>
            <a:t> Y PAGO DE GARANTÍAS SINIESTRADAS</a:t>
          </a:r>
        </a:p>
      </dsp:txBody>
      <dsp:txXfrm>
        <a:off x="7915616" y="34770"/>
        <a:ext cx="2741688" cy="1117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1C835-D478-4397-B60B-106B087CFFB8}" type="datetimeFigureOut">
              <a:rPr lang="es-CO" smtClean="0"/>
              <a:t>19/09/2025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FBA77-C8D5-483F-B555-53440073DD0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842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887" y="5412963"/>
            <a:ext cx="1973943" cy="65366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721" y="5235547"/>
            <a:ext cx="1704452" cy="77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1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58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1" y="758276"/>
            <a:ext cx="1399179" cy="6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5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582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1" y="758276"/>
            <a:ext cx="1399179" cy="6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9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74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0" y="763928"/>
            <a:ext cx="1399179" cy="63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6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20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11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4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11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4.png"/><Relationship Id="rId7" Type="http://schemas.openxmlformats.org/officeDocument/2006/relationships/image" Target="../media/image4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11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chart" Target="../charts/chart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.xml"/><Relationship Id="rId5" Type="http://schemas.openxmlformats.org/officeDocument/2006/relationships/image" Target="../media/image48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446421" y="4125832"/>
            <a:ext cx="5437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Nubia Isabel De la Parra Carrasco</a:t>
            </a:r>
          </a:p>
          <a:p>
            <a: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Colombia</a:t>
            </a:r>
            <a:b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</a:br>
            <a:endParaRPr lang="es-ES" sz="2000" dirty="0">
              <a:solidFill>
                <a:schemeClr val="bg1"/>
              </a:solidFill>
              <a:latin typeface="Montserrat SemiBold" panose="00000700000000000000" pitchFamily="2" charset="0"/>
              <a:cs typeface="Archivo SemiBold" pitchFamily="2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9E69649-D2F6-7B71-97AD-2171E7D58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084" y="5354128"/>
            <a:ext cx="1121433" cy="64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7A8D08EB-60E1-4756-56F7-5A9C67237FB7}"/>
              </a:ext>
            </a:extLst>
          </p:cNvPr>
          <p:cNvGrpSpPr/>
          <p:nvPr/>
        </p:nvGrpSpPr>
        <p:grpSpPr>
          <a:xfrm>
            <a:off x="2446421" y="1018528"/>
            <a:ext cx="8823158" cy="2708218"/>
            <a:chOff x="2425960" y="250765"/>
            <a:chExt cx="7402810" cy="2947162"/>
          </a:xfrm>
        </p:grpSpPr>
        <p:sp>
          <p:nvSpPr>
            <p:cNvPr id="4" name="CuadroTexto 3"/>
            <p:cNvSpPr txBox="1"/>
            <p:nvPr/>
          </p:nvSpPr>
          <p:spPr>
            <a:xfrm>
              <a:off x="2425960" y="1590256"/>
              <a:ext cx="7402810" cy="1607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ES" sz="30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endParaRPr>
            </a:p>
            <a:p>
              <a:r>
                <a:rPr lang="es-ES" sz="3000" dirty="0">
                  <a:solidFill>
                    <a:schemeClr val="bg1"/>
                  </a:solidFill>
                  <a:latin typeface="Montserrat ExtraBold" panose="00000900000000000000" pitchFamily="2" charset="0"/>
                  <a:cs typeface="Archivo Black" pitchFamily="2" charset="0"/>
                </a:rPr>
                <a:t>FONDO AGROPECUARIO DE GARANTÍAS  </a:t>
              </a:r>
            </a:p>
            <a:p>
              <a:r>
                <a:rPr lang="es-ES" sz="3000" dirty="0">
                  <a:solidFill>
                    <a:schemeClr val="bg1"/>
                  </a:solidFill>
                  <a:latin typeface="Montserrat ExtraBold" panose="00000900000000000000" pitchFamily="2" charset="0"/>
                  <a:cs typeface="Archivo Black" pitchFamily="2" charset="0"/>
                </a:rPr>
                <a:t>(FAG)   </a:t>
              </a:r>
            </a:p>
          </p:txBody>
        </p:sp>
        <p:pic>
          <p:nvPicPr>
            <p:cNvPr id="6" name="Imagen 5" descr="Logotipo&#10;&#10;El contenido generado por IA puede ser incorrecto.">
              <a:extLst>
                <a:ext uri="{FF2B5EF4-FFF2-40B4-BE49-F238E27FC236}">
                  <a16:creationId xmlns:a16="http://schemas.microsoft.com/office/drawing/2014/main" id="{1FAEBB62-133A-1C6D-B311-CF7701DC0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t="28674" r="-1550" b="34050"/>
            <a:stretch>
              <a:fillRect/>
            </a:stretch>
          </p:blipFill>
          <p:spPr>
            <a:xfrm>
              <a:off x="3591896" y="250765"/>
              <a:ext cx="4480652" cy="1885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497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37F15-BFF3-82D7-29F0-F7A160E7D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785EF16-2FC1-7B68-131E-C2D040F12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4422" y="-2001"/>
            <a:ext cx="4996036" cy="15598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0400E42-1A5A-F70D-E7DE-4E113D6DE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96036" cy="4367284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A6C011F-BACA-CCC8-B412-252C0F6BF566}"/>
              </a:ext>
            </a:extLst>
          </p:cNvPr>
          <p:cNvGrpSpPr/>
          <p:nvPr/>
        </p:nvGrpSpPr>
        <p:grpSpPr>
          <a:xfrm>
            <a:off x="154097" y="326732"/>
            <a:ext cx="6104145" cy="6217025"/>
            <a:chOff x="1091821" y="937014"/>
            <a:chExt cx="6104145" cy="621702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968A68DB-AD35-2CA7-C4C1-72C1849FB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5259" t="10496" r="14361" b="6885"/>
            <a:stretch>
              <a:fillRect/>
            </a:stretch>
          </p:blipFill>
          <p:spPr>
            <a:xfrm>
              <a:off x="1091821" y="937014"/>
              <a:ext cx="6104145" cy="6217025"/>
            </a:xfrm>
            <a:prstGeom prst="rect">
              <a:avLst/>
            </a:prstGeom>
          </p:spPr>
        </p:pic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F1256713-A432-84B4-A68E-2577D6C20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57927" y="1348336"/>
              <a:ext cx="5440847" cy="3703307"/>
            </a:xfrm>
            <a:prstGeom prst="rect">
              <a:avLst/>
            </a:prstGeom>
          </p:spPr>
        </p:pic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F3683B1A-CD98-B6BA-93EC-FE62C55A046F}"/>
                </a:ext>
              </a:extLst>
            </p:cNvPr>
            <p:cNvSpPr/>
            <p:nvPr/>
          </p:nvSpPr>
          <p:spPr>
            <a:xfrm>
              <a:off x="1451771" y="4412155"/>
              <a:ext cx="1794706" cy="70989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2D875713-552E-9D80-AE92-8BB68AF84161}"/>
              </a:ext>
            </a:extLst>
          </p:cNvPr>
          <p:cNvSpPr txBox="1"/>
          <p:nvPr/>
        </p:nvSpPr>
        <p:spPr>
          <a:xfrm>
            <a:off x="6687230" y="989269"/>
            <a:ext cx="4439906" cy="16004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defTabSz="91435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Se encuentra en la Página web de Finagro:</a:t>
            </a:r>
          </a:p>
          <a:p>
            <a:r>
              <a:rPr lang="es-ES" dirty="0"/>
              <a:t>      En la sección de Aplicativos FAG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Cada IF solicita a Finagro la </a:t>
            </a:r>
            <a:r>
              <a:rPr lang="es-ES" b="1" dirty="0"/>
              <a:t>creación de un usuario Administrador, </a:t>
            </a:r>
            <a:r>
              <a:rPr lang="es-ES" dirty="0"/>
              <a:t>y es el IF quien crea los usuarios que esta entidad requiera. </a:t>
            </a:r>
          </a:p>
          <a:p>
            <a:endParaRPr lang="es-ES" dirty="0"/>
          </a:p>
        </p:txBody>
      </p:sp>
      <p:pic>
        <p:nvPicPr>
          <p:cNvPr id="8" name="Imagen 7" descr="Logotipo&#10;&#10;El contenido generado por IA puede ser incorrecto.">
            <a:extLst>
              <a:ext uri="{FF2B5EF4-FFF2-40B4-BE49-F238E27FC236}">
                <a16:creationId xmlns:a16="http://schemas.microsoft.com/office/drawing/2014/main" id="{7F4A3C5C-9602-497D-EB31-11F4776F59C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8674" r="-1550" b="34050"/>
          <a:stretch>
            <a:fillRect/>
          </a:stretch>
        </p:blipFill>
        <p:spPr>
          <a:xfrm>
            <a:off x="264437" y="6175671"/>
            <a:ext cx="1107083" cy="46580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17791AA-915E-A66B-B1AF-A8F9F31B7A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8192" y="2956381"/>
            <a:ext cx="4831376" cy="36850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60524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8B5A8-CD95-FAB3-D86E-4F2DD1896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AC8EFDC5-36D7-8178-FE3B-1919C35E5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139" y="9019"/>
            <a:ext cx="4996036" cy="155984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B997B1B-41B4-CEBC-ABEB-A2A91695B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878" y="1098822"/>
            <a:ext cx="4996036" cy="155984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728087E-B1BD-E6AF-E311-2B3B6B485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8" y="0"/>
            <a:ext cx="1804121" cy="360214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41AA44F-643A-6DF7-81B2-F71A9FB899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259" t="10496" r="14361" b="6885"/>
          <a:stretch>
            <a:fillRect/>
          </a:stretch>
        </p:blipFill>
        <p:spPr>
          <a:xfrm>
            <a:off x="5468100" y="1714190"/>
            <a:ext cx="6820183" cy="571691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81D534-BAF2-597D-8BA4-E1BAFB29A2D9}"/>
              </a:ext>
            </a:extLst>
          </p:cNvPr>
          <p:cNvSpPr txBox="1"/>
          <p:nvPr/>
        </p:nvSpPr>
        <p:spPr>
          <a:xfrm>
            <a:off x="224287" y="4030245"/>
            <a:ext cx="4740165" cy="24622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defTabSz="91435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Incluye, seleccionar y carga documentos:</a:t>
            </a:r>
          </a:p>
          <a:p>
            <a:endParaRPr lang="es-ES" dirty="0"/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Valor a reclamar (digitar)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Causal del siniestro (seleccionar)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Modalidad de pago a capital e intereses (seleccionar)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Selecciona la modalidad de pago (seleccionar) 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Fecha de mora (digitar)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Cargar documentos</a:t>
            </a:r>
          </a:p>
          <a:p>
            <a:endParaRPr lang="es-CO" dirty="0"/>
          </a:p>
          <a:p>
            <a:r>
              <a:rPr lang="es-CO" b="1" dirty="0"/>
              <a:t>Uno a uno o masivamente.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7FD68D0-1176-DE6B-D263-B3409059C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4002" y="1961228"/>
            <a:ext cx="5936945" cy="126384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FFD9B8A-0DD2-6F87-8F65-16B479BB10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778" y="3184376"/>
            <a:ext cx="5936169" cy="146242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FC9F480-76CE-2356-DB47-2849498568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4002" y="4555243"/>
            <a:ext cx="5936169" cy="126384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C952E23B-C2DD-0FB2-D128-B611E6B02940}"/>
              </a:ext>
            </a:extLst>
          </p:cNvPr>
          <p:cNvSpPr txBox="1"/>
          <p:nvPr/>
        </p:nvSpPr>
        <p:spPr>
          <a:xfrm>
            <a:off x="6096000" y="337888"/>
            <a:ext cx="6075853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defTabSz="91435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+mj-lt"/>
              <a:buAutoNum type="arabicPeriod"/>
            </a:pPr>
            <a:r>
              <a:rPr lang="es-ES" dirty="0"/>
              <a:t>Usuario creado 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Número de la garantía y la identificación del beneficiario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Solicitud de pago dentro del sistema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/>
              <a:t>El sistema hace validaciones que guían al usuario</a:t>
            </a:r>
          </a:p>
          <a:p>
            <a:endParaRPr lang="es-ES" dirty="0"/>
          </a:p>
        </p:txBody>
      </p:sp>
      <p:pic>
        <p:nvPicPr>
          <p:cNvPr id="20" name="Imagen 19" descr="Logotipo&#10;&#10;El contenido generado por IA puede ser incorrecto.">
            <a:extLst>
              <a:ext uri="{FF2B5EF4-FFF2-40B4-BE49-F238E27FC236}">
                <a16:creationId xmlns:a16="http://schemas.microsoft.com/office/drawing/2014/main" id="{1F41E289-7151-28F2-F0BD-536754739E0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8674" r="-1550" b="34050"/>
          <a:stretch>
            <a:fillRect/>
          </a:stretch>
        </p:blipFill>
        <p:spPr>
          <a:xfrm>
            <a:off x="11058092" y="6392197"/>
            <a:ext cx="1107083" cy="465803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98BAF60E-7B4F-D190-609C-FEBD7717BF94}"/>
              </a:ext>
            </a:extLst>
          </p:cNvPr>
          <p:cNvSpPr txBox="1"/>
          <p:nvPr/>
        </p:nvSpPr>
        <p:spPr>
          <a:xfrm>
            <a:off x="224287" y="3256343"/>
            <a:ext cx="465374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defTabSz="91435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defRPr>
            </a:lvl1pPr>
          </a:lstStyle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El sistema le muestra la información general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B03572E5-FF42-C24F-D2CB-61F6E6A2E7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534" y="333598"/>
            <a:ext cx="4517251" cy="28914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66443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68079-C21A-5387-B216-70E6A953C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50CF0B0A-5FE6-5783-553A-AE1EB08BD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8" y="0"/>
            <a:ext cx="1804121" cy="360214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7BCA956-2EB5-BC24-2990-5D2A84326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964" y="9901"/>
            <a:ext cx="4996036" cy="4367284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7CCB02B-210E-5494-CE60-B177221FA2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259" t="10496" r="14361" b="6885"/>
          <a:stretch>
            <a:fillRect/>
          </a:stretch>
        </p:blipFill>
        <p:spPr>
          <a:xfrm>
            <a:off x="0" y="131732"/>
            <a:ext cx="7867162" cy="659453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5E138BF-AF97-E500-4699-184DA2A43E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565" y="400261"/>
            <a:ext cx="7287605" cy="423915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79FB749-ECD1-13E2-A7B6-10D458BB79DD}"/>
              </a:ext>
            </a:extLst>
          </p:cNvPr>
          <p:cNvSpPr txBox="1"/>
          <p:nvPr/>
        </p:nvSpPr>
        <p:spPr>
          <a:xfrm>
            <a:off x="7800419" y="1134844"/>
            <a:ext cx="3787125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defTabSz="91435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Trazabilidad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Consulta y en que estado del proceso se encuentra el trámite.</a:t>
            </a:r>
          </a:p>
          <a:p>
            <a:endParaRPr lang="es-ES" dirty="0"/>
          </a:p>
        </p:txBody>
      </p:sp>
      <p:pic>
        <p:nvPicPr>
          <p:cNvPr id="16" name="Imagen 15" descr="Logotipo&#10;&#10;El contenido generado por IA puede ser incorrecto.">
            <a:extLst>
              <a:ext uri="{FF2B5EF4-FFF2-40B4-BE49-F238E27FC236}">
                <a16:creationId xmlns:a16="http://schemas.microsoft.com/office/drawing/2014/main" id="{A32DABAB-C898-3143-A010-A34FBD06A36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8674" r="-1550" b="34050"/>
          <a:stretch>
            <a:fillRect/>
          </a:stretch>
        </p:blipFill>
        <p:spPr>
          <a:xfrm>
            <a:off x="0" y="6325919"/>
            <a:ext cx="1107083" cy="46580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C9812046-2793-A8F0-D65C-B9FD7EB434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8226" y="3260439"/>
            <a:ext cx="5077787" cy="32950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12598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EA97B-B9DB-2996-74A9-910423E66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33ACAF8B-B6EC-40AE-C0A2-C1A1B45E0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695" y="0"/>
            <a:ext cx="4996036" cy="436728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BF15821-98D3-AC21-D102-942FAA7DE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96036" cy="4367284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4ED5FC43-4D8C-3E86-2006-595609BBEBDA}"/>
              </a:ext>
            </a:extLst>
          </p:cNvPr>
          <p:cNvGrpSpPr/>
          <p:nvPr/>
        </p:nvGrpSpPr>
        <p:grpSpPr>
          <a:xfrm>
            <a:off x="6339692" y="273658"/>
            <a:ext cx="4996036" cy="4247163"/>
            <a:chOff x="221673" y="703678"/>
            <a:chExt cx="7416800" cy="6217025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C7B7FF3F-AAD1-55BF-9D9F-BEDD62C01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5259" t="10496" r="14361" b="6885"/>
            <a:stretch>
              <a:fillRect/>
            </a:stretch>
          </p:blipFill>
          <p:spPr>
            <a:xfrm>
              <a:off x="221673" y="703678"/>
              <a:ext cx="7416800" cy="6217025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21077A7B-EEB1-AA3A-1211-BD28A0531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751" y="1066471"/>
              <a:ext cx="6700355" cy="3734130"/>
            </a:xfrm>
            <a:prstGeom prst="rect">
              <a:avLst/>
            </a:prstGeom>
          </p:spPr>
        </p:pic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F02FA6-B711-7A74-97D4-90FD462F61A5}"/>
              </a:ext>
            </a:extLst>
          </p:cNvPr>
          <p:cNvSpPr txBox="1"/>
          <p:nvPr/>
        </p:nvSpPr>
        <p:spPr>
          <a:xfrm>
            <a:off x="4423997" y="892190"/>
            <a:ext cx="1591704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defTabSz="91435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La solicitud de la reclamación se puede exporta en XLXS o PDF.</a:t>
            </a:r>
          </a:p>
          <a:p>
            <a:endParaRPr lang="es-CO" dirty="0"/>
          </a:p>
        </p:txBody>
      </p:sp>
      <p:pic>
        <p:nvPicPr>
          <p:cNvPr id="19" name="Imagen 18" descr="Logotipo&#10;&#10;El contenido generado por IA puede ser incorrecto.">
            <a:extLst>
              <a:ext uri="{FF2B5EF4-FFF2-40B4-BE49-F238E27FC236}">
                <a16:creationId xmlns:a16="http://schemas.microsoft.com/office/drawing/2014/main" id="{62F5FF9B-32E5-0974-D6D8-3CC11A43E02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8674" r="-1550" b="34050"/>
          <a:stretch>
            <a:fillRect/>
          </a:stretch>
        </p:blipFill>
        <p:spPr>
          <a:xfrm>
            <a:off x="11058092" y="6392197"/>
            <a:ext cx="1107083" cy="465803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C313E90D-30CC-D9E4-C02E-B72EF4709DB2}"/>
              </a:ext>
            </a:extLst>
          </p:cNvPr>
          <p:cNvSpPr txBox="1"/>
          <p:nvPr/>
        </p:nvSpPr>
        <p:spPr>
          <a:xfrm>
            <a:off x="9847957" y="3852873"/>
            <a:ext cx="1487771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defTabSz="91435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Acceder al repositorio de documentos.</a:t>
            </a:r>
            <a:endParaRPr lang="es-CO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30561F42-4CC4-3E89-5737-3B4298A342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785" y="4703543"/>
            <a:ext cx="3457719" cy="18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BCCEF8D5-91D0-10E1-EBCC-2CD483E9A4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6665" y="4719775"/>
            <a:ext cx="3688196" cy="180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47BB25B5-8502-8BB2-9F22-ED736837A61C}"/>
              </a:ext>
            </a:extLst>
          </p:cNvPr>
          <p:cNvSpPr txBox="1"/>
          <p:nvPr/>
        </p:nvSpPr>
        <p:spPr>
          <a:xfrm>
            <a:off x="9533713" y="5234211"/>
            <a:ext cx="211625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defTabSz="91435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Correos electrónicos de notificación .</a:t>
            </a:r>
          </a:p>
          <a:p>
            <a:endParaRPr lang="es-CO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756FE709-68F7-B9FF-515F-A927FAD295E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7375" t="2793" r="4531"/>
          <a:stretch>
            <a:fillRect/>
          </a:stretch>
        </p:blipFill>
        <p:spPr>
          <a:xfrm>
            <a:off x="649831" y="354457"/>
            <a:ext cx="3715628" cy="3845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4125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98217-78C5-3F65-A2BB-ACB441A6F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17919632-EC23-F010-B2DA-CADCA16C1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0036" y="0"/>
            <a:ext cx="4996036" cy="436728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BC1A781-7EBC-90E0-CF36-1214DE53D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" y="-26815"/>
            <a:ext cx="4996036" cy="4367284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495C0A6-64FC-3B15-1E59-57E69481FA84}"/>
              </a:ext>
            </a:extLst>
          </p:cNvPr>
          <p:cNvSpPr txBox="1"/>
          <p:nvPr/>
        </p:nvSpPr>
        <p:spPr>
          <a:xfrm>
            <a:off x="6400194" y="702390"/>
            <a:ext cx="5313528" cy="25545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defTabSz="91435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La validación y trámite de documentos tiene un tiempo de ejecución </a:t>
            </a:r>
            <a:r>
              <a:rPr lang="es-ES" sz="1600" b="1" dirty="0"/>
              <a:t>promedio de 4 días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El FAG pagó </a:t>
            </a:r>
            <a:r>
              <a:rPr lang="es-ES" sz="1600" b="1" dirty="0"/>
              <a:t>en 2024 es del 99% </a:t>
            </a:r>
            <a:r>
              <a:rPr lang="es-ES" sz="1600" dirty="0"/>
              <a:t>de las garantías que le reclamaron. </a:t>
            </a:r>
            <a:r>
              <a:rPr lang="es-ES" sz="1600" b="1" dirty="0"/>
              <a:t>80.800 cantidad </a:t>
            </a:r>
            <a:r>
              <a:rPr lang="es-ES" sz="1600" dirty="0"/>
              <a:t>y valor pagado de </a:t>
            </a:r>
            <a:r>
              <a:rPr lang="es-ES" sz="1600" b="1" dirty="0"/>
              <a:t>U$D 160.840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600" dirty="0"/>
              <a:t>FAG paga en promedio en </a:t>
            </a:r>
            <a:r>
              <a:rPr lang="es-CO" sz="1600" b="1" dirty="0"/>
              <a:t>10 días </a:t>
            </a:r>
            <a:r>
              <a:rPr lang="es-CO" sz="1600" dirty="0"/>
              <a:t>contados desde la reclamación.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6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24974FF-E156-C659-DE6A-448CB22DADE3}"/>
              </a:ext>
            </a:extLst>
          </p:cNvPr>
          <p:cNvSpPr txBox="1"/>
          <p:nvPr/>
        </p:nvSpPr>
        <p:spPr>
          <a:xfrm>
            <a:off x="416776" y="273489"/>
            <a:ext cx="5313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defRPr>
            </a:lvl1pPr>
          </a:lstStyle>
          <a:p>
            <a:r>
              <a:rPr lang="es-CO" dirty="0"/>
              <a:t>Información de Indicadores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FB32886A-AE77-4D00-E860-A8B1C51970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53" t="-8574" r="3701" b="-1"/>
          <a:stretch/>
        </p:blipFill>
        <p:spPr>
          <a:xfrm rot="16200000" flipV="1">
            <a:off x="3469662" y="3249708"/>
            <a:ext cx="5303489" cy="858381"/>
          </a:xfrm>
          <a:prstGeom prst="rect">
            <a:avLst/>
          </a:prstGeom>
        </p:spPr>
      </p:pic>
      <p:pic>
        <p:nvPicPr>
          <p:cNvPr id="36" name="Imagen 35" descr="Logotipo&#10;&#10;El contenido generado por IA puede ser incorrecto.">
            <a:extLst>
              <a:ext uri="{FF2B5EF4-FFF2-40B4-BE49-F238E27FC236}">
                <a16:creationId xmlns:a16="http://schemas.microsoft.com/office/drawing/2014/main" id="{40531DA0-0251-79D4-2858-97E2F310492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8674" r="-1550" b="34050"/>
          <a:stretch>
            <a:fillRect/>
          </a:stretch>
        </p:blipFill>
        <p:spPr>
          <a:xfrm>
            <a:off x="11058092" y="6392197"/>
            <a:ext cx="1107083" cy="46580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80BE4F7-02A2-D87C-FAA8-2A2561B0E18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69" t="33743" r="8528"/>
          <a:stretch>
            <a:fillRect/>
          </a:stretch>
        </p:blipFill>
        <p:spPr>
          <a:xfrm>
            <a:off x="6905642" y="3337359"/>
            <a:ext cx="4567113" cy="30390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587367A-8EAA-F07D-D1EC-86C2DF3A0C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039601"/>
              </p:ext>
            </p:extLst>
          </p:nvPr>
        </p:nvGraphicFramePr>
        <p:xfrm>
          <a:off x="72189" y="2997661"/>
          <a:ext cx="5855656" cy="358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89A79D2C-3145-9800-CD3A-702AF76E4E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458042"/>
              </p:ext>
            </p:extLst>
          </p:nvPr>
        </p:nvGraphicFramePr>
        <p:xfrm>
          <a:off x="165910" y="661402"/>
          <a:ext cx="5544032" cy="263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76075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31558-0670-AA08-3D90-DCAE57821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6BCFEFC-47FD-9F90-B9E0-DB8B18ED97EA}"/>
              </a:ext>
            </a:extLst>
          </p:cNvPr>
          <p:cNvSpPr txBox="1"/>
          <p:nvPr/>
        </p:nvSpPr>
        <p:spPr>
          <a:xfrm>
            <a:off x="1817183" y="1089314"/>
            <a:ext cx="4105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Retos</a:t>
            </a:r>
          </a:p>
        </p:txBody>
      </p:sp>
      <p:pic>
        <p:nvPicPr>
          <p:cNvPr id="7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B10125C6-D88B-B65A-66A5-7E9D48A4B4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674" r="-1550" b="34050"/>
          <a:stretch>
            <a:fillRect/>
          </a:stretch>
        </p:blipFill>
        <p:spPr>
          <a:xfrm>
            <a:off x="10919827" y="6392197"/>
            <a:ext cx="1107083" cy="465803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49CC0D10-8709-E944-DFAC-31EFDA78CA5B}"/>
              </a:ext>
            </a:extLst>
          </p:cNvPr>
          <p:cNvGrpSpPr/>
          <p:nvPr/>
        </p:nvGrpSpPr>
        <p:grpSpPr>
          <a:xfrm>
            <a:off x="1989711" y="2263638"/>
            <a:ext cx="9102644" cy="2330723"/>
            <a:chOff x="2692956" y="2205825"/>
            <a:chExt cx="5995302" cy="2422541"/>
          </a:xfrm>
        </p:grpSpPr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E4D08CB1-9FF8-2B75-77CC-B7DF0F21283C}"/>
                </a:ext>
              </a:extLst>
            </p:cNvPr>
            <p:cNvSpPr txBox="1"/>
            <p:nvPr/>
          </p:nvSpPr>
          <p:spPr>
            <a:xfrm>
              <a:off x="4690164" y="2406949"/>
              <a:ext cx="1997215" cy="2221417"/>
            </a:xfrm>
            <a:prstGeom prst="rect">
              <a:avLst/>
            </a:prstGeom>
            <a:noFill/>
          </p:spPr>
          <p:txBody>
            <a:bodyPr wrap="square" lIns="0" tIns="0" rIns="121893" bIns="0" rtlCol="0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6E9928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Helvetica Neue"/>
                </a:rPr>
                <a:t>02</a:t>
              </a:r>
              <a:r>
                <a:rPr kumimoji="0" lang="es-CO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6E9928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Helvetica Neue"/>
                </a:rPr>
                <a:t> </a:t>
              </a:r>
            </a:p>
            <a:p>
              <a:pPr defTabSz="914354">
                <a:defRPr/>
              </a:pPr>
              <a:r>
                <a:rPr lang="es-ES" sz="1500" kern="100" dirty="0">
                  <a:solidFill>
                    <a:srgbClr val="6E9928"/>
                  </a:solidFill>
                  <a:effectLst/>
                  <a:latin typeface="Montserrat Medium" panose="00000600000000000000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Evaluador Automático de las modalidades </a:t>
              </a:r>
            </a:p>
            <a:p>
              <a:pPr marL="285750" indent="-285750" defTabSz="914354">
                <a:buFont typeface="Arial" panose="020B0604020202020204" pitchFamily="34" charset="0"/>
                <a:buChar char="•"/>
                <a:defRPr/>
              </a:pPr>
              <a:r>
                <a:rPr lang="es-ES" sz="1500" kern="100" dirty="0">
                  <a:solidFill>
                    <a:srgbClr val="6E9928"/>
                  </a:solidFill>
                  <a:effectLst/>
                  <a:latin typeface="Montserrat Medium" panose="00000600000000000000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Saldo En Mora Hasta  U$D 356 </a:t>
              </a:r>
            </a:p>
            <a:p>
              <a:pPr marL="285750" indent="-285750" defTabSz="914354">
                <a:buFont typeface="Arial" panose="020B0604020202020204" pitchFamily="34" charset="0"/>
                <a:buChar char="•"/>
                <a:defRPr/>
              </a:pPr>
              <a:r>
                <a:rPr lang="es-ES" sz="1500" kern="100" dirty="0">
                  <a:solidFill>
                    <a:srgbClr val="6E9928"/>
                  </a:solidFill>
                  <a:effectLst/>
                  <a:latin typeface="Montserrat Medium" panose="00000600000000000000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Saldo En Mora Superior A U$D 356 Hasta U$D 4.448 </a:t>
              </a:r>
            </a:p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Medium" panose="00000600000000000000" pitchFamily="2" charset="0"/>
                <a:cs typeface="Helvetica Neue"/>
              </a:endParaRPr>
            </a:p>
          </p:txBody>
        </p:sp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16A2C200-F473-BBC7-2C78-BC2D2AED9D9C}"/>
                </a:ext>
              </a:extLst>
            </p:cNvPr>
            <p:cNvSpPr txBox="1"/>
            <p:nvPr/>
          </p:nvSpPr>
          <p:spPr>
            <a:xfrm>
              <a:off x="2710127" y="2353543"/>
              <a:ext cx="1876574" cy="2221417"/>
            </a:xfrm>
            <a:prstGeom prst="rect">
              <a:avLst/>
            </a:prstGeom>
            <a:noFill/>
          </p:spPr>
          <p:txBody>
            <a:bodyPr wrap="square" lIns="0" tIns="0" rIns="121893" bIns="0" rtlCol="0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Helvetica Neue"/>
                </a:rPr>
                <a:t>01</a:t>
              </a:r>
              <a:r>
                <a:rPr kumimoji="0" lang="es-CO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Helvetica Neue"/>
                </a:rPr>
                <a:t> </a:t>
              </a:r>
            </a:p>
            <a:p>
              <a:pPr>
                <a:spcAft>
                  <a:spcPts val="1200"/>
                </a:spcAft>
              </a:pPr>
              <a:r>
                <a:rPr lang="es-ES" sz="1500" dirty="0">
                  <a:solidFill>
                    <a:srgbClr val="676767"/>
                  </a:solidFill>
                  <a:latin typeface="Montserrat Medium" panose="00000600000000000000" pitchFamily="2" charset="0"/>
                </a:rPr>
                <a:t>Automatización a gran escala en la asignación de Solicitudes en Reclamación a los evaluadores.</a:t>
              </a:r>
            </a:p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00" b="1" i="0" u="none" strike="noStrike" kern="1200" cap="all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Montserrat Medium" panose="00000600000000000000" pitchFamily="2" charset="0"/>
                <a:cs typeface="Helvetica Neue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2809BE8E-D689-70A6-B9A0-6DAA78D4A46E}"/>
                </a:ext>
              </a:extLst>
            </p:cNvPr>
            <p:cNvSpPr/>
            <p:nvPr/>
          </p:nvSpPr>
          <p:spPr>
            <a:xfrm>
              <a:off x="2692956" y="2205825"/>
              <a:ext cx="2000880" cy="201124"/>
            </a:xfrm>
            <a:prstGeom prst="rect">
              <a:avLst/>
            </a:prstGeom>
            <a:solidFill>
              <a:srgbClr val="67676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379E7A31-F95A-67F6-77D2-5DEE4D8BCE3D}"/>
                </a:ext>
              </a:extLst>
            </p:cNvPr>
            <p:cNvSpPr/>
            <p:nvPr/>
          </p:nvSpPr>
          <p:spPr>
            <a:xfrm>
              <a:off x="4690163" y="2205825"/>
              <a:ext cx="2000880" cy="201124"/>
            </a:xfrm>
            <a:prstGeom prst="rect">
              <a:avLst/>
            </a:prstGeom>
            <a:solidFill>
              <a:srgbClr val="77933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0D4AF0D7-7543-363C-5C42-7B547481F489}"/>
                </a:ext>
              </a:extLst>
            </p:cNvPr>
            <p:cNvSpPr/>
            <p:nvPr/>
          </p:nvSpPr>
          <p:spPr>
            <a:xfrm>
              <a:off x="6687378" y="2205825"/>
              <a:ext cx="2000880" cy="201124"/>
            </a:xfrm>
            <a:prstGeom prst="rect">
              <a:avLst/>
            </a:prstGeom>
            <a:solidFill>
              <a:srgbClr val="005F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9">
              <a:extLst>
                <a:ext uri="{FF2B5EF4-FFF2-40B4-BE49-F238E27FC236}">
                  <a16:creationId xmlns:a16="http://schemas.microsoft.com/office/drawing/2014/main" id="{717F8DDC-C97A-13F5-2918-57336B020407}"/>
                </a:ext>
              </a:extLst>
            </p:cNvPr>
            <p:cNvSpPr txBox="1"/>
            <p:nvPr/>
          </p:nvSpPr>
          <p:spPr>
            <a:xfrm>
              <a:off x="6739808" y="2406949"/>
              <a:ext cx="1941112" cy="2221417"/>
            </a:xfrm>
            <a:prstGeom prst="rect">
              <a:avLst/>
            </a:prstGeom>
            <a:noFill/>
          </p:spPr>
          <p:txBody>
            <a:bodyPr wrap="square" lIns="0" tIns="0" rIns="121893" bIns="0" rtlCol="0">
              <a:no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5F5F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Helvetica Neue"/>
                </a:rPr>
                <a:t>03 </a:t>
              </a:r>
            </a:p>
            <a:p>
              <a:pPr defTabSz="914354">
                <a:defRPr/>
              </a:pPr>
              <a:r>
                <a:rPr lang="es-ES" sz="1500" kern="100" dirty="0">
                  <a:solidFill>
                    <a:srgbClr val="005F5F"/>
                  </a:solidFill>
                  <a:effectLst/>
                  <a:latin typeface="Montserrat Medium" panose="00000600000000000000" pitchFamily="2" charset="0"/>
                  <a:ea typeface="Aptos" panose="020B0004020202020204" pitchFamily="34" charset="0"/>
                  <a:cs typeface="Times New Roman" panose="02020603050405020304" pitchFamily="18" charset="0"/>
                </a:rPr>
                <a:t>Reemplazar Documentos Reglamentarios por Textos determinados para validación.</a:t>
              </a:r>
            </a:p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600" b="1" i="0" u="none" strike="noStrike" kern="1200" cap="all" spc="0" normalizeH="0" baseline="0" noProof="0" dirty="0">
                <a:ln>
                  <a:noFill/>
                </a:ln>
                <a:solidFill>
                  <a:srgbClr val="005F5F"/>
                </a:solidFill>
                <a:effectLst/>
                <a:uLnTx/>
                <a:uFillTx/>
                <a:latin typeface="Montserrat Medium" panose="00000600000000000000" pitchFamily="2" charset="0"/>
                <a:cs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2077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BF399-1726-EC5D-5A84-C1A82AD8A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6E10393-3555-B598-E3B1-23D272C62609}"/>
              </a:ext>
            </a:extLst>
          </p:cNvPr>
          <p:cNvSpPr txBox="1"/>
          <p:nvPr/>
        </p:nvSpPr>
        <p:spPr>
          <a:xfrm>
            <a:off x="3190672" y="2538919"/>
            <a:ext cx="689583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5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¡Gracias!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51C0960-1A40-F98E-0212-034D9D0FD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825" y="5417385"/>
            <a:ext cx="1041966" cy="595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74B0D148-F6C9-4A64-8288-B5723BF0A68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28674" r="-1550" b="34050"/>
          <a:stretch>
            <a:fillRect/>
          </a:stretch>
        </p:blipFill>
        <p:spPr>
          <a:xfrm>
            <a:off x="3093001" y="5088788"/>
            <a:ext cx="2581798" cy="125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674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CD030-CC62-04CB-C35E-34B846F17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39201F8-753A-33E1-2E43-F1835DB9F7A1}"/>
              </a:ext>
            </a:extLst>
          </p:cNvPr>
          <p:cNvSpPr txBox="1"/>
          <p:nvPr/>
        </p:nvSpPr>
        <p:spPr>
          <a:xfrm>
            <a:off x="2451370" y="1011677"/>
            <a:ext cx="4105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Contenido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CA19206-0E44-02D2-A466-48AA6C9259E8}"/>
              </a:ext>
            </a:extLst>
          </p:cNvPr>
          <p:cNvSpPr txBox="1"/>
          <p:nvPr/>
        </p:nvSpPr>
        <p:spPr>
          <a:xfrm>
            <a:off x="2360407" y="2615465"/>
            <a:ext cx="59338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600" dirty="0">
                <a:solidFill>
                  <a:srgbClr val="A4CB4E"/>
                </a:solidFill>
                <a:latin typeface="Montserrat SemiBold" panose="00000700000000000000" pitchFamily="2" charset="0"/>
                <a:cs typeface="Archivo SemiBold" pitchFamily="2" charset="0"/>
              </a:rPr>
              <a:t>01</a:t>
            </a:r>
          </a:p>
          <a:p>
            <a:pPr>
              <a:spcAft>
                <a:spcPts val="1200"/>
              </a:spcAft>
            </a:pPr>
            <a:r>
              <a:rPr lang="es-ES" sz="1600" dirty="0">
                <a:solidFill>
                  <a:srgbClr val="A4CB4E"/>
                </a:solidFill>
                <a:latin typeface="Montserrat SemiBold" panose="00000700000000000000" pitchFamily="2" charset="0"/>
                <a:cs typeface="Archivo SemiBold" pitchFamily="2" charset="0"/>
              </a:rPr>
              <a:t>02</a:t>
            </a:r>
          </a:p>
          <a:p>
            <a:pPr>
              <a:spcAft>
                <a:spcPts val="1200"/>
              </a:spcAft>
            </a:pPr>
            <a:r>
              <a:rPr lang="es-ES" sz="1600" dirty="0">
                <a:solidFill>
                  <a:srgbClr val="A4CB4E"/>
                </a:solidFill>
                <a:latin typeface="Montserrat SemiBold" panose="00000700000000000000" pitchFamily="2" charset="0"/>
                <a:cs typeface="Archivo SemiBold" pitchFamily="2" charset="0"/>
              </a:rPr>
              <a:t>03</a:t>
            </a:r>
          </a:p>
          <a:p>
            <a:pPr>
              <a:spcAft>
                <a:spcPts val="1200"/>
              </a:spcAft>
            </a:pPr>
            <a:r>
              <a:rPr lang="es-ES" sz="1600" dirty="0">
                <a:solidFill>
                  <a:srgbClr val="A4CB4E"/>
                </a:solidFill>
                <a:latin typeface="Montserrat SemiBold" panose="00000700000000000000" pitchFamily="2" charset="0"/>
                <a:cs typeface="Archivo SemiBold" pitchFamily="2" charset="0"/>
              </a:rPr>
              <a:t>04</a:t>
            </a:r>
          </a:p>
          <a:p>
            <a:pPr>
              <a:spcAft>
                <a:spcPts val="1200"/>
              </a:spcAft>
            </a:pPr>
            <a:r>
              <a:rPr lang="es-ES" sz="1600" dirty="0">
                <a:solidFill>
                  <a:srgbClr val="A4CB4E"/>
                </a:solidFill>
                <a:latin typeface="Montserrat SemiBold" panose="00000700000000000000" pitchFamily="2" charset="0"/>
                <a:cs typeface="Archivo SemiBold" pitchFamily="2" charset="0"/>
              </a:rPr>
              <a:t>05</a:t>
            </a:r>
          </a:p>
          <a:p>
            <a:pPr>
              <a:spcAft>
                <a:spcPts val="1200"/>
              </a:spcAft>
            </a:pPr>
            <a:r>
              <a:rPr lang="es-ES" sz="1600" dirty="0">
                <a:solidFill>
                  <a:srgbClr val="A4CB4E"/>
                </a:solidFill>
                <a:latin typeface="Montserrat SemiBold" panose="00000700000000000000" pitchFamily="2" charset="0"/>
                <a:cs typeface="Archivo SemiBold" pitchFamily="2" charset="0"/>
              </a:rPr>
              <a:t>06</a:t>
            </a:r>
          </a:p>
          <a:p>
            <a:pPr>
              <a:spcAft>
                <a:spcPts val="1200"/>
              </a:spcAft>
            </a:pPr>
            <a:r>
              <a:rPr lang="es-ES" sz="1600" dirty="0">
                <a:solidFill>
                  <a:srgbClr val="A4CB4E"/>
                </a:solidFill>
                <a:latin typeface="Montserrat SemiBold" panose="00000700000000000000" pitchFamily="2" charset="0"/>
                <a:cs typeface="Archivo SemiBold" pitchFamily="2" charset="0"/>
              </a:rPr>
              <a:t>07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A797986-FDC6-AC84-A320-35C9C5788C37}"/>
              </a:ext>
            </a:extLst>
          </p:cNvPr>
          <p:cNvSpPr txBox="1"/>
          <p:nvPr/>
        </p:nvSpPr>
        <p:spPr>
          <a:xfrm>
            <a:off x="2953794" y="2615465"/>
            <a:ext cx="69358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1600" dirty="0">
                <a:latin typeface="Montserrat SemiBold" panose="00000700000000000000" pitchFamily="2" charset="0"/>
                <a:cs typeface="Archivo SemiBold" pitchFamily="2" charset="0"/>
              </a:rPr>
              <a:t>Gestión de las Garantías del FAG</a:t>
            </a:r>
          </a:p>
          <a:p>
            <a:pPr>
              <a:spcAft>
                <a:spcPts val="1200"/>
              </a:spcAft>
            </a:pPr>
            <a:r>
              <a:rPr lang="es-ES" sz="1600" dirty="0">
                <a:latin typeface="Montserrat SemiBold" panose="00000700000000000000" pitchFamily="2" charset="0"/>
                <a:cs typeface="Archivo SemiBold" pitchFamily="2" charset="0"/>
              </a:rPr>
              <a:t>Procedimiento de reclamación de garantías siniestradas</a:t>
            </a:r>
          </a:p>
          <a:p>
            <a:pPr>
              <a:spcAft>
                <a:spcPts val="1200"/>
              </a:spcAft>
            </a:pPr>
            <a:r>
              <a:rPr lang="es-ES" sz="1600" dirty="0">
                <a:latin typeface="Montserrat SemiBold" panose="00000700000000000000" pitchFamily="2" charset="0"/>
                <a:cs typeface="Archivo SemiBold" pitchFamily="2" charset="0"/>
              </a:rPr>
              <a:t>Impactos</a:t>
            </a:r>
          </a:p>
          <a:p>
            <a:pPr>
              <a:spcAft>
                <a:spcPts val="1200"/>
              </a:spcAft>
            </a:pPr>
            <a:r>
              <a:rPr lang="es-ES" sz="1600" dirty="0">
                <a:latin typeface="Montserrat SemiBold" panose="00000700000000000000" pitchFamily="2" charset="0"/>
                <a:cs typeface="Archivo SemiBold" pitchFamily="2" charset="0"/>
              </a:rPr>
              <a:t>Rediseño del procedimiento.</a:t>
            </a:r>
          </a:p>
          <a:p>
            <a:pPr>
              <a:spcAft>
                <a:spcPts val="1200"/>
              </a:spcAft>
            </a:pPr>
            <a:r>
              <a:rPr lang="es-ES" sz="1600" dirty="0">
                <a:latin typeface="Montserrat SemiBold" panose="00000700000000000000" pitchFamily="2" charset="0"/>
                <a:cs typeface="Archivo SemiBold" pitchFamily="2" charset="0"/>
              </a:rPr>
              <a:t>La plataforma de reclamación de garantías  E-FAG</a:t>
            </a:r>
          </a:p>
          <a:p>
            <a:pPr>
              <a:spcAft>
                <a:spcPts val="1200"/>
              </a:spcAft>
            </a:pPr>
            <a:r>
              <a:rPr lang="es-ES" sz="1600" dirty="0">
                <a:latin typeface="Montserrat SemiBold" panose="00000700000000000000" pitchFamily="2" charset="0"/>
                <a:cs typeface="Archivo SemiBold" pitchFamily="2" charset="0"/>
              </a:rPr>
              <a:t>Información de Indicadores</a:t>
            </a:r>
          </a:p>
          <a:p>
            <a:pPr>
              <a:spcAft>
                <a:spcPts val="1200"/>
              </a:spcAft>
            </a:pPr>
            <a:r>
              <a:rPr lang="es-ES" sz="1600" dirty="0">
                <a:latin typeface="Montserrat SemiBold" panose="00000700000000000000" pitchFamily="2" charset="0"/>
                <a:cs typeface="Archivo SemiBold" pitchFamily="2" charset="0"/>
              </a:rPr>
              <a:t>Retos</a:t>
            </a:r>
          </a:p>
          <a:p>
            <a:pPr>
              <a:spcAft>
                <a:spcPts val="1200"/>
              </a:spcAft>
            </a:pPr>
            <a:endParaRPr lang="es-ES" sz="1600" dirty="0">
              <a:latin typeface="Montserrat SemiBold" panose="00000700000000000000" pitchFamily="2" charset="0"/>
              <a:cs typeface="Archivo SemiBold" pitchFamily="2" charset="0"/>
            </a:endParaRPr>
          </a:p>
        </p:txBody>
      </p:sp>
      <p:pic>
        <p:nvPicPr>
          <p:cNvPr id="7" name="Imagen 6" descr="Logotipo&#10;&#10;El contenido generado por IA puede ser incorrecto.">
            <a:extLst>
              <a:ext uri="{FF2B5EF4-FFF2-40B4-BE49-F238E27FC236}">
                <a16:creationId xmlns:a16="http://schemas.microsoft.com/office/drawing/2014/main" id="{3E27F1EC-82EC-A977-EAA8-3DA3BE290B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8674" r="-1550" b="34050"/>
          <a:stretch>
            <a:fillRect/>
          </a:stretch>
        </p:blipFill>
        <p:spPr>
          <a:xfrm>
            <a:off x="10919827" y="6392197"/>
            <a:ext cx="1107083" cy="46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90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n 39">
            <a:extLst>
              <a:ext uri="{FF2B5EF4-FFF2-40B4-BE49-F238E27FC236}">
                <a16:creationId xmlns:a16="http://schemas.microsoft.com/office/drawing/2014/main" id="{21529AEC-F12D-5C5A-AECB-20FD4BDCE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96036" cy="4367284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D6DA718F-7354-ECE7-E545-4762A1EC7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1974" y="814936"/>
            <a:ext cx="5551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s-CO" dirty="0"/>
              <a:t>Gestión de las Garantías del</a:t>
            </a:r>
          </a:p>
        </p:txBody>
      </p:sp>
      <p:graphicFrame>
        <p:nvGraphicFramePr>
          <p:cNvPr id="23" name="Diagrama 22">
            <a:extLst>
              <a:ext uri="{FF2B5EF4-FFF2-40B4-BE49-F238E27FC236}">
                <a16:creationId xmlns:a16="http://schemas.microsoft.com/office/drawing/2014/main" id="{6CD32E45-9CEC-0D66-724C-48B273926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6052298"/>
              </p:ext>
            </p:extLst>
          </p:nvPr>
        </p:nvGraphicFramePr>
        <p:xfrm>
          <a:off x="821465" y="2550444"/>
          <a:ext cx="10701481" cy="1187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5B6EAEE3-C491-84DE-F13C-7640C729E8B4}"/>
              </a:ext>
            </a:extLst>
          </p:cNvPr>
          <p:cNvSpPr/>
          <p:nvPr/>
        </p:nvSpPr>
        <p:spPr>
          <a:xfrm>
            <a:off x="821465" y="2091841"/>
            <a:ext cx="10651904" cy="340519"/>
          </a:xfrm>
          <a:prstGeom prst="roundRect">
            <a:avLst/>
          </a:prstGeom>
          <a:solidFill>
            <a:srgbClr val="CADB2A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rPr>
              <a:t>ADMINISTRACIÓN DE GARANTÍAS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C90DD646-39F1-26B0-5869-7994609DFEB3}"/>
              </a:ext>
            </a:extLst>
          </p:cNvPr>
          <p:cNvSpPr/>
          <p:nvPr/>
        </p:nvSpPr>
        <p:spPr>
          <a:xfrm>
            <a:off x="307250" y="4638923"/>
            <a:ext cx="3059405" cy="1169551"/>
          </a:xfrm>
          <a:prstGeom prst="rect">
            <a:avLst/>
          </a:prstGeom>
          <a:ln>
            <a:solidFill>
              <a:srgbClr val="FFB7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rPr>
              <a:t>Por solicitud del Intermediario se expide certificado.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rPr>
              <a:t>Integración con aplicativo AGROS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D093F602-2962-E767-9A2E-8F3E807D5598}"/>
              </a:ext>
            </a:extLst>
          </p:cNvPr>
          <p:cNvSpPr/>
          <p:nvPr/>
        </p:nvSpPr>
        <p:spPr>
          <a:xfrm>
            <a:off x="8660922" y="4631403"/>
            <a:ext cx="2812448" cy="1384995"/>
          </a:xfrm>
          <a:prstGeom prst="rect">
            <a:avLst/>
          </a:prstGeom>
          <a:ln>
            <a:solidFill>
              <a:srgbClr val="FFB7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es-CO" sz="1400" dirty="0">
                <a:solidFill>
                  <a:prstClr val="black"/>
                </a:solidFill>
                <a:latin typeface="Montserrat Medium" panose="00000600000000000000" pitchFamily="2" charset="0"/>
                <a:cs typeface="Arial" panose="020B0604020202020204" pitchFamily="34" charset="0"/>
              </a:rPr>
              <a:t>Solicitud reclamaciones por incumplimiento de los usuarios</a:t>
            </a:r>
          </a:p>
          <a:p>
            <a:pPr lvl="0"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rPr>
              <a:t>Giro al Intermediario del valor garantizado por siniestros reclamados.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829E204-D524-1BE9-C72B-7E156B4289CF}"/>
              </a:ext>
            </a:extLst>
          </p:cNvPr>
          <p:cNvSpPr/>
          <p:nvPr/>
        </p:nvSpPr>
        <p:spPr>
          <a:xfrm>
            <a:off x="4510987" y="4615556"/>
            <a:ext cx="3170023" cy="1169551"/>
          </a:xfrm>
          <a:prstGeom prst="rect">
            <a:avLst/>
          </a:prstGeom>
          <a:ln>
            <a:solidFill>
              <a:srgbClr val="FFB7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400" dirty="0">
                <a:solidFill>
                  <a:prstClr val="black"/>
                </a:solidFill>
                <a:latin typeface="Montserrat Medium" panose="00000600000000000000" pitchFamily="2" charset="0"/>
                <a:cs typeface="Arial" panose="020B0604020202020204" pitchFamily="34" charset="0"/>
              </a:rPr>
              <a:t>S</a:t>
            </a:r>
            <a:r>
              <a:rPr kumimoji="0" lang="es-CO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rPr>
              <a:t>aldos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rPr>
              <a:t> de los créditos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400" dirty="0">
                <a:solidFill>
                  <a:prstClr val="black"/>
                </a:solidFill>
                <a:latin typeface="Montserrat Medium" panose="00000600000000000000" pitchFamily="2" charset="0"/>
                <a:cs typeface="Arial" panose="020B0604020202020204" pitchFamily="34" charset="0"/>
              </a:rPr>
              <a:t>Estados de las garantías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rPr>
              <a:t>Reservas y provisiones garantías vigentes.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400" dirty="0">
                <a:solidFill>
                  <a:prstClr val="black"/>
                </a:solidFill>
                <a:latin typeface="Montserrat Medium" panose="00000600000000000000" pitchFamily="2" charset="0"/>
                <a:cs typeface="Arial" panose="020B0604020202020204" pitchFamily="34" charset="0"/>
              </a:rPr>
              <a:t>Novedades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2D171A61-A170-32EB-C0C4-75C793DA215A}"/>
              </a:ext>
            </a:extLst>
          </p:cNvPr>
          <p:cNvCxnSpPr>
            <a:cxnSpLocks/>
          </p:cNvCxnSpPr>
          <p:nvPr/>
        </p:nvCxnSpPr>
        <p:spPr>
          <a:xfrm flipH="1" flipV="1">
            <a:off x="1949673" y="3807125"/>
            <a:ext cx="1" cy="762264"/>
          </a:xfrm>
          <a:prstGeom prst="straightConnector1">
            <a:avLst/>
          </a:prstGeom>
          <a:ln w="28575">
            <a:solidFill>
              <a:srgbClr val="FFB700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3929AA89-9E03-EAAA-544A-84C8AE326569}"/>
              </a:ext>
            </a:extLst>
          </p:cNvPr>
          <p:cNvCxnSpPr/>
          <p:nvPr/>
        </p:nvCxnSpPr>
        <p:spPr>
          <a:xfrm flipH="1" flipV="1">
            <a:off x="6095999" y="3807125"/>
            <a:ext cx="1" cy="762264"/>
          </a:xfrm>
          <a:prstGeom prst="straightConnector1">
            <a:avLst/>
          </a:prstGeom>
          <a:ln w="28575">
            <a:solidFill>
              <a:srgbClr val="FFB700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4E7F7BB4-1CA1-ACB9-EA90-9E819679F3AA}"/>
              </a:ext>
            </a:extLst>
          </p:cNvPr>
          <p:cNvCxnSpPr/>
          <p:nvPr/>
        </p:nvCxnSpPr>
        <p:spPr>
          <a:xfrm flipH="1" flipV="1">
            <a:off x="10242326" y="3807125"/>
            <a:ext cx="1" cy="762264"/>
          </a:xfrm>
          <a:prstGeom prst="straightConnector1">
            <a:avLst/>
          </a:prstGeom>
          <a:ln w="28575">
            <a:solidFill>
              <a:srgbClr val="FFB700"/>
            </a:solidFill>
            <a:headEnd type="oval" w="med" len="med"/>
            <a:tailEnd type="oval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2">
            <a:extLst>
              <a:ext uri="{FF2B5EF4-FFF2-40B4-BE49-F238E27FC236}">
                <a16:creationId xmlns:a16="http://schemas.microsoft.com/office/drawing/2014/main" id="{FDE56639-FBE6-58E9-8B64-362D7900E8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65"/>
          <a:stretch>
            <a:fillRect/>
          </a:stretch>
        </p:blipFill>
        <p:spPr bwMode="auto">
          <a:xfrm>
            <a:off x="6172206" y="814936"/>
            <a:ext cx="880825" cy="37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magen 38" descr="Logotipo&#10;&#10;El contenido generado por IA puede ser incorrecto.">
            <a:extLst>
              <a:ext uri="{FF2B5EF4-FFF2-40B4-BE49-F238E27FC236}">
                <a16:creationId xmlns:a16="http://schemas.microsoft.com/office/drawing/2014/main" id="{D529B700-F1AC-1FEF-22B0-9A8302754BD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28674" r="-1550" b="34050"/>
          <a:stretch>
            <a:fillRect/>
          </a:stretch>
        </p:blipFill>
        <p:spPr>
          <a:xfrm>
            <a:off x="10919827" y="6392197"/>
            <a:ext cx="1107083" cy="46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3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FC2BB-FC2B-4D34-EAC4-737DD7A6D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n 72">
            <a:extLst>
              <a:ext uri="{FF2B5EF4-FFF2-40B4-BE49-F238E27FC236}">
                <a16:creationId xmlns:a16="http://schemas.microsoft.com/office/drawing/2014/main" id="{C15A6297-0EE1-6C2C-2A1B-30F910F6A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8" y="0"/>
            <a:ext cx="1689811" cy="3373915"/>
          </a:xfrm>
          <a:prstGeom prst="rect">
            <a:avLst/>
          </a:prstGeom>
        </p:spPr>
      </p:pic>
      <p:grpSp>
        <p:nvGrpSpPr>
          <p:cNvPr id="58" name="Grupo 57">
            <a:extLst>
              <a:ext uri="{FF2B5EF4-FFF2-40B4-BE49-F238E27FC236}">
                <a16:creationId xmlns:a16="http://schemas.microsoft.com/office/drawing/2014/main" id="{F60BAF82-F3EF-7606-5013-ACEF98D7FB7E}"/>
              </a:ext>
            </a:extLst>
          </p:cNvPr>
          <p:cNvGrpSpPr/>
          <p:nvPr/>
        </p:nvGrpSpPr>
        <p:grpSpPr>
          <a:xfrm>
            <a:off x="9027857" y="1704110"/>
            <a:ext cx="3164143" cy="5153890"/>
            <a:chOff x="-202727" y="207520"/>
            <a:chExt cx="4157968" cy="6485671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ECE935C1-3A4B-CB84-9231-A6B30A26308E}"/>
                </a:ext>
              </a:extLst>
            </p:cNvPr>
            <p:cNvGrpSpPr/>
            <p:nvPr/>
          </p:nvGrpSpPr>
          <p:grpSpPr>
            <a:xfrm>
              <a:off x="-8642" y="1545629"/>
              <a:ext cx="3745411" cy="5147562"/>
              <a:chOff x="3355975" y="1137925"/>
              <a:chExt cx="4446588" cy="5556563"/>
            </a:xfrm>
          </p:grpSpPr>
          <p:sp>
            <p:nvSpPr>
              <p:cNvPr id="3" name="AutoShape 4">
                <a:extLst>
                  <a:ext uri="{FF2B5EF4-FFF2-40B4-BE49-F238E27FC236}">
                    <a16:creationId xmlns:a16="http://schemas.microsoft.com/office/drawing/2014/main" id="{77E86147-BDEE-AC31-B349-A1C3CF32008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381301" y="1137925"/>
                <a:ext cx="3986213" cy="5510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146A3DAE-E429-B267-E94D-ED9EDC98320F}"/>
                  </a:ext>
                </a:extLst>
              </p:cNvPr>
              <p:cNvSpPr/>
              <p:nvPr/>
            </p:nvSpPr>
            <p:spPr>
              <a:xfrm>
                <a:off x="4267461" y="5358039"/>
                <a:ext cx="179982" cy="2260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C187F750-F5BD-619F-6CA2-28857FB28ACB}"/>
                  </a:ext>
                </a:extLst>
              </p:cNvPr>
              <p:cNvSpPr/>
              <p:nvPr/>
            </p:nvSpPr>
            <p:spPr>
              <a:xfrm>
                <a:off x="5258861" y="4657759"/>
                <a:ext cx="179982" cy="3155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B5D26446-5AB0-2CC3-6DF4-94793574EC80}"/>
                  </a:ext>
                </a:extLst>
              </p:cNvPr>
              <p:cNvSpPr/>
              <p:nvPr/>
            </p:nvSpPr>
            <p:spPr>
              <a:xfrm>
                <a:off x="5992633" y="3998271"/>
                <a:ext cx="179982" cy="2760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EF20A50E-A753-EA39-FBF8-3E7C98361409}"/>
                  </a:ext>
                </a:extLst>
              </p:cNvPr>
              <p:cNvSpPr/>
              <p:nvPr/>
            </p:nvSpPr>
            <p:spPr>
              <a:xfrm>
                <a:off x="6929530" y="3196344"/>
                <a:ext cx="117735" cy="2760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E8EDAFD0-520A-66E4-D095-798B54B9D9F5}"/>
                  </a:ext>
                </a:extLst>
              </p:cNvPr>
              <p:cNvSpPr/>
              <p:nvPr/>
            </p:nvSpPr>
            <p:spPr>
              <a:xfrm>
                <a:off x="6123365" y="2543609"/>
                <a:ext cx="117735" cy="236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1E7BD21F-0C11-54BD-EEE0-C18737462249}"/>
                  </a:ext>
                </a:extLst>
              </p:cNvPr>
              <p:cNvSpPr/>
              <p:nvPr/>
            </p:nvSpPr>
            <p:spPr>
              <a:xfrm>
                <a:off x="5379655" y="2088964"/>
                <a:ext cx="117735" cy="236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F08315F9-C4CB-BE29-C42C-F5B121FC95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55975" y="1184275"/>
                <a:ext cx="4446588" cy="5510213"/>
              </a:xfrm>
              <a:custGeom>
                <a:avLst/>
                <a:gdLst>
                  <a:gd name="T0" fmla="*/ 6964 w 14589"/>
                  <a:gd name="T1" fmla="*/ 1 h 18000"/>
                  <a:gd name="T2" fmla="*/ 6639 w 14589"/>
                  <a:gd name="T3" fmla="*/ 119 h 18000"/>
                  <a:gd name="T4" fmla="*/ 8408 w 14589"/>
                  <a:gd name="T5" fmla="*/ 7800 h 18000"/>
                  <a:gd name="T6" fmla="*/ 3502 w 14589"/>
                  <a:gd name="T7" fmla="*/ 17811 h 18000"/>
                  <a:gd name="T8" fmla="*/ 6833 w 14589"/>
                  <a:gd name="T9" fmla="*/ 792 h 18000"/>
                  <a:gd name="T10" fmla="*/ 6595 w 14589"/>
                  <a:gd name="T11" fmla="*/ 463 h 18000"/>
                  <a:gd name="T12" fmla="*/ 7275 w 14589"/>
                  <a:gd name="T13" fmla="*/ 1319 h 18000"/>
                  <a:gd name="T14" fmla="*/ 7215 w 14589"/>
                  <a:gd name="T15" fmla="*/ 1374 h 18000"/>
                  <a:gd name="T16" fmla="*/ 6703 w 14589"/>
                  <a:gd name="T17" fmla="*/ 1855 h 18000"/>
                  <a:gd name="T18" fmla="*/ 6719 w 14589"/>
                  <a:gd name="T19" fmla="*/ 1915 h 18000"/>
                  <a:gd name="T20" fmla="*/ 6369 w 14589"/>
                  <a:gd name="T21" fmla="*/ 2032 h 18000"/>
                  <a:gd name="T22" fmla="*/ 6029 w 14589"/>
                  <a:gd name="T23" fmla="*/ 2236 h 18000"/>
                  <a:gd name="T24" fmla="*/ 5087 w 14589"/>
                  <a:gd name="T25" fmla="*/ 2773 h 18000"/>
                  <a:gd name="T26" fmla="*/ 4833 w 14589"/>
                  <a:gd name="T27" fmla="*/ 3103 h 18000"/>
                  <a:gd name="T28" fmla="*/ 4759 w 14589"/>
                  <a:gd name="T29" fmla="*/ 3448 h 18000"/>
                  <a:gd name="T30" fmla="*/ 5328 w 14589"/>
                  <a:gd name="T31" fmla="*/ 4479 h 18000"/>
                  <a:gd name="T32" fmla="*/ 5086 w 14589"/>
                  <a:gd name="T33" fmla="*/ 4145 h 18000"/>
                  <a:gd name="T34" fmla="*/ 5330 w 14589"/>
                  <a:gd name="T35" fmla="*/ 2517 h 18000"/>
                  <a:gd name="T36" fmla="*/ 5348 w 14589"/>
                  <a:gd name="T37" fmla="*/ 2575 h 18000"/>
                  <a:gd name="T38" fmla="*/ 5551 w 14589"/>
                  <a:gd name="T39" fmla="*/ 4706 h 18000"/>
                  <a:gd name="T40" fmla="*/ 6440 w 14589"/>
                  <a:gd name="T41" fmla="*/ 5505 h 18000"/>
                  <a:gd name="T42" fmla="*/ 6459 w 14589"/>
                  <a:gd name="T43" fmla="*/ 5449 h 18000"/>
                  <a:gd name="T44" fmla="*/ 6722 w 14589"/>
                  <a:gd name="T45" fmla="*/ 5733 h 18000"/>
                  <a:gd name="T46" fmla="*/ 7690 w 14589"/>
                  <a:gd name="T47" fmla="*/ 6402 h 18000"/>
                  <a:gd name="T48" fmla="*/ 7373 w 14589"/>
                  <a:gd name="T49" fmla="*/ 6136 h 18000"/>
                  <a:gd name="T50" fmla="*/ 8272 w 14589"/>
                  <a:gd name="T51" fmla="*/ 6846 h 18000"/>
                  <a:gd name="T52" fmla="*/ 8316 w 14589"/>
                  <a:gd name="T53" fmla="*/ 6839 h 18000"/>
                  <a:gd name="T54" fmla="*/ 8578 w 14589"/>
                  <a:gd name="T55" fmla="*/ 7017 h 18000"/>
                  <a:gd name="T56" fmla="*/ 9536 w 14589"/>
                  <a:gd name="T57" fmla="*/ 7730 h 18000"/>
                  <a:gd name="T58" fmla="*/ 9556 w 14589"/>
                  <a:gd name="T59" fmla="*/ 7672 h 18000"/>
                  <a:gd name="T60" fmla="*/ 3781 w 14589"/>
                  <a:gd name="T61" fmla="*/ 17661 h 18000"/>
                  <a:gd name="T62" fmla="*/ 4823 w 14589"/>
                  <a:gd name="T63" fmla="*/ 17110 h 18000"/>
                  <a:gd name="T64" fmla="*/ 4790 w 14589"/>
                  <a:gd name="T65" fmla="*/ 17055 h 18000"/>
                  <a:gd name="T66" fmla="*/ 5135 w 14589"/>
                  <a:gd name="T67" fmla="*/ 16920 h 18000"/>
                  <a:gd name="T68" fmla="*/ 5477 w 14589"/>
                  <a:gd name="T69" fmla="*/ 16715 h 18000"/>
                  <a:gd name="T70" fmla="*/ 5765 w 14589"/>
                  <a:gd name="T71" fmla="*/ 16458 h 18000"/>
                  <a:gd name="T72" fmla="*/ 6438 w 14589"/>
                  <a:gd name="T73" fmla="*/ 16091 h 18000"/>
                  <a:gd name="T74" fmla="*/ 6760 w 14589"/>
                  <a:gd name="T75" fmla="*/ 15830 h 18000"/>
                  <a:gd name="T76" fmla="*/ 7018 w 14589"/>
                  <a:gd name="T77" fmla="*/ 15645 h 18000"/>
                  <a:gd name="T78" fmla="*/ 7971 w 14589"/>
                  <a:gd name="T79" fmla="*/ 14954 h 18000"/>
                  <a:gd name="T80" fmla="*/ 7931 w 14589"/>
                  <a:gd name="T81" fmla="*/ 14904 h 18000"/>
                  <a:gd name="T82" fmla="*/ 8242 w 14589"/>
                  <a:gd name="T83" fmla="*/ 14715 h 18000"/>
                  <a:gd name="T84" fmla="*/ 8550 w 14589"/>
                  <a:gd name="T85" fmla="*/ 14455 h 18000"/>
                  <a:gd name="T86" fmla="*/ 8786 w 14589"/>
                  <a:gd name="T87" fmla="*/ 14150 h 18000"/>
                  <a:gd name="T88" fmla="*/ 9365 w 14589"/>
                  <a:gd name="T89" fmla="*/ 13649 h 18000"/>
                  <a:gd name="T90" fmla="*/ 9611 w 14589"/>
                  <a:gd name="T91" fmla="*/ 13316 h 18000"/>
                  <a:gd name="T92" fmla="*/ 9802 w 14589"/>
                  <a:gd name="T93" fmla="*/ 13020 h 18000"/>
                  <a:gd name="T94" fmla="*/ 10094 w 14589"/>
                  <a:gd name="T95" fmla="*/ 8246 h 18000"/>
                  <a:gd name="T96" fmla="*/ 10118 w 14589"/>
                  <a:gd name="T97" fmla="*/ 8192 h 18000"/>
                  <a:gd name="T98" fmla="*/ 10239 w 14589"/>
                  <a:gd name="T99" fmla="*/ 12438 h 18000"/>
                  <a:gd name="T100" fmla="*/ 10554 w 14589"/>
                  <a:gd name="T101" fmla="*/ 8852 h 18000"/>
                  <a:gd name="T102" fmla="*/ 10581 w 14589"/>
                  <a:gd name="T103" fmla="*/ 8804 h 18000"/>
                  <a:gd name="T104" fmla="*/ 10611 w 14589"/>
                  <a:gd name="T105" fmla="*/ 11770 h 18000"/>
                  <a:gd name="T106" fmla="*/ 10782 w 14589"/>
                  <a:gd name="T107" fmla="*/ 11396 h 18000"/>
                  <a:gd name="T108" fmla="*/ 10867 w 14589"/>
                  <a:gd name="T109" fmla="*/ 9546 h 18000"/>
                  <a:gd name="T110" fmla="*/ 10863 w 14589"/>
                  <a:gd name="T111" fmla="*/ 11053 h 18000"/>
                  <a:gd name="T112" fmla="*/ 10966 w 14589"/>
                  <a:gd name="T113" fmla="*/ 10650 h 18000"/>
                  <a:gd name="T114" fmla="*/ 10928 w 14589"/>
                  <a:gd name="T115" fmla="*/ 10256 h 18000"/>
                  <a:gd name="T116" fmla="*/ 10991 w 14589"/>
                  <a:gd name="T117" fmla="*/ 10268 h 18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89" h="18000">
                    <a:moveTo>
                      <a:pt x="10788" y="7681"/>
                    </a:moveTo>
                    <a:cubicBezTo>
                      <a:pt x="6614" y="5015"/>
                      <a:pt x="4414" y="3441"/>
                      <a:pt x="5895" y="2641"/>
                    </a:cubicBezTo>
                    <a:cubicBezTo>
                      <a:pt x="7374" y="1841"/>
                      <a:pt x="8128" y="1641"/>
                      <a:pt x="7328" y="961"/>
                    </a:cubicBezTo>
                    <a:cubicBezTo>
                      <a:pt x="6528" y="281"/>
                      <a:pt x="6869" y="135"/>
                      <a:pt x="7335" y="1"/>
                    </a:cubicBezTo>
                    <a:lnTo>
                      <a:pt x="6964" y="1"/>
                    </a:lnTo>
                    <a:cubicBezTo>
                      <a:pt x="6964" y="14"/>
                      <a:pt x="6956" y="25"/>
                      <a:pt x="6944" y="30"/>
                    </a:cubicBezTo>
                    <a:cubicBezTo>
                      <a:pt x="6850" y="70"/>
                      <a:pt x="6751" y="112"/>
                      <a:pt x="6678" y="169"/>
                    </a:cubicBezTo>
                    <a:cubicBezTo>
                      <a:pt x="6672" y="174"/>
                      <a:pt x="6665" y="175"/>
                      <a:pt x="6658" y="175"/>
                    </a:cubicBezTo>
                    <a:cubicBezTo>
                      <a:pt x="6648" y="175"/>
                      <a:pt x="6640" y="171"/>
                      <a:pt x="6633" y="163"/>
                    </a:cubicBezTo>
                    <a:cubicBezTo>
                      <a:pt x="6623" y="150"/>
                      <a:pt x="6625" y="129"/>
                      <a:pt x="6639" y="119"/>
                    </a:cubicBezTo>
                    <a:cubicBezTo>
                      <a:pt x="6700" y="71"/>
                      <a:pt x="6774" y="34"/>
                      <a:pt x="6850" y="0"/>
                    </a:cubicBezTo>
                    <a:lnTo>
                      <a:pt x="6643" y="0"/>
                    </a:lnTo>
                    <a:cubicBezTo>
                      <a:pt x="6178" y="134"/>
                      <a:pt x="5843" y="280"/>
                      <a:pt x="6643" y="960"/>
                    </a:cubicBezTo>
                    <a:cubicBezTo>
                      <a:pt x="7443" y="1640"/>
                      <a:pt x="6051" y="1809"/>
                      <a:pt x="4588" y="2640"/>
                    </a:cubicBezTo>
                    <a:cubicBezTo>
                      <a:pt x="3415" y="3307"/>
                      <a:pt x="4168" y="5240"/>
                      <a:pt x="8408" y="7800"/>
                    </a:cubicBezTo>
                    <a:cubicBezTo>
                      <a:pt x="12648" y="10360"/>
                      <a:pt x="6161" y="14840"/>
                      <a:pt x="0" y="18000"/>
                    </a:cubicBezTo>
                    <a:lnTo>
                      <a:pt x="3101" y="18000"/>
                    </a:lnTo>
                    <a:cubicBezTo>
                      <a:pt x="3101" y="17988"/>
                      <a:pt x="3108" y="17977"/>
                      <a:pt x="3119" y="17971"/>
                    </a:cubicBezTo>
                    <a:cubicBezTo>
                      <a:pt x="3121" y="17970"/>
                      <a:pt x="3246" y="17910"/>
                      <a:pt x="3459" y="17797"/>
                    </a:cubicBezTo>
                    <a:cubicBezTo>
                      <a:pt x="3475" y="17789"/>
                      <a:pt x="3494" y="17795"/>
                      <a:pt x="3502" y="17811"/>
                    </a:cubicBezTo>
                    <a:cubicBezTo>
                      <a:pt x="3510" y="17826"/>
                      <a:pt x="3505" y="17846"/>
                      <a:pt x="3488" y="17854"/>
                    </a:cubicBezTo>
                    <a:cubicBezTo>
                      <a:pt x="3359" y="17922"/>
                      <a:pt x="3261" y="17972"/>
                      <a:pt x="3204" y="18000"/>
                    </a:cubicBezTo>
                    <a:lnTo>
                      <a:pt x="5747" y="18000"/>
                    </a:lnTo>
                    <a:cubicBezTo>
                      <a:pt x="11908" y="14840"/>
                      <a:pt x="14589" y="10107"/>
                      <a:pt x="10788" y="7681"/>
                    </a:cubicBezTo>
                    <a:close/>
                    <a:moveTo>
                      <a:pt x="6833" y="792"/>
                    </a:moveTo>
                    <a:cubicBezTo>
                      <a:pt x="6827" y="798"/>
                      <a:pt x="6819" y="801"/>
                      <a:pt x="6811" y="801"/>
                    </a:cubicBezTo>
                    <a:cubicBezTo>
                      <a:pt x="6803" y="801"/>
                      <a:pt x="6795" y="798"/>
                      <a:pt x="6789" y="791"/>
                    </a:cubicBezTo>
                    <a:cubicBezTo>
                      <a:pt x="6667" y="668"/>
                      <a:pt x="6583" y="575"/>
                      <a:pt x="6539" y="493"/>
                    </a:cubicBezTo>
                    <a:cubicBezTo>
                      <a:pt x="6531" y="477"/>
                      <a:pt x="6536" y="458"/>
                      <a:pt x="6552" y="450"/>
                    </a:cubicBezTo>
                    <a:cubicBezTo>
                      <a:pt x="6567" y="441"/>
                      <a:pt x="6587" y="447"/>
                      <a:pt x="6595" y="463"/>
                    </a:cubicBezTo>
                    <a:cubicBezTo>
                      <a:pt x="6640" y="546"/>
                      <a:pt x="6742" y="653"/>
                      <a:pt x="6834" y="747"/>
                    </a:cubicBezTo>
                    <a:cubicBezTo>
                      <a:pt x="6846" y="760"/>
                      <a:pt x="6846" y="780"/>
                      <a:pt x="6833" y="792"/>
                    </a:cubicBezTo>
                    <a:close/>
                    <a:moveTo>
                      <a:pt x="7054" y="1020"/>
                    </a:moveTo>
                    <a:cubicBezTo>
                      <a:pt x="7067" y="1010"/>
                      <a:pt x="7087" y="1010"/>
                      <a:pt x="7099" y="1024"/>
                    </a:cubicBezTo>
                    <a:cubicBezTo>
                      <a:pt x="7206" y="1147"/>
                      <a:pt x="7262" y="1240"/>
                      <a:pt x="7275" y="1319"/>
                    </a:cubicBezTo>
                    <a:cubicBezTo>
                      <a:pt x="7278" y="1335"/>
                      <a:pt x="7279" y="1350"/>
                      <a:pt x="7279" y="1365"/>
                    </a:cubicBezTo>
                    <a:lnTo>
                      <a:pt x="7279" y="1376"/>
                    </a:lnTo>
                    <a:cubicBezTo>
                      <a:pt x="7278" y="1393"/>
                      <a:pt x="7264" y="1407"/>
                      <a:pt x="7247" y="1407"/>
                    </a:cubicBezTo>
                    <a:cubicBezTo>
                      <a:pt x="7247" y="1407"/>
                      <a:pt x="7247" y="1407"/>
                      <a:pt x="7246" y="1407"/>
                    </a:cubicBezTo>
                    <a:cubicBezTo>
                      <a:pt x="7228" y="1406"/>
                      <a:pt x="7214" y="1391"/>
                      <a:pt x="7215" y="1374"/>
                    </a:cubicBezTo>
                    <a:lnTo>
                      <a:pt x="7215" y="1365"/>
                    </a:lnTo>
                    <a:cubicBezTo>
                      <a:pt x="7215" y="1354"/>
                      <a:pt x="7214" y="1340"/>
                      <a:pt x="7212" y="1328"/>
                    </a:cubicBezTo>
                    <a:cubicBezTo>
                      <a:pt x="7201" y="1264"/>
                      <a:pt x="7148" y="1178"/>
                      <a:pt x="7051" y="1065"/>
                    </a:cubicBezTo>
                    <a:cubicBezTo>
                      <a:pt x="7039" y="1052"/>
                      <a:pt x="7041" y="1032"/>
                      <a:pt x="7054" y="1020"/>
                    </a:cubicBezTo>
                    <a:close/>
                    <a:moveTo>
                      <a:pt x="6703" y="1855"/>
                    </a:moveTo>
                    <a:cubicBezTo>
                      <a:pt x="6846" y="1775"/>
                      <a:pt x="6945" y="1714"/>
                      <a:pt x="7021" y="1655"/>
                    </a:cubicBezTo>
                    <a:cubicBezTo>
                      <a:pt x="7035" y="1645"/>
                      <a:pt x="7056" y="1647"/>
                      <a:pt x="7066" y="1661"/>
                    </a:cubicBezTo>
                    <a:cubicBezTo>
                      <a:pt x="7077" y="1675"/>
                      <a:pt x="7074" y="1695"/>
                      <a:pt x="7060" y="1705"/>
                    </a:cubicBezTo>
                    <a:cubicBezTo>
                      <a:pt x="6981" y="1766"/>
                      <a:pt x="6881" y="1830"/>
                      <a:pt x="6734" y="1911"/>
                    </a:cubicBezTo>
                    <a:cubicBezTo>
                      <a:pt x="6729" y="1914"/>
                      <a:pt x="6723" y="1915"/>
                      <a:pt x="6719" y="1915"/>
                    </a:cubicBezTo>
                    <a:cubicBezTo>
                      <a:pt x="6707" y="1915"/>
                      <a:pt x="6697" y="1910"/>
                      <a:pt x="6691" y="1900"/>
                    </a:cubicBezTo>
                    <a:cubicBezTo>
                      <a:pt x="6683" y="1883"/>
                      <a:pt x="6687" y="1864"/>
                      <a:pt x="6703" y="1855"/>
                    </a:cubicBezTo>
                    <a:close/>
                    <a:moveTo>
                      <a:pt x="6018" y="2175"/>
                    </a:moveTo>
                    <a:lnTo>
                      <a:pt x="6082" y="2149"/>
                    </a:lnTo>
                    <a:cubicBezTo>
                      <a:pt x="6186" y="2109"/>
                      <a:pt x="6284" y="2071"/>
                      <a:pt x="6369" y="2032"/>
                    </a:cubicBezTo>
                    <a:cubicBezTo>
                      <a:pt x="6385" y="2025"/>
                      <a:pt x="6404" y="2031"/>
                      <a:pt x="6411" y="2047"/>
                    </a:cubicBezTo>
                    <a:cubicBezTo>
                      <a:pt x="6419" y="2064"/>
                      <a:pt x="6412" y="2082"/>
                      <a:pt x="6396" y="2090"/>
                    </a:cubicBezTo>
                    <a:cubicBezTo>
                      <a:pt x="6309" y="2130"/>
                      <a:pt x="6210" y="2168"/>
                      <a:pt x="6105" y="2209"/>
                    </a:cubicBezTo>
                    <a:lnTo>
                      <a:pt x="6040" y="2234"/>
                    </a:lnTo>
                    <a:cubicBezTo>
                      <a:pt x="6036" y="2235"/>
                      <a:pt x="6033" y="2236"/>
                      <a:pt x="6029" y="2236"/>
                    </a:cubicBezTo>
                    <a:cubicBezTo>
                      <a:pt x="6015" y="2236"/>
                      <a:pt x="6003" y="2228"/>
                      <a:pt x="5999" y="2215"/>
                    </a:cubicBezTo>
                    <a:cubicBezTo>
                      <a:pt x="5993" y="2199"/>
                      <a:pt x="6001" y="2180"/>
                      <a:pt x="6018" y="2175"/>
                    </a:cubicBezTo>
                    <a:close/>
                    <a:moveTo>
                      <a:pt x="4833" y="3103"/>
                    </a:moveTo>
                    <a:cubicBezTo>
                      <a:pt x="4888" y="2985"/>
                      <a:pt x="4958" y="2875"/>
                      <a:pt x="5042" y="2776"/>
                    </a:cubicBezTo>
                    <a:cubicBezTo>
                      <a:pt x="5054" y="2763"/>
                      <a:pt x="5074" y="2761"/>
                      <a:pt x="5087" y="2773"/>
                    </a:cubicBezTo>
                    <a:cubicBezTo>
                      <a:pt x="5100" y="2785"/>
                      <a:pt x="5102" y="2805"/>
                      <a:pt x="5091" y="2818"/>
                    </a:cubicBezTo>
                    <a:cubicBezTo>
                      <a:pt x="5010" y="2911"/>
                      <a:pt x="4942" y="3016"/>
                      <a:pt x="4890" y="3130"/>
                    </a:cubicBezTo>
                    <a:cubicBezTo>
                      <a:pt x="4884" y="3140"/>
                      <a:pt x="4873" y="3148"/>
                      <a:pt x="4861" y="3148"/>
                    </a:cubicBezTo>
                    <a:cubicBezTo>
                      <a:pt x="4855" y="3148"/>
                      <a:pt x="4851" y="3147"/>
                      <a:pt x="4846" y="3145"/>
                    </a:cubicBezTo>
                    <a:cubicBezTo>
                      <a:pt x="4832" y="3138"/>
                      <a:pt x="4825" y="3119"/>
                      <a:pt x="4833" y="3103"/>
                    </a:cubicBezTo>
                    <a:close/>
                    <a:moveTo>
                      <a:pt x="4873" y="3871"/>
                    </a:moveTo>
                    <a:cubicBezTo>
                      <a:pt x="4867" y="3874"/>
                      <a:pt x="4863" y="3875"/>
                      <a:pt x="4859" y="3875"/>
                    </a:cubicBezTo>
                    <a:cubicBezTo>
                      <a:pt x="4847" y="3875"/>
                      <a:pt x="4836" y="3868"/>
                      <a:pt x="4830" y="3857"/>
                    </a:cubicBezTo>
                    <a:cubicBezTo>
                      <a:pt x="4763" y="3720"/>
                      <a:pt x="4728" y="3593"/>
                      <a:pt x="4728" y="3480"/>
                    </a:cubicBezTo>
                    <a:cubicBezTo>
                      <a:pt x="4728" y="3462"/>
                      <a:pt x="4742" y="3448"/>
                      <a:pt x="4759" y="3448"/>
                    </a:cubicBezTo>
                    <a:cubicBezTo>
                      <a:pt x="4759" y="3448"/>
                      <a:pt x="4759" y="3448"/>
                      <a:pt x="4759" y="3448"/>
                    </a:cubicBezTo>
                    <a:cubicBezTo>
                      <a:pt x="4777" y="3448"/>
                      <a:pt x="4791" y="3462"/>
                      <a:pt x="4791" y="3480"/>
                    </a:cubicBezTo>
                    <a:cubicBezTo>
                      <a:pt x="4792" y="3583"/>
                      <a:pt x="4825" y="3700"/>
                      <a:pt x="4887" y="3829"/>
                    </a:cubicBezTo>
                    <a:cubicBezTo>
                      <a:pt x="4895" y="3845"/>
                      <a:pt x="4889" y="3863"/>
                      <a:pt x="4873" y="3871"/>
                    </a:cubicBezTo>
                    <a:close/>
                    <a:moveTo>
                      <a:pt x="5328" y="4479"/>
                    </a:moveTo>
                    <a:cubicBezTo>
                      <a:pt x="5322" y="4485"/>
                      <a:pt x="5314" y="4487"/>
                      <a:pt x="5306" y="4487"/>
                    </a:cubicBezTo>
                    <a:cubicBezTo>
                      <a:pt x="5298" y="4487"/>
                      <a:pt x="5289" y="4484"/>
                      <a:pt x="5283" y="4476"/>
                    </a:cubicBezTo>
                    <a:cubicBezTo>
                      <a:pt x="5188" y="4374"/>
                      <a:pt x="5105" y="4275"/>
                      <a:pt x="5035" y="4183"/>
                    </a:cubicBezTo>
                    <a:cubicBezTo>
                      <a:pt x="5025" y="4169"/>
                      <a:pt x="5027" y="4149"/>
                      <a:pt x="5042" y="4138"/>
                    </a:cubicBezTo>
                    <a:cubicBezTo>
                      <a:pt x="5056" y="4128"/>
                      <a:pt x="5076" y="4130"/>
                      <a:pt x="5086" y="4145"/>
                    </a:cubicBezTo>
                    <a:cubicBezTo>
                      <a:pt x="5155" y="4235"/>
                      <a:pt x="5237" y="4334"/>
                      <a:pt x="5330" y="4434"/>
                    </a:cubicBezTo>
                    <a:cubicBezTo>
                      <a:pt x="5342" y="4447"/>
                      <a:pt x="5341" y="4468"/>
                      <a:pt x="5328" y="4479"/>
                    </a:cubicBezTo>
                    <a:close/>
                    <a:moveTo>
                      <a:pt x="5348" y="2575"/>
                    </a:moveTo>
                    <a:cubicBezTo>
                      <a:pt x="5339" y="2575"/>
                      <a:pt x="5329" y="2570"/>
                      <a:pt x="5323" y="2561"/>
                    </a:cubicBezTo>
                    <a:cubicBezTo>
                      <a:pt x="5312" y="2547"/>
                      <a:pt x="5316" y="2527"/>
                      <a:pt x="5330" y="2517"/>
                    </a:cubicBezTo>
                    <a:cubicBezTo>
                      <a:pt x="5427" y="2448"/>
                      <a:pt x="5537" y="2384"/>
                      <a:pt x="5664" y="2323"/>
                    </a:cubicBezTo>
                    <a:cubicBezTo>
                      <a:pt x="5680" y="2315"/>
                      <a:pt x="5698" y="2322"/>
                      <a:pt x="5705" y="2338"/>
                    </a:cubicBezTo>
                    <a:cubicBezTo>
                      <a:pt x="5713" y="2354"/>
                      <a:pt x="5706" y="2373"/>
                      <a:pt x="5691" y="2380"/>
                    </a:cubicBezTo>
                    <a:cubicBezTo>
                      <a:pt x="5567" y="2440"/>
                      <a:pt x="5461" y="2501"/>
                      <a:pt x="5366" y="2568"/>
                    </a:cubicBezTo>
                    <a:cubicBezTo>
                      <a:pt x="5362" y="2573"/>
                      <a:pt x="5355" y="2575"/>
                      <a:pt x="5348" y="2575"/>
                    </a:cubicBezTo>
                    <a:close/>
                    <a:moveTo>
                      <a:pt x="5878" y="5007"/>
                    </a:moveTo>
                    <a:cubicBezTo>
                      <a:pt x="5872" y="5015"/>
                      <a:pt x="5863" y="5018"/>
                      <a:pt x="5855" y="5018"/>
                    </a:cubicBezTo>
                    <a:cubicBezTo>
                      <a:pt x="5847" y="5018"/>
                      <a:pt x="5839" y="5015"/>
                      <a:pt x="5833" y="5010"/>
                    </a:cubicBezTo>
                    <a:cubicBezTo>
                      <a:pt x="5732" y="4920"/>
                      <a:pt x="5637" y="4833"/>
                      <a:pt x="5552" y="4750"/>
                    </a:cubicBezTo>
                    <a:cubicBezTo>
                      <a:pt x="5539" y="4739"/>
                      <a:pt x="5539" y="4718"/>
                      <a:pt x="5551" y="4706"/>
                    </a:cubicBezTo>
                    <a:cubicBezTo>
                      <a:pt x="5563" y="4694"/>
                      <a:pt x="5584" y="4693"/>
                      <a:pt x="5596" y="4705"/>
                    </a:cubicBezTo>
                    <a:cubicBezTo>
                      <a:pt x="5680" y="4787"/>
                      <a:pt x="5775" y="4874"/>
                      <a:pt x="5876" y="4962"/>
                    </a:cubicBezTo>
                    <a:cubicBezTo>
                      <a:pt x="5889" y="4974"/>
                      <a:pt x="5890" y="4994"/>
                      <a:pt x="5878" y="5007"/>
                    </a:cubicBezTo>
                    <a:close/>
                    <a:moveTo>
                      <a:pt x="6465" y="5494"/>
                    </a:moveTo>
                    <a:cubicBezTo>
                      <a:pt x="6459" y="5502"/>
                      <a:pt x="6449" y="5505"/>
                      <a:pt x="6440" y="5505"/>
                    </a:cubicBezTo>
                    <a:cubicBezTo>
                      <a:pt x="6432" y="5505"/>
                      <a:pt x="6425" y="5503"/>
                      <a:pt x="6420" y="5499"/>
                    </a:cubicBezTo>
                    <a:cubicBezTo>
                      <a:pt x="6317" y="5417"/>
                      <a:pt x="6217" y="5336"/>
                      <a:pt x="6123" y="5258"/>
                    </a:cubicBezTo>
                    <a:cubicBezTo>
                      <a:pt x="6109" y="5246"/>
                      <a:pt x="6107" y="5226"/>
                      <a:pt x="6119" y="5213"/>
                    </a:cubicBezTo>
                    <a:cubicBezTo>
                      <a:pt x="6130" y="5199"/>
                      <a:pt x="6151" y="5197"/>
                      <a:pt x="6163" y="5209"/>
                    </a:cubicBezTo>
                    <a:cubicBezTo>
                      <a:pt x="6257" y="5287"/>
                      <a:pt x="6357" y="5367"/>
                      <a:pt x="6459" y="5449"/>
                    </a:cubicBezTo>
                    <a:cubicBezTo>
                      <a:pt x="6473" y="5460"/>
                      <a:pt x="6476" y="5480"/>
                      <a:pt x="6465" y="5494"/>
                    </a:cubicBezTo>
                    <a:close/>
                    <a:moveTo>
                      <a:pt x="7072" y="5955"/>
                    </a:moveTo>
                    <a:cubicBezTo>
                      <a:pt x="7065" y="5964"/>
                      <a:pt x="7056" y="5969"/>
                      <a:pt x="7045" y="5969"/>
                    </a:cubicBezTo>
                    <a:cubicBezTo>
                      <a:pt x="7039" y="5969"/>
                      <a:pt x="7033" y="5966"/>
                      <a:pt x="7027" y="5962"/>
                    </a:cubicBezTo>
                    <a:cubicBezTo>
                      <a:pt x="6924" y="5885"/>
                      <a:pt x="6822" y="5810"/>
                      <a:pt x="6722" y="5733"/>
                    </a:cubicBezTo>
                    <a:cubicBezTo>
                      <a:pt x="6708" y="5722"/>
                      <a:pt x="6705" y="5702"/>
                      <a:pt x="6716" y="5688"/>
                    </a:cubicBezTo>
                    <a:cubicBezTo>
                      <a:pt x="6727" y="5675"/>
                      <a:pt x="6747" y="5671"/>
                      <a:pt x="6761" y="5682"/>
                    </a:cubicBezTo>
                    <a:cubicBezTo>
                      <a:pt x="6861" y="5759"/>
                      <a:pt x="6962" y="5835"/>
                      <a:pt x="7065" y="5911"/>
                    </a:cubicBezTo>
                    <a:cubicBezTo>
                      <a:pt x="7079" y="5921"/>
                      <a:pt x="7083" y="5942"/>
                      <a:pt x="7072" y="5955"/>
                    </a:cubicBezTo>
                    <a:close/>
                    <a:moveTo>
                      <a:pt x="7690" y="6402"/>
                    </a:moveTo>
                    <a:cubicBezTo>
                      <a:pt x="7684" y="6411"/>
                      <a:pt x="7674" y="6416"/>
                      <a:pt x="7664" y="6416"/>
                    </a:cubicBezTo>
                    <a:cubicBezTo>
                      <a:pt x="7657" y="6416"/>
                      <a:pt x="7651" y="6415"/>
                      <a:pt x="7645" y="6410"/>
                    </a:cubicBezTo>
                    <a:cubicBezTo>
                      <a:pt x="7542" y="6337"/>
                      <a:pt x="7438" y="6263"/>
                      <a:pt x="7335" y="6189"/>
                    </a:cubicBezTo>
                    <a:cubicBezTo>
                      <a:pt x="7321" y="6178"/>
                      <a:pt x="7318" y="6158"/>
                      <a:pt x="7328" y="6144"/>
                    </a:cubicBezTo>
                    <a:cubicBezTo>
                      <a:pt x="7339" y="6129"/>
                      <a:pt x="7358" y="6125"/>
                      <a:pt x="7373" y="6136"/>
                    </a:cubicBezTo>
                    <a:cubicBezTo>
                      <a:pt x="7476" y="6210"/>
                      <a:pt x="7580" y="6285"/>
                      <a:pt x="7683" y="6358"/>
                    </a:cubicBezTo>
                    <a:cubicBezTo>
                      <a:pt x="7697" y="6368"/>
                      <a:pt x="7701" y="6388"/>
                      <a:pt x="7690" y="6402"/>
                    </a:cubicBezTo>
                    <a:close/>
                    <a:moveTo>
                      <a:pt x="8316" y="6839"/>
                    </a:moveTo>
                    <a:cubicBezTo>
                      <a:pt x="8309" y="6847"/>
                      <a:pt x="8300" y="6852"/>
                      <a:pt x="8290" y="6852"/>
                    </a:cubicBezTo>
                    <a:cubicBezTo>
                      <a:pt x="8283" y="6852"/>
                      <a:pt x="8277" y="6850"/>
                      <a:pt x="8272" y="6846"/>
                    </a:cubicBezTo>
                    <a:cubicBezTo>
                      <a:pt x="8169" y="6775"/>
                      <a:pt x="8063" y="6703"/>
                      <a:pt x="7959" y="6630"/>
                    </a:cubicBezTo>
                    <a:cubicBezTo>
                      <a:pt x="7944" y="6620"/>
                      <a:pt x="7941" y="6600"/>
                      <a:pt x="7950" y="6585"/>
                    </a:cubicBezTo>
                    <a:cubicBezTo>
                      <a:pt x="7960" y="6570"/>
                      <a:pt x="7981" y="6566"/>
                      <a:pt x="7995" y="6576"/>
                    </a:cubicBezTo>
                    <a:cubicBezTo>
                      <a:pt x="8100" y="6650"/>
                      <a:pt x="8205" y="6722"/>
                      <a:pt x="8308" y="6794"/>
                    </a:cubicBezTo>
                    <a:cubicBezTo>
                      <a:pt x="8323" y="6805"/>
                      <a:pt x="8325" y="6824"/>
                      <a:pt x="8316" y="6839"/>
                    </a:cubicBezTo>
                    <a:close/>
                    <a:moveTo>
                      <a:pt x="8945" y="7270"/>
                    </a:moveTo>
                    <a:cubicBezTo>
                      <a:pt x="8938" y="7279"/>
                      <a:pt x="8928" y="7284"/>
                      <a:pt x="8919" y="7284"/>
                    </a:cubicBezTo>
                    <a:cubicBezTo>
                      <a:pt x="8912" y="7284"/>
                      <a:pt x="8906" y="7282"/>
                      <a:pt x="8901" y="7278"/>
                    </a:cubicBezTo>
                    <a:lnTo>
                      <a:pt x="8586" y="7062"/>
                    </a:lnTo>
                    <a:cubicBezTo>
                      <a:pt x="8571" y="7052"/>
                      <a:pt x="8568" y="7032"/>
                      <a:pt x="8578" y="7017"/>
                    </a:cubicBezTo>
                    <a:cubicBezTo>
                      <a:pt x="8587" y="7003"/>
                      <a:pt x="8608" y="7000"/>
                      <a:pt x="8622" y="7010"/>
                    </a:cubicBezTo>
                    <a:lnTo>
                      <a:pt x="8937" y="7225"/>
                    </a:lnTo>
                    <a:cubicBezTo>
                      <a:pt x="8951" y="7235"/>
                      <a:pt x="8955" y="7255"/>
                      <a:pt x="8945" y="7270"/>
                    </a:cubicBezTo>
                    <a:close/>
                    <a:moveTo>
                      <a:pt x="9561" y="7718"/>
                    </a:moveTo>
                    <a:cubicBezTo>
                      <a:pt x="9554" y="7726"/>
                      <a:pt x="9545" y="7730"/>
                      <a:pt x="9536" y="7730"/>
                    </a:cubicBezTo>
                    <a:cubicBezTo>
                      <a:pt x="9528" y="7730"/>
                      <a:pt x="9521" y="7728"/>
                      <a:pt x="9516" y="7723"/>
                    </a:cubicBezTo>
                    <a:cubicBezTo>
                      <a:pt x="9421" y="7646"/>
                      <a:pt x="9319" y="7570"/>
                      <a:pt x="9213" y="7494"/>
                    </a:cubicBezTo>
                    <a:cubicBezTo>
                      <a:pt x="9199" y="7484"/>
                      <a:pt x="9195" y="7464"/>
                      <a:pt x="9206" y="7450"/>
                    </a:cubicBezTo>
                    <a:cubicBezTo>
                      <a:pt x="9216" y="7435"/>
                      <a:pt x="9236" y="7431"/>
                      <a:pt x="9251" y="7442"/>
                    </a:cubicBezTo>
                    <a:cubicBezTo>
                      <a:pt x="9357" y="7518"/>
                      <a:pt x="9461" y="7595"/>
                      <a:pt x="9556" y="7672"/>
                    </a:cubicBezTo>
                    <a:cubicBezTo>
                      <a:pt x="9569" y="7684"/>
                      <a:pt x="9572" y="7704"/>
                      <a:pt x="9561" y="7718"/>
                    </a:cubicBezTo>
                    <a:close/>
                    <a:moveTo>
                      <a:pt x="4161" y="17490"/>
                    </a:moveTo>
                    <a:cubicBezTo>
                      <a:pt x="4040" y="17557"/>
                      <a:pt x="3928" y="17619"/>
                      <a:pt x="3825" y="17675"/>
                    </a:cubicBezTo>
                    <a:cubicBezTo>
                      <a:pt x="3820" y="17676"/>
                      <a:pt x="3816" y="17678"/>
                      <a:pt x="3810" y="17678"/>
                    </a:cubicBezTo>
                    <a:cubicBezTo>
                      <a:pt x="3798" y="17678"/>
                      <a:pt x="3788" y="17673"/>
                      <a:pt x="3781" y="17661"/>
                    </a:cubicBezTo>
                    <a:cubicBezTo>
                      <a:pt x="3773" y="17645"/>
                      <a:pt x="3779" y="17626"/>
                      <a:pt x="3794" y="17618"/>
                    </a:cubicBezTo>
                    <a:cubicBezTo>
                      <a:pt x="3897" y="17563"/>
                      <a:pt x="4008" y="17502"/>
                      <a:pt x="4129" y="17435"/>
                    </a:cubicBezTo>
                    <a:cubicBezTo>
                      <a:pt x="4144" y="17426"/>
                      <a:pt x="4164" y="17431"/>
                      <a:pt x="4172" y="17446"/>
                    </a:cubicBezTo>
                    <a:cubicBezTo>
                      <a:pt x="4182" y="17463"/>
                      <a:pt x="4176" y="17482"/>
                      <a:pt x="4161" y="17490"/>
                    </a:cubicBezTo>
                    <a:close/>
                    <a:moveTo>
                      <a:pt x="4823" y="17110"/>
                    </a:moveTo>
                    <a:cubicBezTo>
                      <a:pt x="4710" y="17178"/>
                      <a:pt x="4599" y="17241"/>
                      <a:pt x="4493" y="17302"/>
                    </a:cubicBezTo>
                    <a:cubicBezTo>
                      <a:pt x="4488" y="17305"/>
                      <a:pt x="4483" y="17306"/>
                      <a:pt x="4477" y="17306"/>
                    </a:cubicBezTo>
                    <a:cubicBezTo>
                      <a:pt x="4465" y="17306"/>
                      <a:pt x="4455" y="17300"/>
                      <a:pt x="4449" y="17290"/>
                    </a:cubicBezTo>
                    <a:cubicBezTo>
                      <a:pt x="4440" y="17275"/>
                      <a:pt x="4446" y="17255"/>
                      <a:pt x="4461" y="17246"/>
                    </a:cubicBezTo>
                    <a:cubicBezTo>
                      <a:pt x="4567" y="17186"/>
                      <a:pt x="4676" y="17122"/>
                      <a:pt x="4790" y="17055"/>
                    </a:cubicBezTo>
                    <a:cubicBezTo>
                      <a:pt x="4806" y="17046"/>
                      <a:pt x="4825" y="17051"/>
                      <a:pt x="4834" y="17066"/>
                    </a:cubicBezTo>
                    <a:cubicBezTo>
                      <a:pt x="4844" y="17082"/>
                      <a:pt x="4839" y="17101"/>
                      <a:pt x="4823" y="17110"/>
                    </a:cubicBezTo>
                    <a:close/>
                    <a:moveTo>
                      <a:pt x="5477" y="16715"/>
                    </a:moveTo>
                    <a:cubicBezTo>
                      <a:pt x="5366" y="16784"/>
                      <a:pt x="5258" y="16850"/>
                      <a:pt x="5152" y="16915"/>
                    </a:cubicBezTo>
                    <a:cubicBezTo>
                      <a:pt x="5147" y="16918"/>
                      <a:pt x="5141" y="16920"/>
                      <a:pt x="5135" y="16920"/>
                    </a:cubicBezTo>
                    <a:cubicBezTo>
                      <a:pt x="5125" y="16920"/>
                      <a:pt x="5114" y="16914"/>
                      <a:pt x="5108" y="16904"/>
                    </a:cubicBezTo>
                    <a:cubicBezTo>
                      <a:pt x="5099" y="16888"/>
                      <a:pt x="5104" y="16869"/>
                      <a:pt x="5118" y="16860"/>
                    </a:cubicBezTo>
                    <a:cubicBezTo>
                      <a:pt x="5224" y="16795"/>
                      <a:pt x="5333" y="16729"/>
                      <a:pt x="5443" y="16660"/>
                    </a:cubicBezTo>
                    <a:cubicBezTo>
                      <a:pt x="5458" y="16651"/>
                      <a:pt x="5478" y="16655"/>
                      <a:pt x="5487" y="16671"/>
                    </a:cubicBezTo>
                    <a:cubicBezTo>
                      <a:pt x="5497" y="16685"/>
                      <a:pt x="5491" y="16706"/>
                      <a:pt x="5477" y="16715"/>
                    </a:cubicBezTo>
                    <a:close/>
                    <a:moveTo>
                      <a:pt x="6119" y="16303"/>
                    </a:moveTo>
                    <a:cubicBezTo>
                      <a:pt x="6012" y="16374"/>
                      <a:pt x="5905" y="16444"/>
                      <a:pt x="5799" y="16511"/>
                    </a:cubicBezTo>
                    <a:cubicBezTo>
                      <a:pt x="5793" y="16515"/>
                      <a:pt x="5788" y="16516"/>
                      <a:pt x="5782" y="16516"/>
                    </a:cubicBezTo>
                    <a:cubicBezTo>
                      <a:pt x="5772" y="16516"/>
                      <a:pt x="5761" y="16511"/>
                      <a:pt x="5755" y="16502"/>
                    </a:cubicBezTo>
                    <a:cubicBezTo>
                      <a:pt x="5745" y="16487"/>
                      <a:pt x="5751" y="16467"/>
                      <a:pt x="5765" y="16458"/>
                    </a:cubicBezTo>
                    <a:cubicBezTo>
                      <a:pt x="5870" y="16390"/>
                      <a:pt x="5976" y="16321"/>
                      <a:pt x="6085" y="16250"/>
                    </a:cubicBezTo>
                    <a:cubicBezTo>
                      <a:pt x="6099" y="16240"/>
                      <a:pt x="6119" y="16245"/>
                      <a:pt x="6129" y="16260"/>
                    </a:cubicBezTo>
                    <a:cubicBezTo>
                      <a:pt x="6139" y="16274"/>
                      <a:pt x="6135" y="16294"/>
                      <a:pt x="6119" y="16303"/>
                    </a:cubicBezTo>
                    <a:close/>
                    <a:moveTo>
                      <a:pt x="6752" y="15874"/>
                    </a:moveTo>
                    <a:cubicBezTo>
                      <a:pt x="6647" y="15948"/>
                      <a:pt x="6542" y="16020"/>
                      <a:pt x="6438" y="16091"/>
                    </a:cubicBezTo>
                    <a:cubicBezTo>
                      <a:pt x="6432" y="16095"/>
                      <a:pt x="6427" y="16097"/>
                      <a:pt x="6420" y="16097"/>
                    </a:cubicBezTo>
                    <a:cubicBezTo>
                      <a:pt x="6409" y="16097"/>
                      <a:pt x="6400" y="16092"/>
                      <a:pt x="6394" y="16083"/>
                    </a:cubicBezTo>
                    <a:cubicBezTo>
                      <a:pt x="6384" y="16068"/>
                      <a:pt x="6388" y="16049"/>
                      <a:pt x="6402" y="16039"/>
                    </a:cubicBezTo>
                    <a:cubicBezTo>
                      <a:pt x="6506" y="15968"/>
                      <a:pt x="6611" y="15895"/>
                      <a:pt x="6715" y="15823"/>
                    </a:cubicBezTo>
                    <a:cubicBezTo>
                      <a:pt x="6730" y="15813"/>
                      <a:pt x="6750" y="15816"/>
                      <a:pt x="6760" y="15830"/>
                    </a:cubicBezTo>
                    <a:cubicBezTo>
                      <a:pt x="6770" y="15844"/>
                      <a:pt x="6766" y="15864"/>
                      <a:pt x="6752" y="15874"/>
                    </a:cubicBezTo>
                    <a:close/>
                    <a:moveTo>
                      <a:pt x="7370" y="15425"/>
                    </a:moveTo>
                    <a:cubicBezTo>
                      <a:pt x="7268" y="15501"/>
                      <a:pt x="7165" y="15578"/>
                      <a:pt x="7063" y="15652"/>
                    </a:cubicBezTo>
                    <a:cubicBezTo>
                      <a:pt x="7057" y="15655"/>
                      <a:pt x="7051" y="15658"/>
                      <a:pt x="7044" y="15658"/>
                    </a:cubicBezTo>
                    <a:cubicBezTo>
                      <a:pt x="7034" y="15658"/>
                      <a:pt x="7025" y="15653"/>
                      <a:pt x="7018" y="15645"/>
                    </a:cubicBezTo>
                    <a:cubicBezTo>
                      <a:pt x="7008" y="15630"/>
                      <a:pt x="7011" y="15611"/>
                      <a:pt x="7025" y="15600"/>
                    </a:cubicBezTo>
                    <a:cubicBezTo>
                      <a:pt x="7128" y="15526"/>
                      <a:pt x="7230" y="15450"/>
                      <a:pt x="7331" y="15375"/>
                    </a:cubicBezTo>
                    <a:cubicBezTo>
                      <a:pt x="7345" y="15364"/>
                      <a:pt x="7366" y="15366"/>
                      <a:pt x="7376" y="15380"/>
                    </a:cubicBezTo>
                    <a:cubicBezTo>
                      <a:pt x="7387" y="15395"/>
                      <a:pt x="7383" y="15414"/>
                      <a:pt x="7370" y="15425"/>
                    </a:cubicBezTo>
                    <a:close/>
                    <a:moveTo>
                      <a:pt x="7971" y="14954"/>
                    </a:moveTo>
                    <a:cubicBezTo>
                      <a:pt x="7872" y="15035"/>
                      <a:pt x="7772" y="15114"/>
                      <a:pt x="7672" y="15193"/>
                    </a:cubicBezTo>
                    <a:cubicBezTo>
                      <a:pt x="7667" y="15198"/>
                      <a:pt x="7659" y="15200"/>
                      <a:pt x="7653" y="15200"/>
                    </a:cubicBezTo>
                    <a:cubicBezTo>
                      <a:pt x="7643" y="15200"/>
                      <a:pt x="7634" y="15195"/>
                      <a:pt x="7628" y="15187"/>
                    </a:cubicBezTo>
                    <a:cubicBezTo>
                      <a:pt x="7617" y="15173"/>
                      <a:pt x="7620" y="15153"/>
                      <a:pt x="7633" y="15142"/>
                    </a:cubicBezTo>
                    <a:cubicBezTo>
                      <a:pt x="7733" y="15065"/>
                      <a:pt x="7832" y="14985"/>
                      <a:pt x="7931" y="14904"/>
                    </a:cubicBezTo>
                    <a:cubicBezTo>
                      <a:pt x="7945" y="14893"/>
                      <a:pt x="7964" y="14895"/>
                      <a:pt x="7975" y="14909"/>
                    </a:cubicBezTo>
                    <a:cubicBezTo>
                      <a:pt x="7986" y="14922"/>
                      <a:pt x="7984" y="14942"/>
                      <a:pt x="7971" y="14954"/>
                    </a:cubicBezTo>
                    <a:close/>
                    <a:moveTo>
                      <a:pt x="8550" y="14455"/>
                    </a:moveTo>
                    <a:cubicBezTo>
                      <a:pt x="8457" y="14540"/>
                      <a:pt x="8361" y="14624"/>
                      <a:pt x="8263" y="14708"/>
                    </a:cubicBezTo>
                    <a:cubicBezTo>
                      <a:pt x="8257" y="14713"/>
                      <a:pt x="8249" y="14715"/>
                      <a:pt x="8242" y="14715"/>
                    </a:cubicBezTo>
                    <a:cubicBezTo>
                      <a:pt x="8233" y="14715"/>
                      <a:pt x="8224" y="14711"/>
                      <a:pt x="8217" y="14704"/>
                    </a:cubicBezTo>
                    <a:cubicBezTo>
                      <a:pt x="8206" y="14691"/>
                      <a:pt x="8208" y="14670"/>
                      <a:pt x="8221" y="14659"/>
                    </a:cubicBezTo>
                    <a:cubicBezTo>
                      <a:pt x="8318" y="14575"/>
                      <a:pt x="8414" y="14490"/>
                      <a:pt x="8506" y="14408"/>
                    </a:cubicBezTo>
                    <a:cubicBezTo>
                      <a:pt x="8519" y="14396"/>
                      <a:pt x="8539" y="14397"/>
                      <a:pt x="8551" y="14410"/>
                    </a:cubicBezTo>
                    <a:cubicBezTo>
                      <a:pt x="8565" y="14424"/>
                      <a:pt x="8563" y="14445"/>
                      <a:pt x="8550" y="14455"/>
                    </a:cubicBezTo>
                    <a:close/>
                    <a:moveTo>
                      <a:pt x="9102" y="13927"/>
                    </a:moveTo>
                    <a:cubicBezTo>
                      <a:pt x="9016" y="14015"/>
                      <a:pt x="8924" y="14106"/>
                      <a:pt x="8830" y="14195"/>
                    </a:cubicBezTo>
                    <a:cubicBezTo>
                      <a:pt x="8824" y="14201"/>
                      <a:pt x="8816" y="14205"/>
                      <a:pt x="8808" y="14205"/>
                    </a:cubicBezTo>
                    <a:cubicBezTo>
                      <a:pt x="8800" y="14205"/>
                      <a:pt x="8791" y="14201"/>
                      <a:pt x="8785" y="14195"/>
                    </a:cubicBezTo>
                    <a:cubicBezTo>
                      <a:pt x="8773" y="14181"/>
                      <a:pt x="8774" y="14162"/>
                      <a:pt x="8786" y="14150"/>
                    </a:cubicBezTo>
                    <a:cubicBezTo>
                      <a:pt x="8880" y="14060"/>
                      <a:pt x="8971" y="13971"/>
                      <a:pt x="9056" y="13883"/>
                    </a:cubicBezTo>
                    <a:cubicBezTo>
                      <a:pt x="9068" y="13870"/>
                      <a:pt x="9089" y="13870"/>
                      <a:pt x="9101" y="13882"/>
                    </a:cubicBezTo>
                    <a:cubicBezTo>
                      <a:pt x="9114" y="13895"/>
                      <a:pt x="9115" y="13915"/>
                      <a:pt x="9102" y="13927"/>
                    </a:cubicBezTo>
                    <a:close/>
                    <a:moveTo>
                      <a:pt x="9615" y="13360"/>
                    </a:moveTo>
                    <a:cubicBezTo>
                      <a:pt x="9536" y="13455"/>
                      <a:pt x="9452" y="13552"/>
                      <a:pt x="9365" y="13649"/>
                    </a:cubicBezTo>
                    <a:cubicBezTo>
                      <a:pt x="9358" y="13656"/>
                      <a:pt x="9350" y="13660"/>
                      <a:pt x="9341" y="13660"/>
                    </a:cubicBezTo>
                    <a:cubicBezTo>
                      <a:pt x="9334" y="13660"/>
                      <a:pt x="9326" y="13657"/>
                      <a:pt x="9319" y="13651"/>
                    </a:cubicBezTo>
                    <a:cubicBezTo>
                      <a:pt x="9307" y="13639"/>
                      <a:pt x="9306" y="13620"/>
                      <a:pt x="9317" y="13606"/>
                    </a:cubicBezTo>
                    <a:cubicBezTo>
                      <a:pt x="9405" y="13510"/>
                      <a:pt x="9488" y="13415"/>
                      <a:pt x="9566" y="13320"/>
                    </a:cubicBezTo>
                    <a:cubicBezTo>
                      <a:pt x="9577" y="13306"/>
                      <a:pt x="9597" y="13305"/>
                      <a:pt x="9611" y="13316"/>
                    </a:cubicBezTo>
                    <a:cubicBezTo>
                      <a:pt x="9625" y="13326"/>
                      <a:pt x="9627" y="13347"/>
                      <a:pt x="9615" y="13360"/>
                    </a:cubicBezTo>
                    <a:close/>
                    <a:moveTo>
                      <a:pt x="10075" y="12749"/>
                    </a:moveTo>
                    <a:cubicBezTo>
                      <a:pt x="10006" y="12850"/>
                      <a:pt x="9931" y="12955"/>
                      <a:pt x="9854" y="13058"/>
                    </a:cubicBezTo>
                    <a:lnTo>
                      <a:pt x="9827" y="13040"/>
                    </a:lnTo>
                    <a:lnTo>
                      <a:pt x="9802" y="13020"/>
                    </a:lnTo>
                    <a:cubicBezTo>
                      <a:pt x="9879" y="12917"/>
                      <a:pt x="9953" y="12814"/>
                      <a:pt x="10022" y="12712"/>
                    </a:cubicBezTo>
                    <a:cubicBezTo>
                      <a:pt x="10032" y="12698"/>
                      <a:pt x="10052" y="12695"/>
                      <a:pt x="10066" y="12704"/>
                    </a:cubicBezTo>
                    <a:cubicBezTo>
                      <a:pt x="10081" y="12715"/>
                      <a:pt x="10085" y="12735"/>
                      <a:pt x="10075" y="12749"/>
                    </a:cubicBezTo>
                    <a:close/>
                    <a:moveTo>
                      <a:pt x="10116" y="8238"/>
                    </a:moveTo>
                    <a:cubicBezTo>
                      <a:pt x="10110" y="8244"/>
                      <a:pt x="10102" y="8246"/>
                      <a:pt x="10094" y="8246"/>
                    </a:cubicBezTo>
                    <a:cubicBezTo>
                      <a:pt x="10085" y="8246"/>
                      <a:pt x="10077" y="8243"/>
                      <a:pt x="10071" y="8235"/>
                    </a:cubicBezTo>
                    <a:cubicBezTo>
                      <a:pt x="9988" y="8145"/>
                      <a:pt x="9898" y="8056"/>
                      <a:pt x="9803" y="7969"/>
                    </a:cubicBezTo>
                    <a:cubicBezTo>
                      <a:pt x="9790" y="7956"/>
                      <a:pt x="9790" y="7937"/>
                      <a:pt x="9802" y="7924"/>
                    </a:cubicBezTo>
                    <a:cubicBezTo>
                      <a:pt x="9814" y="7910"/>
                      <a:pt x="9834" y="7910"/>
                      <a:pt x="9846" y="7922"/>
                    </a:cubicBezTo>
                    <a:cubicBezTo>
                      <a:pt x="9942" y="8010"/>
                      <a:pt x="10034" y="8102"/>
                      <a:pt x="10118" y="8192"/>
                    </a:cubicBezTo>
                    <a:cubicBezTo>
                      <a:pt x="10130" y="8205"/>
                      <a:pt x="10129" y="8225"/>
                      <a:pt x="10116" y="8238"/>
                    </a:cubicBezTo>
                    <a:close/>
                    <a:moveTo>
                      <a:pt x="10472" y="12095"/>
                    </a:moveTo>
                    <a:cubicBezTo>
                      <a:pt x="10414" y="12205"/>
                      <a:pt x="10350" y="12317"/>
                      <a:pt x="10283" y="12428"/>
                    </a:cubicBezTo>
                    <a:cubicBezTo>
                      <a:pt x="10277" y="12437"/>
                      <a:pt x="10266" y="12443"/>
                      <a:pt x="10255" y="12443"/>
                    </a:cubicBezTo>
                    <a:cubicBezTo>
                      <a:pt x="10249" y="12443"/>
                      <a:pt x="10243" y="12441"/>
                      <a:pt x="10239" y="12438"/>
                    </a:cubicBezTo>
                    <a:cubicBezTo>
                      <a:pt x="10224" y="12429"/>
                      <a:pt x="10219" y="12410"/>
                      <a:pt x="10228" y="12395"/>
                    </a:cubicBezTo>
                    <a:cubicBezTo>
                      <a:pt x="10295" y="12285"/>
                      <a:pt x="10358" y="12174"/>
                      <a:pt x="10416" y="12065"/>
                    </a:cubicBezTo>
                    <a:cubicBezTo>
                      <a:pt x="10424" y="12050"/>
                      <a:pt x="10443" y="12045"/>
                      <a:pt x="10459" y="12052"/>
                    </a:cubicBezTo>
                    <a:cubicBezTo>
                      <a:pt x="10474" y="12060"/>
                      <a:pt x="10481" y="12080"/>
                      <a:pt x="10472" y="12095"/>
                    </a:cubicBezTo>
                    <a:close/>
                    <a:moveTo>
                      <a:pt x="10554" y="8852"/>
                    </a:moveTo>
                    <a:cubicBezTo>
                      <a:pt x="10543" y="8852"/>
                      <a:pt x="10533" y="8846"/>
                      <a:pt x="10526" y="8836"/>
                    </a:cubicBezTo>
                    <a:cubicBezTo>
                      <a:pt x="10464" y="8731"/>
                      <a:pt x="10392" y="8626"/>
                      <a:pt x="10315" y="8525"/>
                    </a:cubicBezTo>
                    <a:cubicBezTo>
                      <a:pt x="10304" y="8511"/>
                      <a:pt x="10307" y="8490"/>
                      <a:pt x="10320" y="8480"/>
                    </a:cubicBezTo>
                    <a:cubicBezTo>
                      <a:pt x="10335" y="8470"/>
                      <a:pt x="10355" y="8472"/>
                      <a:pt x="10365" y="8486"/>
                    </a:cubicBezTo>
                    <a:cubicBezTo>
                      <a:pt x="10444" y="8590"/>
                      <a:pt x="10518" y="8696"/>
                      <a:pt x="10581" y="8804"/>
                    </a:cubicBezTo>
                    <a:cubicBezTo>
                      <a:pt x="10590" y="8820"/>
                      <a:pt x="10585" y="8839"/>
                      <a:pt x="10570" y="8848"/>
                    </a:cubicBezTo>
                    <a:cubicBezTo>
                      <a:pt x="10566" y="8850"/>
                      <a:pt x="10560" y="8852"/>
                      <a:pt x="10554" y="8852"/>
                    </a:cubicBezTo>
                    <a:close/>
                    <a:moveTo>
                      <a:pt x="10782" y="11396"/>
                    </a:moveTo>
                    <a:cubicBezTo>
                      <a:pt x="10742" y="11512"/>
                      <a:pt x="10694" y="11632"/>
                      <a:pt x="10641" y="11751"/>
                    </a:cubicBezTo>
                    <a:cubicBezTo>
                      <a:pt x="10634" y="11764"/>
                      <a:pt x="10623" y="11770"/>
                      <a:pt x="10611" y="11770"/>
                    </a:cubicBezTo>
                    <a:cubicBezTo>
                      <a:pt x="10607" y="11770"/>
                      <a:pt x="10602" y="11770"/>
                      <a:pt x="10598" y="11768"/>
                    </a:cubicBezTo>
                    <a:cubicBezTo>
                      <a:pt x="10582" y="11760"/>
                      <a:pt x="10574" y="11742"/>
                      <a:pt x="10582" y="11725"/>
                    </a:cubicBezTo>
                    <a:cubicBezTo>
                      <a:pt x="10634" y="11607"/>
                      <a:pt x="10682" y="11490"/>
                      <a:pt x="10722" y="11375"/>
                    </a:cubicBezTo>
                    <a:cubicBezTo>
                      <a:pt x="10728" y="11359"/>
                      <a:pt x="10747" y="11350"/>
                      <a:pt x="10763" y="11355"/>
                    </a:cubicBezTo>
                    <a:cubicBezTo>
                      <a:pt x="10780" y="11361"/>
                      <a:pt x="10789" y="11380"/>
                      <a:pt x="10782" y="11396"/>
                    </a:cubicBezTo>
                    <a:close/>
                    <a:moveTo>
                      <a:pt x="10700" y="9170"/>
                    </a:moveTo>
                    <a:cubicBezTo>
                      <a:pt x="10693" y="9154"/>
                      <a:pt x="10700" y="9135"/>
                      <a:pt x="10716" y="9128"/>
                    </a:cubicBezTo>
                    <a:cubicBezTo>
                      <a:pt x="10732" y="9120"/>
                      <a:pt x="10751" y="9128"/>
                      <a:pt x="10758" y="9144"/>
                    </a:cubicBezTo>
                    <a:cubicBezTo>
                      <a:pt x="10810" y="9262"/>
                      <a:pt x="10854" y="9384"/>
                      <a:pt x="10888" y="9506"/>
                    </a:cubicBezTo>
                    <a:cubicBezTo>
                      <a:pt x="10893" y="9523"/>
                      <a:pt x="10884" y="9541"/>
                      <a:pt x="10867" y="9546"/>
                    </a:cubicBezTo>
                    <a:cubicBezTo>
                      <a:pt x="10863" y="9547"/>
                      <a:pt x="10861" y="9547"/>
                      <a:pt x="10857" y="9547"/>
                    </a:cubicBezTo>
                    <a:cubicBezTo>
                      <a:pt x="10844" y="9547"/>
                      <a:pt x="10831" y="9538"/>
                      <a:pt x="10827" y="9523"/>
                    </a:cubicBezTo>
                    <a:cubicBezTo>
                      <a:pt x="10793" y="9405"/>
                      <a:pt x="10750" y="9285"/>
                      <a:pt x="10700" y="9170"/>
                    </a:cubicBezTo>
                    <a:close/>
                    <a:moveTo>
                      <a:pt x="10893" y="11028"/>
                    </a:moveTo>
                    <a:cubicBezTo>
                      <a:pt x="10890" y="11043"/>
                      <a:pt x="10877" y="11053"/>
                      <a:pt x="10863" y="11053"/>
                    </a:cubicBezTo>
                    <a:cubicBezTo>
                      <a:pt x="10860" y="11053"/>
                      <a:pt x="10857" y="11053"/>
                      <a:pt x="10855" y="11052"/>
                    </a:cubicBezTo>
                    <a:cubicBezTo>
                      <a:pt x="10838" y="11048"/>
                      <a:pt x="10828" y="11030"/>
                      <a:pt x="10832" y="11013"/>
                    </a:cubicBezTo>
                    <a:cubicBezTo>
                      <a:pt x="10863" y="10888"/>
                      <a:pt x="10886" y="10764"/>
                      <a:pt x="10903" y="10643"/>
                    </a:cubicBezTo>
                    <a:cubicBezTo>
                      <a:pt x="10905" y="10625"/>
                      <a:pt x="10920" y="10612"/>
                      <a:pt x="10938" y="10615"/>
                    </a:cubicBezTo>
                    <a:cubicBezTo>
                      <a:pt x="10955" y="10617"/>
                      <a:pt x="10968" y="10634"/>
                      <a:pt x="10966" y="10650"/>
                    </a:cubicBezTo>
                    <a:cubicBezTo>
                      <a:pt x="10949" y="10775"/>
                      <a:pt x="10925" y="10901"/>
                      <a:pt x="10893" y="11028"/>
                    </a:cubicBezTo>
                    <a:close/>
                    <a:moveTo>
                      <a:pt x="10991" y="10268"/>
                    </a:moveTo>
                    <a:cubicBezTo>
                      <a:pt x="10991" y="10285"/>
                      <a:pt x="10976" y="10300"/>
                      <a:pt x="10959" y="10300"/>
                    </a:cubicBezTo>
                    <a:cubicBezTo>
                      <a:pt x="10941" y="10300"/>
                      <a:pt x="10928" y="10285"/>
                      <a:pt x="10928" y="10268"/>
                    </a:cubicBezTo>
                    <a:lnTo>
                      <a:pt x="10928" y="10256"/>
                    </a:lnTo>
                    <a:cubicBezTo>
                      <a:pt x="10928" y="10134"/>
                      <a:pt x="10919" y="10011"/>
                      <a:pt x="10903" y="9892"/>
                    </a:cubicBezTo>
                    <a:cubicBezTo>
                      <a:pt x="10901" y="9875"/>
                      <a:pt x="10913" y="9859"/>
                      <a:pt x="10931" y="9857"/>
                    </a:cubicBezTo>
                    <a:cubicBezTo>
                      <a:pt x="10949" y="9854"/>
                      <a:pt x="10964" y="9866"/>
                      <a:pt x="10967" y="9885"/>
                    </a:cubicBezTo>
                    <a:cubicBezTo>
                      <a:pt x="10983" y="10006"/>
                      <a:pt x="10991" y="10132"/>
                      <a:pt x="10991" y="10257"/>
                    </a:cubicBezTo>
                    <a:lnTo>
                      <a:pt x="10991" y="10268"/>
                    </a:lnTo>
                    <a:close/>
                  </a:path>
                </a:pathLst>
              </a:custGeom>
              <a:solidFill>
                <a:srgbClr val="2C3E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</a:endParaRPr>
              </a:p>
            </p:txBody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687E9947-ADFC-6F33-2CCE-D6C1AA3092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21125" y="4984750"/>
                <a:ext cx="866775" cy="1417638"/>
              </a:xfrm>
              <a:custGeom>
                <a:avLst/>
                <a:gdLst>
                  <a:gd name="T0" fmla="*/ 1422 w 2844"/>
                  <a:gd name="T1" fmla="*/ 0 h 4632"/>
                  <a:gd name="T2" fmla="*/ 0 w 2844"/>
                  <a:gd name="T3" fmla="*/ 1421 h 4632"/>
                  <a:gd name="T4" fmla="*/ 1422 w 2844"/>
                  <a:gd name="T5" fmla="*/ 4632 h 4632"/>
                  <a:gd name="T6" fmla="*/ 2844 w 2844"/>
                  <a:gd name="T7" fmla="*/ 1421 h 4632"/>
                  <a:gd name="T8" fmla="*/ 1422 w 2844"/>
                  <a:gd name="T9" fmla="*/ 0 h 4632"/>
                  <a:gd name="T10" fmla="*/ 1422 w 2844"/>
                  <a:gd name="T11" fmla="*/ 2250 h 4632"/>
                  <a:gd name="T12" fmla="*/ 697 w 2844"/>
                  <a:gd name="T13" fmla="*/ 1525 h 4632"/>
                  <a:gd name="T14" fmla="*/ 1422 w 2844"/>
                  <a:gd name="T15" fmla="*/ 800 h 4632"/>
                  <a:gd name="T16" fmla="*/ 2148 w 2844"/>
                  <a:gd name="T17" fmla="*/ 1525 h 4632"/>
                  <a:gd name="T18" fmla="*/ 1422 w 2844"/>
                  <a:gd name="T19" fmla="*/ 2250 h 4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44" h="4632">
                    <a:moveTo>
                      <a:pt x="1422" y="0"/>
                    </a:moveTo>
                    <a:cubicBezTo>
                      <a:pt x="637" y="0"/>
                      <a:pt x="0" y="637"/>
                      <a:pt x="0" y="1421"/>
                    </a:cubicBezTo>
                    <a:cubicBezTo>
                      <a:pt x="0" y="2206"/>
                      <a:pt x="1422" y="4632"/>
                      <a:pt x="1422" y="4632"/>
                    </a:cubicBezTo>
                    <a:cubicBezTo>
                      <a:pt x="1422" y="4632"/>
                      <a:pt x="2844" y="2206"/>
                      <a:pt x="2844" y="1421"/>
                    </a:cubicBezTo>
                    <a:cubicBezTo>
                      <a:pt x="2844" y="637"/>
                      <a:pt x="2208" y="0"/>
                      <a:pt x="1422" y="0"/>
                    </a:cubicBezTo>
                    <a:close/>
                    <a:moveTo>
                      <a:pt x="1422" y="2250"/>
                    </a:moveTo>
                    <a:cubicBezTo>
                      <a:pt x="1021" y="2250"/>
                      <a:pt x="697" y="1925"/>
                      <a:pt x="697" y="1525"/>
                    </a:cubicBezTo>
                    <a:cubicBezTo>
                      <a:pt x="697" y="1124"/>
                      <a:pt x="1022" y="800"/>
                      <a:pt x="1422" y="800"/>
                    </a:cubicBezTo>
                    <a:cubicBezTo>
                      <a:pt x="1824" y="800"/>
                      <a:pt x="2148" y="1125"/>
                      <a:pt x="2148" y="1525"/>
                    </a:cubicBezTo>
                    <a:cubicBezTo>
                      <a:pt x="2148" y="1926"/>
                      <a:pt x="1824" y="2250"/>
                      <a:pt x="1422" y="2250"/>
                    </a:cubicBezTo>
                    <a:close/>
                  </a:path>
                </a:pathLst>
              </a:custGeom>
              <a:solidFill>
                <a:srgbClr val="C4D4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</a:endParaRPr>
              </a:p>
            </p:txBody>
          </p:sp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id="{57699E3C-3905-88CC-0592-A075FD6048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21125" y="4984750"/>
                <a:ext cx="866775" cy="1417638"/>
              </a:xfrm>
              <a:custGeom>
                <a:avLst/>
                <a:gdLst>
                  <a:gd name="T0" fmla="*/ 1422 w 2844"/>
                  <a:gd name="T1" fmla="*/ 0 h 4632"/>
                  <a:gd name="T2" fmla="*/ 0 w 2844"/>
                  <a:gd name="T3" fmla="*/ 1421 h 4632"/>
                  <a:gd name="T4" fmla="*/ 1422 w 2844"/>
                  <a:gd name="T5" fmla="*/ 4632 h 4632"/>
                  <a:gd name="T6" fmla="*/ 2844 w 2844"/>
                  <a:gd name="T7" fmla="*/ 1421 h 4632"/>
                  <a:gd name="T8" fmla="*/ 1422 w 2844"/>
                  <a:gd name="T9" fmla="*/ 0 h 4632"/>
                  <a:gd name="T10" fmla="*/ 1422 w 2844"/>
                  <a:gd name="T11" fmla="*/ 2250 h 4632"/>
                  <a:gd name="T12" fmla="*/ 697 w 2844"/>
                  <a:gd name="T13" fmla="*/ 1525 h 4632"/>
                  <a:gd name="T14" fmla="*/ 1422 w 2844"/>
                  <a:gd name="T15" fmla="*/ 800 h 4632"/>
                  <a:gd name="T16" fmla="*/ 2148 w 2844"/>
                  <a:gd name="T17" fmla="*/ 1525 h 4632"/>
                  <a:gd name="T18" fmla="*/ 1422 w 2844"/>
                  <a:gd name="T19" fmla="*/ 2250 h 4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44" h="4632">
                    <a:moveTo>
                      <a:pt x="1422" y="0"/>
                    </a:moveTo>
                    <a:cubicBezTo>
                      <a:pt x="637" y="0"/>
                      <a:pt x="0" y="637"/>
                      <a:pt x="0" y="1421"/>
                    </a:cubicBezTo>
                    <a:cubicBezTo>
                      <a:pt x="0" y="2206"/>
                      <a:pt x="1422" y="4632"/>
                      <a:pt x="1422" y="4632"/>
                    </a:cubicBezTo>
                    <a:cubicBezTo>
                      <a:pt x="1422" y="4632"/>
                      <a:pt x="2844" y="2206"/>
                      <a:pt x="2844" y="1421"/>
                    </a:cubicBezTo>
                    <a:cubicBezTo>
                      <a:pt x="2844" y="637"/>
                      <a:pt x="2208" y="0"/>
                      <a:pt x="1422" y="0"/>
                    </a:cubicBezTo>
                    <a:close/>
                    <a:moveTo>
                      <a:pt x="1422" y="2250"/>
                    </a:moveTo>
                    <a:cubicBezTo>
                      <a:pt x="1021" y="2250"/>
                      <a:pt x="697" y="1925"/>
                      <a:pt x="697" y="1525"/>
                    </a:cubicBezTo>
                    <a:cubicBezTo>
                      <a:pt x="697" y="1124"/>
                      <a:pt x="1022" y="800"/>
                      <a:pt x="1422" y="800"/>
                    </a:cubicBezTo>
                    <a:cubicBezTo>
                      <a:pt x="1824" y="800"/>
                      <a:pt x="2148" y="1125"/>
                      <a:pt x="2148" y="1525"/>
                    </a:cubicBezTo>
                    <a:cubicBezTo>
                      <a:pt x="2148" y="1926"/>
                      <a:pt x="1824" y="2250"/>
                      <a:pt x="1422" y="2250"/>
                    </a:cubicBezTo>
                    <a:close/>
                  </a:path>
                </a:pathLst>
              </a:custGeom>
              <a:noFill/>
              <a:ln w="301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</a:endParaRPr>
              </a:p>
            </p:txBody>
          </p:sp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1570D96A-81E4-9E1D-1355-41A699D99F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30875" y="3743325"/>
                <a:ext cx="741363" cy="1214438"/>
              </a:xfrm>
              <a:custGeom>
                <a:avLst/>
                <a:gdLst>
                  <a:gd name="T0" fmla="*/ 2436 w 4872"/>
                  <a:gd name="T1" fmla="*/ 0 h 7936"/>
                  <a:gd name="T2" fmla="*/ 0 w 4872"/>
                  <a:gd name="T3" fmla="*/ 2435 h 7936"/>
                  <a:gd name="T4" fmla="*/ 2436 w 4872"/>
                  <a:gd name="T5" fmla="*/ 7936 h 7936"/>
                  <a:gd name="T6" fmla="*/ 4872 w 4872"/>
                  <a:gd name="T7" fmla="*/ 2435 h 7936"/>
                  <a:gd name="T8" fmla="*/ 2436 w 4872"/>
                  <a:gd name="T9" fmla="*/ 0 h 7936"/>
                  <a:gd name="T10" fmla="*/ 2436 w 4872"/>
                  <a:gd name="T11" fmla="*/ 3855 h 7936"/>
                  <a:gd name="T12" fmla="*/ 1193 w 4872"/>
                  <a:gd name="T13" fmla="*/ 2613 h 7936"/>
                  <a:gd name="T14" fmla="*/ 2436 w 4872"/>
                  <a:gd name="T15" fmla="*/ 1370 h 7936"/>
                  <a:gd name="T16" fmla="*/ 3680 w 4872"/>
                  <a:gd name="T17" fmla="*/ 2613 h 7936"/>
                  <a:gd name="T18" fmla="*/ 2436 w 4872"/>
                  <a:gd name="T19" fmla="*/ 3855 h 7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72" h="7936">
                    <a:moveTo>
                      <a:pt x="2436" y="0"/>
                    </a:moveTo>
                    <a:cubicBezTo>
                      <a:pt x="1091" y="0"/>
                      <a:pt x="0" y="1091"/>
                      <a:pt x="0" y="2435"/>
                    </a:cubicBezTo>
                    <a:cubicBezTo>
                      <a:pt x="0" y="3780"/>
                      <a:pt x="2436" y="7936"/>
                      <a:pt x="2436" y="7936"/>
                    </a:cubicBezTo>
                    <a:cubicBezTo>
                      <a:pt x="2436" y="7936"/>
                      <a:pt x="4872" y="3780"/>
                      <a:pt x="4872" y="2435"/>
                    </a:cubicBezTo>
                    <a:cubicBezTo>
                      <a:pt x="4872" y="1091"/>
                      <a:pt x="3782" y="0"/>
                      <a:pt x="2436" y="0"/>
                    </a:cubicBezTo>
                    <a:close/>
                    <a:moveTo>
                      <a:pt x="2436" y="3855"/>
                    </a:moveTo>
                    <a:cubicBezTo>
                      <a:pt x="1749" y="3855"/>
                      <a:pt x="1193" y="3298"/>
                      <a:pt x="1193" y="2613"/>
                    </a:cubicBezTo>
                    <a:cubicBezTo>
                      <a:pt x="1193" y="1926"/>
                      <a:pt x="1750" y="1370"/>
                      <a:pt x="2436" y="1370"/>
                    </a:cubicBezTo>
                    <a:cubicBezTo>
                      <a:pt x="3124" y="1370"/>
                      <a:pt x="3680" y="1927"/>
                      <a:pt x="3680" y="2613"/>
                    </a:cubicBezTo>
                    <a:cubicBezTo>
                      <a:pt x="3680" y="3299"/>
                      <a:pt x="3124" y="3855"/>
                      <a:pt x="2436" y="3855"/>
                    </a:cubicBezTo>
                    <a:close/>
                  </a:path>
                </a:pathLst>
              </a:custGeom>
              <a:solidFill>
                <a:srgbClr val="005F5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</a:endParaRPr>
              </a:p>
            </p:txBody>
          </p:sp>
          <p:sp>
            <p:nvSpPr>
              <p:cNvPr id="17" name="Freeform 10">
                <a:extLst>
                  <a:ext uri="{FF2B5EF4-FFF2-40B4-BE49-F238E27FC236}">
                    <a16:creationId xmlns:a16="http://schemas.microsoft.com/office/drawing/2014/main" id="{EFF26F81-EE17-DFFB-8278-9AAD0943F2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30875" y="3743325"/>
                <a:ext cx="741363" cy="1214438"/>
              </a:xfrm>
              <a:custGeom>
                <a:avLst/>
                <a:gdLst>
                  <a:gd name="T0" fmla="*/ 2436 w 4872"/>
                  <a:gd name="T1" fmla="*/ 0 h 7936"/>
                  <a:gd name="T2" fmla="*/ 0 w 4872"/>
                  <a:gd name="T3" fmla="*/ 2435 h 7936"/>
                  <a:gd name="T4" fmla="*/ 2436 w 4872"/>
                  <a:gd name="T5" fmla="*/ 7936 h 7936"/>
                  <a:gd name="T6" fmla="*/ 4872 w 4872"/>
                  <a:gd name="T7" fmla="*/ 2435 h 7936"/>
                  <a:gd name="T8" fmla="*/ 2436 w 4872"/>
                  <a:gd name="T9" fmla="*/ 0 h 7936"/>
                  <a:gd name="T10" fmla="*/ 2436 w 4872"/>
                  <a:gd name="T11" fmla="*/ 3855 h 7936"/>
                  <a:gd name="T12" fmla="*/ 1193 w 4872"/>
                  <a:gd name="T13" fmla="*/ 2613 h 7936"/>
                  <a:gd name="T14" fmla="*/ 2436 w 4872"/>
                  <a:gd name="T15" fmla="*/ 1370 h 7936"/>
                  <a:gd name="T16" fmla="*/ 3680 w 4872"/>
                  <a:gd name="T17" fmla="*/ 2613 h 7936"/>
                  <a:gd name="T18" fmla="*/ 2436 w 4872"/>
                  <a:gd name="T19" fmla="*/ 3855 h 7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72" h="7936">
                    <a:moveTo>
                      <a:pt x="2436" y="0"/>
                    </a:moveTo>
                    <a:cubicBezTo>
                      <a:pt x="1091" y="0"/>
                      <a:pt x="0" y="1091"/>
                      <a:pt x="0" y="2435"/>
                    </a:cubicBezTo>
                    <a:cubicBezTo>
                      <a:pt x="0" y="3780"/>
                      <a:pt x="2436" y="7936"/>
                      <a:pt x="2436" y="7936"/>
                    </a:cubicBezTo>
                    <a:cubicBezTo>
                      <a:pt x="2436" y="7936"/>
                      <a:pt x="4872" y="3780"/>
                      <a:pt x="4872" y="2435"/>
                    </a:cubicBezTo>
                    <a:cubicBezTo>
                      <a:pt x="4872" y="1091"/>
                      <a:pt x="3782" y="0"/>
                      <a:pt x="2436" y="0"/>
                    </a:cubicBezTo>
                    <a:close/>
                    <a:moveTo>
                      <a:pt x="2436" y="3855"/>
                    </a:moveTo>
                    <a:cubicBezTo>
                      <a:pt x="1749" y="3855"/>
                      <a:pt x="1193" y="3298"/>
                      <a:pt x="1193" y="2613"/>
                    </a:cubicBezTo>
                    <a:cubicBezTo>
                      <a:pt x="1193" y="1926"/>
                      <a:pt x="1750" y="1370"/>
                      <a:pt x="2436" y="1370"/>
                    </a:cubicBezTo>
                    <a:cubicBezTo>
                      <a:pt x="3124" y="1370"/>
                      <a:pt x="3680" y="1927"/>
                      <a:pt x="3680" y="2613"/>
                    </a:cubicBezTo>
                    <a:cubicBezTo>
                      <a:pt x="3680" y="3299"/>
                      <a:pt x="3124" y="3855"/>
                      <a:pt x="2436" y="3855"/>
                    </a:cubicBezTo>
                    <a:close/>
                  </a:path>
                </a:pathLst>
              </a:custGeom>
              <a:noFill/>
              <a:ln w="301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</a:endParaRPr>
              </a:p>
            </p:txBody>
          </p:sp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9946E180-0D28-7F73-BB21-852CE32D51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80013" y="1917701"/>
                <a:ext cx="530225" cy="865188"/>
              </a:xfrm>
              <a:custGeom>
                <a:avLst/>
                <a:gdLst>
                  <a:gd name="T0" fmla="*/ 3472 w 6944"/>
                  <a:gd name="T1" fmla="*/ 0 h 11312"/>
                  <a:gd name="T2" fmla="*/ 0 w 6944"/>
                  <a:gd name="T3" fmla="*/ 3471 h 11312"/>
                  <a:gd name="T4" fmla="*/ 3472 w 6944"/>
                  <a:gd name="T5" fmla="*/ 11312 h 11312"/>
                  <a:gd name="T6" fmla="*/ 6944 w 6944"/>
                  <a:gd name="T7" fmla="*/ 3471 h 11312"/>
                  <a:gd name="T8" fmla="*/ 3472 w 6944"/>
                  <a:gd name="T9" fmla="*/ 0 h 11312"/>
                  <a:gd name="T10" fmla="*/ 3472 w 6944"/>
                  <a:gd name="T11" fmla="*/ 5495 h 11312"/>
                  <a:gd name="T12" fmla="*/ 1700 w 6944"/>
                  <a:gd name="T13" fmla="*/ 3724 h 11312"/>
                  <a:gd name="T14" fmla="*/ 3472 w 6944"/>
                  <a:gd name="T15" fmla="*/ 1952 h 11312"/>
                  <a:gd name="T16" fmla="*/ 5245 w 6944"/>
                  <a:gd name="T17" fmla="*/ 3724 h 11312"/>
                  <a:gd name="T18" fmla="*/ 3472 w 6944"/>
                  <a:gd name="T19" fmla="*/ 5495 h 11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44" h="11312">
                    <a:moveTo>
                      <a:pt x="3472" y="0"/>
                    </a:moveTo>
                    <a:cubicBezTo>
                      <a:pt x="1554" y="0"/>
                      <a:pt x="0" y="1555"/>
                      <a:pt x="0" y="3471"/>
                    </a:cubicBezTo>
                    <a:cubicBezTo>
                      <a:pt x="0" y="5388"/>
                      <a:pt x="3472" y="11312"/>
                      <a:pt x="3472" y="11312"/>
                    </a:cubicBezTo>
                    <a:cubicBezTo>
                      <a:pt x="3472" y="11312"/>
                      <a:pt x="6944" y="5388"/>
                      <a:pt x="6944" y="3471"/>
                    </a:cubicBezTo>
                    <a:cubicBezTo>
                      <a:pt x="6944" y="1555"/>
                      <a:pt x="5391" y="0"/>
                      <a:pt x="3472" y="0"/>
                    </a:cubicBezTo>
                    <a:close/>
                    <a:moveTo>
                      <a:pt x="3472" y="5495"/>
                    </a:moveTo>
                    <a:cubicBezTo>
                      <a:pt x="2493" y="5495"/>
                      <a:pt x="1700" y="4701"/>
                      <a:pt x="1700" y="3724"/>
                    </a:cubicBezTo>
                    <a:cubicBezTo>
                      <a:pt x="1700" y="2745"/>
                      <a:pt x="2494" y="1952"/>
                      <a:pt x="3472" y="1952"/>
                    </a:cubicBezTo>
                    <a:cubicBezTo>
                      <a:pt x="4452" y="1952"/>
                      <a:pt x="5245" y="2746"/>
                      <a:pt x="5245" y="3724"/>
                    </a:cubicBezTo>
                    <a:cubicBezTo>
                      <a:pt x="5245" y="4703"/>
                      <a:pt x="4452" y="5495"/>
                      <a:pt x="3472" y="5495"/>
                    </a:cubicBezTo>
                    <a:close/>
                  </a:path>
                </a:pathLst>
              </a:custGeom>
              <a:solidFill>
                <a:srgbClr val="00889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</a:endParaRPr>
              </a:p>
            </p:txBody>
          </p:sp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EC51CA1D-6213-C566-6335-FE744F1DC3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80013" y="1917700"/>
                <a:ext cx="530225" cy="865188"/>
              </a:xfrm>
              <a:custGeom>
                <a:avLst/>
                <a:gdLst>
                  <a:gd name="T0" fmla="*/ 3472 w 6944"/>
                  <a:gd name="T1" fmla="*/ 0 h 11312"/>
                  <a:gd name="T2" fmla="*/ 0 w 6944"/>
                  <a:gd name="T3" fmla="*/ 3471 h 11312"/>
                  <a:gd name="T4" fmla="*/ 3472 w 6944"/>
                  <a:gd name="T5" fmla="*/ 11312 h 11312"/>
                  <a:gd name="T6" fmla="*/ 6944 w 6944"/>
                  <a:gd name="T7" fmla="*/ 3471 h 11312"/>
                  <a:gd name="T8" fmla="*/ 3472 w 6944"/>
                  <a:gd name="T9" fmla="*/ 0 h 11312"/>
                  <a:gd name="T10" fmla="*/ 3472 w 6944"/>
                  <a:gd name="T11" fmla="*/ 5495 h 11312"/>
                  <a:gd name="T12" fmla="*/ 1700 w 6944"/>
                  <a:gd name="T13" fmla="*/ 3724 h 11312"/>
                  <a:gd name="T14" fmla="*/ 3472 w 6944"/>
                  <a:gd name="T15" fmla="*/ 1952 h 11312"/>
                  <a:gd name="T16" fmla="*/ 5245 w 6944"/>
                  <a:gd name="T17" fmla="*/ 3724 h 11312"/>
                  <a:gd name="T18" fmla="*/ 3472 w 6944"/>
                  <a:gd name="T19" fmla="*/ 5495 h 11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44" h="11312">
                    <a:moveTo>
                      <a:pt x="3472" y="0"/>
                    </a:moveTo>
                    <a:cubicBezTo>
                      <a:pt x="1554" y="0"/>
                      <a:pt x="0" y="1555"/>
                      <a:pt x="0" y="3471"/>
                    </a:cubicBezTo>
                    <a:cubicBezTo>
                      <a:pt x="0" y="5388"/>
                      <a:pt x="3472" y="11312"/>
                      <a:pt x="3472" y="11312"/>
                    </a:cubicBezTo>
                    <a:cubicBezTo>
                      <a:pt x="3472" y="11312"/>
                      <a:pt x="6944" y="5388"/>
                      <a:pt x="6944" y="3471"/>
                    </a:cubicBezTo>
                    <a:cubicBezTo>
                      <a:pt x="6944" y="1555"/>
                      <a:pt x="5391" y="0"/>
                      <a:pt x="3472" y="0"/>
                    </a:cubicBezTo>
                    <a:close/>
                    <a:moveTo>
                      <a:pt x="3472" y="5495"/>
                    </a:moveTo>
                    <a:cubicBezTo>
                      <a:pt x="2493" y="5495"/>
                      <a:pt x="1700" y="4701"/>
                      <a:pt x="1700" y="3724"/>
                    </a:cubicBezTo>
                    <a:cubicBezTo>
                      <a:pt x="1700" y="2745"/>
                      <a:pt x="2494" y="1952"/>
                      <a:pt x="3472" y="1952"/>
                    </a:cubicBezTo>
                    <a:cubicBezTo>
                      <a:pt x="4452" y="1952"/>
                      <a:pt x="5245" y="2746"/>
                      <a:pt x="5245" y="3724"/>
                    </a:cubicBezTo>
                    <a:cubicBezTo>
                      <a:pt x="5245" y="4703"/>
                      <a:pt x="4452" y="5495"/>
                      <a:pt x="3472" y="5495"/>
                    </a:cubicBezTo>
                    <a:close/>
                  </a:path>
                </a:pathLst>
              </a:custGeom>
              <a:noFill/>
              <a:ln w="301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8C9756CC-BCCD-FE18-2097-97856D3493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79988" y="4418013"/>
                <a:ext cx="771525" cy="1260475"/>
              </a:xfrm>
              <a:custGeom>
                <a:avLst/>
                <a:gdLst>
                  <a:gd name="T0" fmla="*/ 2528 w 5056"/>
                  <a:gd name="T1" fmla="*/ 0 h 8240"/>
                  <a:gd name="T2" fmla="*/ 0 w 5056"/>
                  <a:gd name="T3" fmla="*/ 2528 h 8240"/>
                  <a:gd name="T4" fmla="*/ 2528 w 5056"/>
                  <a:gd name="T5" fmla="*/ 8240 h 8240"/>
                  <a:gd name="T6" fmla="*/ 5056 w 5056"/>
                  <a:gd name="T7" fmla="*/ 2528 h 8240"/>
                  <a:gd name="T8" fmla="*/ 2528 w 5056"/>
                  <a:gd name="T9" fmla="*/ 0 h 8240"/>
                  <a:gd name="T10" fmla="*/ 2528 w 5056"/>
                  <a:gd name="T11" fmla="*/ 4003 h 8240"/>
                  <a:gd name="T12" fmla="*/ 1238 w 5056"/>
                  <a:gd name="T13" fmla="*/ 2713 h 8240"/>
                  <a:gd name="T14" fmla="*/ 2528 w 5056"/>
                  <a:gd name="T15" fmla="*/ 1422 h 8240"/>
                  <a:gd name="T16" fmla="*/ 3819 w 5056"/>
                  <a:gd name="T17" fmla="*/ 2713 h 8240"/>
                  <a:gd name="T18" fmla="*/ 2528 w 5056"/>
                  <a:gd name="T19" fmla="*/ 4003 h 8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56" h="8240">
                    <a:moveTo>
                      <a:pt x="2528" y="0"/>
                    </a:moveTo>
                    <a:cubicBezTo>
                      <a:pt x="1132" y="0"/>
                      <a:pt x="0" y="1133"/>
                      <a:pt x="0" y="2528"/>
                    </a:cubicBezTo>
                    <a:cubicBezTo>
                      <a:pt x="0" y="3925"/>
                      <a:pt x="2528" y="8240"/>
                      <a:pt x="2528" y="8240"/>
                    </a:cubicBezTo>
                    <a:cubicBezTo>
                      <a:pt x="2528" y="8240"/>
                      <a:pt x="5056" y="3925"/>
                      <a:pt x="5056" y="2528"/>
                    </a:cubicBezTo>
                    <a:cubicBezTo>
                      <a:pt x="5056" y="1133"/>
                      <a:pt x="3925" y="0"/>
                      <a:pt x="2528" y="0"/>
                    </a:cubicBezTo>
                    <a:close/>
                    <a:moveTo>
                      <a:pt x="2528" y="4003"/>
                    </a:moveTo>
                    <a:cubicBezTo>
                      <a:pt x="1815" y="4003"/>
                      <a:pt x="1238" y="3425"/>
                      <a:pt x="1238" y="2713"/>
                    </a:cubicBezTo>
                    <a:cubicBezTo>
                      <a:pt x="1238" y="1999"/>
                      <a:pt x="1816" y="1422"/>
                      <a:pt x="2528" y="1422"/>
                    </a:cubicBezTo>
                    <a:cubicBezTo>
                      <a:pt x="3241" y="1422"/>
                      <a:pt x="3819" y="2001"/>
                      <a:pt x="3819" y="2713"/>
                    </a:cubicBezTo>
                    <a:cubicBezTo>
                      <a:pt x="3819" y="3426"/>
                      <a:pt x="3241" y="4003"/>
                      <a:pt x="2528" y="4003"/>
                    </a:cubicBezTo>
                    <a:close/>
                  </a:path>
                </a:pathLst>
              </a:custGeom>
              <a:solidFill>
                <a:srgbClr val="FF95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</a:endParaRPr>
              </a:p>
            </p:txBody>
          </p:sp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id="{F5F723DB-EF63-6FCE-89DB-740A22F1FF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79988" y="4418013"/>
                <a:ext cx="771525" cy="1260475"/>
              </a:xfrm>
              <a:custGeom>
                <a:avLst/>
                <a:gdLst>
                  <a:gd name="T0" fmla="*/ 2528 w 5056"/>
                  <a:gd name="T1" fmla="*/ 0 h 8240"/>
                  <a:gd name="T2" fmla="*/ 0 w 5056"/>
                  <a:gd name="T3" fmla="*/ 2528 h 8240"/>
                  <a:gd name="T4" fmla="*/ 2528 w 5056"/>
                  <a:gd name="T5" fmla="*/ 8240 h 8240"/>
                  <a:gd name="T6" fmla="*/ 5056 w 5056"/>
                  <a:gd name="T7" fmla="*/ 2528 h 8240"/>
                  <a:gd name="T8" fmla="*/ 2528 w 5056"/>
                  <a:gd name="T9" fmla="*/ 0 h 8240"/>
                  <a:gd name="T10" fmla="*/ 2528 w 5056"/>
                  <a:gd name="T11" fmla="*/ 4003 h 8240"/>
                  <a:gd name="T12" fmla="*/ 1238 w 5056"/>
                  <a:gd name="T13" fmla="*/ 2713 h 8240"/>
                  <a:gd name="T14" fmla="*/ 2528 w 5056"/>
                  <a:gd name="T15" fmla="*/ 1422 h 8240"/>
                  <a:gd name="T16" fmla="*/ 3819 w 5056"/>
                  <a:gd name="T17" fmla="*/ 2713 h 8240"/>
                  <a:gd name="T18" fmla="*/ 2528 w 5056"/>
                  <a:gd name="T19" fmla="*/ 4003 h 8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56" h="8240">
                    <a:moveTo>
                      <a:pt x="2528" y="0"/>
                    </a:moveTo>
                    <a:cubicBezTo>
                      <a:pt x="1132" y="0"/>
                      <a:pt x="0" y="1133"/>
                      <a:pt x="0" y="2528"/>
                    </a:cubicBezTo>
                    <a:cubicBezTo>
                      <a:pt x="0" y="3925"/>
                      <a:pt x="2528" y="8240"/>
                      <a:pt x="2528" y="8240"/>
                    </a:cubicBezTo>
                    <a:cubicBezTo>
                      <a:pt x="2528" y="8240"/>
                      <a:pt x="5056" y="3925"/>
                      <a:pt x="5056" y="2528"/>
                    </a:cubicBezTo>
                    <a:cubicBezTo>
                      <a:pt x="5056" y="1133"/>
                      <a:pt x="3925" y="0"/>
                      <a:pt x="2528" y="0"/>
                    </a:cubicBezTo>
                    <a:close/>
                    <a:moveTo>
                      <a:pt x="2528" y="4003"/>
                    </a:moveTo>
                    <a:cubicBezTo>
                      <a:pt x="1815" y="4003"/>
                      <a:pt x="1238" y="3425"/>
                      <a:pt x="1238" y="2713"/>
                    </a:cubicBezTo>
                    <a:cubicBezTo>
                      <a:pt x="1238" y="1999"/>
                      <a:pt x="1816" y="1422"/>
                      <a:pt x="2528" y="1422"/>
                    </a:cubicBezTo>
                    <a:cubicBezTo>
                      <a:pt x="3241" y="1422"/>
                      <a:pt x="3819" y="2001"/>
                      <a:pt x="3819" y="2713"/>
                    </a:cubicBezTo>
                    <a:cubicBezTo>
                      <a:pt x="3819" y="3426"/>
                      <a:pt x="3241" y="4003"/>
                      <a:pt x="2528" y="4003"/>
                    </a:cubicBezTo>
                    <a:close/>
                  </a:path>
                </a:pathLst>
              </a:custGeom>
              <a:noFill/>
              <a:ln w="301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</a:endParaRPr>
              </a:p>
            </p:txBody>
          </p:sp>
          <p:sp>
            <p:nvSpPr>
              <p:cNvPr id="24" name="Freeform 17">
                <a:extLst>
                  <a:ext uri="{FF2B5EF4-FFF2-40B4-BE49-F238E27FC236}">
                    <a16:creationId xmlns:a16="http://schemas.microsoft.com/office/drawing/2014/main" id="{8DA4370A-7357-DE93-3B2D-348028D6ED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03913" y="2351088"/>
                <a:ext cx="592138" cy="969963"/>
              </a:xfrm>
              <a:custGeom>
                <a:avLst/>
                <a:gdLst>
                  <a:gd name="T0" fmla="*/ 1944 w 3888"/>
                  <a:gd name="T1" fmla="*/ 0 h 6336"/>
                  <a:gd name="T2" fmla="*/ 0 w 3888"/>
                  <a:gd name="T3" fmla="*/ 1944 h 6336"/>
                  <a:gd name="T4" fmla="*/ 1944 w 3888"/>
                  <a:gd name="T5" fmla="*/ 6336 h 6336"/>
                  <a:gd name="T6" fmla="*/ 3888 w 3888"/>
                  <a:gd name="T7" fmla="*/ 1944 h 6336"/>
                  <a:gd name="T8" fmla="*/ 1944 w 3888"/>
                  <a:gd name="T9" fmla="*/ 0 h 6336"/>
                  <a:gd name="T10" fmla="*/ 1944 w 3888"/>
                  <a:gd name="T11" fmla="*/ 3078 h 6336"/>
                  <a:gd name="T12" fmla="*/ 952 w 3888"/>
                  <a:gd name="T13" fmla="*/ 2086 h 6336"/>
                  <a:gd name="T14" fmla="*/ 1944 w 3888"/>
                  <a:gd name="T15" fmla="*/ 1094 h 6336"/>
                  <a:gd name="T16" fmla="*/ 2937 w 3888"/>
                  <a:gd name="T17" fmla="*/ 2086 h 6336"/>
                  <a:gd name="T18" fmla="*/ 1944 w 3888"/>
                  <a:gd name="T19" fmla="*/ 3078 h 6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88" h="6336">
                    <a:moveTo>
                      <a:pt x="1944" y="0"/>
                    </a:moveTo>
                    <a:cubicBezTo>
                      <a:pt x="870" y="0"/>
                      <a:pt x="0" y="871"/>
                      <a:pt x="0" y="1944"/>
                    </a:cubicBezTo>
                    <a:cubicBezTo>
                      <a:pt x="0" y="3018"/>
                      <a:pt x="1944" y="6336"/>
                      <a:pt x="1944" y="6336"/>
                    </a:cubicBezTo>
                    <a:cubicBezTo>
                      <a:pt x="1944" y="6336"/>
                      <a:pt x="3888" y="3018"/>
                      <a:pt x="3888" y="1944"/>
                    </a:cubicBezTo>
                    <a:cubicBezTo>
                      <a:pt x="3888" y="871"/>
                      <a:pt x="3019" y="0"/>
                      <a:pt x="1944" y="0"/>
                    </a:cubicBezTo>
                    <a:close/>
                    <a:moveTo>
                      <a:pt x="1944" y="3078"/>
                    </a:moveTo>
                    <a:cubicBezTo>
                      <a:pt x="1396" y="3078"/>
                      <a:pt x="952" y="2633"/>
                      <a:pt x="952" y="2086"/>
                    </a:cubicBezTo>
                    <a:cubicBezTo>
                      <a:pt x="952" y="1538"/>
                      <a:pt x="1397" y="1094"/>
                      <a:pt x="1944" y="1094"/>
                    </a:cubicBezTo>
                    <a:cubicBezTo>
                      <a:pt x="2493" y="1094"/>
                      <a:pt x="2937" y="1538"/>
                      <a:pt x="2937" y="2086"/>
                    </a:cubicBezTo>
                    <a:cubicBezTo>
                      <a:pt x="2937" y="2634"/>
                      <a:pt x="2493" y="3078"/>
                      <a:pt x="1944" y="3078"/>
                    </a:cubicBezTo>
                    <a:close/>
                  </a:path>
                </a:pathLst>
              </a:custGeom>
              <a:solidFill>
                <a:srgbClr val="6E9928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</a:endParaRPr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id="{AC6E626F-6F80-8C65-5433-06A322BD89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03913" y="2351088"/>
                <a:ext cx="592138" cy="969963"/>
              </a:xfrm>
              <a:custGeom>
                <a:avLst/>
                <a:gdLst>
                  <a:gd name="T0" fmla="*/ 1944 w 3888"/>
                  <a:gd name="T1" fmla="*/ 0 h 6336"/>
                  <a:gd name="T2" fmla="*/ 0 w 3888"/>
                  <a:gd name="T3" fmla="*/ 1944 h 6336"/>
                  <a:gd name="T4" fmla="*/ 1944 w 3888"/>
                  <a:gd name="T5" fmla="*/ 6336 h 6336"/>
                  <a:gd name="T6" fmla="*/ 3888 w 3888"/>
                  <a:gd name="T7" fmla="*/ 1944 h 6336"/>
                  <a:gd name="T8" fmla="*/ 1944 w 3888"/>
                  <a:gd name="T9" fmla="*/ 0 h 6336"/>
                  <a:gd name="T10" fmla="*/ 1944 w 3888"/>
                  <a:gd name="T11" fmla="*/ 3078 h 6336"/>
                  <a:gd name="T12" fmla="*/ 952 w 3888"/>
                  <a:gd name="T13" fmla="*/ 2086 h 6336"/>
                  <a:gd name="T14" fmla="*/ 1944 w 3888"/>
                  <a:gd name="T15" fmla="*/ 1094 h 6336"/>
                  <a:gd name="T16" fmla="*/ 2937 w 3888"/>
                  <a:gd name="T17" fmla="*/ 2086 h 6336"/>
                  <a:gd name="T18" fmla="*/ 1944 w 3888"/>
                  <a:gd name="T19" fmla="*/ 3078 h 6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88" h="6336">
                    <a:moveTo>
                      <a:pt x="1944" y="0"/>
                    </a:moveTo>
                    <a:cubicBezTo>
                      <a:pt x="870" y="0"/>
                      <a:pt x="0" y="871"/>
                      <a:pt x="0" y="1944"/>
                    </a:cubicBezTo>
                    <a:cubicBezTo>
                      <a:pt x="0" y="3018"/>
                      <a:pt x="1944" y="6336"/>
                      <a:pt x="1944" y="6336"/>
                    </a:cubicBezTo>
                    <a:cubicBezTo>
                      <a:pt x="1944" y="6336"/>
                      <a:pt x="3888" y="3018"/>
                      <a:pt x="3888" y="1944"/>
                    </a:cubicBezTo>
                    <a:cubicBezTo>
                      <a:pt x="3888" y="871"/>
                      <a:pt x="3019" y="0"/>
                      <a:pt x="1944" y="0"/>
                    </a:cubicBezTo>
                    <a:close/>
                    <a:moveTo>
                      <a:pt x="1944" y="3078"/>
                    </a:moveTo>
                    <a:cubicBezTo>
                      <a:pt x="1396" y="3078"/>
                      <a:pt x="952" y="2633"/>
                      <a:pt x="952" y="2086"/>
                    </a:cubicBezTo>
                    <a:cubicBezTo>
                      <a:pt x="952" y="1538"/>
                      <a:pt x="1397" y="1094"/>
                      <a:pt x="1944" y="1094"/>
                    </a:cubicBezTo>
                    <a:cubicBezTo>
                      <a:pt x="2493" y="1094"/>
                      <a:pt x="2937" y="1538"/>
                      <a:pt x="2937" y="2086"/>
                    </a:cubicBezTo>
                    <a:cubicBezTo>
                      <a:pt x="2937" y="2634"/>
                      <a:pt x="2493" y="3078"/>
                      <a:pt x="1944" y="3078"/>
                    </a:cubicBezTo>
                    <a:close/>
                  </a:path>
                </a:pathLst>
              </a:custGeom>
              <a:noFill/>
              <a:ln w="301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</a:endParaRPr>
              </a:p>
            </p:txBody>
          </p:sp>
          <p:sp>
            <p:nvSpPr>
              <p:cNvPr id="26" name="Rectangle 19">
                <a:extLst>
                  <a:ext uri="{FF2B5EF4-FFF2-40B4-BE49-F238E27FC236}">
                    <a16:creationId xmlns:a16="http://schemas.microsoft.com/office/drawing/2014/main" id="{7535ED85-6BF6-7D56-3F7E-05588F4D60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7648" y="2036569"/>
                <a:ext cx="170057" cy="313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s-CO" altLang="es-CO" sz="1500" b="1" dirty="0">
                    <a:solidFill>
                      <a:srgbClr val="00889A"/>
                    </a:solidFill>
                    <a:latin typeface="Montserrat Medium" panose="00000600000000000000" pitchFamily="2" charset="0"/>
                  </a:rPr>
                  <a:t>5</a:t>
                </a:r>
                <a:endParaRPr kumimoji="0" lang="es-CO" altLang="es-C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</a:endParaRPr>
              </a:p>
            </p:txBody>
          </p:sp>
          <p:sp>
            <p:nvSpPr>
              <p:cNvPr id="27" name="Rectangle 20">
                <a:extLst>
                  <a:ext uri="{FF2B5EF4-FFF2-40B4-BE49-F238E27FC236}">
                    <a16:creationId xmlns:a16="http://schemas.microsoft.com/office/drawing/2014/main" id="{0E435673-96C2-0544-D0C8-5DE1698C33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586" y="2478362"/>
                <a:ext cx="210071" cy="334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altLang="es-CO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6E9928"/>
                    </a:solidFill>
                    <a:effectLst/>
                    <a:uLnTx/>
                    <a:uFillTx/>
                    <a:latin typeface="Montserrat Medium" panose="00000600000000000000" pitchFamily="2" charset="0"/>
                  </a:rPr>
                  <a:t>4</a:t>
                </a:r>
                <a:endParaRPr kumimoji="0" lang="es-CO" altLang="es-C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</a:endParaRPr>
              </a:p>
            </p:txBody>
          </p:sp>
          <p:sp>
            <p:nvSpPr>
              <p:cNvPr id="29" name="Rectangle 22">
                <a:extLst>
                  <a:ext uri="{FF2B5EF4-FFF2-40B4-BE49-F238E27FC236}">
                    <a16:creationId xmlns:a16="http://schemas.microsoft.com/office/drawing/2014/main" id="{23FAB444-6517-3EDF-3664-2D5851E35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82872" y="3908879"/>
                <a:ext cx="188409" cy="3654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altLang="es-CO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5F5F"/>
                    </a:solidFill>
                    <a:effectLst/>
                    <a:uLnTx/>
                    <a:uFillTx/>
                    <a:latin typeface="Montserrat Medium" panose="00000600000000000000" pitchFamily="2" charset="0"/>
                  </a:rPr>
                  <a:t>3</a:t>
                </a:r>
                <a:endParaRPr kumimoji="0" lang="es-CO" altLang="es-C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</a:endParaRPr>
              </a:p>
            </p:txBody>
          </p:sp>
          <p:sp>
            <p:nvSpPr>
              <p:cNvPr id="30" name="Rectangle 23">
                <a:extLst>
                  <a:ext uri="{FF2B5EF4-FFF2-40B4-BE49-F238E27FC236}">
                    <a16:creationId xmlns:a16="http://schemas.microsoft.com/office/drawing/2014/main" id="{DFF5D866-381D-8354-8E41-C9ECE3FB2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3512" y="4533752"/>
                <a:ext cx="222664" cy="431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altLang="es-CO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9500"/>
                    </a:solidFill>
                    <a:effectLst/>
                    <a:uLnTx/>
                    <a:uFillTx/>
                    <a:latin typeface="Montserrat Medium" panose="00000600000000000000" pitchFamily="2" charset="0"/>
                  </a:rPr>
                  <a:t>2</a:t>
                </a:r>
                <a:endParaRPr kumimoji="0" lang="es-CO" altLang="es-C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</a:endParaRPr>
              </a:p>
            </p:txBody>
          </p:sp>
          <p:sp>
            <p:nvSpPr>
              <p:cNvPr id="31" name="Rectangle 24">
                <a:extLst>
                  <a:ext uri="{FF2B5EF4-FFF2-40B4-BE49-F238E27FC236}">
                    <a16:creationId xmlns:a16="http://schemas.microsoft.com/office/drawing/2014/main" id="{12D32E14-6469-C106-BEF1-6612B04B6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9457" y="5166407"/>
                <a:ext cx="159860" cy="481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CO" altLang="es-CO" sz="2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4D400"/>
                    </a:solidFill>
                    <a:effectLst/>
                    <a:uLnTx/>
                    <a:uFillTx/>
                    <a:latin typeface="Montserrat Medium" panose="00000600000000000000" pitchFamily="2" charset="0"/>
                  </a:rPr>
                  <a:t>1</a:t>
                </a:r>
                <a:endParaRPr kumimoji="0" lang="es-CO" altLang="es-C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</a:endParaRPr>
              </a:p>
            </p:txBody>
          </p:sp>
        </p:grpSp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EDCCC67C-2D08-3C3C-C29B-53839EE76C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8310" y="3418597"/>
              <a:ext cx="1632560" cy="93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4" name="Grupo 43">
              <a:extLst>
                <a:ext uri="{FF2B5EF4-FFF2-40B4-BE49-F238E27FC236}">
                  <a16:creationId xmlns:a16="http://schemas.microsoft.com/office/drawing/2014/main" id="{23083D35-95AE-2335-2327-2DBDD101BBC3}"/>
                </a:ext>
              </a:extLst>
            </p:cNvPr>
            <p:cNvGrpSpPr/>
            <p:nvPr/>
          </p:nvGrpSpPr>
          <p:grpSpPr>
            <a:xfrm>
              <a:off x="-202727" y="207520"/>
              <a:ext cx="4157968" cy="1184893"/>
              <a:chOff x="4108360" y="32288"/>
              <a:chExt cx="4021485" cy="1422141"/>
            </a:xfrm>
          </p:grpSpPr>
          <p:grpSp>
            <p:nvGrpSpPr>
              <p:cNvPr id="45" name="Grupo 44">
                <a:extLst>
                  <a:ext uri="{FF2B5EF4-FFF2-40B4-BE49-F238E27FC236}">
                    <a16:creationId xmlns:a16="http://schemas.microsoft.com/office/drawing/2014/main" id="{09BEF0A2-7F62-869C-AEA4-1E1BB2572484}"/>
                  </a:ext>
                </a:extLst>
              </p:cNvPr>
              <p:cNvGrpSpPr/>
              <p:nvPr/>
            </p:nvGrpSpPr>
            <p:grpSpPr>
              <a:xfrm>
                <a:off x="4108360" y="32288"/>
                <a:ext cx="4021485" cy="1422141"/>
                <a:chOff x="4148938" y="1255990"/>
                <a:chExt cx="2162645" cy="952828"/>
              </a:xfrm>
            </p:grpSpPr>
            <p:pic>
              <p:nvPicPr>
                <p:cNvPr id="48" name="Imagen 47">
                  <a:extLst>
                    <a:ext uri="{FF2B5EF4-FFF2-40B4-BE49-F238E27FC236}">
                      <a16:creationId xmlns:a16="http://schemas.microsoft.com/office/drawing/2014/main" id="{6CE46114-45C2-5C6F-DB2F-FC30E2F908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7217" y="1255990"/>
                  <a:ext cx="445027" cy="663444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49" name="CuadroTexto 48">
                  <a:extLst>
                    <a:ext uri="{FF2B5EF4-FFF2-40B4-BE49-F238E27FC236}">
                      <a16:creationId xmlns:a16="http://schemas.microsoft.com/office/drawing/2014/main" id="{E9575F32-7530-5FA5-1C93-74CE87D97F2A}"/>
                    </a:ext>
                  </a:extLst>
                </p:cNvPr>
                <p:cNvSpPr txBox="1"/>
                <p:nvPr/>
              </p:nvSpPr>
              <p:spPr>
                <a:xfrm>
                  <a:off x="4148938" y="1866221"/>
                  <a:ext cx="2162645" cy="3425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CO" sz="16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Montserrat Medium" panose="00000600000000000000" pitchFamily="2" charset="0"/>
                    </a:rPr>
                    <a:t>Intermediario Financiero (IF) </a:t>
                  </a:r>
                </a:p>
              </p:txBody>
            </p:sp>
          </p:grpSp>
          <p:sp>
            <p:nvSpPr>
              <p:cNvPr id="46" name="Bocadillo nube: nube 45">
                <a:extLst>
                  <a:ext uri="{FF2B5EF4-FFF2-40B4-BE49-F238E27FC236}">
                    <a16:creationId xmlns:a16="http://schemas.microsoft.com/office/drawing/2014/main" id="{D5AEF1AE-6C8A-F6AE-17D5-DCCF47706EEE}"/>
                  </a:ext>
                </a:extLst>
              </p:cNvPr>
              <p:cNvSpPr/>
              <p:nvPr/>
            </p:nvSpPr>
            <p:spPr>
              <a:xfrm>
                <a:off x="6313179" y="96955"/>
                <a:ext cx="530914" cy="481936"/>
              </a:xfrm>
              <a:prstGeom prst="cloudCallout">
                <a:avLst/>
              </a:prstGeom>
              <a:ln>
                <a:solidFill>
                  <a:srgbClr val="C0000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</a:endParaRPr>
              </a:p>
            </p:txBody>
          </p:sp>
          <p:pic>
            <p:nvPicPr>
              <p:cNvPr id="47" name="Picture 2" descr="Question mark icons | Canva">
                <a:extLst>
                  <a:ext uri="{FF2B5EF4-FFF2-40B4-BE49-F238E27FC236}">
                    <a16:creationId xmlns:a16="http://schemas.microsoft.com/office/drawing/2014/main" id="{50D4D34C-8860-960C-7C52-605469EC8A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86885" y="198376"/>
                <a:ext cx="167535" cy="2790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A2EE3982-FBCE-0836-B4DE-27010BD2504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53" t="-8574" r="3701" b="-1"/>
          <a:stretch/>
        </p:blipFill>
        <p:spPr>
          <a:xfrm rot="16200000" flipV="1">
            <a:off x="5808799" y="3742944"/>
            <a:ext cx="5303489" cy="858381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7B30FC69-CCF3-1D0A-5A44-B08F7BAD3655}"/>
              </a:ext>
            </a:extLst>
          </p:cNvPr>
          <p:cNvSpPr txBox="1"/>
          <p:nvPr/>
        </p:nvSpPr>
        <p:spPr>
          <a:xfrm>
            <a:off x="1021455" y="770284"/>
            <a:ext cx="6871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defRPr>
            </a:lvl1pPr>
          </a:lstStyle>
          <a:p>
            <a:r>
              <a:rPr lang="es-CO" dirty="0"/>
              <a:t>Procedimiento de reclamación de garantías siniestradas 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384B3D04-BBEA-2CE3-7419-22730C47CB9D}"/>
              </a:ext>
            </a:extLst>
          </p:cNvPr>
          <p:cNvGrpSpPr/>
          <p:nvPr/>
        </p:nvGrpSpPr>
        <p:grpSpPr>
          <a:xfrm>
            <a:off x="440188" y="2048839"/>
            <a:ext cx="7801722" cy="4246590"/>
            <a:chOff x="556958" y="2417164"/>
            <a:chExt cx="7801722" cy="4246590"/>
          </a:xfrm>
        </p:grpSpPr>
        <p:sp>
          <p:nvSpPr>
            <p:cNvPr id="59" name="Rectangle 80">
              <a:extLst>
                <a:ext uri="{FF2B5EF4-FFF2-40B4-BE49-F238E27FC236}">
                  <a16:creationId xmlns:a16="http://schemas.microsoft.com/office/drawing/2014/main" id="{37031F59-3395-0192-E02C-61540D054D63}"/>
                </a:ext>
              </a:extLst>
            </p:cNvPr>
            <p:cNvSpPr/>
            <p:nvPr/>
          </p:nvSpPr>
          <p:spPr>
            <a:xfrm>
              <a:off x="1027078" y="2449055"/>
              <a:ext cx="3240000" cy="1615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Los </a:t>
              </a:r>
              <a:r>
                <a:rPr kumimoji="0" lang="es-CO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IF</a:t>
              </a:r>
              <a:r>
                <a:rPr kumimoji="0" lang="es-CO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 debían enviar por </a:t>
              </a:r>
              <a:r>
                <a:rPr kumimoji="0" lang="es-CO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correspondencia </a:t>
              </a:r>
              <a:r>
                <a:rPr lang="es-CO" sz="1100" b="1" dirty="0">
                  <a:solidFill>
                    <a:prstClr val="black"/>
                  </a:solidFill>
                  <a:latin typeface="Montserrat Medium" panose="00000600000000000000" pitchFamily="2" charset="0"/>
                  <a:cs typeface="Arial" panose="020B0604020202020204" pitchFamily="34" charset="0"/>
                </a:rPr>
                <a:t>para cada garantía siniestrada:</a:t>
              </a:r>
              <a:endPara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endParaRPr>
            </a:p>
            <a:p>
              <a:pPr marL="228600" indent="-228600" defTabSz="914354">
                <a:buFont typeface="+mj-lt"/>
                <a:buAutoNum type="arabicPeriod"/>
                <a:defRPr/>
              </a:pPr>
              <a:r>
                <a:rPr lang="es-CO" sz="1100" b="1" dirty="0">
                  <a:solidFill>
                    <a:prstClr val="black"/>
                  </a:solidFill>
                  <a:latin typeface="Montserrat Medium" panose="00000600000000000000" pitchFamily="2" charset="0"/>
                  <a:cs typeface="Arial" panose="020B0604020202020204" pitchFamily="34" charset="0"/>
                </a:rPr>
                <a:t>Carta</a:t>
              </a:r>
              <a:r>
                <a:rPr lang="es-CO" sz="1100" dirty="0">
                  <a:solidFill>
                    <a:prstClr val="black"/>
                  </a:solidFill>
                  <a:latin typeface="Montserrat Medium" panose="00000600000000000000" pitchFamily="2" charset="0"/>
                  <a:cs typeface="Arial" panose="020B0604020202020204" pitchFamily="34" charset="0"/>
                </a:rPr>
                <a:t> solicitando la reclamación</a:t>
              </a:r>
            </a:p>
            <a:p>
              <a:pPr marL="228600" indent="-228600" defTabSz="914354">
                <a:buFont typeface="+mj-lt"/>
                <a:buAutoNum type="arabicPeriod"/>
                <a:defRPr/>
              </a:pPr>
              <a:r>
                <a:rPr lang="es-CO" sz="1100" b="1" dirty="0">
                  <a:solidFill>
                    <a:prstClr val="black"/>
                  </a:solidFill>
                  <a:latin typeface="Montserrat Medium" panose="00000600000000000000" pitchFamily="2" charset="0"/>
                  <a:cs typeface="Arial" panose="020B0604020202020204" pitchFamily="34" charset="0"/>
                </a:rPr>
                <a:t>Formato especial </a:t>
              </a:r>
              <a:r>
                <a:rPr lang="es-CO" sz="1100" dirty="0">
                  <a:solidFill>
                    <a:prstClr val="black"/>
                  </a:solidFill>
                  <a:latin typeface="Montserrat Medium" panose="00000600000000000000" pitchFamily="2" charset="0"/>
                  <a:cs typeface="Arial" panose="020B0604020202020204" pitchFamily="34" charset="0"/>
                </a:rPr>
                <a:t>diligenciado con datos de identificación valor a reclamar y modalidad de reclamar, fechas de mora,  firmado etc.</a:t>
              </a:r>
            </a:p>
            <a:p>
              <a:pPr marL="228600" indent="-228600" defTabSz="914354">
                <a:buFont typeface="+mj-lt"/>
                <a:buAutoNum type="arabicPeriod"/>
                <a:defRPr/>
              </a:pPr>
              <a:r>
                <a:rPr kumimoji="0" lang="es-CO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Documentos soportes </a:t>
              </a:r>
            </a:p>
            <a:p>
              <a:pPr marR="0" lvl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s-CO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 </a:t>
              </a:r>
              <a:endPara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0" name="Rectangle 84">
              <a:extLst>
                <a:ext uri="{FF2B5EF4-FFF2-40B4-BE49-F238E27FC236}">
                  <a16:creationId xmlns:a16="http://schemas.microsoft.com/office/drawing/2014/main" id="{21413067-ECDD-1714-6D8E-4766EF9341BA}"/>
                </a:ext>
              </a:extLst>
            </p:cNvPr>
            <p:cNvSpPr/>
            <p:nvPr/>
          </p:nvSpPr>
          <p:spPr>
            <a:xfrm>
              <a:off x="5174774" y="2476418"/>
              <a:ext cx="2923042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El área de Gestión Documental creaba</a:t>
              </a:r>
              <a:r>
                <a:rPr kumimoji="0" lang="es-ES" sz="11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 un radicado por </a:t>
              </a:r>
              <a:r>
                <a:rPr kumimoji="0" lang="es-ES" sz="11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Cada</a:t>
              </a:r>
              <a:r>
                <a:rPr kumimoji="0" lang="es-ES" sz="11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 certificado de garantía en una aplicativo de gestión de documentos  y </a:t>
              </a:r>
              <a:r>
                <a:rPr lang="es-ES" sz="1100" noProof="1">
                  <a:solidFill>
                    <a:prstClr val="black"/>
                  </a:solidFill>
                  <a:latin typeface="Montserrat Medium" panose="00000600000000000000" pitchFamily="2" charset="0"/>
                  <a:cs typeface="Arial" panose="020B0604020202020204" pitchFamily="34" charset="0"/>
                </a:rPr>
                <a:t>se creaba</a:t>
              </a:r>
              <a:r>
                <a:rPr kumimoji="0" lang="es-ES" sz="11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 carpetas físicas con los documentos recibidos. </a:t>
              </a:r>
            </a:p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100" b="0" i="0" u="none" strike="noStrike" kern="1200" cap="none" spc="0" normalizeH="0" baseline="0" noProof="1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92">
              <a:extLst>
                <a:ext uri="{FF2B5EF4-FFF2-40B4-BE49-F238E27FC236}">
                  <a16:creationId xmlns:a16="http://schemas.microsoft.com/office/drawing/2014/main" id="{3443506E-298A-CEB7-F08F-656E9B7DA7C6}"/>
                </a:ext>
              </a:extLst>
            </p:cNvPr>
            <p:cNvSpPr/>
            <p:nvPr/>
          </p:nvSpPr>
          <p:spPr>
            <a:xfrm>
              <a:off x="1069486" y="4276073"/>
              <a:ext cx="3136178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Documentos soportes: </a:t>
              </a:r>
            </a:p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(1 sola modalidad de reclamación)</a:t>
              </a:r>
            </a:p>
            <a:p>
              <a:pPr marL="171450" marR="0" lvl="0" indent="-17145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CO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copia del pagaré, demanda y Mandato de Pago</a:t>
              </a:r>
            </a:p>
            <a:p>
              <a:pPr marL="171450" marR="0" lvl="0" indent="-17145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CO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certificación del cobro Judicial, </a:t>
              </a:r>
            </a:p>
            <a:p>
              <a:pPr marL="171450" marR="0" lvl="0" indent="-17145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CO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Reporte a CIFIN y data crédito, </a:t>
              </a:r>
            </a:p>
            <a:p>
              <a:pPr marL="171450" marR="0" lvl="0" indent="-17145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CO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Denuncia penal (Aplicaba Si existía la desviación crédito)</a:t>
              </a:r>
              <a:endParaRPr kumimoji="0" lang="es-CO" sz="11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2" name="Rectangle 96">
              <a:extLst>
                <a:ext uri="{FF2B5EF4-FFF2-40B4-BE49-F238E27FC236}">
                  <a16:creationId xmlns:a16="http://schemas.microsoft.com/office/drawing/2014/main" id="{122AE577-A6F1-5802-431A-5C9C67A710F2}"/>
                </a:ext>
              </a:extLst>
            </p:cNvPr>
            <p:cNvSpPr/>
            <p:nvPr/>
          </p:nvSpPr>
          <p:spPr>
            <a:xfrm>
              <a:off x="5034701" y="5386481"/>
              <a:ext cx="3240000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914354">
                <a:defRPr/>
              </a:pPr>
              <a:r>
                <a:rPr kumimoji="0" lang="es-ES" sz="11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Los evaludadores </a:t>
              </a:r>
              <a:r>
                <a:rPr lang="es-ES" sz="1100" noProof="1">
                  <a:solidFill>
                    <a:prstClr val="black"/>
                  </a:solidFill>
                  <a:latin typeface="Montserrat Medium" panose="00000600000000000000" pitchFamily="2" charset="0"/>
                  <a:cs typeface="Arial" panose="020B0604020202020204" pitchFamily="34" charset="0"/>
                </a:rPr>
                <a:t>( 5 a 6 funcionarios)</a:t>
              </a:r>
              <a:r>
                <a:rPr kumimoji="0" lang="es-ES" sz="11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 recibián las cajas con las </a:t>
              </a:r>
              <a:r>
                <a:rPr kumimoji="0" lang="es-ES" sz="11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carpetas, debían registrar en el aplicativo central del FAG, la información de la reclamación por cada garantía, revisar documentos , analizarlos y tomar una decisión</a:t>
              </a:r>
              <a:r>
                <a:rPr lang="es-ES" sz="1100" noProof="1">
                  <a:solidFill>
                    <a:prstClr val="black"/>
                  </a:solidFill>
                  <a:latin typeface="Montserrat Medium" panose="00000600000000000000" pitchFamily="2" charset="0"/>
                  <a:cs typeface="Arial" panose="020B0604020202020204" pitchFamily="34" charset="0"/>
                </a:rPr>
                <a:t> [</a:t>
              </a:r>
              <a:r>
                <a:rPr kumimoji="0" lang="es-ES" sz="11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pasar a pago o inadmitirla]. 	</a:t>
              </a:r>
            </a:p>
          </p:txBody>
        </p:sp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07EF3622-2C0C-193C-E20C-77DA709C4597}"/>
                </a:ext>
              </a:extLst>
            </p:cNvPr>
            <p:cNvSpPr txBox="1"/>
            <p:nvPr/>
          </p:nvSpPr>
          <p:spPr>
            <a:xfrm>
              <a:off x="5118680" y="3888920"/>
              <a:ext cx="32400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s-CO"/>
              </a:defPPr>
              <a:lvl1pPr marR="0" lvl="0" indent="0" defTabSz="914354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</a:rPr>
                <a:t>La Dirección del FAG recibía  cajas que contenián cada una de las carpetas de las garatias en reclamación y  los radicados , posterior a esto las asignaba </a:t>
              </a:r>
              <a:r>
                <a:rPr kumimoji="0" lang="es-ES" sz="11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</a:rPr>
                <a:t>manualmente</a:t>
              </a:r>
              <a:r>
                <a:rPr kumimoji="0" lang="es-ES" sz="1100" b="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</a:rPr>
                <a:t> a cada evaluador .</a:t>
              </a:r>
            </a:p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0" i="1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</a:rPr>
                <a:t>(costos de correspond</a:t>
              </a:r>
              <a:r>
                <a:rPr kumimoji="0" lang="es-CO" sz="11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</a:rPr>
                <a:t>encia</a:t>
              </a:r>
              <a:r>
                <a:rPr kumimoji="0" lang="es-CO" sz="11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</a:rPr>
                <a:t> y de archivo)</a:t>
              </a:r>
            </a:p>
          </p:txBody>
        </p:sp>
        <p:sp>
          <p:nvSpPr>
            <p:cNvPr id="65" name="Shape">
              <a:extLst>
                <a:ext uri="{FF2B5EF4-FFF2-40B4-BE49-F238E27FC236}">
                  <a16:creationId xmlns:a16="http://schemas.microsoft.com/office/drawing/2014/main" id="{E265E1C4-4177-8CE4-255B-2C61FBF40652}"/>
                </a:ext>
              </a:extLst>
            </p:cNvPr>
            <p:cNvSpPr/>
            <p:nvPr/>
          </p:nvSpPr>
          <p:spPr>
            <a:xfrm>
              <a:off x="556958" y="2556398"/>
              <a:ext cx="429834" cy="700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3" y="0"/>
                    <a:pt x="0" y="2968"/>
                    <a:pt x="0" y="6626"/>
                  </a:cubicBezTo>
                  <a:cubicBezTo>
                    <a:pt x="0" y="10287"/>
                    <a:pt x="10800" y="21600"/>
                    <a:pt x="10800" y="21600"/>
                  </a:cubicBezTo>
                  <a:cubicBezTo>
                    <a:pt x="10800" y="21600"/>
                    <a:pt x="21600" y="10287"/>
                    <a:pt x="21600" y="6626"/>
                  </a:cubicBezTo>
                  <a:cubicBezTo>
                    <a:pt x="21600" y="2968"/>
                    <a:pt x="16767" y="0"/>
                    <a:pt x="10800" y="0"/>
                  </a:cubicBezTo>
                  <a:close/>
                  <a:moveTo>
                    <a:pt x="10800" y="10492"/>
                  </a:moveTo>
                  <a:cubicBezTo>
                    <a:pt x="7754" y="10492"/>
                    <a:pt x="5287" y="8976"/>
                    <a:pt x="5287" y="7110"/>
                  </a:cubicBezTo>
                  <a:cubicBezTo>
                    <a:pt x="5287" y="5240"/>
                    <a:pt x="7757" y="3727"/>
                    <a:pt x="10800" y="3727"/>
                  </a:cubicBezTo>
                  <a:cubicBezTo>
                    <a:pt x="13846" y="3727"/>
                    <a:pt x="16313" y="5243"/>
                    <a:pt x="16313" y="7110"/>
                  </a:cubicBezTo>
                  <a:cubicBezTo>
                    <a:pt x="16313" y="8979"/>
                    <a:pt x="13846" y="10492"/>
                    <a:pt x="10800" y="10492"/>
                  </a:cubicBezTo>
                  <a:close/>
                </a:path>
              </a:pathLst>
            </a:custGeom>
            <a:solidFill>
              <a:srgbClr val="C4D400"/>
            </a:solidFill>
            <a:ln w="38100">
              <a:solidFill>
                <a:schemeClr val="bg1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6" name="Shape">
              <a:extLst>
                <a:ext uri="{FF2B5EF4-FFF2-40B4-BE49-F238E27FC236}">
                  <a16:creationId xmlns:a16="http://schemas.microsoft.com/office/drawing/2014/main" id="{0B2773ED-633A-949C-A75D-2ABA36DBCC85}"/>
                </a:ext>
              </a:extLst>
            </p:cNvPr>
            <p:cNvSpPr/>
            <p:nvPr/>
          </p:nvSpPr>
          <p:spPr>
            <a:xfrm>
              <a:off x="568198" y="4294122"/>
              <a:ext cx="429834" cy="700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3" y="0"/>
                    <a:pt x="0" y="2968"/>
                    <a:pt x="0" y="6626"/>
                  </a:cubicBezTo>
                  <a:cubicBezTo>
                    <a:pt x="0" y="10287"/>
                    <a:pt x="10800" y="21600"/>
                    <a:pt x="10800" y="21600"/>
                  </a:cubicBezTo>
                  <a:cubicBezTo>
                    <a:pt x="10800" y="21600"/>
                    <a:pt x="21600" y="10287"/>
                    <a:pt x="21600" y="6626"/>
                  </a:cubicBezTo>
                  <a:cubicBezTo>
                    <a:pt x="21600" y="2968"/>
                    <a:pt x="16767" y="0"/>
                    <a:pt x="10800" y="0"/>
                  </a:cubicBezTo>
                  <a:close/>
                  <a:moveTo>
                    <a:pt x="10800" y="10492"/>
                  </a:moveTo>
                  <a:cubicBezTo>
                    <a:pt x="7754" y="10492"/>
                    <a:pt x="5287" y="8976"/>
                    <a:pt x="5287" y="7110"/>
                  </a:cubicBezTo>
                  <a:cubicBezTo>
                    <a:pt x="5287" y="5240"/>
                    <a:pt x="7757" y="3727"/>
                    <a:pt x="10800" y="3727"/>
                  </a:cubicBezTo>
                  <a:cubicBezTo>
                    <a:pt x="13846" y="3727"/>
                    <a:pt x="16313" y="5243"/>
                    <a:pt x="16313" y="7110"/>
                  </a:cubicBezTo>
                  <a:cubicBezTo>
                    <a:pt x="16313" y="8979"/>
                    <a:pt x="13846" y="10492"/>
                    <a:pt x="10800" y="10492"/>
                  </a:cubicBezTo>
                  <a:close/>
                </a:path>
              </a:pathLst>
            </a:custGeom>
            <a:solidFill>
              <a:srgbClr val="FF9500"/>
            </a:solidFill>
            <a:ln w="38100">
              <a:solidFill>
                <a:schemeClr val="bg1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7" name="Shape">
              <a:extLst>
                <a:ext uri="{FF2B5EF4-FFF2-40B4-BE49-F238E27FC236}">
                  <a16:creationId xmlns:a16="http://schemas.microsoft.com/office/drawing/2014/main" id="{F5166BFE-61C2-3958-00CF-C86090C772F6}"/>
                </a:ext>
              </a:extLst>
            </p:cNvPr>
            <p:cNvSpPr/>
            <p:nvPr/>
          </p:nvSpPr>
          <p:spPr>
            <a:xfrm>
              <a:off x="4522281" y="2417164"/>
              <a:ext cx="429834" cy="700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3" y="0"/>
                    <a:pt x="0" y="2968"/>
                    <a:pt x="0" y="6626"/>
                  </a:cubicBezTo>
                  <a:cubicBezTo>
                    <a:pt x="0" y="10287"/>
                    <a:pt x="10800" y="21600"/>
                    <a:pt x="10800" y="21600"/>
                  </a:cubicBezTo>
                  <a:cubicBezTo>
                    <a:pt x="10800" y="21600"/>
                    <a:pt x="21600" y="10287"/>
                    <a:pt x="21600" y="6626"/>
                  </a:cubicBezTo>
                  <a:cubicBezTo>
                    <a:pt x="21600" y="2968"/>
                    <a:pt x="16767" y="0"/>
                    <a:pt x="10800" y="0"/>
                  </a:cubicBezTo>
                  <a:close/>
                  <a:moveTo>
                    <a:pt x="10800" y="10492"/>
                  </a:moveTo>
                  <a:cubicBezTo>
                    <a:pt x="7754" y="10492"/>
                    <a:pt x="5287" y="8976"/>
                    <a:pt x="5287" y="7110"/>
                  </a:cubicBezTo>
                  <a:cubicBezTo>
                    <a:pt x="5287" y="5240"/>
                    <a:pt x="7757" y="3727"/>
                    <a:pt x="10800" y="3727"/>
                  </a:cubicBezTo>
                  <a:cubicBezTo>
                    <a:pt x="13846" y="3727"/>
                    <a:pt x="16313" y="5243"/>
                    <a:pt x="16313" y="7110"/>
                  </a:cubicBezTo>
                  <a:cubicBezTo>
                    <a:pt x="16313" y="8979"/>
                    <a:pt x="13846" y="10492"/>
                    <a:pt x="10800" y="10492"/>
                  </a:cubicBezTo>
                  <a:close/>
                </a:path>
              </a:pathLst>
            </a:custGeom>
            <a:solidFill>
              <a:srgbClr val="005F5F"/>
            </a:solidFill>
            <a:ln w="38100">
              <a:solidFill>
                <a:schemeClr val="bg1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9" name="Shape">
              <a:extLst>
                <a:ext uri="{FF2B5EF4-FFF2-40B4-BE49-F238E27FC236}">
                  <a16:creationId xmlns:a16="http://schemas.microsoft.com/office/drawing/2014/main" id="{0A77A49E-F144-A9C2-F7C2-7E781D5FFB22}"/>
                </a:ext>
              </a:extLst>
            </p:cNvPr>
            <p:cNvSpPr/>
            <p:nvPr/>
          </p:nvSpPr>
          <p:spPr>
            <a:xfrm>
              <a:off x="4545937" y="3925797"/>
              <a:ext cx="429834" cy="700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3" y="0"/>
                    <a:pt x="0" y="2968"/>
                    <a:pt x="0" y="6626"/>
                  </a:cubicBezTo>
                  <a:cubicBezTo>
                    <a:pt x="0" y="10287"/>
                    <a:pt x="10800" y="21600"/>
                    <a:pt x="10800" y="21600"/>
                  </a:cubicBezTo>
                  <a:cubicBezTo>
                    <a:pt x="10800" y="21600"/>
                    <a:pt x="21600" y="10287"/>
                    <a:pt x="21600" y="6626"/>
                  </a:cubicBezTo>
                  <a:cubicBezTo>
                    <a:pt x="21600" y="2968"/>
                    <a:pt x="16767" y="0"/>
                    <a:pt x="10800" y="0"/>
                  </a:cubicBezTo>
                  <a:close/>
                  <a:moveTo>
                    <a:pt x="10800" y="10492"/>
                  </a:moveTo>
                  <a:cubicBezTo>
                    <a:pt x="7754" y="10492"/>
                    <a:pt x="5287" y="8976"/>
                    <a:pt x="5287" y="7110"/>
                  </a:cubicBezTo>
                  <a:cubicBezTo>
                    <a:pt x="5287" y="5240"/>
                    <a:pt x="7757" y="3727"/>
                    <a:pt x="10800" y="3727"/>
                  </a:cubicBezTo>
                  <a:cubicBezTo>
                    <a:pt x="13846" y="3727"/>
                    <a:pt x="16313" y="5243"/>
                    <a:pt x="16313" y="7110"/>
                  </a:cubicBezTo>
                  <a:cubicBezTo>
                    <a:pt x="16313" y="8979"/>
                    <a:pt x="13846" y="10492"/>
                    <a:pt x="10800" y="10492"/>
                  </a:cubicBezTo>
                  <a:close/>
                </a:path>
              </a:pathLst>
            </a:custGeom>
            <a:solidFill>
              <a:srgbClr val="6E9928"/>
            </a:solidFill>
            <a:ln w="38100">
              <a:solidFill>
                <a:schemeClr val="bg1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0" name="Shape">
              <a:extLst>
                <a:ext uri="{FF2B5EF4-FFF2-40B4-BE49-F238E27FC236}">
                  <a16:creationId xmlns:a16="http://schemas.microsoft.com/office/drawing/2014/main" id="{41CECAFD-EFEE-EB1F-7525-9DAC2E3C0CE5}"/>
                </a:ext>
              </a:extLst>
            </p:cNvPr>
            <p:cNvSpPr/>
            <p:nvPr/>
          </p:nvSpPr>
          <p:spPr>
            <a:xfrm>
              <a:off x="4491482" y="5387146"/>
              <a:ext cx="429834" cy="700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3" y="0"/>
                    <a:pt x="0" y="2968"/>
                    <a:pt x="0" y="6626"/>
                  </a:cubicBezTo>
                  <a:cubicBezTo>
                    <a:pt x="0" y="10287"/>
                    <a:pt x="10800" y="21600"/>
                    <a:pt x="10800" y="21600"/>
                  </a:cubicBezTo>
                  <a:cubicBezTo>
                    <a:pt x="10800" y="21600"/>
                    <a:pt x="21600" y="10287"/>
                    <a:pt x="21600" y="6626"/>
                  </a:cubicBezTo>
                  <a:cubicBezTo>
                    <a:pt x="21600" y="2968"/>
                    <a:pt x="16767" y="0"/>
                    <a:pt x="10800" y="0"/>
                  </a:cubicBezTo>
                  <a:close/>
                  <a:moveTo>
                    <a:pt x="10800" y="10492"/>
                  </a:moveTo>
                  <a:cubicBezTo>
                    <a:pt x="7754" y="10492"/>
                    <a:pt x="5287" y="8976"/>
                    <a:pt x="5287" y="7110"/>
                  </a:cubicBezTo>
                  <a:cubicBezTo>
                    <a:pt x="5287" y="5240"/>
                    <a:pt x="7757" y="3727"/>
                    <a:pt x="10800" y="3727"/>
                  </a:cubicBezTo>
                  <a:cubicBezTo>
                    <a:pt x="13846" y="3727"/>
                    <a:pt x="16313" y="5243"/>
                    <a:pt x="16313" y="7110"/>
                  </a:cubicBezTo>
                  <a:cubicBezTo>
                    <a:pt x="16313" y="8979"/>
                    <a:pt x="13846" y="10492"/>
                    <a:pt x="10800" y="10492"/>
                  </a:cubicBezTo>
                  <a:close/>
                </a:path>
              </a:pathLst>
            </a:custGeom>
            <a:solidFill>
              <a:srgbClr val="00B0CA"/>
            </a:solidFill>
            <a:ln w="38100">
              <a:solidFill>
                <a:schemeClr val="bg1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endParaRPr>
            </a:p>
          </p:txBody>
        </p:sp>
      </p:grpSp>
      <p:pic>
        <p:nvPicPr>
          <p:cNvPr id="74" name="Imagen 73" descr="Logotipo&#10;&#10;El contenido generado por IA puede ser incorrecto.">
            <a:extLst>
              <a:ext uri="{FF2B5EF4-FFF2-40B4-BE49-F238E27FC236}">
                <a16:creationId xmlns:a16="http://schemas.microsoft.com/office/drawing/2014/main" id="{6DEF2E69-F960-7DAB-2ED7-5A34B026C77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8674" r="-1550" b="34050"/>
          <a:stretch>
            <a:fillRect/>
          </a:stretch>
        </p:blipFill>
        <p:spPr>
          <a:xfrm>
            <a:off x="11058092" y="6392197"/>
            <a:ext cx="1107083" cy="465803"/>
          </a:xfrm>
          <a:prstGeom prst="rect">
            <a:avLst/>
          </a:prstGeom>
        </p:spPr>
      </p:pic>
      <p:sp>
        <p:nvSpPr>
          <p:cNvPr id="28" name="Rectangle 24">
            <a:extLst>
              <a:ext uri="{FF2B5EF4-FFF2-40B4-BE49-F238E27FC236}">
                <a16:creationId xmlns:a16="http://schemas.microsoft.com/office/drawing/2014/main" id="{7ED45C53-2485-FA1B-493A-9B1A2DDAB5B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4180" y="2307141"/>
            <a:ext cx="621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C4D400"/>
                </a:solidFill>
                <a:effectLst/>
                <a:uLnTx/>
                <a:uFillTx/>
                <a:latin typeface="Montserrat Medium" panose="00000600000000000000" pitchFamily="2" charset="0"/>
              </a:rPr>
              <a:t>1</a:t>
            </a:r>
            <a:endParaRPr kumimoji="0" lang="es-CO" altLang="es-C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0"/>
            </a:endParaRPr>
          </a:p>
        </p:txBody>
      </p:sp>
      <p:sp>
        <p:nvSpPr>
          <p:cNvPr id="32" name="Rectangle 24">
            <a:extLst>
              <a:ext uri="{FF2B5EF4-FFF2-40B4-BE49-F238E27FC236}">
                <a16:creationId xmlns:a16="http://schemas.microsoft.com/office/drawing/2014/main" id="{58CD0B25-E11F-0028-B4DB-2FF109EEE99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91272" y="4037367"/>
            <a:ext cx="16516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altLang="es-CO" sz="1400" b="1" dirty="0">
                <a:solidFill>
                  <a:srgbClr val="FF9500"/>
                </a:solidFill>
                <a:latin typeface="Montserrat Medium" panose="00000600000000000000" pitchFamily="2" charset="0"/>
              </a:rPr>
              <a:t>2</a:t>
            </a:r>
            <a:endParaRPr kumimoji="0" lang="es-CO" altLang="es-CO" sz="1000" b="0" i="0" u="none" strike="noStrike" kern="1200" cap="none" spc="0" normalizeH="0" baseline="0" noProof="0" dirty="0">
              <a:ln>
                <a:noFill/>
              </a:ln>
              <a:solidFill>
                <a:srgbClr val="FF9500"/>
              </a:solidFill>
              <a:effectLst/>
              <a:uLnTx/>
              <a:uFillTx/>
              <a:latin typeface="Montserrat Medium" panose="00000600000000000000" pitchFamily="2" charset="0"/>
            </a:endParaRPr>
          </a:p>
        </p:txBody>
      </p:sp>
      <p:sp>
        <p:nvSpPr>
          <p:cNvPr id="33" name="Rectangle 24">
            <a:extLst>
              <a:ext uri="{FF2B5EF4-FFF2-40B4-BE49-F238E27FC236}">
                <a16:creationId xmlns:a16="http://schemas.microsoft.com/office/drawing/2014/main" id="{B3FB4661-D9FC-2BE2-52D6-75254906F5C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81917" y="2183680"/>
            <a:ext cx="2183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altLang="es-CO" sz="1400" b="1" dirty="0">
                <a:solidFill>
                  <a:srgbClr val="005F5F"/>
                </a:solidFill>
                <a:latin typeface="Montserrat Medium" panose="00000600000000000000" pitchFamily="2" charset="0"/>
              </a:rPr>
              <a:t>3</a:t>
            </a:r>
            <a:endParaRPr kumimoji="0" lang="es-CO" altLang="es-CO" sz="1000" b="0" i="0" u="none" strike="noStrike" kern="1200" cap="none" spc="0" normalizeH="0" baseline="0" noProof="0" dirty="0">
              <a:ln>
                <a:noFill/>
              </a:ln>
              <a:solidFill>
                <a:srgbClr val="005F5F"/>
              </a:solidFill>
              <a:effectLst/>
              <a:uLnTx/>
              <a:uFillTx/>
              <a:latin typeface="Montserrat Medium" panose="00000600000000000000" pitchFamily="2" charset="0"/>
            </a:endParaRPr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28659032-683A-47EB-38AC-B37CCF7DD00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85748" y="3665280"/>
            <a:ext cx="2106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altLang="es-CO" sz="1400" b="1" dirty="0">
                <a:solidFill>
                  <a:srgbClr val="77933C"/>
                </a:solidFill>
                <a:latin typeface="Montserrat Medium" panose="00000600000000000000" pitchFamily="2" charset="0"/>
              </a:rPr>
              <a:t>4</a:t>
            </a:r>
            <a:endParaRPr kumimoji="0" lang="es-CO" altLang="es-CO" sz="1000" b="0" i="0" u="none" strike="noStrike" kern="1200" cap="none" spc="0" normalizeH="0" baseline="0" noProof="0" dirty="0">
              <a:ln>
                <a:noFill/>
              </a:ln>
              <a:solidFill>
                <a:srgbClr val="77933C"/>
              </a:solidFill>
              <a:effectLst/>
              <a:uLnTx/>
              <a:uFillTx/>
              <a:latin typeface="Montserrat Medium" panose="00000600000000000000" pitchFamily="2" charset="0"/>
            </a:endParaRPr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BBE92377-8492-B935-7070-E9C2592B020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17954" y="5132469"/>
            <a:ext cx="17137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00B0CA"/>
                </a:solidFill>
                <a:effectLst/>
                <a:uLnTx/>
                <a:uFillTx/>
                <a:latin typeface="Montserrat Medium" panose="00000600000000000000" pitchFamily="2" charset="0"/>
              </a:rPr>
              <a:t>5</a:t>
            </a:r>
            <a:endParaRPr kumimoji="0" lang="es-CO" altLang="es-CO" sz="1000" b="0" i="0" u="none" strike="noStrike" kern="1200" cap="none" spc="0" normalizeH="0" baseline="0" noProof="0" dirty="0">
              <a:ln>
                <a:noFill/>
              </a:ln>
              <a:solidFill>
                <a:srgbClr val="00B0CA"/>
              </a:solidFill>
              <a:effectLst/>
              <a:uLnTx/>
              <a:uFillTx/>
              <a:latin typeface="Montserrat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68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C2527-708C-4CDF-D4DF-1380818A6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upo 129">
            <a:extLst>
              <a:ext uri="{FF2B5EF4-FFF2-40B4-BE49-F238E27FC236}">
                <a16:creationId xmlns:a16="http://schemas.microsoft.com/office/drawing/2014/main" id="{DC6D9DB5-B4D8-07B4-1E49-9476E43AE7BD}"/>
              </a:ext>
            </a:extLst>
          </p:cNvPr>
          <p:cNvGrpSpPr/>
          <p:nvPr/>
        </p:nvGrpSpPr>
        <p:grpSpPr>
          <a:xfrm>
            <a:off x="8934376" y="1497748"/>
            <a:ext cx="3257624" cy="5360252"/>
            <a:chOff x="8934376" y="1497748"/>
            <a:chExt cx="3257624" cy="5360252"/>
          </a:xfrm>
        </p:grpSpPr>
        <p:grpSp>
          <p:nvGrpSpPr>
            <p:cNvPr id="59" name="Grupo 58">
              <a:extLst>
                <a:ext uri="{FF2B5EF4-FFF2-40B4-BE49-F238E27FC236}">
                  <a16:creationId xmlns:a16="http://schemas.microsoft.com/office/drawing/2014/main" id="{FDE1B5CB-FA2A-D698-1E3E-9DAC98124124}"/>
                </a:ext>
              </a:extLst>
            </p:cNvPr>
            <p:cNvGrpSpPr/>
            <p:nvPr/>
          </p:nvGrpSpPr>
          <p:grpSpPr>
            <a:xfrm>
              <a:off x="8934376" y="1497748"/>
              <a:ext cx="3257624" cy="5360252"/>
              <a:chOff x="-325570" y="207520"/>
              <a:chExt cx="4280811" cy="6485671"/>
            </a:xfrm>
          </p:grpSpPr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E80C4189-D1F3-9676-3297-3A7FC9E0717B}"/>
                  </a:ext>
                </a:extLst>
              </p:cNvPr>
              <p:cNvGrpSpPr/>
              <p:nvPr/>
            </p:nvGrpSpPr>
            <p:grpSpPr>
              <a:xfrm>
                <a:off x="-8642" y="1545629"/>
                <a:ext cx="3745411" cy="5147562"/>
                <a:chOff x="3355975" y="1137925"/>
                <a:chExt cx="4446588" cy="5556563"/>
              </a:xfrm>
            </p:grpSpPr>
            <p:sp>
              <p:nvSpPr>
                <p:cNvPr id="68" name="AutoShape 4">
                  <a:extLst>
                    <a:ext uri="{FF2B5EF4-FFF2-40B4-BE49-F238E27FC236}">
                      <a16:creationId xmlns:a16="http://schemas.microsoft.com/office/drawing/2014/main" id="{9D12E6A4-B7D4-EFB0-82F0-7115F6F4D949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381301" y="1137925"/>
                  <a:ext cx="3986213" cy="55102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6">
                  <a:extLst>
                    <a:ext uri="{FF2B5EF4-FFF2-40B4-BE49-F238E27FC236}">
                      <a16:creationId xmlns:a16="http://schemas.microsoft.com/office/drawing/2014/main" id="{7842BBF9-5DF1-90BF-8828-AD4B87677C8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355975" y="1184275"/>
                  <a:ext cx="4446588" cy="5510213"/>
                </a:xfrm>
                <a:custGeom>
                  <a:avLst/>
                  <a:gdLst>
                    <a:gd name="T0" fmla="*/ 6964 w 14589"/>
                    <a:gd name="T1" fmla="*/ 1 h 18000"/>
                    <a:gd name="T2" fmla="*/ 6639 w 14589"/>
                    <a:gd name="T3" fmla="*/ 119 h 18000"/>
                    <a:gd name="T4" fmla="*/ 8408 w 14589"/>
                    <a:gd name="T5" fmla="*/ 7800 h 18000"/>
                    <a:gd name="T6" fmla="*/ 3502 w 14589"/>
                    <a:gd name="T7" fmla="*/ 17811 h 18000"/>
                    <a:gd name="T8" fmla="*/ 6833 w 14589"/>
                    <a:gd name="T9" fmla="*/ 792 h 18000"/>
                    <a:gd name="T10" fmla="*/ 6595 w 14589"/>
                    <a:gd name="T11" fmla="*/ 463 h 18000"/>
                    <a:gd name="T12" fmla="*/ 7275 w 14589"/>
                    <a:gd name="T13" fmla="*/ 1319 h 18000"/>
                    <a:gd name="T14" fmla="*/ 7215 w 14589"/>
                    <a:gd name="T15" fmla="*/ 1374 h 18000"/>
                    <a:gd name="T16" fmla="*/ 6703 w 14589"/>
                    <a:gd name="T17" fmla="*/ 1855 h 18000"/>
                    <a:gd name="T18" fmla="*/ 6719 w 14589"/>
                    <a:gd name="T19" fmla="*/ 1915 h 18000"/>
                    <a:gd name="T20" fmla="*/ 6369 w 14589"/>
                    <a:gd name="T21" fmla="*/ 2032 h 18000"/>
                    <a:gd name="T22" fmla="*/ 6029 w 14589"/>
                    <a:gd name="T23" fmla="*/ 2236 h 18000"/>
                    <a:gd name="T24" fmla="*/ 5087 w 14589"/>
                    <a:gd name="T25" fmla="*/ 2773 h 18000"/>
                    <a:gd name="T26" fmla="*/ 4833 w 14589"/>
                    <a:gd name="T27" fmla="*/ 3103 h 18000"/>
                    <a:gd name="T28" fmla="*/ 4759 w 14589"/>
                    <a:gd name="T29" fmla="*/ 3448 h 18000"/>
                    <a:gd name="T30" fmla="*/ 5328 w 14589"/>
                    <a:gd name="T31" fmla="*/ 4479 h 18000"/>
                    <a:gd name="T32" fmla="*/ 5086 w 14589"/>
                    <a:gd name="T33" fmla="*/ 4145 h 18000"/>
                    <a:gd name="T34" fmla="*/ 5330 w 14589"/>
                    <a:gd name="T35" fmla="*/ 2517 h 18000"/>
                    <a:gd name="T36" fmla="*/ 5348 w 14589"/>
                    <a:gd name="T37" fmla="*/ 2575 h 18000"/>
                    <a:gd name="T38" fmla="*/ 5551 w 14589"/>
                    <a:gd name="T39" fmla="*/ 4706 h 18000"/>
                    <a:gd name="T40" fmla="*/ 6440 w 14589"/>
                    <a:gd name="T41" fmla="*/ 5505 h 18000"/>
                    <a:gd name="T42" fmla="*/ 6459 w 14589"/>
                    <a:gd name="T43" fmla="*/ 5449 h 18000"/>
                    <a:gd name="T44" fmla="*/ 6722 w 14589"/>
                    <a:gd name="T45" fmla="*/ 5733 h 18000"/>
                    <a:gd name="T46" fmla="*/ 7690 w 14589"/>
                    <a:gd name="T47" fmla="*/ 6402 h 18000"/>
                    <a:gd name="T48" fmla="*/ 7373 w 14589"/>
                    <a:gd name="T49" fmla="*/ 6136 h 18000"/>
                    <a:gd name="T50" fmla="*/ 8272 w 14589"/>
                    <a:gd name="T51" fmla="*/ 6846 h 18000"/>
                    <a:gd name="T52" fmla="*/ 8316 w 14589"/>
                    <a:gd name="T53" fmla="*/ 6839 h 18000"/>
                    <a:gd name="T54" fmla="*/ 8578 w 14589"/>
                    <a:gd name="T55" fmla="*/ 7017 h 18000"/>
                    <a:gd name="T56" fmla="*/ 9536 w 14589"/>
                    <a:gd name="T57" fmla="*/ 7730 h 18000"/>
                    <a:gd name="T58" fmla="*/ 9556 w 14589"/>
                    <a:gd name="T59" fmla="*/ 7672 h 18000"/>
                    <a:gd name="T60" fmla="*/ 3781 w 14589"/>
                    <a:gd name="T61" fmla="*/ 17661 h 18000"/>
                    <a:gd name="T62" fmla="*/ 4823 w 14589"/>
                    <a:gd name="T63" fmla="*/ 17110 h 18000"/>
                    <a:gd name="T64" fmla="*/ 4790 w 14589"/>
                    <a:gd name="T65" fmla="*/ 17055 h 18000"/>
                    <a:gd name="T66" fmla="*/ 5135 w 14589"/>
                    <a:gd name="T67" fmla="*/ 16920 h 18000"/>
                    <a:gd name="T68" fmla="*/ 5477 w 14589"/>
                    <a:gd name="T69" fmla="*/ 16715 h 18000"/>
                    <a:gd name="T70" fmla="*/ 5765 w 14589"/>
                    <a:gd name="T71" fmla="*/ 16458 h 18000"/>
                    <a:gd name="T72" fmla="*/ 6438 w 14589"/>
                    <a:gd name="T73" fmla="*/ 16091 h 18000"/>
                    <a:gd name="T74" fmla="*/ 6760 w 14589"/>
                    <a:gd name="T75" fmla="*/ 15830 h 18000"/>
                    <a:gd name="T76" fmla="*/ 7018 w 14589"/>
                    <a:gd name="T77" fmla="*/ 15645 h 18000"/>
                    <a:gd name="T78" fmla="*/ 7971 w 14589"/>
                    <a:gd name="T79" fmla="*/ 14954 h 18000"/>
                    <a:gd name="T80" fmla="*/ 7931 w 14589"/>
                    <a:gd name="T81" fmla="*/ 14904 h 18000"/>
                    <a:gd name="T82" fmla="*/ 8242 w 14589"/>
                    <a:gd name="T83" fmla="*/ 14715 h 18000"/>
                    <a:gd name="T84" fmla="*/ 8550 w 14589"/>
                    <a:gd name="T85" fmla="*/ 14455 h 18000"/>
                    <a:gd name="T86" fmla="*/ 8786 w 14589"/>
                    <a:gd name="T87" fmla="*/ 14150 h 18000"/>
                    <a:gd name="T88" fmla="*/ 9365 w 14589"/>
                    <a:gd name="T89" fmla="*/ 13649 h 18000"/>
                    <a:gd name="T90" fmla="*/ 9611 w 14589"/>
                    <a:gd name="T91" fmla="*/ 13316 h 18000"/>
                    <a:gd name="T92" fmla="*/ 9802 w 14589"/>
                    <a:gd name="T93" fmla="*/ 13020 h 18000"/>
                    <a:gd name="T94" fmla="*/ 10094 w 14589"/>
                    <a:gd name="T95" fmla="*/ 8246 h 18000"/>
                    <a:gd name="T96" fmla="*/ 10118 w 14589"/>
                    <a:gd name="T97" fmla="*/ 8192 h 18000"/>
                    <a:gd name="T98" fmla="*/ 10239 w 14589"/>
                    <a:gd name="T99" fmla="*/ 12438 h 18000"/>
                    <a:gd name="T100" fmla="*/ 10554 w 14589"/>
                    <a:gd name="T101" fmla="*/ 8852 h 18000"/>
                    <a:gd name="T102" fmla="*/ 10581 w 14589"/>
                    <a:gd name="T103" fmla="*/ 8804 h 18000"/>
                    <a:gd name="T104" fmla="*/ 10611 w 14589"/>
                    <a:gd name="T105" fmla="*/ 11770 h 18000"/>
                    <a:gd name="T106" fmla="*/ 10782 w 14589"/>
                    <a:gd name="T107" fmla="*/ 11396 h 18000"/>
                    <a:gd name="T108" fmla="*/ 10867 w 14589"/>
                    <a:gd name="T109" fmla="*/ 9546 h 18000"/>
                    <a:gd name="T110" fmla="*/ 10863 w 14589"/>
                    <a:gd name="T111" fmla="*/ 11053 h 18000"/>
                    <a:gd name="T112" fmla="*/ 10966 w 14589"/>
                    <a:gd name="T113" fmla="*/ 10650 h 18000"/>
                    <a:gd name="T114" fmla="*/ 10928 w 14589"/>
                    <a:gd name="T115" fmla="*/ 10256 h 18000"/>
                    <a:gd name="T116" fmla="*/ 10991 w 14589"/>
                    <a:gd name="T117" fmla="*/ 10268 h 18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589" h="18000">
                      <a:moveTo>
                        <a:pt x="10788" y="7681"/>
                      </a:moveTo>
                      <a:cubicBezTo>
                        <a:pt x="6614" y="5015"/>
                        <a:pt x="4414" y="3441"/>
                        <a:pt x="5895" y="2641"/>
                      </a:cubicBezTo>
                      <a:cubicBezTo>
                        <a:pt x="7374" y="1841"/>
                        <a:pt x="8128" y="1641"/>
                        <a:pt x="7328" y="961"/>
                      </a:cubicBezTo>
                      <a:cubicBezTo>
                        <a:pt x="6528" y="281"/>
                        <a:pt x="6869" y="135"/>
                        <a:pt x="7335" y="1"/>
                      </a:cubicBezTo>
                      <a:lnTo>
                        <a:pt x="6964" y="1"/>
                      </a:lnTo>
                      <a:cubicBezTo>
                        <a:pt x="6964" y="14"/>
                        <a:pt x="6956" y="25"/>
                        <a:pt x="6944" y="30"/>
                      </a:cubicBezTo>
                      <a:cubicBezTo>
                        <a:pt x="6850" y="70"/>
                        <a:pt x="6751" y="112"/>
                        <a:pt x="6678" y="169"/>
                      </a:cubicBezTo>
                      <a:cubicBezTo>
                        <a:pt x="6672" y="174"/>
                        <a:pt x="6665" y="175"/>
                        <a:pt x="6658" y="175"/>
                      </a:cubicBezTo>
                      <a:cubicBezTo>
                        <a:pt x="6648" y="175"/>
                        <a:pt x="6640" y="171"/>
                        <a:pt x="6633" y="163"/>
                      </a:cubicBezTo>
                      <a:cubicBezTo>
                        <a:pt x="6623" y="150"/>
                        <a:pt x="6625" y="129"/>
                        <a:pt x="6639" y="119"/>
                      </a:cubicBezTo>
                      <a:cubicBezTo>
                        <a:pt x="6700" y="71"/>
                        <a:pt x="6774" y="34"/>
                        <a:pt x="6850" y="0"/>
                      </a:cubicBezTo>
                      <a:lnTo>
                        <a:pt x="6643" y="0"/>
                      </a:lnTo>
                      <a:cubicBezTo>
                        <a:pt x="6178" y="134"/>
                        <a:pt x="5843" y="280"/>
                        <a:pt x="6643" y="960"/>
                      </a:cubicBezTo>
                      <a:cubicBezTo>
                        <a:pt x="7443" y="1640"/>
                        <a:pt x="6051" y="1809"/>
                        <a:pt x="4588" y="2640"/>
                      </a:cubicBezTo>
                      <a:cubicBezTo>
                        <a:pt x="3415" y="3307"/>
                        <a:pt x="4168" y="5240"/>
                        <a:pt x="8408" y="7800"/>
                      </a:cubicBezTo>
                      <a:cubicBezTo>
                        <a:pt x="12648" y="10360"/>
                        <a:pt x="6161" y="14840"/>
                        <a:pt x="0" y="18000"/>
                      </a:cubicBezTo>
                      <a:lnTo>
                        <a:pt x="3101" y="18000"/>
                      </a:lnTo>
                      <a:cubicBezTo>
                        <a:pt x="3101" y="17988"/>
                        <a:pt x="3108" y="17977"/>
                        <a:pt x="3119" y="17971"/>
                      </a:cubicBezTo>
                      <a:cubicBezTo>
                        <a:pt x="3121" y="17970"/>
                        <a:pt x="3246" y="17910"/>
                        <a:pt x="3459" y="17797"/>
                      </a:cubicBezTo>
                      <a:cubicBezTo>
                        <a:pt x="3475" y="17789"/>
                        <a:pt x="3494" y="17795"/>
                        <a:pt x="3502" y="17811"/>
                      </a:cubicBezTo>
                      <a:cubicBezTo>
                        <a:pt x="3510" y="17826"/>
                        <a:pt x="3505" y="17846"/>
                        <a:pt x="3488" y="17854"/>
                      </a:cubicBezTo>
                      <a:cubicBezTo>
                        <a:pt x="3359" y="17922"/>
                        <a:pt x="3261" y="17972"/>
                        <a:pt x="3204" y="18000"/>
                      </a:cubicBezTo>
                      <a:lnTo>
                        <a:pt x="5747" y="18000"/>
                      </a:lnTo>
                      <a:cubicBezTo>
                        <a:pt x="11908" y="14840"/>
                        <a:pt x="14589" y="10107"/>
                        <a:pt x="10788" y="7681"/>
                      </a:cubicBezTo>
                      <a:close/>
                      <a:moveTo>
                        <a:pt x="6833" y="792"/>
                      </a:moveTo>
                      <a:cubicBezTo>
                        <a:pt x="6827" y="798"/>
                        <a:pt x="6819" y="801"/>
                        <a:pt x="6811" y="801"/>
                      </a:cubicBezTo>
                      <a:cubicBezTo>
                        <a:pt x="6803" y="801"/>
                        <a:pt x="6795" y="798"/>
                        <a:pt x="6789" y="791"/>
                      </a:cubicBezTo>
                      <a:cubicBezTo>
                        <a:pt x="6667" y="668"/>
                        <a:pt x="6583" y="575"/>
                        <a:pt x="6539" y="493"/>
                      </a:cubicBezTo>
                      <a:cubicBezTo>
                        <a:pt x="6531" y="477"/>
                        <a:pt x="6536" y="458"/>
                        <a:pt x="6552" y="450"/>
                      </a:cubicBezTo>
                      <a:cubicBezTo>
                        <a:pt x="6567" y="441"/>
                        <a:pt x="6587" y="447"/>
                        <a:pt x="6595" y="463"/>
                      </a:cubicBezTo>
                      <a:cubicBezTo>
                        <a:pt x="6640" y="546"/>
                        <a:pt x="6742" y="653"/>
                        <a:pt x="6834" y="747"/>
                      </a:cubicBezTo>
                      <a:cubicBezTo>
                        <a:pt x="6846" y="760"/>
                        <a:pt x="6846" y="780"/>
                        <a:pt x="6833" y="792"/>
                      </a:cubicBezTo>
                      <a:close/>
                      <a:moveTo>
                        <a:pt x="7054" y="1020"/>
                      </a:moveTo>
                      <a:cubicBezTo>
                        <a:pt x="7067" y="1010"/>
                        <a:pt x="7087" y="1010"/>
                        <a:pt x="7099" y="1024"/>
                      </a:cubicBezTo>
                      <a:cubicBezTo>
                        <a:pt x="7206" y="1147"/>
                        <a:pt x="7262" y="1240"/>
                        <a:pt x="7275" y="1319"/>
                      </a:cubicBezTo>
                      <a:cubicBezTo>
                        <a:pt x="7278" y="1335"/>
                        <a:pt x="7279" y="1350"/>
                        <a:pt x="7279" y="1365"/>
                      </a:cubicBezTo>
                      <a:lnTo>
                        <a:pt x="7279" y="1376"/>
                      </a:lnTo>
                      <a:cubicBezTo>
                        <a:pt x="7278" y="1393"/>
                        <a:pt x="7264" y="1407"/>
                        <a:pt x="7247" y="1407"/>
                      </a:cubicBezTo>
                      <a:cubicBezTo>
                        <a:pt x="7247" y="1407"/>
                        <a:pt x="7247" y="1407"/>
                        <a:pt x="7246" y="1407"/>
                      </a:cubicBezTo>
                      <a:cubicBezTo>
                        <a:pt x="7228" y="1406"/>
                        <a:pt x="7214" y="1391"/>
                        <a:pt x="7215" y="1374"/>
                      </a:cubicBezTo>
                      <a:lnTo>
                        <a:pt x="7215" y="1365"/>
                      </a:lnTo>
                      <a:cubicBezTo>
                        <a:pt x="7215" y="1354"/>
                        <a:pt x="7214" y="1340"/>
                        <a:pt x="7212" y="1328"/>
                      </a:cubicBezTo>
                      <a:cubicBezTo>
                        <a:pt x="7201" y="1264"/>
                        <a:pt x="7148" y="1178"/>
                        <a:pt x="7051" y="1065"/>
                      </a:cubicBezTo>
                      <a:cubicBezTo>
                        <a:pt x="7039" y="1052"/>
                        <a:pt x="7041" y="1032"/>
                        <a:pt x="7054" y="1020"/>
                      </a:cubicBezTo>
                      <a:close/>
                      <a:moveTo>
                        <a:pt x="6703" y="1855"/>
                      </a:moveTo>
                      <a:cubicBezTo>
                        <a:pt x="6846" y="1775"/>
                        <a:pt x="6945" y="1714"/>
                        <a:pt x="7021" y="1655"/>
                      </a:cubicBezTo>
                      <a:cubicBezTo>
                        <a:pt x="7035" y="1645"/>
                        <a:pt x="7056" y="1647"/>
                        <a:pt x="7066" y="1661"/>
                      </a:cubicBezTo>
                      <a:cubicBezTo>
                        <a:pt x="7077" y="1675"/>
                        <a:pt x="7074" y="1695"/>
                        <a:pt x="7060" y="1705"/>
                      </a:cubicBezTo>
                      <a:cubicBezTo>
                        <a:pt x="6981" y="1766"/>
                        <a:pt x="6881" y="1830"/>
                        <a:pt x="6734" y="1911"/>
                      </a:cubicBezTo>
                      <a:cubicBezTo>
                        <a:pt x="6729" y="1914"/>
                        <a:pt x="6723" y="1915"/>
                        <a:pt x="6719" y="1915"/>
                      </a:cubicBezTo>
                      <a:cubicBezTo>
                        <a:pt x="6707" y="1915"/>
                        <a:pt x="6697" y="1910"/>
                        <a:pt x="6691" y="1900"/>
                      </a:cubicBezTo>
                      <a:cubicBezTo>
                        <a:pt x="6683" y="1883"/>
                        <a:pt x="6687" y="1864"/>
                        <a:pt x="6703" y="1855"/>
                      </a:cubicBezTo>
                      <a:close/>
                      <a:moveTo>
                        <a:pt x="6018" y="2175"/>
                      </a:moveTo>
                      <a:lnTo>
                        <a:pt x="6082" y="2149"/>
                      </a:lnTo>
                      <a:cubicBezTo>
                        <a:pt x="6186" y="2109"/>
                        <a:pt x="6284" y="2071"/>
                        <a:pt x="6369" y="2032"/>
                      </a:cubicBezTo>
                      <a:cubicBezTo>
                        <a:pt x="6385" y="2025"/>
                        <a:pt x="6404" y="2031"/>
                        <a:pt x="6411" y="2047"/>
                      </a:cubicBezTo>
                      <a:cubicBezTo>
                        <a:pt x="6419" y="2064"/>
                        <a:pt x="6412" y="2082"/>
                        <a:pt x="6396" y="2090"/>
                      </a:cubicBezTo>
                      <a:cubicBezTo>
                        <a:pt x="6309" y="2130"/>
                        <a:pt x="6210" y="2168"/>
                        <a:pt x="6105" y="2209"/>
                      </a:cubicBezTo>
                      <a:lnTo>
                        <a:pt x="6040" y="2234"/>
                      </a:lnTo>
                      <a:cubicBezTo>
                        <a:pt x="6036" y="2235"/>
                        <a:pt x="6033" y="2236"/>
                        <a:pt x="6029" y="2236"/>
                      </a:cubicBezTo>
                      <a:cubicBezTo>
                        <a:pt x="6015" y="2236"/>
                        <a:pt x="6003" y="2228"/>
                        <a:pt x="5999" y="2215"/>
                      </a:cubicBezTo>
                      <a:cubicBezTo>
                        <a:pt x="5993" y="2199"/>
                        <a:pt x="6001" y="2180"/>
                        <a:pt x="6018" y="2175"/>
                      </a:cubicBezTo>
                      <a:close/>
                      <a:moveTo>
                        <a:pt x="4833" y="3103"/>
                      </a:moveTo>
                      <a:cubicBezTo>
                        <a:pt x="4888" y="2985"/>
                        <a:pt x="4958" y="2875"/>
                        <a:pt x="5042" y="2776"/>
                      </a:cubicBezTo>
                      <a:cubicBezTo>
                        <a:pt x="5054" y="2763"/>
                        <a:pt x="5074" y="2761"/>
                        <a:pt x="5087" y="2773"/>
                      </a:cubicBezTo>
                      <a:cubicBezTo>
                        <a:pt x="5100" y="2785"/>
                        <a:pt x="5102" y="2805"/>
                        <a:pt x="5091" y="2818"/>
                      </a:cubicBezTo>
                      <a:cubicBezTo>
                        <a:pt x="5010" y="2911"/>
                        <a:pt x="4942" y="3016"/>
                        <a:pt x="4890" y="3130"/>
                      </a:cubicBezTo>
                      <a:cubicBezTo>
                        <a:pt x="4884" y="3140"/>
                        <a:pt x="4873" y="3148"/>
                        <a:pt x="4861" y="3148"/>
                      </a:cubicBezTo>
                      <a:cubicBezTo>
                        <a:pt x="4855" y="3148"/>
                        <a:pt x="4851" y="3147"/>
                        <a:pt x="4846" y="3145"/>
                      </a:cubicBezTo>
                      <a:cubicBezTo>
                        <a:pt x="4832" y="3138"/>
                        <a:pt x="4825" y="3119"/>
                        <a:pt x="4833" y="3103"/>
                      </a:cubicBezTo>
                      <a:close/>
                      <a:moveTo>
                        <a:pt x="4873" y="3871"/>
                      </a:moveTo>
                      <a:cubicBezTo>
                        <a:pt x="4867" y="3874"/>
                        <a:pt x="4863" y="3875"/>
                        <a:pt x="4859" y="3875"/>
                      </a:cubicBezTo>
                      <a:cubicBezTo>
                        <a:pt x="4847" y="3875"/>
                        <a:pt x="4836" y="3868"/>
                        <a:pt x="4830" y="3857"/>
                      </a:cubicBezTo>
                      <a:cubicBezTo>
                        <a:pt x="4763" y="3720"/>
                        <a:pt x="4728" y="3593"/>
                        <a:pt x="4728" y="3480"/>
                      </a:cubicBezTo>
                      <a:cubicBezTo>
                        <a:pt x="4728" y="3462"/>
                        <a:pt x="4742" y="3448"/>
                        <a:pt x="4759" y="3448"/>
                      </a:cubicBezTo>
                      <a:cubicBezTo>
                        <a:pt x="4759" y="3448"/>
                        <a:pt x="4759" y="3448"/>
                        <a:pt x="4759" y="3448"/>
                      </a:cubicBezTo>
                      <a:cubicBezTo>
                        <a:pt x="4777" y="3448"/>
                        <a:pt x="4791" y="3462"/>
                        <a:pt x="4791" y="3480"/>
                      </a:cubicBezTo>
                      <a:cubicBezTo>
                        <a:pt x="4792" y="3583"/>
                        <a:pt x="4825" y="3700"/>
                        <a:pt x="4887" y="3829"/>
                      </a:cubicBezTo>
                      <a:cubicBezTo>
                        <a:pt x="4895" y="3845"/>
                        <a:pt x="4889" y="3863"/>
                        <a:pt x="4873" y="3871"/>
                      </a:cubicBezTo>
                      <a:close/>
                      <a:moveTo>
                        <a:pt x="5328" y="4479"/>
                      </a:moveTo>
                      <a:cubicBezTo>
                        <a:pt x="5322" y="4485"/>
                        <a:pt x="5314" y="4487"/>
                        <a:pt x="5306" y="4487"/>
                      </a:cubicBezTo>
                      <a:cubicBezTo>
                        <a:pt x="5298" y="4487"/>
                        <a:pt x="5289" y="4484"/>
                        <a:pt x="5283" y="4476"/>
                      </a:cubicBezTo>
                      <a:cubicBezTo>
                        <a:pt x="5188" y="4374"/>
                        <a:pt x="5105" y="4275"/>
                        <a:pt x="5035" y="4183"/>
                      </a:cubicBezTo>
                      <a:cubicBezTo>
                        <a:pt x="5025" y="4169"/>
                        <a:pt x="5027" y="4149"/>
                        <a:pt x="5042" y="4138"/>
                      </a:cubicBezTo>
                      <a:cubicBezTo>
                        <a:pt x="5056" y="4128"/>
                        <a:pt x="5076" y="4130"/>
                        <a:pt x="5086" y="4145"/>
                      </a:cubicBezTo>
                      <a:cubicBezTo>
                        <a:pt x="5155" y="4235"/>
                        <a:pt x="5237" y="4334"/>
                        <a:pt x="5330" y="4434"/>
                      </a:cubicBezTo>
                      <a:cubicBezTo>
                        <a:pt x="5342" y="4447"/>
                        <a:pt x="5341" y="4468"/>
                        <a:pt x="5328" y="4479"/>
                      </a:cubicBezTo>
                      <a:close/>
                      <a:moveTo>
                        <a:pt x="5348" y="2575"/>
                      </a:moveTo>
                      <a:cubicBezTo>
                        <a:pt x="5339" y="2575"/>
                        <a:pt x="5329" y="2570"/>
                        <a:pt x="5323" y="2561"/>
                      </a:cubicBezTo>
                      <a:cubicBezTo>
                        <a:pt x="5312" y="2547"/>
                        <a:pt x="5316" y="2527"/>
                        <a:pt x="5330" y="2517"/>
                      </a:cubicBezTo>
                      <a:cubicBezTo>
                        <a:pt x="5427" y="2448"/>
                        <a:pt x="5537" y="2384"/>
                        <a:pt x="5664" y="2323"/>
                      </a:cubicBezTo>
                      <a:cubicBezTo>
                        <a:pt x="5680" y="2315"/>
                        <a:pt x="5698" y="2322"/>
                        <a:pt x="5705" y="2338"/>
                      </a:cubicBezTo>
                      <a:cubicBezTo>
                        <a:pt x="5713" y="2354"/>
                        <a:pt x="5706" y="2373"/>
                        <a:pt x="5691" y="2380"/>
                      </a:cubicBezTo>
                      <a:cubicBezTo>
                        <a:pt x="5567" y="2440"/>
                        <a:pt x="5461" y="2501"/>
                        <a:pt x="5366" y="2568"/>
                      </a:cubicBezTo>
                      <a:cubicBezTo>
                        <a:pt x="5362" y="2573"/>
                        <a:pt x="5355" y="2575"/>
                        <a:pt x="5348" y="2575"/>
                      </a:cubicBezTo>
                      <a:close/>
                      <a:moveTo>
                        <a:pt x="5878" y="5007"/>
                      </a:moveTo>
                      <a:cubicBezTo>
                        <a:pt x="5872" y="5015"/>
                        <a:pt x="5863" y="5018"/>
                        <a:pt x="5855" y="5018"/>
                      </a:cubicBezTo>
                      <a:cubicBezTo>
                        <a:pt x="5847" y="5018"/>
                        <a:pt x="5839" y="5015"/>
                        <a:pt x="5833" y="5010"/>
                      </a:cubicBezTo>
                      <a:cubicBezTo>
                        <a:pt x="5732" y="4920"/>
                        <a:pt x="5637" y="4833"/>
                        <a:pt x="5552" y="4750"/>
                      </a:cubicBezTo>
                      <a:cubicBezTo>
                        <a:pt x="5539" y="4739"/>
                        <a:pt x="5539" y="4718"/>
                        <a:pt x="5551" y="4706"/>
                      </a:cubicBezTo>
                      <a:cubicBezTo>
                        <a:pt x="5563" y="4694"/>
                        <a:pt x="5584" y="4693"/>
                        <a:pt x="5596" y="4705"/>
                      </a:cubicBezTo>
                      <a:cubicBezTo>
                        <a:pt x="5680" y="4787"/>
                        <a:pt x="5775" y="4874"/>
                        <a:pt x="5876" y="4962"/>
                      </a:cubicBezTo>
                      <a:cubicBezTo>
                        <a:pt x="5889" y="4974"/>
                        <a:pt x="5890" y="4994"/>
                        <a:pt x="5878" y="5007"/>
                      </a:cubicBezTo>
                      <a:close/>
                      <a:moveTo>
                        <a:pt x="6465" y="5494"/>
                      </a:moveTo>
                      <a:cubicBezTo>
                        <a:pt x="6459" y="5502"/>
                        <a:pt x="6449" y="5505"/>
                        <a:pt x="6440" y="5505"/>
                      </a:cubicBezTo>
                      <a:cubicBezTo>
                        <a:pt x="6432" y="5505"/>
                        <a:pt x="6425" y="5503"/>
                        <a:pt x="6420" y="5499"/>
                      </a:cubicBezTo>
                      <a:cubicBezTo>
                        <a:pt x="6317" y="5417"/>
                        <a:pt x="6217" y="5336"/>
                        <a:pt x="6123" y="5258"/>
                      </a:cubicBezTo>
                      <a:cubicBezTo>
                        <a:pt x="6109" y="5246"/>
                        <a:pt x="6107" y="5226"/>
                        <a:pt x="6119" y="5213"/>
                      </a:cubicBezTo>
                      <a:cubicBezTo>
                        <a:pt x="6130" y="5199"/>
                        <a:pt x="6151" y="5197"/>
                        <a:pt x="6163" y="5209"/>
                      </a:cubicBezTo>
                      <a:cubicBezTo>
                        <a:pt x="6257" y="5287"/>
                        <a:pt x="6357" y="5367"/>
                        <a:pt x="6459" y="5449"/>
                      </a:cubicBezTo>
                      <a:cubicBezTo>
                        <a:pt x="6473" y="5460"/>
                        <a:pt x="6476" y="5480"/>
                        <a:pt x="6465" y="5494"/>
                      </a:cubicBezTo>
                      <a:close/>
                      <a:moveTo>
                        <a:pt x="7072" y="5955"/>
                      </a:moveTo>
                      <a:cubicBezTo>
                        <a:pt x="7065" y="5964"/>
                        <a:pt x="7056" y="5969"/>
                        <a:pt x="7045" y="5969"/>
                      </a:cubicBezTo>
                      <a:cubicBezTo>
                        <a:pt x="7039" y="5969"/>
                        <a:pt x="7033" y="5966"/>
                        <a:pt x="7027" y="5962"/>
                      </a:cubicBezTo>
                      <a:cubicBezTo>
                        <a:pt x="6924" y="5885"/>
                        <a:pt x="6822" y="5810"/>
                        <a:pt x="6722" y="5733"/>
                      </a:cubicBezTo>
                      <a:cubicBezTo>
                        <a:pt x="6708" y="5722"/>
                        <a:pt x="6705" y="5702"/>
                        <a:pt x="6716" y="5688"/>
                      </a:cubicBezTo>
                      <a:cubicBezTo>
                        <a:pt x="6727" y="5675"/>
                        <a:pt x="6747" y="5671"/>
                        <a:pt x="6761" y="5682"/>
                      </a:cubicBezTo>
                      <a:cubicBezTo>
                        <a:pt x="6861" y="5759"/>
                        <a:pt x="6962" y="5835"/>
                        <a:pt x="7065" y="5911"/>
                      </a:cubicBezTo>
                      <a:cubicBezTo>
                        <a:pt x="7079" y="5921"/>
                        <a:pt x="7083" y="5942"/>
                        <a:pt x="7072" y="5955"/>
                      </a:cubicBezTo>
                      <a:close/>
                      <a:moveTo>
                        <a:pt x="7690" y="6402"/>
                      </a:moveTo>
                      <a:cubicBezTo>
                        <a:pt x="7684" y="6411"/>
                        <a:pt x="7674" y="6416"/>
                        <a:pt x="7664" y="6416"/>
                      </a:cubicBezTo>
                      <a:cubicBezTo>
                        <a:pt x="7657" y="6416"/>
                        <a:pt x="7651" y="6415"/>
                        <a:pt x="7645" y="6410"/>
                      </a:cubicBezTo>
                      <a:cubicBezTo>
                        <a:pt x="7542" y="6337"/>
                        <a:pt x="7438" y="6263"/>
                        <a:pt x="7335" y="6189"/>
                      </a:cubicBezTo>
                      <a:cubicBezTo>
                        <a:pt x="7321" y="6178"/>
                        <a:pt x="7318" y="6158"/>
                        <a:pt x="7328" y="6144"/>
                      </a:cubicBezTo>
                      <a:cubicBezTo>
                        <a:pt x="7339" y="6129"/>
                        <a:pt x="7358" y="6125"/>
                        <a:pt x="7373" y="6136"/>
                      </a:cubicBezTo>
                      <a:cubicBezTo>
                        <a:pt x="7476" y="6210"/>
                        <a:pt x="7580" y="6285"/>
                        <a:pt x="7683" y="6358"/>
                      </a:cubicBezTo>
                      <a:cubicBezTo>
                        <a:pt x="7697" y="6368"/>
                        <a:pt x="7701" y="6388"/>
                        <a:pt x="7690" y="6402"/>
                      </a:cubicBezTo>
                      <a:close/>
                      <a:moveTo>
                        <a:pt x="8316" y="6839"/>
                      </a:moveTo>
                      <a:cubicBezTo>
                        <a:pt x="8309" y="6847"/>
                        <a:pt x="8300" y="6852"/>
                        <a:pt x="8290" y="6852"/>
                      </a:cubicBezTo>
                      <a:cubicBezTo>
                        <a:pt x="8283" y="6852"/>
                        <a:pt x="8277" y="6850"/>
                        <a:pt x="8272" y="6846"/>
                      </a:cubicBezTo>
                      <a:cubicBezTo>
                        <a:pt x="8169" y="6775"/>
                        <a:pt x="8063" y="6703"/>
                        <a:pt x="7959" y="6630"/>
                      </a:cubicBezTo>
                      <a:cubicBezTo>
                        <a:pt x="7944" y="6620"/>
                        <a:pt x="7941" y="6600"/>
                        <a:pt x="7950" y="6585"/>
                      </a:cubicBezTo>
                      <a:cubicBezTo>
                        <a:pt x="7960" y="6570"/>
                        <a:pt x="7981" y="6566"/>
                        <a:pt x="7995" y="6576"/>
                      </a:cubicBezTo>
                      <a:cubicBezTo>
                        <a:pt x="8100" y="6650"/>
                        <a:pt x="8205" y="6722"/>
                        <a:pt x="8308" y="6794"/>
                      </a:cubicBezTo>
                      <a:cubicBezTo>
                        <a:pt x="8323" y="6805"/>
                        <a:pt x="8325" y="6824"/>
                        <a:pt x="8316" y="6839"/>
                      </a:cubicBezTo>
                      <a:close/>
                      <a:moveTo>
                        <a:pt x="8945" y="7270"/>
                      </a:moveTo>
                      <a:cubicBezTo>
                        <a:pt x="8938" y="7279"/>
                        <a:pt x="8928" y="7284"/>
                        <a:pt x="8919" y="7284"/>
                      </a:cubicBezTo>
                      <a:cubicBezTo>
                        <a:pt x="8912" y="7284"/>
                        <a:pt x="8906" y="7282"/>
                        <a:pt x="8901" y="7278"/>
                      </a:cubicBezTo>
                      <a:lnTo>
                        <a:pt x="8586" y="7062"/>
                      </a:lnTo>
                      <a:cubicBezTo>
                        <a:pt x="8571" y="7052"/>
                        <a:pt x="8568" y="7032"/>
                        <a:pt x="8578" y="7017"/>
                      </a:cubicBezTo>
                      <a:cubicBezTo>
                        <a:pt x="8587" y="7003"/>
                        <a:pt x="8608" y="7000"/>
                        <a:pt x="8622" y="7010"/>
                      </a:cubicBezTo>
                      <a:lnTo>
                        <a:pt x="8937" y="7225"/>
                      </a:lnTo>
                      <a:cubicBezTo>
                        <a:pt x="8951" y="7235"/>
                        <a:pt x="8955" y="7255"/>
                        <a:pt x="8945" y="7270"/>
                      </a:cubicBezTo>
                      <a:close/>
                      <a:moveTo>
                        <a:pt x="9561" y="7718"/>
                      </a:moveTo>
                      <a:cubicBezTo>
                        <a:pt x="9554" y="7726"/>
                        <a:pt x="9545" y="7730"/>
                        <a:pt x="9536" y="7730"/>
                      </a:cubicBezTo>
                      <a:cubicBezTo>
                        <a:pt x="9528" y="7730"/>
                        <a:pt x="9521" y="7728"/>
                        <a:pt x="9516" y="7723"/>
                      </a:cubicBezTo>
                      <a:cubicBezTo>
                        <a:pt x="9421" y="7646"/>
                        <a:pt x="9319" y="7570"/>
                        <a:pt x="9213" y="7494"/>
                      </a:cubicBezTo>
                      <a:cubicBezTo>
                        <a:pt x="9199" y="7484"/>
                        <a:pt x="9195" y="7464"/>
                        <a:pt x="9206" y="7450"/>
                      </a:cubicBezTo>
                      <a:cubicBezTo>
                        <a:pt x="9216" y="7435"/>
                        <a:pt x="9236" y="7431"/>
                        <a:pt x="9251" y="7442"/>
                      </a:cubicBezTo>
                      <a:cubicBezTo>
                        <a:pt x="9357" y="7518"/>
                        <a:pt x="9461" y="7595"/>
                        <a:pt x="9556" y="7672"/>
                      </a:cubicBezTo>
                      <a:cubicBezTo>
                        <a:pt x="9569" y="7684"/>
                        <a:pt x="9572" y="7704"/>
                        <a:pt x="9561" y="7718"/>
                      </a:cubicBezTo>
                      <a:close/>
                      <a:moveTo>
                        <a:pt x="4161" y="17490"/>
                      </a:moveTo>
                      <a:cubicBezTo>
                        <a:pt x="4040" y="17557"/>
                        <a:pt x="3928" y="17619"/>
                        <a:pt x="3825" y="17675"/>
                      </a:cubicBezTo>
                      <a:cubicBezTo>
                        <a:pt x="3820" y="17676"/>
                        <a:pt x="3816" y="17678"/>
                        <a:pt x="3810" y="17678"/>
                      </a:cubicBezTo>
                      <a:cubicBezTo>
                        <a:pt x="3798" y="17678"/>
                        <a:pt x="3788" y="17673"/>
                        <a:pt x="3781" y="17661"/>
                      </a:cubicBezTo>
                      <a:cubicBezTo>
                        <a:pt x="3773" y="17645"/>
                        <a:pt x="3779" y="17626"/>
                        <a:pt x="3794" y="17618"/>
                      </a:cubicBezTo>
                      <a:cubicBezTo>
                        <a:pt x="3897" y="17563"/>
                        <a:pt x="4008" y="17502"/>
                        <a:pt x="4129" y="17435"/>
                      </a:cubicBezTo>
                      <a:cubicBezTo>
                        <a:pt x="4144" y="17426"/>
                        <a:pt x="4164" y="17431"/>
                        <a:pt x="4172" y="17446"/>
                      </a:cubicBezTo>
                      <a:cubicBezTo>
                        <a:pt x="4182" y="17463"/>
                        <a:pt x="4176" y="17482"/>
                        <a:pt x="4161" y="17490"/>
                      </a:cubicBezTo>
                      <a:close/>
                      <a:moveTo>
                        <a:pt x="4823" y="17110"/>
                      </a:moveTo>
                      <a:cubicBezTo>
                        <a:pt x="4710" y="17178"/>
                        <a:pt x="4599" y="17241"/>
                        <a:pt x="4493" y="17302"/>
                      </a:cubicBezTo>
                      <a:cubicBezTo>
                        <a:pt x="4488" y="17305"/>
                        <a:pt x="4483" y="17306"/>
                        <a:pt x="4477" y="17306"/>
                      </a:cubicBezTo>
                      <a:cubicBezTo>
                        <a:pt x="4465" y="17306"/>
                        <a:pt x="4455" y="17300"/>
                        <a:pt x="4449" y="17290"/>
                      </a:cubicBezTo>
                      <a:cubicBezTo>
                        <a:pt x="4440" y="17275"/>
                        <a:pt x="4446" y="17255"/>
                        <a:pt x="4461" y="17246"/>
                      </a:cubicBezTo>
                      <a:cubicBezTo>
                        <a:pt x="4567" y="17186"/>
                        <a:pt x="4676" y="17122"/>
                        <a:pt x="4790" y="17055"/>
                      </a:cubicBezTo>
                      <a:cubicBezTo>
                        <a:pt x="4806" y="17046"/>
                        <a:pt x="4825" y="17051"/>
                        <a:pt x="4834" y="17066"/>
                      </a:cubicBezTo>
                      <a:cubicBezTo>
                        <a:pt x="4844" y="17082"/>
                        <a:pt x="4839" y="17101"/>
                        <a:pt x="4823" y="17110"/>
                      </a:cubicBezTo>
                      <a:close/>
                      <a:moveTo>
                        <a:pt x="5477" y="16715"/>
                      </a:moveTo>
                      <a:cubicBezTo>
                        <a:pt x="5366" y="16784"/>
                        <a:pt x="5258" y="16850"/>
                        <a:pt x="5152" y="16915"/>
                      </a:cubicBezTo>
                      <a:cubicBezTo>
                        <a:pt x="5147" y="16918"/>
                        <a:pt x="5141" y="16920"/>
                        <a:pt x="5135" y="16920"/>
                      </a:cubicBezTo>
                      <a:cubicBezTo>
                        <a:pt x="5125" y="16920"/>
                        <a:pt x="5114" y="16914"/>
                        <a:pt x="5108" y="16904"/>
                      </a:cubicBezTo>
                      <a:cubicBezTo>
                        <a:pt x="5099" y="16888"/>
                        <a:pt x="5104" y="16869"/>
                        <a:pt x="5118" y="16860"/>
                      </a:cubicBezTo>
                      <a:cubicBezTo>
                        <a:pt x="5224" y="16795"/>
                        <a:pt x="5333" y="16729"/>
                        <a:pt x="5443" y="16660"/>
                      </a:cubicBezTo>
                      <a:cubicBezTo>
                        <a:pt x="5458" y="16651"/>
                        <a:pt x="5478" y="16655"/>
                        <a:pt x="5487" y="16671"/>
                      </a:cubicBezTo>
                      <a:cubicBezTo>
                        <a:pt x="5497" y="16685"/>
                        <a:pt x="5491" y="16706"/>
                        <a:pt x="5477" y="16715"/>
                      </a:cubicBezTo>
                      <a:close/>
                      <a:moveTo>
                        <a:pt x="6119" y="16303"/>
                      </a:moveTo>
                      <a:cubicBezTo>
                        <a:pt x="6012" y="16374"/>
                        <a:pt x="5905" y="16444"/>
                        <a:pt x="5799" y="16511"/>
                      </a:cubicBezTo>
                      <a:cubicBezTo>
                        <a:pt x="5793" y="16515"/>
                        <a:pt x="5788" y="16516"/>
                        <a:pt x="5782" y="16516"/>
                      </a:cubicBezTo>
                      <a:cubicBezTo>
                        <a:pt x="5772" y="16516"/>
                        <a:pt x="5761" y="16511"/>
                        <a:pt x="5755" y="16502"/>
                      </a:cubicBezTo>
                      <a:cubicBezTo>
                        <a:pt x="5745" y="16487"/>
                        <a:pt x="5751" y="16467"/>
                        <a:pt x="5765" y="16458"/>
                      </a:cubicBezTo>
                      <a:cubicBezTo>
                        <a:pt x="5870" y="16390"/>
                        <a:pt x="5976" y="16321"/>
                        <a:pt x="6085" y="16250"/>
                      </a:cubicBezTo>
                      <a:cubicBezTo>
                        <a:pt x="6099" y="16240"/>
                        <a:pt x="6119" y="16245"/>
                        <a:pt x="6129" y="16260"/>
                      </a:cubicBezTo>
                      <a:cubicBezTo>
                        <a:pt x="6139" y="16274"/>
                        <a:pt x="6135" y="16294"/>
                        <a:pt x="6119" y="16303"/>
                      </a:cubicBezTo>
                      <a:close/>
                      <a:moveTo>
                        <a:pt x="6752" y="15874"/>
                      </a:moveTo>
                      <a:cubicBezTo>
                        <a:pt x="6647" y="15948"/>
                        <a:pt x="6542" y="16020"/>
                        <a:pt x="6438" y="16091"/>
                      </a:cubicBezTo>
                      <a:cubicBezTo>
                        <a:pt x="6432" y="16095"/>
                        <a:pt x="6427" y="16097"/>
                        <a:pt x="6420" y="16097"/>
                      </a:cubicBezTo>
                      <a:cubicBezTo>
                        <a:pt x="6409" y="16097"/>
                        <a:pt x="6400" y="16092"/>
                        <a:pt x="6394" y="16083"/>
                      </a:cubicBezTo>
                      <a:cubicBezTo>
                        <a:pt x="6384" y="16068"/>
                        <a:pt x="6388" y="16049"/>
                        <a:pt x="6402" y="16039"/>
                      </a:cubicBezTo>
                      <a:cubicBezTo>
                        <a:pt x="6506" y="15968"/>
                        <a:pt x="6611" y="15895"/>
                        <a:pt x="6715" y="15823"/>
                      </a:cubicBezTo>
                      <a:cubicBezTo>
                        <a:pt x="6730" y="15813"/>
                        <a:pt x="6750" y="15816"/>
                        <a:pt x="6760" y="15830"/>
                      </a:cubicBezTo>
                      <a:cubicBezTo>
                        <a:pt x="6770" y="15844"/>
                        <a:pt x="6766" y="15864"/>
                        <a:pt x="6752" y="15874"/>
                      </a:cubicBezTo>
                      <a:close/>
                      <a:moveTo>
                        <a:pt x="7370" y="15425"/>
                      </a:moveTo>
                      <a:cubicBezTo>
                        <a:pt x="7268" y="15501"/>
                        <a:pt x="7165" y="15578"/>
                        <a:pt x="7063" y="15652"/>
                      </a:cubicBezTo>
                      <a:cubicBezTo>
                        <a:pt x="7057" y="15655"/>
                        <a:pt x="7051" y="15658"/>
                        <a:pt x="7044" y="15658"/>
                      </a:cubicBezTo>
                      <a:cubicBezTo>
                        <a:pt x="7034" y="15658"/>
                        <a:pt x="7025" y="15653"/>
                        <a:pt x="7018" y="15645"/>
                      </a:cubicBezTo>
                      <a:cubicBezTo>
                        <a:pt x="7008" y="15630"/>
                        <a:pt x="7011" y="15611"/>
                        <a:pt x="7025" y="15600"/>
                      </a:cubicBezTo>
                      <a:cubicBezTo>
                        <a:pt x="7128" y="15526"/>
                        <a:pt x="7230" y="15450"/>
                        <a:pt x="7331" y="15375"/>
                      </a:cubicBezTo>
                      <a:cubicBezTo>
                        <a:pt x="7345" y="15364"/>
                        <a:pt x="7366" y="15366"/>
                        <a:pt x="7376" y="15380"/>
                      </a:cubicBezTo>
                      <a:cubicBezTo>
                        <a:pt x="7387" y="15395"/>
                        <a:pt x="7383" y="15414"/>
                        <a:pt x="7370" y="15425"/>
                      </a:cubicBezTo>
                      <a:close/>
                      <a:moveTo>
                        <a:pt x="7971" y="14954"/>
                      </a:moveTo>
                      <a:cubicBezTo>
                        <a:pt x="7872" y="15035"/>
                        <a:pt x="7772" y="15114"/>
                        <a:pt x="7672" y="15193"/>
                      </a:cubicBezTo>
                      <a:cubicBezTo>
                        <a:pt x="7667" y="15198"/>
                        <a:pt x="7659" y="15200"/>
                        <a:pt x="7653" y="15200"/>
                      </a:cubicBezTo>
                      <a:cubicBezTo>
                        <a:pt x="7643" y="15200"/>
                        <a:pt x="7634" y="15195"/>
                        <a:pt x="7628" y="15187"/>
                      </a:cubicBezTo>
                      <a:cubicBezTo>
                        <a:pt x="7617" y="15173"/>
                        <a:pt x="7620" y="15153"/>
                        <a:pt x="7633" y="15142"/>
                      </a:cubicBezTo>
                      <a:cubicBezTo>
                        <a:pt x="7733" y="15065"/>
                        <a:pt x="7832" y="14985"/>
                        <a:pt x="7931" y="14904"/>
                      </a:cubicBezTo>
                      <a:cubicBezTo>
                        <a:pt x="7945" y="14893"/>
                        <a:pt x="7964" y="14895"/>
                        <a:pt x="7975" y="14909"/>
                      </a:cubicBezTo>
                      <a:cubicBezTo>
                        <a:pt x="7986" y="14922"/>
                        <a:pt x="7984" y="14942"/>
                        <a:pt x="7971" y="14954"/>
                      </a:cubicBezTo>
                      <a:close/>
                      <a:moveTo>
                        <a:pt x="8550" y="14455"/>
                      </a:moveTo>
                      <a:cubicBezTo>
                        <a:pt x="8457" y="14540"/>
                        <a:pt x="8361" y="14624"/>
                        <a:pt x="8263" y="14708"/>
                      </a:cubicBezTo>
                      <a:cubicBezTo>
                        <a:pt x="8257" y="14713"/>
                        <a:pt x="8249" y="14715"/>
                        <a:pt x="8242" y="14715"/>
                      </a:cubicBezTo>
                      <a:cubicBezTo>
                        <a:pt x="8233" y="14715"/>
                        <a:pt x="8224" y="14711"/>
                        <a:pt x="8217" y="14704"/>
                      </a:cubicBezTo>
                      <a:cubicBezTo>
                        <a:pt x="8206" y="14691"/>
                        <a:pt x="8208" y="14670"/>
                        <a:pt x="8221" y="14659"/>
                      </a:cubicBezTo>
                      <a:cubicBezTo>
                        <a:pt x="8318" y="14575"/>
                        <a:pt x="8414" y="14490"/>
                        <a:pt x="8506" y="14408"/>
                      </a:cubicBezTo>
                      <a:cubicBezTo>
                        <a:pt x="8519" y="14396"/>
                        <a:pt x="8539" y="14397"/>
                        <a:pt x="8551" y="14410"/>
                      </a:cubicBezTo>
                      <a:cubicBezTo>
                        <a:pt x="8565" y="14424"/>
                        <a:pt x="8563" y="14445"/>
                        <a:pt x="8550" y="14455"/>
                      </a:cubicBezTo>
                      <a:close/>
                      <a:moveTo>
                        <a:pt x="9102" y="13927"/>
                      </a:moveTo>
                      <a:cubicBezTo>
                        <a:pt x="9016" y="14015"/>
                        <a:pt x="8924" y="14106"/>
                        <a:pt x="8830" y="14195"/>
                      </a:cubicBezTo>
                      <a:cubicBezTo>
                        <a:pt x="8824" y="14201"/>
                        <a:pt x="8816" y="14205"/>
                        <a:pt x="8808" y="14205"/>
                      </a:cubicBezTo>
                      <a:cubicBezTo>
                        <a:pt x="8800" y="14205"/>
                        <a:pt x="8791" y="14201"/>
                        <a:pt x="8785" y="14195"/>
                      </a:cubicBezTo>
                      <a:cubicBezTo>
                        <a:pt x="8773" y="14181"/>
                        <a:pt x="8774" y="14162"/>
                        <a:pt x="8786" y="14150"/>
                      </a:cubicBezTo>
                      <a:cubicBezTo>
                        <a:pt x="8880" y="14060"/>
                        <a:pt x="8971" y="13971"/>
                        <a:pt x="9056" y="13883"/>
                      </a:cubicBezTo>
                      <a:cubicBezTo>
                        <a:pt x="9068" y="13870"/>
                        <a:pt x="9089" y="13870"/>
                        <a:pt x="9101" y="13882"/>
                      </a:cubicBezTo>
                      <a:cubicBezTo>
                        <a:pt x="9114" y="13895"/>
                        <a:pt x="9115" y="13915"/>
                        <a:pt x="9102" y="13927"/>
                      </a:cubicBezTo>
                      <a:close/>
                      <a:moveTo>
                        <a:pt x="9615" y="13360"/>
                      </a:moveTo>
                      <a:cubicBezTo>
                        <a:pt x="9536" y="13455"/>
                        <a:pt x="9452" y="13552"/>
                        <a:pt x="9365" y="13649"/>
                      </a:cubicBezTo>
                      <a:cubicBezTo>
                        <a:pt x="9358" y="13656"/>
                        <a:pt x="9350" y="13660"/>
                        <a:pt x="9341" y="13660"/>
                      </a:cubicBezTo>
                      <a:cubicBezTo>
                        <a:pt x="9334" y="13660"/>
                        <a:pt x="9326" y="13657"/>
                        <a:pt x="9319" y="13651"/>
                      </a:cubicBezTo>
                      <a:cubicBezTo>
                        <a:pt x="9307" y="13639"/>
                        <a:pt x="9306" y="13620"/>
                        <a:pt x="9317" y="13606"/>
                      </a:cubicBezTo>
                      <a:cubicBezTo>
                        <a:pt x="9405" y="13510"/>
                        <a:pt x="9488" y="13415"/>
                        <a:pt x="9566" y="13320"/>
                      </a:cubicBezTo>
                      <a:cubicBezTo>
                        <a:pt x="9577" y="13306"/>
                        <a:pt x="9597" y="13305"/>
                        <a:pt x="9611" y="13316"/>
                      </a:cubicBezTo>
                      <a:cubicBezTo>
                        <a:pt x="9625" y="13326"/>
                        <a:pt x="9627" y="13347"/>
                        <a:pt x="9615" y="13360"/>
                      </a:cubicBezTo>
                      <a:close/>
                      <a:moveTo>
                        <a:pt x="10075" y="12749"/>
                      </a:moveTo>
                      <a:cubicBezTo>
                        <a:pt x="10006" y="12850"/>
                        <a:pt x="9931" y="12955"/>
                        <a:pt x="9854" y="13058"/>
                      </a:cubicBezTo>
                      <a:lnTo>
                        <a:pt x="9827" y="13040"/>
                      </a:lnTo>
                      <a:lnTo>
                        <a:pt x="9802" y="13020"/>
                      </a:lnTo>
                      <a:cubicBezTo>
                        <a:pt x="9879" y="12917"/>
                        <a:pt x="9953" y="12814"/>
                        <a:pt x="10022" y="12712"/>
                      </a:cubicBezTo>
                      <a:cubicBezTo>
                        <a:pt x="10032" y="12698"/>
                        <a:pt x="10052" y="12695"/>
                        <a:pt x="10066" y="12704"/>
                      </a:cubicBezTo>
                      <a:cubicBezTo>
                        <a:pt x="10081" y="12715"/>
                        <a:pt x="10085" y="12735"/>
                        <a:pt x="10075" y="12749"/>
                      </a:cubicBezTo>
                      <a:close/>
                      <a:moveTo>
                        <a:pt x="10116" y="8238"/>
                      </a:moveTo>
                      <a:cubicBezTo>
                        <a:pt x="10110" y="8244"/>
                        <a:pt x="10102" y="8246"/>
                        <a:pt x="10094" y="8246"/>
                      </a:cubicBezTo>
                      <a:cubicBezTo>
                        <a:pt x="10085" y="8246"/>
                        <a:pt x="10077" y="8243"/>
                        <a:pt x="10071" y="8235"/>
                      </a:cubicBezTo>
                      <a:cubicBezTo>
                        <a:pt x="9988" y="8145"/>
                        <a:pt x="9898" y="8056"/>
                        <a:pt x="9803" y="7969"/>
                      </a:cubicBezTo>
                      <a:cubicBezTo>
                        <a:pt x="9790" y="7956"/>
                        <a:pt x="9790" y="7937"/>
                        <a:pt x="9802" y="7924"/>
                      </a:cubicBezTo>
                      <a:cubicBezTo>
                        <a:pt x="9814" y="7910"/>
                        <a:pt x="9834" y="7910"/>
                        <a:pt x="9846" y="7922"/>
                      </a:cubicBezTo>
                      <a:cubicBezTo>
                        <a:pt x="9942" y="8010"/>
                        <a:pt x="10034" y="8102"/>
                        <a:pt x="10118" y="8192"/>
                      </a:cubicBezTo>
                      <a:cubicBezTo>
                        <a:pt x="10130" y="8205"/>
                        <a:pt x="10129" y="8225"/>
                        <a:pt x="10116" y="8238"/>
                      </a:cubicBezTo>
                      <a:close/>
                      <a:moveTo>
                        <a:pt x="10472" y="12095"/>
                      </a:moveTo>
                      <a:cubicBezTo>
                        <a:pt x="10414" y="12205"/>
                        <a:pt x="10350" y="12317"/>
                        <a:pt x="10283" y="12428"/>
                      </a:cubicBezTo>
                      <a:cubicBezTo>
                        <a:pt x="10277" y="12437"/>
                        <a:pt x="10266" y="12443"/>
                        <a:pt x="10255" y="12443"/>
                      </a:cubicBezTo>
                      <a:cubicBezTo>
                        <a:pt x="10249" y="12443"/>
                        <a:pt x="10243" y="12441"/>
                        <a:pt x="10239" y="12438"/>
                      </a:cubicBezTo>
                      <a:cubicBezTo>
                        <a:pt x="10224" y="12429"/>
                        <a:pt x="10219" y="12410"/>
                        <a:pt x="10228" y="12395"/>
                      </a:cubicBezTo>
                      <a:cubicBezTo>
                        <a:pt x="10295" y="12285"/>
                        <a:pt x="10358" y="12174"/>
                        <a:pt x="10416" y="12065"/>
                      </a:cubicBezTo>
                      <a:cubicBezTo>
                        <a:pt x="10424" y="12050"/>
                        <a:pt x="10443" y="12045"/>
                        <a:pt x="10459" y="12052"/>
                      </a:cubicBezTo>
                      <a:cubicBezTo>
                        <a:pt x="10474" y="12060"/>
                        <a:pt x="10481" y="12080"/>
                        <a:pt x="10472" y="12095"/>
                      </a:cubicBezTo>
                      <a:close/>
                      <a:moveTo>
                        <a:pt x="10554" y="8852"/>
                      </a:moveTo>
                      <a:cubicBezTo>
                        <a:pt x="10543" y="8852"/>
                        <a:pt x="10533" y="8846"/>
                        <a:pt x="10526" y="8836"/>
                      </a:cubicBezTo>
                      <a:cubicBezTo>
                        <a:pt x="10464" y="8731"/>
                        <a:pt x="10392" y="8626"/>
                        <a:pt x="10315" y="8525"/>
                      </a:cubicBezTo>
                      <a:cubicBezTo>
                        <a:pt x="10304" y="8511"/>
                        <a:pt x="10307" y="8490"/>
                        <a:pt x="10320" y="8480"/>
                      </a:cubicBezTo>
                      <a:cubicBezTo>
                        <a:pt x="10335" y="8470"/>
                        <a:pt x="10355" y="8472"/>
                        <a:pt x="10365" y="8486"/>
                      </a:cubicBezTo>
                      <a:cubicBezTo>
                        <a:pt x="10444" y="8590"/>
                        <a:pt x="10518" y="8696"/>
                        <a:pt x="10581" y="8804"/>
                      </a:cubicBezTo>
                      <a:cubicBezTo>
                        <a:pt x="10590" y="8820"/>
                        <a:pt x="10585" y="8839"/>
                        <a:pt x="10570" y="8848"/>
                      </a:cubicBezTo>
                      <a:cubicBezTo>
                        <a:pt x="10566" y="8850"/>
                        <a:pt x="10560" y="8852"/>
                        <a:pt x="10554" y="8852"/>
                      </a:cubicBezTo>
                      <a:close/>
                      <a:moveTo>
                        <a:pt x="10782" y="11396"/>
                      </a:moveTo>
                      <a:cubicBezTo>
                        <a:pt x="10742" y="11512"/>
                        <a:pt x="10694" y="11632"/>
                        <a:pt x="10641" y="11751"/>
                      </a:cubicBezTo>
                      <a:cubicBezTo>
                        <a:pt x="10634" y="11764"/>
                        <a:pt x="10623" y="11770"/>
                        <a:pt x="10611" y="11770"/>
                      </a:cubicBezTo>
                      <a:cubicBezTo>
                        <a:pt x="10607" y="11770"/>
                        <a:pt x="10602" y="11770"/>
                        <a:pt x="10598" y="11768"/>
                      </a:cubicBezTo>
                      <a:cubicBezTo>
                        <a:pt x="10582" y="11760"/>
                        <a:pt x="10574" y="11742"/>
                        <a:pt x="10582" y="11725"/>
                      </a:cubicBezTo>
                      <a:cubicBezTo>
                        <a:pt x="10634" y="11607"/>
                        <a:pt x="10682" y="11490"/>
                        <a:pt x="10722" y="11375"/>
                      </a:cubicBezTo>
                      <a:cubicBezTo>
                        <a:pt x="10728" y="11359"/>
                        <a:pt x="10747" y="11350"/>
                        <a:pt x="10763" y="11355"/>
                      </a:cubicBezTo>
                      <a:cubicBezTo>
                        <a:pt x="10780" y="11361"/>
                        <a:pt x="10789" y="11380"/>
                        <a:pt x="10782" y="11396"/>
                      </a:cubicBezTo>
                      <a:close/>
                      <a:moveTo>
                        <a:pt x="10700" y="9170"/>
                      </a:moveTo>
                      <a:cubicBezTo>
                        <a:pt x="10693" y="9154"/>
                        <a:pt x="10700" y="9135"/>
                        <a:pt x="10716" y="9128"/>
                      </a:cubicBezTo>
                      <a:cubicBezTo>
                        <a:pt x="10732" y="9120"/>
                        <a:pt x="10751" y="9128"/>
                        <a:pt x="10758" y="9144"/>
                      </a:cubicBezTo>
                      <a:cubicBezTo>
                        <a:pt x="10810" y="9262"/>
                        <a:pt x="10854" y="9384"/>
                        <a:pt x="10888" y="9506"/>
                      </a:cubicBezTo>
                      <a:cubicBezTo>
                        <a:pt x="10893" y="9523"/>
                        <a:pt x="10884" y="9541"/>
                        <a:pt x="10867" y="9546"/>
                      </a:cubicBezTo>
                      <a:cubicBezTo>
                        <a:pt x="10863" y="9547"/>
                        <a:pt x="10861" y="9547"/>
                        <a:pt x="10857" y="9547"/>
                      </a:cubicBezTo>
                      <a:cubicBezTo>
                        <a:pt x="10844" y="9547"/>
                        <a:pt x="10831" y="9538"/>
                        <a:pt x="10827" y="9523"/>
                      </a:cubicBezTo>
                      <a:cubicBezTo>
                        <a:pt x="10793" y="9405"/>
                        <a:pt x="10750" y="9285"/>
                        <a:pt x="10700" y="9170"/>
                      </a:cubicBezTo>
                      <a:close/>
                      <a:moveTo>
                        <a:pt x="10893" y="11028"/>
                      </a:moveTo>
                      <a:cubicBezTo>
                        <a:pt x="10890" y="11043"/>
                        <a:pt x="10877" y="11053"/>
                        <a:pt x="10863" y="11053"/>
                      </a:cubicBezTo>
                      <a:cubicBezTo>
                        <a:pt x="10860" y="11053"/>
                        <a:pt x="10857" y="11053"/>
                        <a:pt x="10855" y="11052"/>
                      </a:cubicBezTo>
                      <a:cubicBezTo>
                        <a:pt x="10838" y="11048"/>
                        <a:pt x="10828" y="11030"/>
                        <a:pt x="10832" y="11013"/>
                      </a:cubicBezTo>
                      <a:cubicBezTo>
                        <a:pt x="10863" y="10888"/>
                        <a:pt x="10886" y="10764"/>
                        <a:pt x="10903" y="10643"/>
                      </a:cubicBezTo>
                      <a:cubicBezTo>
                        <a:pt x="10905" y="10625"/>
                        <a:pt x="10920" y="10612"/>
                        <a:pt x="10938" y="10615"/>
                      </a:cubicBezTo>
                      <a:cubicBezTo>
                        <a:pt x="10955" y="10617"/>
                        <a:pt x="10968" y="10634"/>
                        <a:pt x="10966" y="10650"/>
                      </a:cubicBezTo>
                      <a:cubicBezTo>
                        <a:pt x="10949" y="10775"/>
                        <a:pt x="10925" y="10901"/>
                        <a:pt x="10893" y="11028"/>
                      </a:cubicBezTo>
                      <a:close/>
                      <a:moveTo>
                        <a:pt x="10991" y="10268"/>
                      </a:moveTo>
                      <a:cubicBezTo>
                        <a:pt x="10991" y="10285"/>
                        <a:pt x="10976" y="10300"/>
                        <a:pt x="10959" y="10300"/>
                      </a:cubicBezTo>
                      <a:cubicBezTo>
                        <a:pt x="10941" y="10300"/>
                        <a:pt x="10928" y="10285"/>
                        <a:pt x="10928" y="10268"/>
                      </a:cubicBezTo>
                      <a:lnTo>
                        <a:pt x="10928" y="10256"/>
                      </a:lnTo>
                      <a:cubicBezTo>
                        <a:pt x="10928" y="10134"/>
                        <a:pt x="10919" y="10011"/>
                        <a:pt x="10903" y="9892"/>
                      </a:cubicBezTo>
                      <a:cubicBezTo>
                        <a:pt x="10901" y="9875"/>
                        <a:pt x="10913" y="9859"/>
                        <a:pt x="10931" y="9857"/>
                      </a:cubicBezTo>
                      <a:cubicBezTo>
                        <a:pt x="10949" y="9854"/>
                        <a:pt x="10964" y="9866"/>
                        <a:pt x="10967" y="9885"/>
                      </a:cubicBezTo>
                      <a:cubicBezTo>
                        <a:pt x="10983" y="10006"/>
                        <a:pt x="10991" y="10132"/>
                        <a:pt x="10991" y="10257"/>
                      </a:cubicBezTo>
                      <a:lnTo>
                        <a:pt x="10991" y="10268"/>
                      </a:lnTo>
                      <a:close/>
                    </a:path>
                  </a:pathLst>
                </a:custGeom>
                <a:solidFill>
                  <a:srgbClr val="2C3E5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ontserrat Medium" panose="00000600000000000000" pitchFamily="2" charset="0"/>
                  </a:endParaRPr>
                </a:p>
              </p:txBody>
            </p:sp>
          </p:grpSp>
          <p:pic>
            <p:nvPicPr>
              <p:cNvPr id="61" name="Picture 2">
                <a:extLst>
                  <a:ext uri="{FF2B5EF4-FFF2-40B4-BE49-F238E27FC236}">
                    <a16:creationId xmlns:a16="http://schemas.microsoft.com/office/drawing/2014/main" id="{BC2D89AC-D3AF-22DE-4515-3070935DF8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25570" y="3878167"/>
                <a:ext cx="1488219" cy="8501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6ED58167-2CE1-9B8E-0128-241F5CC49743}"/>
                  </a:ext>
                </a:extLst>
              </p:cNvPr>
              <p:cNvGrpSpPr/>
              <p:nvPr/>
            </p:nvGrpSpPr>
            <p:grpSpPr>
              <a:xfrm>
                <a:off x="-202727" y="207520"/>
                <a:ext cx="4157968" cy="1184893"/>
                <a:chOff x="4148938" y="1255990"/>
                <a:chExt cx="2162645" cy="952828"/>
              </a:xfrm>
            </p:grpSpPr>
            <p:pic>
              <p:nvPicPr>
                <p:cNvPr id="66" name="Imagen 65">
                  <a:extLst>
                    <a:ext uri="{FF2B5EF4-FFF2-40B4-BE49-F238E27FC236}">
                      <a16:creationId xmlns:a16="http://schemas.microsoft.com/office/drawing/2014/main" id="{8A6140FA-22CD-BD7B-CB16-50E893B2F2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grayscl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7217" y="1255990"/>
                  <a:ext cx="445027" cy="663444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67" name="CuadroTexto 66">
                  <a:extLst>
                    <a:ext uri="{FF2B5EF4-FFF2-40B4-BE49-F238E27FC236}">
                      <a16:creationId xmlns:a16="http://schemas.microsoft.com/office/drawing/2014/main" id="{F7C772F4-211A-C6EA-CAEA-E2DBB87DED93}"/>
                    </a:ext>
                  </a:extLst>
                </p:cNvPr>
                <p:cNvSpPr txBox="1"/>
                <p:nvPr/>
              </p:nvSpPr>
              <p:spPr>
                <a:xfrm>
                  <a:off x="4148938" y="1866221"/>
                  <a:ext cx="2162645" cy="3425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CO" sz="16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Montserrat Medium" panose="00000600000000000000" pitchFamily="2" charset="0"/>
                    </a:rPr>
                    <a:t>Intermediario Financiero (IF) </a:t>
                  </a:r>
                </a:p>
              </p:txBody>
            </p:sp>
          </p:grpSp>
        </p:grpSp>
        <p:sp>
          <p:nvSpPr>
            <p:cNvPr id="97" name="Explosión: 8 puntos 96">
              <a:extLst>
                <a:ext uri="{FF2B5EF4-FFF2-40B4-BE49-F238E27FC236}">
                  <a16:creationId xmlns:a16="http://schemas.microsoft.com/office/drawing/2014/main" id="{7BDD4761-9D1F-A2AE-4DF7-9D5DAF1301C8}"/>
                </a:ext>
              </a:extLst>
            </p:cNvPr>
            <p:cNvSpPr/>
            <p:nvPr/>
          </p:nvSpPr>
          <p:spPr>
            <a:xfrm>
              <a:off x="9075595" y="6080615"/>
              <a:ext cx="799269" cy="741098"/>
            </a:xfrm>
            <a:prstGeom prst="irregularSeal1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/>
                <a:t>1</a:t>
              </a:r>
            </a:p>
          </p:txBody>
        </p:sp>
        <p:sp>
          <p:nvSpPr>
            <p:cNvPr id="98" name="Explosión: 8 puntos 97">
              <a:extLst>
                <a:ext uri="{FF2B5EF4-FFF2-40B4-BE49-F238E27FC236}">
                  <a16:creationId xmlns:a16="http://schemas.microsoft.com/office/drawing/2014/main" id="{7B5D9FC6-952B-128E-9590-B711C5282ABC}"/>
                </a:ext>
              </a:extLst>
            </p:cNvPr>
            <p:cNvSpPr/>
            <p:nvPr/>
          </p:nvSpPr>
          <p:spPr>
            <a:xfrm>
              <a:off x="10093394" y="6101298"/>
              <a:ext cx="799269" cy="741098"/>
            </a:xfrm>
            <a:prstGeom prst="irregularSeal1">
              <a:avLst/>
            </a:prstGeom>
            <a:solidFill>
              <a:srgbClr val="00A6E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/>
                <a:t>2</a:t>
              </a:r>
            </a:p>
          </p:txBody>
        </p:sp>
        <p:grpSp>
          <p:nvGrpSpPr>
            <p:cNvPr id="129" name="Grupo 128">
              <a:extLst>
                <a:ext uri="{FF2B5EF4-FFF2-40B4-BE49-F238E27FC236}">
                  <a16:creationId xmlns:a16="http://schemas.microsoft.com/office/drawing/2014/main" id="{4B1817B3-4C8B-FC30-3E3F-B3C5BE7DDF47}"/>
                </a:ext>
              </a:extLst>
            </p:cNvPr>
            <p:cNvGrpSpPr/>
            <p:nvPr/>
          </p:nvGrpSpPr>
          <p:grpSpPr>
            <a:xfrm>
              <a:off x="9737469" y="3023374"/>
              <a:ext cx="1953559" cy="2999986"/>
              <a:chOff x="9737469" y="3023374"/>
              <a:chExt cx="1953559" cy="2999986"/>
            </a:xfrm>
          </p:grpSpPr>
          <p:sp>
            <p:nvSpPr>
              <p:cNvPr id="99" name="Explosión: 8 puntos 98">
                <a:extLst>
                  <a:ext uri="{FF2B5EF4-FFF2-40B4-BE49-F238E27FC236}">
                    <a16:creationId xmlns:a16="http://schemas.microsoft.com/office/drawing/2014/main" id="{B4951918-DC12-DA0A-5C29-27BDBB04B4AF}"/>
                  </a:ext>
                </a:extLst>
              </p:cNvPr>
              <p:cNvSpPr/>
              <p:nvPr/>
            </p:nvSpPr>
            <p:spPr>
              <a:xfrm>
                <a:off x="10260351" y="5343691"/>
                <a:ext cx="699153" cy="679669"/>
              </a:xfrm>
              <a:prstGeom prst="irregularSeal1">
                <a:avLst/>
              </a:prstGeom>
              <a:solidFill>
                <a:srgbClr val="B9D88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dirty="0"/>
                  <a:t>3</a:t>
                </a:r>
              </a:p>
            </p:txBody>
          </p:sp>
          <p:sp>
            <p:nvSpPr>
              <p:cNvPr id="101" name="Explosión: 8 puntos 100">
                <a:extLst>
                  <a:ext uri="{FF2B5EF4-FFF2-40B4-BE49-F238E27FC236}">
                    <a16:creationId xmlns:a16="http://schemas.microsoft.com/office/drawing/2014/main" id="{13990B58-09B0-A513-C6C8-A6D6580C0DF5}"/>
                  </a:ext>
                </a:extLst>
              </p:cNvPr>
              <p:cNvSpPr/>
              <p:nvPr/>
            </p:nvSpPr>
            <p:spPr>
              <a:xfrm>
                <a:off x="10672892" y="4727806"/>
                <a:ext cx="699153" cy="632446"/>
              </a:xfrm>
              <a:prstGeom prst="irregularSeal1">
                <a:avLst/>
              </a:prstGeom>
              <a:solidFill>
                <a:srgbClr val="FF95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dirty="0"/>
                  <a:t>5</a:t>
                </a:r>
              </a:p>
            </p:txBody>
          </p:sp>
          <p:sp>
            <p:nvSpPr>
              <p:cNvPr id="102" name="Explosión: 8 puntos 101">
                <a:extLst>
                  <a:ext uri="{FF2B5EF4-FFF2-40B4-BE49-F238E27FC236}">
                    <a16:creationId xmlns:a16="http://schemas.microsoft.com/office/drawing/2014/main" id="{8FDFC0BF-7E91-E8AC-060C-5ED0B0DAD09C}"/>
                  </a:ext>
                </a:extLst>
              </p:cNvPr>
              <p:cNvSpPr/>
              <p:nvPr/>
            </p:nvSpPr>
            <p:spPr>
              <a:xfrm>
                <a:off x="10991875" y="4017422"/>
                <a:ext cx="699153" cy="632447"/>
              </a:xfrm>
              <a:prstGeom prst="irregularSeal1">
                <a:avLst/>
              </a:prstGeom>
              <a:solidFill>
                <a:srgbClr val="67676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dirty="0"/>
                  <a:t>6</a:t>
                </a:r>
              </a:p>
            </p:txBody>
          </p:sp>
          <p:sp>
            <p:nvSpPr>
              <p:cNvPr id="103" name="Explosión: 8 puntos 102">
                <a:extLst>
                  <a:ext uri="{FF2B5EF4-FFF2-40B4-BE49-F238E27FC236}">
                    <a16:creationId xmlns:a16="http://schemas.microsoft.com/office/drawing/2014/main" id="{618C79C4-A01D-69D6-98E7-1F7895975681}"/>
                  </a:ext>
                </a:extLst>
              </p:cNvPr>
              <p:cNvSpPr/>
              <p:nvPr/>
            </p:nvSpPr>
            <p:spPr>
              <a:xfrm>
                <a:off x="10162349" y="3874666"/>
                <a:ext cx="699153" cy="632447"/>
              </a:xfrm>
              <a:prstGeom prst="irregularSeal1">
                <a:avLst/>
              </a:prstGeom>
              <a:solidFill>
                <a:srgbClr val="FFB2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dirty="0"/>
                  <a:t>7</a:t>
                </a:r>
              </a:p>
            </p:txBody>
          </p:sp>
          <p:sp>
            <p:nvSpPr>
              <p:cNvPr id="104" name="Explosión: 8 puntos 103">
                <a:extLst>
                  <a:ext uri="{FF2B5EF4-FFF2-40B4-BE49-F238E27FC236}">
                    <a16:creationId xmlns:a16="http://schemas.microsoft.com/office/drawing/2014/main" id="{5A3570C8-D3BB-EBA9-454A-B2691499E7A7}"/>
                  </a:ext>
                </a:extLst>
              </p:cNvPr>
              <p:cNvSpPr/>
              <p:nvPr/>
            </p:nvSpPr>
            <p:spPr>
              <a:xfrm>
                <a:off x="9737469" y="3395420"/>
                <a:ext cx="498119" cy="548674"/>
              </a:xfrm>
              <a:prstGeom prst="irregularSeal1">
                <a:avLst/>
              </a:prstGeom>
              <a:solidFill>
                <a:srgbClr val="7FD3E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dirty="0"/>
                  <a:t>8</a:t>
                </a:r>
              </a:p>
            </p:txBody>
          </p:sp>
          <p:sp>
            <p:nvSpPr>
              <p:cNvPr id="105" name="Explosión: 8 puntos 104">
                <a:extLst>
                  <a:ext uri="{FF2B5EF4-FFF2-40B4-BE49-F238E27FC236}">
                    <a16:creationId xmlns:a16="http://schemas.microsoft.com/office/drawing/2014/main" id="{CECE4CA2-63EA-9178-3F7B-5874328770A5}"/>
                  </a:ext>
                </a:extLst>
              </p:cNvPr>
              <p:cNvSpPr/>
              <p:nvPr/>
            </p:nvSpPr>
            <p:spPr>
              <a:xfrm>
                <a:off x="10227705" y="3023374"/>
                <a:ext cx="498119" cy="548674"/>
              </a:xfrm>
              <a:prstGeom prst="irregularSeal1">
                <a:avLst/>
              </a:prstGeom>
              <a:solidFill>
                <a:srgbClr val="B1B88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dirty="0"/>
                  <a:t>9</a:t>
                </a:r>
              </a:p>
            </p:txBody>
          </p:sp>
        </p:grpSp>
      </p:grpSp>
      <p:pic>
        <p:nvPicPr>
          <p:cNvPr id="117" name="Imagen 116">
            <a:extLst>
              <a:ext uri="{FF2B5EF4-FFF2-40B4-BE49-F238E27FC236}">
                <a16:creationId xmlns:a16="http://schemas.microsoft.com/office/drawing/2014/main" id="{27E3C244-F8A4-45FF-6333-CC28B1951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0314" y="0"/>
            <a:ext cx="1409819" cy="2121195"/>
          </a:xfrm>
          <a:prstGeom prst="rect">
            <a:avLst/>
          </a:prstGeom>
        </p:spPr>
      </p:pic>
      <p:grpSp>
        <p:nvGrpSpPr>
          <p:cNvPr id="128" name="Grupo 127">
            <a:extLst>
              <a:ext uri="{FF2B5EF4-FFF2-40B4-BE49-F238E27FC236}">
                <a16:creationId xmlns:a16="http://schemas.microsoft.com/office/drawing/2014/main" id="{0D24AD60-7516-F0C0-7870-2A5340B39259}"/>
              </a:ext>
            </a:extLst>
          </p:cNvPr>
          <p:cNvGrpSpPr/>
          <p:nvPr/>
        </p:nvGrpSpPr>
        <p:grpSpPr>
          <a:xfrm>
            <a:off x="-2989" y="0"/>
            <a:ext cx="8127676" cy="5899878"/>
            <a:chOff x="-2988" y="0"/>
            <a:chExt cx="8042091" cy="5728176"/>
          </a:xfrm>
        </p:grpSpPr>
        <p:pic>
          <p:nvPicPr>
            <p:cNvPr id="106" name="Imagen 105">
              <a:extLst>
                <a:ext uri="{FF2B5EF4-FFF2-40B4-BE49-F238E27FC236}">
                  <a16:creationId xmlns:a16="http://schemas.microsoft.com/office/drawing/2014/main" id="{04E8C27C-9E93-D6F6-0FFE-557E12148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988" y="0"/>
              <a:ext cx="1689811" cy="3373915"/>
            </a:xfrm>
            <a:prstGeom prst="rect">
              <a:avLst/>
            </a:prstGeom>
          </p:spPr>
        </p:pic>
        <p:sp>
          <p:nvSpPr>
            <p:cNvPr id="94" name="CuadroTexto 93">
              <a:extLst>
                <a:ext uri="{FF2B5EF4-FFF2-40B4-BE49-F238E27FC236}">
                  <a16:creationId xmlns:a16="http://schemas.microsoft.com/office/drawing/2014/main" id="{5C2B9791-3C94-4336-E11B-1D416F132972}"/>
                </a:ext>
              </a:extLst>
            </p:cNvPr>
            <p:cNvSpPr txBox="1"/>
            <p:nvPr/>
          </p:nvSpPr>
          <p:spPr>
            <a:xfrm>
              <a:off x="841917" y="790780"/>
              <a:ext cx="6145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>
                  <a:solidFill>
                    <a:srgbClr val="00A6E2"/>
                  </a:solidFill>
                  <a:latin typeface="Montserrat ExtraBold" panose="00000900000000000000" pitchFamily="2" charset="0"/>
                  <a:cs typeface="Archivo Black" pitchFamily="2" charset="0"/>
                </a:defRPr>
              </a:lvl1pPr>
            </a:lstStyle>
            <a:p>
              <a:r>
                <a:rPr lang="es-ES" dirty="0"/>
                <a:t>Impactos</a:t>
              </a:r>
            </a:p>
          </p:txBody>
        </p:sp>
        <p:sp>
          <p:nvSpPr>
            <p:cNvPr id="95" name="Rectangle 45">
              <a:extLst>
                <a:ext uri="{FF2B5EF4-FFF2-40B4-BE49-F238E27FC236}">
                  <a16:creationId xmlns:a16="http://schemas.microsoft.com/office/drawing/2014/main" id="{256F8BBD-C3E2-E5C0-7E9B-C7742D89A413}"/>
                </a:ext>
              </a:extLst>
            </p:cNvPr>
            <p:cNvSpPr/>
            <p:nvPr/>
          </p:nvSpPr>
          <p:spPr>
            <a:xfrm>
              <a:off x="4740634" y="1623952"/>
              <a:ext cx="32400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54"/>
              <a:r>
                <a:rPr lang="es-ES" sz="1100" dirty="0">
                  <a:solidFill>
                    <a:prstClr val="black"/>
                  </a:solidFill>
                  <a:latin typeface="Montserrat Medium" panose="00000600000000000000" pitchFamily="2" charset="0"/>
                  <a:cs typeface="Arial" panose="020B0604020202020204" pitchFamily="34" charset="0"/>
                </a:rPr>
                <a:t>Aumento del Tiempo para evaluar y pagar (Más de 60 días). 	</a:t>
              </a:r>
            </a:p>
          </p:txBody>
        </p:sp>
        <p:sp>
          <p:nvSpPr>
            <p:cNvPr id="96" name="Rectangle 45">
              <a:extLst>
                <a:ext uri="{FF2B5EF4-FFF2-40B4-BE49-F238E27FC236}">
                  <a16:creationId xmlns:a16="http://schemas.microsoft.com/office/drawing/2014/main" id="{C55E49C3-18C8-293A-64A9-50D3A80B2D3D}"/>
                </a:ext>
              </a:extLst>
            </p:cNvPr>
            <p:cNvSpPr/>
            <p:nvPr/>
          </p:nvSpPr>
          <p:spPr>
            <a:xfrm>
              <a:off x="4799103" y="3488922"/>
              <a:ext cx="3240000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54"/>
              <a:r>
                <a:rPr lang="es-ES" sz="1100" b="1" dirty="0">
                  <a:solidFill>
                    <a:prstClr val="black"/>
                  </a:solidFill>
                  <a:latin typeface="Montserrat Medium" panose="00000600000000000000" pitchFamily="2" charset="0"/>
                  <a:cs typeface="Arial" panose="020B0604020202020204" pitchFamily="34" charset="0"/>
                </a:rPr>
                <a:t>IF: </a:t>
              </a:r>
              <a:r>
                <a:rPr lang="es-ES" sz="1100" dirty="0">
                  <a:solidFill>
                    <a:prstClr val="black"/>
                  </a:solidFill>
                  <a:latin typeface="Montserrat Medium" panose="00000600000000000000" pitchFamily="2" charset="0"/>
                  <a:cs typeface="Arial" panose="020B0604020202020204" pitchFamily="34" charset="0"/>
                </a:rPr>
                <a:t>Centralizar información y envió de documentos con las reclamaciones incurrían en Costos de envío y archivo 	</a:t>
              </a:r>
            </a:p>
          </p:txBody>
        </p:sp>
        <p:sp>
          <p:nvSpPr>
            <p:cNvPr id="107" name="Rectangle 45">
              <a:extLst>
                <a:ext uri="{FF2B5EF4-FFF2-40B4-BE49-F238E27FC236}">
                  <a16:creationId xmlns:a16="http://schemas.microsoft.com/office/drawing/2014/main" id="{38756902-4070-8112-ACF1-7178B1120B22}"/>
                </a:ext>
              </a:extLst>
            </p:cNvPr>
            <p:cNvSpPr/>
            <p:nvPr/>
          </p:nvSpPr>
          <p:spPr>
            <a:xfrm>
              <a:off x="729474" y="4328487"/>
              <a:ext cx="32400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54"/>
              <a:r>
                <a:rPr lang="es-ES" sz="1100" dirty="0">
                  <a:solidFill>
                    <a:prstClr val="black"/>
                  </a:solidFill>
                  <a:latin typeface="Montserrat Medium" panose="00000600000000000000" pitchFamily="2" charset="0"/>
                  <a:cs typeface="Arial" panose="020B0604020202020204" pitchFamily="34" charset="0"/>
                </a:rPr>
                <a:t>Costos de archivo y de correspondencia.</a:t>
              </a:r>
            </a:p>
            <a:p>
              <a:pPr defTabSz="914354"/>
              <a:r>
                <a:rPr lang="es-ES" sz="1100" dirty="0">
                  <a:solidFill>
                    <a:prstClr val="black"/>
                  </a:solidFill>
                  <a:latin typeface="Montserrat Medium" panose="00000600000000000000" pitchFamily="2" charset="0"/>
                  <a:cs typeface="Arial" panose="020B0604020202020204" pitchFamily="34" charset="0"/>
                </a:rPr>
                <a:t>U$D 20,000 anuales (</a:t>
              </a:r>
              <a:r>
                <a:rPr lang="es-CO" sz="1100" noProof="0" dirty="0">
                  <a:solidFill>
                    <a:prstClr val="black"/>
                  </a:solidFill>
                  <a:latin typeface="Montserrat Medium" panose="00000600000000000000" pitchFamily="2" charset="0"/>
                  <a:cs typeface="Arial" panose="020B0604020202020204" pitchFamily="34" charset="0"/>
                </a:rPr>
                <a:t>aprox.</a:t>
              </a:r>
              <a:r>
                <a:rPr lang="es-ES" sz="1100" dirty="0">
                  <a:solidFill>
                    <a:prstClr val="black"/>
                  </a:solidFill>
                  <a:latin typeface="Montserrat Medium" panose="00000600000000000000" pitchFamily="2" charset="0"/>
                  <a:cs typeface="Arial" panose="020B0604020202020204" pitchFamily="34" charset="0"/>
                </a:rPr>
                <a:t>) 	</a:t>
              </a:r>
            </a:p>
          </p:txBody>
        </p:sp>
        <p:sp>
          <p:nvSpPr>
            <p:cNvPr id="110" name="Rectangle 45">
              <a:extLst>
                <a:ext uri="{FF2B5EF4-FFF2-40B4-BE49-F238E27FC236}">
                  <a16:creationId xmlns:a16="http://schemas.microsoft.com/office/drawing/2014/main" id="{1436C2B5-3412-11F1-CA62-1F4777673CA9}"/>
                </a:ext>
              </a:extLst>
            </p:cNvPr>
            <p:cNvSpPr/>
            <p:nvPr/>
          </p:nvSpPr>
          <p:spPr>
            <a:xfrm>
              <a:off x="768931" y="3573561"/>
              <a:ext cx="32400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54"/>
              <a:r>
                <a:rPr lang="es-ES" sz="1100" dirty="0">
                  <a:solidFill>
                    <a:prstClr val="black"/>
                  </a:solidFill>
                  <a:latin typeface="Montserrat Medium" panose="00000600000000000000" pitchFamily="2" charset="0"/>
                  <a:cs typeface="Arial" panose="020B0604020202020204" pitchFamily="34" charset="0"/>
                </a:rPr>
                <a:t>Bajo Control de carpetas y correspondencia.	</a:t>
              </a:r>
            </a:p>
          </p:txBody>
        </p:sp>
        <p:sp>
          <p:nvSpPr>
            <p:cNvPr id="111" name="Rectangle 45">
              <a:extLst>
                <a:ext uri="{FF2B5EF4-FFF2-40B4-BE49-F238E27FC236}">
                  <a16:creationId xmlns:a16="http://schemas.microsoft.com/office/drawing/2014/main" id="{6C725A57-D57C-C5EA-F71B-6D3D75030D0F}"/>
                </a:ext>
              </a:extLst>
            </p:cNvPr>
            <p:cNvSpPr/>
            <p:nvPr/>
          </p:nvSpPr>
          <p:spPr>
            <a:xfrm>
              <a:off x="720747" y="2452567"/>
              <a:ext cx="32400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54"/>
              <a:r>
                <a:rPr lang="es-ES" sz="1100" dirty="0">
                  <a:solidFill>
                    <a:prstClr val="black"/>
                  </a:solidFill>
                  <a:latin typeface="Montserrat Medium" panose="00000600000000000000" pitchFamily="2" charset="0"/>
                  <a:cs typeface="Arial" panose="020B0604020202020204" pitchFamily="34" charset="0"/>
                </a:rPr>
                <a:t>Baja productividad Laboral (Cansancio, apatía del personal, enfermedades respiratorias y lumbares, articulares).</a:t>
              </a:r>
            </a:p>
            <a:p>
              <a:pPr defTabSz="914354"/>
              <a:r>
                <a:rPr lang="es-ES" sz="1100" dirty="0">
                  <a:solidFill>
                    <a:prstClr val="black"/>
                  </a:solidFill>
                  <a:latin typeface="Montserrat Medium" panose="00000600000000000000" pitchFamily="2" charset="0"/>
                  <a:cs typeface="Arial" panose="020B0604020202020204" pitchFamily="34" charset="0"/>
                </a:rPr>
                <a:t>	</a:t>
              </a:r>
            </a:p>
          </p:txBody>
        </p:sp>
        <p:sp>
          <p:nvSpPr>
            <p:cNvPr id="112" name="Rectangle 45">
              <a:extLst>
                <a:ext uri="{FF2B5EF4-FFF2-40B4-BE49-F238E27FC236}">
                  <a16:creationId xmlns:a16="http://schemas.microsoft.com/office/drawing/2014/main" id="{33F69319-41D0-AD72-29F9-A2512B0CA38A}"/>
                </a:ext>
              </a:extLst>
            </p:cNvPr>
            <p:cNvSpPr/>
            <p:nvPr/>
          </p:nvSpPr>
          <p:spPr>
            <a:xfrm>
              <a:off x="813373" y="1685294"/>
              <a:ext cx="32400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54"/>
              <a:r>
                <a:rPr lang="es-ES" sz="1100" dirty="0">
                  <a:solidFill>
                    <a:prstClr val="black"/>
                  </a:solidFill>
                  <a:latin typeface="Montserrat Medium" panose="00000600000000000000" pitchFamily="2" charset="0"/>
                  <a:cs typeface="Arial" panose="020B0604020202020204" pitchFamily="34" charset="0"/>
                </a:rPr>
                <a:t>Trazabilidad deficiente y perdida y/o extravió de documentación.	</a:t>
              </a:r>
            </a:p>
          </p:txBody>
        </p:sp>
        <p:sp>
          <p:nvSpPr>
            <p:cNvPr id="113" name="Rectangle 45">
              <a:extLst>
                <a:ext uri="{FF2B5EF4-FFF2-40B4-BE49-F238E27FC236}">
                  <a16:creationId xmlns:a16="http://schemas.microsoft.com/office/drawing/2014/main" id="{705C39FA-8734-AE8B-D207-6DDA567A92EE}"/>
                </a:ext>
              </a:extLst>
            </p:cNvPr>
            <p:cNvSpPr/>
            <p:nvPr/>
          </p:nvSpPr>
          <p:spPr>
            <a:xfrm>
              <a:off x="4799103" y="2525158"/>
              <a:ext cx="3240000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54"/>
              <a:r>
                <a:rPr lang="es-ES" sz="1100" dirty="0">
                  <a:solidFill>
                    <a:prstClr val="black"/>
                  </a:solidFill>
                  <a:latin typeface="Montserrat Medium" panose="00000600000000000000" pitchFamily="2" charset="0"/>
                  <a:cs typeface="Arial" panose="020B0604020202020204" pitchFamily="34" charset="0"/>
                </a:rPr>
                <a:t>Planes de choque solicitar apoyo de personal de otras áreas lo que derivaba en trabajar mas horas .</a:t>
              </a:r>
            </a:p>
          </p:txBody>
        </p:sp>
        <p:sp>
          <p:nvSpPr>
            <p:cNvPr id="114" name="Rectangle 45">
              <a:extLst>
                <a:ext uri="{FF2B5EF4-FFF2-40B4-BE49-F238E27FC236}">
                  <a16:creationId xmlns:a16="http://schemas.microsoft.com/office/drawing/2014/main" id="{8AD876D4-A9C5-2079-9755-34A89AA90CC3}"/>
                </a:ext>
              </a:extLst>
            </p:cNvPr>
            <p:cNvSpPr/>
            <p:nvPr/>
          </p:nvSpPr>
          <p:spPr>
            <a:xfrm>
              <a:off x="746532" y="5327371"/>
              <a:ext cx="324000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54"/>
              <a:r>
                <a:rPr lang="es-ES" sz="1100" dirty="0">
                  <a:solidFill>
                    <a:prstClr val="black"/>
                  </a:solidFill>
                  <a:latin typeface="Montserrat Medium" panose="00000600000000000000" pitchFamily="2" charset="0"/>
                  <a:cs typeface="Arial" panose="020B0604020202020204" pitchFamily="34" charset="0"/>
                </a:rPr>
                <a:t>Deficiente Good </a:t>
              </a:r>
              <a:r>
                <a:rPr lang="es-ES" sz="1100" dirty="0" err="1">
                  <a:solidFill>
                    <a:prstClr val="black"/>
                  </a:solidFill>
                  <a:latin typeface="Montserrat Medium" panose="00000600000000000000" pitchFamily="2" charset="0"/>
                  <a:cs typeface="Arial" panose="020B0604020202020204" pitchFamily="34" charset="0"/>
                </a:rPr>
                <a:t>Wiil</a:t>
              </a:r>
              <a:r>
                <a:rPr lang="es-ES" sz="1100" dirty="0">
                  <a:solidFill>
                    <a:prstClr val="black"/>
                  </a:solidFill>
                  <a:latin typeface="Montserrat Medium" panose="00000600000000000000" pitchFamily="2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15" name="Rectangle 45">
              <a:extLst>
                <a:ext uri="{FF2B5EF4-FFF2-40B4-BE49-F238E27FC236}">
                  <a16:creationId xmlns:a16="http://schemas.microsoft.com/office/drawing/2014/main" id="{FA4E594F-4864-2634-2420-DC83E60A7127}"/>
                </a:ext>
              </a:extLst>
            </p:cNvPr>
            <p:cNvSpPr/>
            <p:nvPr/>
          </p:nvSpPr>
          <p:spPr>
            <a:xfrm>
              <a:off x="4782729" y="4359125"/>
              <a:ext cx="3240000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54"/>
              <a:r>
                <a:rPr lang="es-ES" sz="1100" dirty="0">
                  <a:solidFill>
                    <a:prstClr val="black"/>
                  </a:solidFill>
                  <a:latin typeface="Montserrat Medium" panose="00000600000000000000" pitchFamily="2" charset="0"/>
                  <a:cs typeface="Arial" panose="020B0604020202020204" pitchFamily="34" charset="0"/>
                </a:rPr>
                <a:t>Perdida de dinero por reclamaciones que no cumplían la reglamentación (en documentos, tiempo para reclamar) 	</a:t>
              </a:r>
            </a:p>
          </p:txBody>
        </p:sp>
        <p:sp>
          <p:nvSpPr>
            <p:cNvPr id="118" name="Explosión: 8 puntos 117">
              <a:extLst>
                <a:ext uri="{FF2B5EF4-FFF2-40B4-BE49-F238E27FC236}">
                  <a16:creationId xmlns:a16="http://schemas.microsoft.com/office/drawing/2014/main" id="{8961380F-6183-9610-7F84-FFF5C6EE88F0}"/>
                </a:ext>
              </a:extLst>
            </p:cNvPr>
            <p:cNvSpPr/>
            <p:nvPr/>
          </p:nvSpPr>
          <p:spPr>
            <a:xfrm>
              <a:off x="231434" y="1576182"/>
              <a:ext cx="468000" cy="540000"/>
            </a:xfrm>
            <a:prstGeom prst="irregularSeal1">
              <a:avLst/>
            </a:prstGeom>
            <a:solidFill>
              <a:srgbClr val="92D05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19" name="Explosión: 8 puntos 118">
              <a:extLst>
                <a:ext uri="{FF2B5EF4-FFF2-40B4-BE49-F238E27FC236}">
                  <a16:creationId xmlns:a16="http://schemas.microsoft.com/office/drawing/2014/main" id="{7834A067-4F35-232D-29F9-19BDC6AE908A}"/>
                </a:ext>
              </a:extLst>
            </p:cNvPr>
            <p:cNvSpPr/>
            <p:nvPr/>
          </p:nvSpPr>
          <p:spPr>
            <a:xfrm>
              <a:off x="244210" y="2452567"/>
              <a:ext cx="468000" cy="540000"/>
            </a:xfrm>
            <a:prstGeom prst="irregularSeal1">
              <a:avLst/>
            </a:prstGeom>
            <a:solidFill>
              <a:srgbClr val="00A6E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20" name="Explosión: 8 puntos 119">
              <a:extLst>
                <a:ext uri="{FF2B5EF4-FFF2-40B4-BE49-F238E27FC236}">
                  <a16:creationId xmlns:a16="http://schemas.microsoft.com/office/drawing/2014/main" id="{49498DCD-2C25-DA76-6618-7617184C1B79}"/>
                </a:ext>
              </a:extLst>
            </p:cNvPr>
            <p:cNvSpPr/>
            <p:nvPr/>
          </p:nvSpPr>
          <p:spPr>
            <a:xfrm>
              <a:off x="231434" y="3462782"/>
              <a:ext cx="468000" cy="540000"/>
            </a:xfrm>
            <a:prstGeom prst="irregularSeal1">
              <a:avLst/>
            </a:prstGeom>
            <a:solidFill>
              <a:srgbClr val="B9D88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21" name="Explosión: 8 puntos 120">
              <a:extLst>
                <a:ext uri="{FF2B5EF4-FFF2-40B4-BE49-F238E27FC236}">
                  <a16:creationId xmlns:a16="http://schemas.microsoft.com/office/drawing/2014/main" id="{31345BE4-A2EF-8F7B-DF2F-1044C63367FE}"/>
                </a:ext>
              </a:extLst>
            </p:cNvPr>
            <p:cNvSpPr/>
            <p:nvPr/>
          </p:nvSpPr>
          <p:spPr>
            <a:xfrm>
              <a:off x="261681" y="4273930"/>
              <a:ext cx="468000" cy="540000"/>
            </a:xfrm>
            <a:prstGeom prst="irregularSeal1">
              <a:avLst/>
            </a:prstGeom>
            <a:solidFill>
              <a:srgbClr val="00889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22" name="Explosión: 8 puntos 121">
              <a:extLst>
                <a:ext uri="{FF2B5EF4-FFF2-40B4-BE49-F238E27FC236}">
                  <a16:creationId xmlns:a16="http://schemas.microsoft.com/office/drawing/2014/main" id="{51C165B3-E46F-0EA3-06AB-C520F488D9FC}"/>
                </a:ext>
              </a:extLst>
            </p:cNvPr>
            <p:cNvSpPr/>
            <p:nvPr/>
          </p:nvSpPr>
          <p:spPr>
            <a:xfrm>
              <a:off x="265069" y="5188176"/>
              <a:ext cx="468000" cy="540000"/>
            </a:xfrm>
            <a:prstGeom prst="irregularSeal1">
              <a:avLst/>
            </a:prstGeom>
            <a:solidFill>
              <a:srgbClr val="FF95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23" name="Explosión: 8 puntos 122">
              <a:extLst>
                <a:ext uri="{FF2B5EF4-FFF2-40B4-BE49-F238E27FC236}">
                  <a16:creationId xmlns:a16="http://schemas.microsoft.com/office/drawing/2014/main" id="{91C804FC-B95F-B877-0AD6-1DCED62D973C}"/>
                </a:ext>
              </a:extLst>
            </p:cNvPr>
            <p:cNvSpPr/>
            <p:nvPr/>
          </p:nvSpPr>
          <p:spPr>
            <a:xfrm>
              <a:off x="4176223" y="1514839"/>
              <a:ext cx="468000" cy="540000"/>
            </a:xfrm>
            <a:prstGeom prst="irregularSeal1">
              <a:avLst/>
            </a:prstGeom>
            <a:solidFill>
              <a:srgbClr val="67676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24" name="Explosión: 8 puntos 123">
              <a:extLst>
                <a:ext uri="{FF2B5EF4-FFF2-40B4-BE49-F238E27FC236}">
                  <a16:creationId xmlns:a16="http://schemas.microsoft.com/office/drawing/2014/main" id="{2ED0340F-17E7-5720-DF50-07939B50BD92}"/>
                </a:ext>
              </a:extLst>
            </p:cNvPr>
            <p:cNvSpPr/>
            <p:nvPr/>
          </p:nvSpPr>
          <p:spPr>
            <a:xfrm>
              <a:off x="4196197" y="2487604"/>
              <a:ext cx="504000" cy="540000"/>
            </a:xfrm>
            <a:prstGeom prst="irregularSeal1">
              <a:avLst/>
            </a:prstGeom>
            <a:solidFill>
              <a:srgbClr val="FFB2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25" name="Explosión: 8 puntos 124">
              <a:extLst>
                <a:ext uri="{FF2B5EF4-FFF2-40B4-BE49-F238E27FC236}">
                  <a16:creationId xmlns:a16="http://schemas.microsoft.com/office/drawing/2014/main" id="{BA1383DE-D2A3-DCAA-F4AB-73ABF6BAF3DE}"/>
                </a:ext>
              </a:extLst>
            </p:cNvPr>
            <p:cNvSpPr/>
            <p:nvPr/>
          </p:nvSpPr>
          <p:spPr>
            <a:xfrm>
              <a:off x="4232197" y="3431640"/>
              <a:ext cx="468000" cy="540000"/>
            </a:xfrm>
            <a:prstGeom prst="irregularSeal1">
              <a:avLst/>
            </a:prstGeom>
            <a:solidFill>
              <a:srgbClr val="7FD3E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26" name="Explosión: 8 puntos 125">
              <a:extLst>
                <a:ext uri="{FF2B5EF4-FFF2-40B4-BE49-F238E27FC236}">
                  <a16:creationId xmlns:a16="http://schemas.microsoft.com/office/drawing/2014/main" id="{F490C789-4E36-D4B1-9B85-1AF7809FB724}"/>
                </a:ext>
              </a:extLst>
            </p:cNvPr>
            <p:cNvSpPr/>
            <p:nvPr/>
          </p:nvSpPr>
          <p:spPr>
            <a:xfrm>
              <a:off x="4272633" y="4321294"/>
              <a:ext cx="468000" cy="540000"/>
            </a:xfrm>
            <a:prstGeom prst="irregularSeal1">
              <a:avLst/>
            </a:prstGeom>
            <a:solidFill>
              <a:srgbClr val="B1B88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132" name="Imagen 131">
            <a:extLst>
              <a:ext uri="{FF2B5EF4-FFF2-40B4-BE49-F238E27FC236}">
                <a16:creationId xmlns:a16="http://schemas.microsoft.com/office/drawing/2014/main" id="{45879B6A-3317-5464-E4FA-2C68AB8C6C1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53" t="-8574" r="3701" b="-1"/>
          <a:stretch/>
        </p:blipFill>
        <p:spPr>
          <a:xfrm rot="16200000" flipV="1">
            <a:off x="5759211" y="3777065"/>
            <a:ext cx="5303489" cy="858381"/>
          </a:xfrm>
          <a:prstGeom prst="rect">
            <a:avLst/>
          </a:prstGeom>
        </p:spPr>
      </p:pic>
      <p:sp>
        <p:nvSpPr>
          <p:cNvPr id="100" name="Explosión: 8 puntos 99">
            <a:extLst>
              <a:ext uri="{FF2B5EF4-FFF2-40B4-BE49-F238E27FC236}">
                <a16:creationId xmlns:a16="http://schemas.microsoft.com/office/drawing/2014/main" id="{7A783319-2AA3-C480-C972-0037DC9B8510}"/>
              </a:ext>
            </a:extLst>
          </p:cNvPr>
          <p:cNvSpPr/>
          <p:nvPr/>
        </p:nvSpPr>
        <p:spPr>
          <a:xfrm>
            <a:off x="11141649" y="5367302"/>
            <a:ext cx="699153" cy="632446"/>
          </a:xfrm>
          <a:prstGeom prst="irregularSeal1">
            <a:avLst/>
          </a:prstGeom>
          <a:solidFill>
            <a:srgbClr val="00889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4</a:t>
            </a:r>
          </a:p>
        </p:txBody>
      </p:sp>
      <p:sp>
        <p:nvSpPr>
          <p:cNvPr id="2" name="Rectangle 45">
            <a:extLst>
              <a:ext uri="{FF2B5EF4-FFF2-40B4-BE49-F238E27FC236}">
                <a16:creationId xmlns:a16="http://schemas.microsoft.com/office/drawing/2014/main" id="{DEA9E196-ECA6-41E1-FDC1-417E6F502B63}"/>
              </a:ext>
            </a:extLst>
          </p:cNvPr>
          <p:cNvSpPr/>
          <p:nvPr/>
        </p:nvSpPr>
        <p:spPr>
          <a:xfrm>
            <a:off x="4833658" y="5450466"/>
            <a:ext cx="32744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4"/>
            <a:r>
              <a:rPr lang="es-ES" sz="1100" dirty="0">
                <a:solidFill>
                  <a:prstClr val="black"/>
                </a:solidFill>
                <a:latin typeface="Montserrat Medium" panose="00000600000000000000" pitchFamily="2" charset="0"/>
                <a:cs typeface="Arial" panose="020B0604020202020204" pitchFamily="34" charset="0"/>
              </a:rPr>
              <a:t>Varios soportes requeridos para el trámite de la solicitud de reclamación.	</a:t>
            </a:r>
          </a:p>
        </p:txBody>
      </p:sp>
      <p:sp>
        <p:nvSpPr>
          <p:cNvPr id="3" name="Explosión: 8 puntos 2">
            <a:extLst>
              <a:ext uri="{FF2B5EF4-FFF2-40B4-BE49-F238E27FC236}">
                <a16:creationId xmlns:a16="http://schemas.microsoft.com/office/drawing/2014/main" id="{BBA3BA78-D375-19F0-939C-23DBA1D34A2B}"/>
              </a:ext>
            </a:extLst>
          </p:cNvPr>
          <p:cNvSpPr/>
          <p:nvPr/>
        </p:nvSpPr>
        <p:spPr>
          <a:xfrm>
            <a:off x="4318134" y="5354131"/>
            <a:ext cx="472981" cy="556186"/>
          </a:xfrm>
          <a:prstGeom prst="irregularSeal1">
            <a:avLst/>
          </a:prstGeom>
          <a:solidFill>
            <a:srgbClr val="C4D4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4" name="Explosión: 8 puntos 3">
            <a:extLst>
              <a:ext uri="{FF2B5EF4-FFF2-40B4-BE49-F238E27FC236}">
                <a16:creationId xmlns:a16="http://schemas.microsoft.com/office/drawing/2014/main" id="{651FDD65-0FB6-FF86-A2BC-2DC7C541526E}"/>
              </a:ext>
            </a:extLst>
          </p:cNvPr>
          <p:cNvSpPr/>
          <p:nvPr/>
        </p:nvSpPr>
        <p:spPr>
          <a:xfrm>
            <a:off x="10093394" y="2360401"/>
            <a:ext cx="617534" cy="534922"/>
          </a:xfrm>
          <a:prstGeom prst="irregularSeal1">
            <a:avLst/>
          </a:prstGeom>
          <a:solidFill>
            <a:srgbClr val="C4D4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10</a:t>
            </a:r>
          </a:p>
        </p:txBody>
      </p:sp>
      <p:pic>
        <p:nvPicPr>
          <p:cNvPr id="5" name="Imagen 4" descr="Logotipo&#10;&#10;El contenido generado por IA puede ser incorrecto.">
            <a:extLst>
              <a:ext uri="{FF2B5EF4-FFF2-40B4-BE49-F238E27FC236}">
                <a16:creationId xmlns:a16="http://schemas.microsoft.com/office/drawing/2014/main" id="{6E371CEF-3EB6-63CF-8565-46D4A12BEB0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8674" r="-1550" b="34050"/>
          <a:stretch>
            <a:fillRect/>
          </a:stretch>
        </p:blipFill>
        <p:spPr>
          <a:xfrm>
            <a:off x="11066917" y="6399247"/>
            <a:ext cx="1107083" cy="46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86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D61F8-6D5E-5913-762E-8E4BFCF03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n 72">
            <a:extLst>
              <a:ext uri="{FF2B5EF4-FFF2-40B4-BE49-F238E27FC236}">
                <a16:creationId xmlns:a16="http://schemas.microsoft.com/office/drawing/2014/main" id="{BE3558C7-4C1F-C0C8-843C-773F81B6E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09" y="0"/>
            <a:ext cx="2134937" cy="3373915"/>
          </a:xfrm>
          <a:prstGeom prst="rect">
            <a:avLst/>
          </a:prstGeom>
        </p:spPr>
      </p:pic>
      <p:grpSp>
        <p:nvGrpSpPr>
          <p:cNvPr id="58" name="Grupo 57">
            <a:extLst>
              <a:ext uri="{FF2B5EF4-FFF2-40B4-BE49-F238E27FC236}">
                <a16:creationId xmlns:a16="http://schemas.microsoft.com/office/drawing/2014/main" id="{F635F494-0CB3-F21A-46B2-1C4883861C1D}"/>
              </a:ext>
            </a:extLst>
          </p:cNvPr>
          <p:cNvGrpSpPr/>
          <p:nvPr/>
        </p:nvGrpSpPr>
        <p:grpSpPr>
          <a:xfrm>
            <a:off x="9571082" y="4321018"/>
            <a:ext cx="1765248" cy="2516819"/>
            <a:chOff x="-8642" y="789662"/>
            <a:chExt cx="3745411" cy="5903529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E2285F3D-3D12-809E-2842-8C8A8E646B65}"/>
                </a:ext>
              </a:extLst>
            </p:cNvPr>
            <p:cNvGrpSpPr/>
            <p:nvPr/>
          </p:nvGrpSpPr>
          <p:grpSpPr>
            <a:xfrm>
              <a:off x="-8642" y="1545629"/>
              <a:ext cx="3745411" cy="5147562"/>
              <a:chOff x="3355975" y="1137925"/>
              <a:chExt cx="4446588" cy="5556563"/>
            </a:xfrm>
          </p:grpSpPr>
          <p:sp>
            <p:nvSpPr>
              <p:cNvPr id="3" name="AutoShape 4">
                <a:extLst>
                  <a:ext uri="{FF2B5EF4-FFF2-40B4-BE49-F238E27FC236}">
                    <a16:creationId xmlns:a16="http://schemas.microsoft.com/office/drawing/2014/main" id="{0BD50C0B-56D4-D140-5E9C-72C3D3846CCA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381301" y="1137925"/>
                <a:ext cx="3986213" cy="5510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832363C5-685E-8F60-B273-B7C06B3FEB75}"/>
                  </a:ext>
                </a:extLst>
              </p:cNvPr>
              <p:cNvSpPr/>
              <p:nvPr/>
            </p:nvSpPr>
            <p:spPr>
              <a:xfrm>
                <a:off x="4267461" y="5358039"/>
                <a:ext cx="179982" cy="2260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ED89C5EA-6067-FAE6-608C-B5C902D1B0B4}"/>
                  </a:ext>
                </a:extLst>
              </p:cNvPr>
              <p:cNvSpPr/>
              <p:nvPr/>
            </p:nvSpPr>
            <p:spPr>
              <a:xfrm>
                <a:off x="5258861" y="4657759"/>
                <a:ext cx="179982" cy="3155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DFB5FB92-770D-C78D-A6AD-31EBD1BE4D66}"/>
                  </a:ext>
                </a:extLst>
              </p:cNvPr>
              <p:cNvSpPr/>
              <p:nvPr/>
            </p:nvSpPr>
            <p:spPr>
              <a:xfrm>
                <a:off x="5992633" y="3998271"/>
                <a:ext cx="179982" cy="2760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C81F8FF1-0F66-0F1C-41E6-51830229C665}"/>
                  </a:ext>
                </a:extLst>
              </p:cNvPr>
              <p:cNvSpPr/>
              <p:nvPr/>
            </p:nvSpPr>
            <p:spPr>
              <a:xfrm>
                <a:off x="6929530" y="3196344"/>
                <a:ext cx="117735" cy="2760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8D9CD925-90E4-1ED1-9FAD-B9483F3B341D}"/>
                  </a:ext>
                </a:extLst>
              </p:cNvPr>
              <p:cNvSpPr/>
              <p:nvPr/>
            </p:nvSpPr>
            <p:spPr>
              <a:xfrm>
                <a:off x="6123365" y="2543609"/>
                <a:ext cx="117735" cy="236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02728930-1FAD-C3FA-2E70-0CA858218234}"/>
                  </a:ext>
                </a:extLst>
              </p:cNvPr>
              <p:cNvSpPr/>
              <p:nvPr/>
            </p:nvSpPr>
            <p:spPr>
              <a:xfrm>
                <a:off x="5379655" y="2088964"/>
                <a:ext cx="117735" cy="236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6">
                <a:extLst>
                  <a:ext uri="{FF2B5EF4-FFF2-40B4-BE49-F238E27FC236}">
                    <a16:creationId xmlns:a16="http://schemas.microsoft.com/office/drawing/2014/main" id="{95541B4E-76C2-48D8-537C-A3C5BE8425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55975" y="1184275"/>
                <a:ext cx="4446588" cy="5510213"/>
              </a:xfrm>
              <a:custGeom>
                <a:avLst/>
                <a:gdLst>
                  <a:gd name="T0" fmla="*/ 6964 w 14589"/>
                  <a:gd name="T1" fmla="*/ 1 h 18000"/>
                  <a:gd name="T2" fmla="*/ 6639 w 14589"/>
                  <a:gd name="T3" fmla="*/ 119 h 18000"/>
                  <a:gd name="T4" fmla="*/ 8408 w 14589"/>
                  <a:gd name="T5" fmla="*/ 7800 h 18000"/>
                  <a:gd name="T6" fmla="*/ 3502 w 14589"/>
                  <a:gd name="T7" fmla="*/ 17811 h 18000"/>
                  <a:gd name="T8" fmla="*/ 6833 w 14589"/>
                  <a:gd name="T9" fmla="*/ 792 h 18000"/>
                  <a:gd name="T10" fmla="*/ 6595 w 14589"/>
                  <a:gd name="T11" fmla="*/ 463 h 18000"/>
                  <a:gd name="T12" fmla="*/ 7275 w 14589"/>
                  <a:gd name="T13" fmla="*/ 1319 h 18000"/>
                  <a:gd name="T14" fmla="*/ 7215 w 14589"/>
                  <a:gd name="T15" fmla="*/ 1374 h 18000"/>
                  <a:gd name="T16" fmla="*/ 6703 w 14589"/>
                  <a:gd name="T17" fmla="*/ 1855 h 18000"/>
                  <a:gd name="T18" fmla="*/ 6719 w 14589"/>
                  <a:gd name="T19" fmla="*/ 1915 h 18000"/>
                  <a:gd name="T20" fmla="*/ 6369 w 14589"/>
                  <a:gd name="T21" fmla="*/ 2032 h 18000"/>
                  <a:gd name="T22" fmla="*/ 6029 w 14589"/>
                  <a:gd name="T23" fmla="*/ 2236 h 18000"/>
                  <a:gd name="T24" fmla="*/ 5087 w 14589"/>
                  <a:gd name="T25" fmla="*/ 2773 h 18000"/>
                  <a:gd name="T26" fmla="*/ 4833 w 14589"/>
                  <a:gd name="T27" fmla="*/ 3103 h 18000"/>
                  <a:gd name="T28" fmla="*/ 4759 w 14589"/>
                  <a:gd name="T29" fmla="*/ 3448 h 18000"/>
                  <a:gd name="T30" fmla="*/ 5328 w 14589"/>
                  <a:gd name="T31" fmla="*/ 4479 h 18000"/>
                  <a:gd name="T32" fmla="*/ 5086 w 14589"/>
                  <a:gd name="T33" fmla="*/ 4145 h 18000"/>
                  <a:gd name="T34" fmla="*/ 5330 w 14589"/>
                  <a:gd name="T35" fmla="*/ 2517 h 18000"/>
                  <a:gd name="T36" fmla="*/ 5348 w 14589"/>
                  <a:gd name="T37" fmla="*/ 2575 h 18000"/>
                  <a:gd name="T38" fmla="*/ 5551 w 14589"/>
                  <a:gd name="T39" fmla="*/ 4706 h 18000"/>
                  <a:gd name="T40" fmla="*/ 6440 w 14589"/>
                  <a:gd name="T41" fmla="*/ 5505 h 18000"/>
                  <a:gd name="T42" fmla="*/ 6459 w 14589"/>
                  <a:gd name="T43" fmla="*/ 5449 h 18000"/>
                  <a:gd name="T44" fmla="*/ 6722 w 14589"/>
                  <a:gd name="T45" fmla="*/ 5733 h 18000"/>
                  <a:gd name="T46" fmla="*/ 7690 w 14589"/>
                  <a:gd name="T47" fmla="*/ 6402 h 18000"/>
                  <a:gd name="T48" fmla="*/ 7373 w 14589"/>
                  <a:gd name="T49" fmla="*/ 6136 h 18000"/>
                  <a:gd name="T50" fmla="*/ 8272 w 14589"/>
                  <a:gd name="T51" fmla="*/ 6846 h 18000"/>
                  <a:gd name="T52" fmla="*/ 8316 w 14589"/>
                  <a:gd name="T53" fmla="*/ 6839 h 18000"/>
                  <a:gd name="T54" fmla="*/ 8578 w 14589"/>
                  <a:gd name="T55" fmla="*/ 7017 h 18000"/>
                  <a:gd name="T56" fmla="*/ 9536 w 14589"/>
                  <a:gd name="T57" fmla="*/ 7730 h 18000"/>
                  <a:gd name="T58" fmla="*/ 9556 w 14589"/>
                  <a:gd name="T59" fmla="*/ 7672 h 18000"/>
                  <a:gd name="T60" fmla="*/ 3781 w 14589"/>
                  <a:gd name="T61" fmla="*/ 17661 h 18000"/>
                  <a:gd name="T62" fmla="*/ 4823 w 14589"/>
                  <a:gd name="T63" fmla="*/ 17110 h 18000"/>
                  <a:gd name="T64" fmla="*/ 4790 w 14589"/>
                  <a:gd name="T65" fmla="*/ 17055 h 18000"/>
                  <a:gd name="T66" fmla="*/ 5135 w 14589"/>
                  <a:gd name="T67" fmla="*/ 16920 h 18000"/>
                  <a:gd name="T68" fmla="*/ 5477 w 14589"/>
                  <a:gd name="T69" fmla="*/ 16715 h 18000"/>
                  <a:gd name="T70" fmla="*/ 5765 w 14589"/>
                  <a:gd name="T71" fmla="*/ 16458 h 18000"/>
                  <a:gd name="T72" fmla="*/ 6438 w 14589"/>
                  <a:gd name="T73" fmla="*/ 16091 h 18000"/>
                  <a:gd name="T74" fmla="*/ 6760 w 14589"/>
                  <a:gd name="T75" fmla="*/ 15830 h 18000"/>
                  <a:gd name="T76" fmla="*/ 7018 w 14589"/>
                  <a:gd name="T77" fmla="*/ 15645 h 18000"/>
                  <a:gd name="T78" fmla="*/ 7971 w 14589"/>
                  <a:gd name="T79" fmla="*/ 14954 h 18000"/>
                  <a:gd name="T80" fmla="*/ 7931 w 14589"/>
                  <a:gd name="T81" fmla="*/ 14904 h 18000"/>
                  <a:gd name="T82" fmla="*/ 8242 w 14589"/>
                  <a:gd name="T83" fmla="*/ 14715 h 18000"/>
                  <a:gd name="T84" fmla="*/ 8550 w 14589"/>
                  <a:gd name="T85" fmla="*/ 14455 h 18000"/>
                  <a:gd name="T86" fmla="*/ 8786 w 14589"/>
                  <a:gd name="T87" fmla="*/ 14150 h 18000"/>
                  <a:gd name="T88" fmla="*/ 9365 w 14589"/>
                  <a:gd name="T89" fmla="*/ 13649 h 18000"/>
                  <a:gd name="T90" fmla="*/ 9611 w 14589"/>
                  <a:gd name="T91" fmla="*/ 13316 h 18000"/>
                  <a:gd name="T92" fmla="*/ 9802 w 14589"/>
                  <a:gd name="T93" fmla="*/ 13020 h 18000"/>
                  <a:gd name="T94" fmla="*/ 10094 w 14589"/>
                  <a:gd name="T95" fmla="*/ 8246 h 18000"/>
                  <a:gd name="T96" fmla="*/ 10118 w 14589"/>
                  <a:gd name="T97" fmla="*/ 8192 h 18000"/>
                  <a:gd name="T98" fmla="*/ 10239 w 14589"/>
                  <a:gd name="T99" fmla="*/ 12438 h 18000"/>
                  <a:gd name="T100" fmla="*/ 10554 w 14589"/>
                  <a:gd name="T101" fmla="*/ 8852 h 18000"/>
                  <a:gd name="T102" fmla="*/ 10581 w 14589"/>
                  <a:gd name="T103" fmla="*/ 8804 h 18000"/>
                  <a:gd name="T104" fmla="*/ 10611 w 14589"/>
                  <a:gd name="T105" fmla="*/ 11770 h 18000"/>
                  <a:gd name="T106" fmla="*/ 10782 w 14589"/>
                  <a:gd name="T107" fmla="*/ 11396 h 18000"/>
                  <a:gd name="T108" fmla="*/ 10867 w 14589"/>
                  <a:gd name="T109" fmla="*/ 9546 h 18000"/>
                  <a:gd name="T110" fmla="*/ 10863 w 14589"/>
                  <a:gd name="T111" fmla="*/ 11053 h 18000"/>
                  <a:gd name="T112" fmla="*/ 10966 w 14589"/>
                  <a:gd name="T113" fmla="*/ 10650 h 18000"/>
                  <a:gd name="T114" fmla="*/ 10928 w 14589"/>
                  <a:gd name="T115" fmla="*/ 10256 h 18000"/>
                  <a:gd name="T116" fmla="*/ 10991 w 14589"/>
                  <a:gd name="T117" fmla="*/ 10268 h 18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589" h="18000">
                    <a:moveTo>
                      <a:pt x="10788" y="7681"/>
                    </a:moveTo>
                    <a:cubicBezTo>
                      <a:pt x="6614" y="5015"/>
                      <a:pt x="4414" y="3441"/>
                      <a:pt x="5895" y="2641"/>
                    </a:cubicBezTo>
                    <a:cubicBezTo>
                      <a:pt x="7374" y="1841"/>
                      <a:pt x="8128" y="1641"/>
                      <a:pt x="7328" y="961"/>
                    </a:cubicBezTo>
                    <a:cubicBezTo>
                      <a:pt x="6528" y="281"/>
                      <a:pt x="6869" y="135"/>
                      <a:pt x="7335" y="1"/>
                    </a:cubicBezTo>
                    <a:lnTo>
                      <a:pt x="6964" y="1"/>
                    </a:lnTo>
                    <a:cubicBezTo>
                      <a:pt x="6964" y="14"/>
                      <a:pt x="6956" y="25"/>
                      <a:pt x="6944" y="30"/>
                    </a:cubicBezTo>
                    <a:cubicBezTo>
                      <a:pt x="6850" y="70"/>
                      <a:pt x="6751" y="112"/>
                      <a:pt x="6678" y="169"/>
                    </a:cubicBezTo>
                    <a:cubicBezTo>
                      <a:pt x="6672" y="174"/>
                      <a:pt x="6665" y="175"/>
                      <a:pt x="6658" y="175"/>
                    </a:cubicBezTo>
                    <a:cubicBezTo>
                      <a:pt x="6648" y="175"/>
                      <a:pt x="6640" y="171"/>
                      <a:pt x="6633" y="163"/>
                    </a:cubicBezTo>
                    <a:cubicBezTo>
                      <a:pt x="6623" y="150"/>
                      <a:pt x="6625" y="129"/>
                      <a:pt x="6639" y="119"/>
                    </a:cubicBezTo>
                    <a:cubicBezTo>
                      <a:pt x="6700" y="71"/>
                      <a:pt x="6774" y="34"/>
                      <a:pt x="6850" y="0"/>
                    </a:cubicBezTo>
                    <a:lnTo>
                      <a:pt x="6643" y="0"/>
                    </a:lnTo>
                    <a:cubicBezTo>
                      <a:pt x="6178" y="134"/>
                      <a:pt x="5843" y="280"/>
                      <a:pt x="6643" y="960"/>
                    </a:cubicBezTo>
                    <a:cubicBezTo>
                      <a:pt x="7443" y="1640"/>
                      <a:pt x="6051" y="1809"/>
                      <a:pt x="4588" y="2640"/>
                    </a:cubicBezTo>
                    <a:cubicBezTo>
                      <a:pt x="3415" y="3307"/>
                      <a:pt x="4168" y="5240"/>
                      <a:pt x="8408" y="7800"/>
                    </a:cubicBezTo>
                    <a:cubicBezTo>
                      <a:pt x="12648" y="10360"/>
                      <a:pt x="6161" y="14840"/>
                      <a:pt x="0" y="18000"/>
                    </a:cubicBezTo>
                    <a:lnTo>
                      <a:pt x="3101" y="18000"/>
                    </a:lnTo>
                    <a:cubicBezTo>
                      <a:pt x="3101" y="17988"/>
                      <a:pt x="3108" y="17977"/>
                      <a:pt x="3119" y="17971"/>
                    </a:cubicBezTo>
                    <a:cubicBezTo>
                      <a:pt x="3121" y="17970"/>
                      <a:pt x="3246" y="17910"/>
                      <a:pt x="3459" y="17797"/>
                    </a:cubicBezTo>
                    <a:cubicBezTo>
                      <a:pt x="3475" y="17789"/>
                      <a:pt x="3494" y="17795"/>
                      <a:pt x="3502" y="17811"/>
                    </a:cubicBezTo>
                    <a:cubicBezTo>
                      <a:pt x="3510" y="17826"/>
                      <a:pt x="3505" y="17846"/>
                      <a:pt x="3488" y="17854"/>
                    </a:cubicBezTo>
                    <a:cubicBezTo>
                      <a:pt x="3359" y="17922"/>
                      <a:pt x="3261" y="17972"/>
                      <a:pt x="3204" y="18000"/>
                    </a:cubicBezTo>
                    <a:lnTo>
                      <a:pt x="5747" y="18000"/>
                    </a:lnTo>
                    <a:cubicBezTo>
                      <a:pt x="11908" y="14840"/>
                      <a:pt x="14589" y="10107"/>
                      <a:pt x="10788" y="7681"/>
                    </a:cubicBezTo>
                    <a:close/>
                    <a:moveTo>
                      <a:pt x="6833" y="792"/>
                    </a:moveTo>
                    <a:cubicBezTo>
                      <a:pt x="6827" y="798"/>
                      <a:pt x="6819" y="801"/>
                      <a:pt x="6811" y="801"/>
                    </a:cubicBezTo>
                    <a:cubicBezTo>
                      <a:pt x="6803" y="801"/>
                      <a:pt x="6795" y="798"/>
                      <a:pt x="6789" y="791"/>
                    </a:cubicBezTo>
                    <a:cubicBezTo>
                      <a:pt x="6667" y="668"/>
                      <a:pt x="6583" y="575"/>
                      <a:pt x="6539" y="493"/>
                    </a:cubicBezTo>
                    <a:cubicBezTo>
                      <a:pt x="6531" y="477"/>
                      <a:pt x="6536" y="458"/>
                      <a:pt x="6552" y="450"/>
                    </a:cubicBezTo>
                    <a:cubicBezTo>
                      <a:pt x="6567" y="441"/>
                      <a:pt x="6587" y="447"/>
                      <a:pt x="6595" y="463"/>
                    </a:cubicBezTo>
                    <a:cubicBezTo>
                      <a:pt x="6640" y="546"/>
                      <a:pt x="6742" y="653"/>
                      <a:pt x="6834" y="747"/>
                    </a:cubicBezTo>
                    <a:cubicBezTo>
                      <a:pt x="6846" y="760"/>
                      <a:pt x="6846" y="780"/>
                      <a:pt x="6833" y="792"/>
                    </a:cubicBezTo>
                    <a:close/>
                    <a:moveTo>
                      <a:pt x="7054" y="1020"/>
                    </a:moveTo>
                    <a:cubicBezTo>
                      <a:pt x="7067" y="1010"/>
                      <a:pt x="7087" y="1010"/>
                      <a:pt x="7099" y="1024"/>
                    </a:cubicBezTo>
                    <a:cubicBezTo>
                      <a:pt x="7206" y="1147"/>
                      <a:pt x="7262" y="1240"/>
                      <a:pt x="7275" y="1319"/>
                    </a:cubicBezTo>
                    <a:cubicBezTo>
                      <a:pt x="7278" y="1335"/>
                      <a:pt x="7279" y="1350"/>
                      <a:pt x="7279" y="1365"/>
                    </a:cubicBezTo>
                    <a:lnTo>
                      <a:pt x="7279" y="1376"/>
                    </a:lnTo>
                    <a:cubicBezTo>
                      <a:pt x="7278" y="1393"/>
                      <a:pt x="7264" y="1407"/>
                      <a:pt x="7247" y="1407"/>
                    </a:cubicBezTo>
                    <a:cubicBezTo>
                      <a:pt x="7247" y="1407"/>
                      <a:pt x="7247" y="1407"/>
                      <a:pt x="7246" y="1407"/>
                    </a:cubicBezTo>
                    <a:cubicBezTo>
                      <a:pt x="7228" y="1406"/>
                      <a:pt x="7214" y="1391"/>
                      <a:pt x="7215" y="1374"/>
                    </a:cubicBezTo>
                    <a:lnTo>
                      <a:pt x="7215" y="1365"/>
                    </a:lnTo>
                    <a:cubicBezTo>
                      <a:pt x="7215" y="1354"/>
                      <a:pt x="7214" y="1340"/>
                      <a:pt x="7212" y="1328"/>
                    </a:cubicBezTo>
                    <a:cubicBezTo>
                      <a:pt x="7201" y="1264"/>
                      <a:pt x="7148" y="1178"/>
                      <a:pt x="7051" y="1065"/>
                    </a:cubicBezTo>
                    <a:cubicBezTo>
                      <a:pt x="7039" y="1052"/>
                      <a:pt x="7041" y="1032"/>
                      <a:pt x="7054" y="1020"/>
                    </a:cubicBezTo>
                    <a:close/>
                    <a:moveTo>
                      <a:pt x="6703" y="1855"/>
                    </a:moveTo>
                    <a:cubicBezTo>
                      <a:pt x="6846" y="1775"/>
                      <a:pt x="6945" y="1714"/>
                      <a:pt x="7021" y="1655"/>
                    </a:cubicBezTo>
                    <a:cubicBezTo>
                      <a:pt x="7035" y="1645"/>
                      <a:pt x="7056" y="1647"/>
                      <a:pt x="7066" y="1661"/>
                    </a:cubicBezTo>
                    <a:cubicBezTo>
                      <a:pt x="7077" y="1675"/>
                      <a:pt x="7074" y="1695"/>
                      <a:pt x="7060" y="1705"/>
                    </a:cubicBezTo>
                    <a:cubicBezTo>
                      <a:pt x="6981" y="1766"/>
                      <a:pt x="6881" y="1830"/>
                      <a:pt x="6734" y="1911"/>
                    </a:cubicBezTo>
                    <a:cubicBezTo>
                      <a:pt x="6729" y="1914"/>
                      <a:pt x="6723" y="1915"/>
                      <a:pt x="6719" y="1915"/>
                    </a:cubicBezTo>
                    <a:cubicBezTo>
                      <a:pt x="6707" y="1915"/>
                      <a:pt x="6697" y="1910"/>
                      <a:pt x="6691" y="1900"/>
                    </a:cubicBezTo>
                    <a:cubicBezTo>
                      <a:pt x="6683" y="1883"/>
                      <a:pt x="6687" y="1864"/>
                      <a:pt x="6703" y="1855"/>
                    </a:cubicBezTo>
                    <a:close/>
                    <a:moveTo>
                      <a:pt x="6018" y="2175"/>
                    </a:moveTo>
                    <a:lnTo>
                      <a:pt x="6082" y="2149"/>
                    </a:lnTo>
                    <a:cubicBezTo>
                      <a:pt x="6186" y="2109"/>
                      <a:pt x="6284" y="2071"/>
                      <a:pt x="6369" y="2032"/>
                    </a:cubicBezTo>
                    <a:cubicBezTo>
                      <a:pt x="6385" y="2025"/>
                      <a:pt x="6404" y="2031"/>
                      <a:pt x="6411" y="2047"/>
                    </a:cubicBezTo>
                    <a:cubicBezTo>
                      <a:pt x="6419" y="2064"/>
                      <a:pt x="6412" y="2082"/>
                      <a:pt x="6396" y="2090"/>
                    </a:cubicBezTo>
                    <a:cubicBezTo>
                      <a:pt x="6309" y="2130"/>
                      <a:pt x="6210" y="2168"/>
                      <a:pt x="6105" y="2209"/>
                    </a:cubicBezTo>
                    <a:lnTo>
                      <a:pt x="6040" y="2234"/>
                    </a:lnTo>
                    <a:cubicBezTo>
                      <a:pt x="6036" y="2235"/>
                      <a:pt x="6033" y="2236"/>
                      <a:pt x="6029" y="2236"/>
                    </a:cubicBezTo>
                    <a:cubicBezTo>
                      <a:pt x="6015" y="2236"/>
                      <a:pt x="6003" y="2228"/>
                      <a:pt x="5999" y="2215"/>
                    </a:cubicBezTo>
                    <a:cubicBezTo>
                      <a:pt x="5993" y="2199"/>
                      <a:pt x="6001" y="2180"/>
                      <a:pt x="6018" y="2175"/>
                    </a:cubicBezTo>
                    <a:close/>
                    <a:moveTo>
                      <a:pt x="4833" y="3103"/>
                    </a:moveTo>
                    <a:cubicBezTo>
                      <a:pt x="4888" y="2985"/>
                      <a:pt x="4958" y="2875"/>
                      <a:pt x="5042" y="2776"/>
                    </a:cubicBezTo>
                    <a:cubicBezTo>
                      <a:pt x="5054" y="2763"/>
                      <a:pt x="5074" y="2761"/>
                      <a:pt x="5087" y="2773"/>
                    </a:cubicBezTo>
                    <a:cubicBezTo>
                      <a:pt x="5100" y="2785"/>
                      <a:pt x="5102" y="2805"/>
                      <a:pt x="5091" y="2818"/>
                    </a:cubicBezTo>
                    <a:cubicBezTo>
                      <a:pt x="5010" y="2911"/>
                      <a:pt x="4942" y="3016"/>
                      <a:pt x="4890" y="3130"/>
                    </a:cubicBezTo>
                    <a:cubicBezTo>
                      <a:pt x="4884" y="3140"/>
                      <a:pt x="4873" y="3148"/>
                      <a:pt x="4861" y="3148"/>
                    </a:cubicBezTo>
                    <a:cubicBezTo>
                      <a:pt x="4855" y="3148"/>
                      <a:pt x="4851" y="3147"/>
                      <a:pt x="4846" y="3145"/>
                    </a:cubicBezTo>
                    <a:cubicBezTo>
                      <a:pt x="4832" y="3138"/>
                      <a:pt x="4825" y="3119"/>
                      <a:pt x="4833" y="3103"/>
                    </a:cubicBezTo>
                    <a:close/>
                    <a:moveTo>
                      <a:pt x="4873" y="3871"/>
                    </a:moveTo>
                    <a:cubicBezTo>
                      <a:pt x="4867" y="3874"/>
                      <a:pt x="4863" y="3875"/>
                      <a:pt x="4859" y="3875"/>
                    </a:cubicBezTo>
                    <a:cubicBezTo>
                      <a:pt x="4847" y="3875"/>
                      <a:pt x="4836" y="3868"/>
                      <a:pt x="4830" y="3857"/>
                    </a:cubicBezTo>
                    <a:cubicBezTo>
                      <a:pt x="4763" y="3720"/>
                      <a:pt x="4728" y="3593"/>
                      <a:pt x="4728" y="3480"/>
                    </a:cubicBezTo>
                    <a:cubicBezTo>
                      <a:pt x="4728" y="3462"/>
                      <a:pt x="4742" y="3448"/>
                      <a:pt x="4759" y="3448"/>
                    </a:cubicBezTo>
                    <a:cubicBezTo>
                      <a:pt x="4759" y="3448"/>
                      <a:pt x="4759" y="3448"/>
                      <a:pt x="4759" y="3448"/>
                    </a:cubicBezTo>
                    <a:cubicBezTo>
                      <a:pt x="4777" y="3448"/>
                      <a:pt x="4791" y="3462"/>
                      <a:pt x="4791" y="3480"/>
                    </a:cubicBezTo>
                    <a:cubicBezTo>
                      <a:pt x="4792" y="3583"/>
                      <a:pt x="4825" y="3700"/>
                      <a:pt x="4887" y="3829"/>
                    </a:cubicBezTo>
                    <a:cubicBezTo>
                      <a:pt x="4895" y="3845"/>
                      <a:pt x="4889" y="3863"/>
                      <a:pt x="4873" y="3871"/>
                    </a:cubicBezTo>
                    <a:close/>
                    <a:moveTo>
                      <a:pt x="5328" y="4479"/>
                    </a:moveTo>
                    <a:cubicBezTo>
                      <a:pt x="5322" y="4485"/>
                      <a:pt x="5314" y="4487"/>
                      <a:pt x="5306" y="4487"/>
                    </a:cubicBezTo>
                    <a:cubicBezTo>
                      <a:pt x="5298" y="4487"/>
                      <a:pt x="5289" y="4484"/>
                      <a:pt x="5283" y="4476"/>
                    </a:cubicBezTo>
                    <a:cubicBezTo>
                      <a:pt x="5188" y="4374"/>
                      <a:pt x="5105" y="4275"/>
                      <a:pt x="5035" y="4183"/>
                    </a:cubicBezTo>
                    <a:cubicBezTo>
                      <a:pt x="5025" y="4169"/>
                      <a:pt x="5027" y="4149"/>
                      <a:pt x="5042" y="4138"/>
                    </a:cubicBezTo>
                    <a:cubicBezTo>
                      <a:pt x="5056" y="4128"/>
                      <a:pt x="5076" y="4130"/>
                      <a:pt x="5086" y="4145"/>
                    </a:cubicBezTo>
                    <a:cubicBezTo>
                      <a:pt x="5155" y="4235"/>
                      <a:pt x="5237" y="4334"/>
                      <a:pt x="5330" y="4434"/>
                    </a:cubicBezTo>
                    <a:cubicBezTo>
                      <a:pt x="5342" y="4447"/>
                      <a:pt x="5341" y="4468"/>
                      <a:pt x="5328" y="4479"/>
                    </a:cubicBezTo>
                    <a:close/>
                    <a:moveTo>
                      <a:pt x="5348" y="2575"/>
                    </a:moveTo>
                    <a:cubicBezTo>
                      <a:pt x="5339" y="2575"/>
                      <a:pt x="5329" y="2570"/>
                      <a:pt x="5323" y="2561"/>
                    </a:cubicBezTo>
                    <a:cubicBezTo>
                      <a:pt x="5312" y="2547"/>
                      <a:pt x="5316" y="2527"/>
                      <a:pt x="5330" y="2517"/>
                    </a:cubicBezTo>
                    <a:cubicBezTo>
                      <a:pt x="5427" y="2448"/>
                      <a:pt x="5537" y="2384"/>
                      <a:pt x="5664" y="2323"/>
                    </a:cubicBezTo>
                    <a:cubicBezTo>
                      <a:pt x="5680" y="2315"/>
                      <a:pt x="5698" y="2322"/>
                      <a:pt x="5705" y="2338"/>
                    </a:cubicBezTo>
                    <a:cubicBezTo>
                      <a:pt x="5713" y="2354"/>
                      <a:pt x="5706" y="2373"/>
                      <a:pt x="5691" y="2380"/>
                    </a:cubicBezTo>
                    <a:cubicBezTo>
                      <a:pt x="5567" y="2440"/>
                      <a:pt x="5461" y="2501"/>
                      <a:pt x="5366" y="2568"/>
                    </a:cubicBezTo>
                    <a:cubicBezTo>
                      <a:pt x="5362" y="2573"/>
                      <a:pt x="5355" y="2575"/>
                      <a:pt x="5348" y="2575"/>
                    </a:cubicBezTo>
                    <a:close/>
                    <a:moveTo>
                      <a:pt x="5878" y="5007"/>
                    </a:moveTo>
                    <a:cubicBezTo>
                      <a:pt x="5872" y="5015"/>
                      <a:pt x="5863" y="5018"/>
                      <a:pt x="5855" y="5018"/>
                    </a:cubicBezTo>
                    <a:cubicBezTo>
                      <a:pt x="5847" y="5018"/>
                      <a:pt x="5839" y="5015"/>
                      <a:pt x="5833" y="5010"/>
                    </a:cubicBezTo>
                    <a:cubicBezTo>
                      <a:pt x="5732" y="4920"/>
                      <a:pt x="5637" y="4833"/>
                      <a:pt x="5552" y="4750"/>
                    </a:cubicBezTo>
                    <a:cubicBezTo>
                      <a:pt x="5539" y="4739"/>
                      <a:pt x="5539" y="4718"/>
                      <a:pt x="5551" y="4706"/>
                    </a:cubicBezTo>
                    <a:cubicBezTo>
                      <a:pt x="5563" y="4694"/>
                      <a:pt x="5584" y="4693"/>
                      <a:pt x="5596" y="4705"/>
                    </a:cubicBezTo>
                    <a:cubicBezTo>
                      <a:pt x="5680" y="4787"/>
                      <a:pt x="5775" y="4874"/>
                      <a:pt x="5876" y="4962"/>
                    </a:cubicBezTo>
                    <a:cubicBezTo>
                      <a:pt x="5889" y="4974"/>
                      <a:pt x="5890" y="4994"/>
                      <a:pt x="5878" y="5007"/>
                    </a:cubicBezTo>
                    <a:close/>
                    <a:moveTo>
                      <a:pt x="6465" y="5494"/>
                    </a:moveTo>
                    <a:cubicBezTo>
                      <a:pt x="6459" y="5502"/>
                      <a:pt x="6449" y="5505"/>
                      <a:pt x="6440" y="5505"/>
                    </a:cubicBezTo>
                    <a:cubicBezTo>
                      <a:pt x="6432" y="5505"/>
                      <a:pt x="6425" y="5503"/>
                      <a:pt x="6420" y="5499"/>
                    </a:cubicBezTo>
                    <a:cubicBezTo>
                      <a:pt x="6317" y="5417"/>
                      <a:pt x="6217" y="5336"/>
                      <a:pt x="6123" y="5258"/>
                    </a:cubicBezTo>
                    <a:cubicBezTo>
                      <a:pt x="6109" y="5246"/>
                      <a:pt x="6107" y="5226"/>
                      <a:pt x="6119" y="5213"/>
                    </a:cubicBezTo>
                    <a:cubicBezTo>
                      <a:pt x="6130" y="5199"/>
                      <a:pt x="6151" y="5197"/>
                      <a:pt x="6163" y="5209"/>
                    </a:cubicBezTo>
                    <a:cubicBezTo>
                      <a:pt x="6257" y="5287"/>
                      <a:pt x="6357" y="5367"/>
                      <a:pt x="6459" y="5449"/>
                    </a:cubicBezTo>
                    <a:cubicBezTo>
                      <a:pt x="6473" y="5460"/>
                      <a:pt x="6476" y="5480"/>
                      <a:pt x="6465" y="5494"/>
                    </a:cubicBezTo>
                    <a:close/>
                    <a:moveTo>
                      <a:pt x="7072" y="5955"/>
                    </a:moveTo>
                    <a:cubicBezTo>
                      <a:pt x="7065" y="5964"/>
                      <a:pt x="7056" y="5969"/>
                      <a:pt x="7045" y="5969"/>
                    </a:cubicBezTo>
                    <a:cubicBezTo>
                      <a:pt x="7039" y="5969"/>
                      <a:pt x="7033" y="5966"/>
                      <a:pt x="7027" y="5962"/>
                    </a:cubicBezTo>
                    <a:cubicBezTo>
                      <a:pt x="6924" y="5885"/>
                      <a:pt x="6822" y="5810"/>
                      <a:pt x="6722" y="5733"/>
                    </a:cubicBezTo>
                    <a:cubicBezTo>
                      <a:pt x="6708" y="5722"/>
                      <a:pt x="6705" y="5702"/>
                      <a:pt x="6716" y="5688"/>
                    </a:cubicBezTo>
                    <a:cubicBezTo>
                      <a:pt x="6727" y="5675"/>
                      <a:pt x="6747" y="5671"/>
                      <a:pt x="6761" y="5682"/>
                    </a:cubicBezTo>
                    <a:cubicBezTo>
                      <a:pt x="6861" y="5759"/>
                      <a:pt x="6962" y="5835"/>
                      <a:pt x="7065" y="5911"/>
                    </a:cubicBezTo>
                    <a:cubicBezTo>
                      <a:pt x="7079" y="5921"/>
                      <a:pt x="7083" y="5942"/>
                      <a:pt x="7072" y="5955"/>
                    </a:cubicBezTo>
                    <a:close/>
                    <a:moveTo>
                      <a:pt x="7690" y="6402"/>
                    </a:moveTo>
                    <a:cubicBezTo>
                      <a:pt x="7684" y="6411"/>
                      <a:pt x="7674" y="6416"/>
                      <a:pt x="7664" y="6416"/>
                    </a:cubicBezTo>
                    <a:cubicBezTo>
                      <a:pt x="7657" y="6416"/>
                      <a:pt x="7651" y="6415"/>
                      <a:pt x="7645" y="6410"/>
                    </a:cubicBezTo>
                    <a:cubicBezTo>
                      <a:pt x="7542" y="6337"/>
                      <a:pt x="7438" y="6263"/>
                      <a:pt x="7335" y="6189"/>
                    </a:cubicBezTo>
                    <a:cubicBezTo>
                      <a:pt x="7321" y="6178"/>
                      <a:pt x="7318" y="6158"/>
                      <a:pt x="7328" y="6144"/>
                    </a:cubicBezTo>
                    <a:cubicBezTo>
                      <a:pt x="7339" y="6129"/>
                      <a:pt x="7358" y="6125"/>
                      <a:pt x="7373" y="6136"/>
                    </a:cubicBezTo>
                    <a:cubicBezTo>
                      <a:pt x="7476" y="6210"/>
                      <a:pt x="7580" y="6285"/>
                      <a:pt x="7683" y="6358"/>
                    </a:cubicBezTo>
                    <a:cubicBezTo>
                      <a:pt x="7697" y="6368"/>
                      <a:pt x="7701" y="6388"/>
                      <a:pt x="7690" y="6402"/>
                    </a:cubicBezTo>
                    <a:close/>
                    <a:moveTo>
                      <a:pt x="8316" y="6839"/>
                    </a:moveTo>
                    <a:cubicBezTo>
                      <a:pt x="8309" y="6847"/>
                      <a:pt x="8300" y="6852"/>
                      <a:pt x="8290" y="6852"/>
                    </a:cubicBezTo>
                    <a:cubicBezTo>
                      <a:pt x="8283" y="6852"/>
                      <a:pt x="8277" y="6850"/>
                      <a:pt x="8272" y="6846"/>
                    </a:cubicBezTo>
                    <a:cubicBezTo>
                      <a:pt x="8169" y="6775"/>
                      <a:pt x="8063" y="6703"/>
                      <a:pt x="7959" y="6630"/>
                    </a:cubicBezTo>
                    <a:cubicBezTo>
                      <a:pt x="7944" y="6620"/>
                      <a:pt x="7941" y="6600"/>
                      <a:pt x="7950" y="6585"/>
                    </a:cubicBezTo>
                    <a:cubicBezTo>
                      <a:pt x="7960" y="6570"/>
                      <a:pt x="7981" y="6566"/>
                      <a:pt x="7995" y="6576"/>
                    </a:cubicBezTo>
                    <a:cubicBezTo>
                      <a:pt x="8100" y="6650"/>
                      <a:pt x="8205" y="6722"/>
                      <a:pt x="8308" y="6794"/>
                    </a:cubicBezTo>
                    <a:cubicBezTo>
                      <a:pt x="8323" y="6805"/>
                      <a:pt x="8325" y="6824"/>
                      <a:pt x="8316" y="6839"/>
                    </a:cubicBezTo>
                    <a:close/>
                    <a:moveTo>
                      <a:pt x="8945" y="7270"/>
                    </a:moveTo>
                    <a:cubicBezTo>
                      <a:pt x="8938" y="7279"/>
                      <a:pt x="8928" y="7284"/>
                      <a:pt x="8919" y="7284"/>
                    </a:cubicBezTo>
                    <a:cubicBezTo>
                      <a:pt x="8912" y="7284"/>
                      <a:pt x="8906" y="7282"/>
                      <a:pt x="8901" y="7278"/>
                    </a:cubicBezTo>
                    <a:lnTo>
                      <a:pt x="8586" y="7062"/>
                    </a:lnTo>
                    <a:cubicBezTo>
                      <a:pt x="8571" y="7052"/>
                      <a:pt x="8568" y="7032"/>
                      <a:pt x="8578" y="7017"/>
                    </a:cubicBezTo>
                    <a:cubicBezTo>
                      <a:pt x="8587" y="7003"/>
                      <a:pt x="8608" y="7000"/>
                      <a:pt x="8622" y="7010"/>
                    </a:cubicBezTo>
                    <a:lnTo>
                      <a:pt x="8937" y="7225"/>
                    </a:lnTo>
                    <a:cubicBezTo>
                      <a:pt x="8951" y="7235"/>
                      <a:pt x="8955" y="7255"/>
                      <a:pt x="8945" y="7270"/>
                    </a:cubicBezTo>
                    <a:close/>
                    <a:moveTo>
                      <a:pt x="9561" y="7718"/>
                    </a:moveTo>
                    <a:cubicBezTo>
                      <a:pt x="9554" y="7726"/>
                      <a:pt x="9545" y="7730"/>
                      <a:pt x="9536" y="7730"/>
                    </a:cubicBezTo>
                    <a:cubicBezTo>
                      <a:pt x="9528" y="7730"/>
                      <a:pt x="9521" y="7728"/>
                      <a:pt x="9516" y="7723"/>
                    </a:cubicBezTo>
                    <a:cubicBezTo>
                      <a:pt x="9421" y="7646"/>
                      <a:pt x="9319" y="7570"/>
                      <a:pt x="9213" y="7494"/>
                    </a:cubicBezTo>
                    <a:cubicBezTo>
                      <a:pt x="9199" y="7484"/>
                      <a:pt x="9195" y="7464"/>
                      <a:pt x="9206" y="7450"/>
                    </a:cubicBezTo>
                    <a:cubicBezTo>
                      <a:pt x="9216" y="7435"/>
                      <a:pt x="9236" y="7431"/>
                      <a:pt x="9251" y="7442"/>
                    </a:cubicBezTo>
                    <a:cubicBezTo>
                      <a:pt x="9357" y="7518"/>
                      <a:pt x="9461" y="7595"/>
                      <a:pt x="9556" y="7672"/>
                    </a:cubicBezTo>
                    <a:cubicBezTo>
                      <a:pt x="9569" y="7684"/>
                      <a:pt x="9572" y="7704"/>
                      <a:pt x="9561" y="7718"/>
                    </a:cubicBezTo>
                    <a:close/>
                    <a:moveTo>
                      <a:pt x="4161" y="17490"/>
                    </a:moveTo>
                    <a:cubicBezTo>
                      <a:pt x="4040" y="17557"/>
                      <a:pt x="3928" y="17619"/>
                      <a:pt x="3825" y="17675"/>
                    </a:cubicBezTo>
                    <a:cubicBezTo>
                      <a:pt x="3820" y="17676"/>
                      <a:pt x="3816" y="17678"/>
                      <a:pt x="3810" y="17678"/>
                    </a:cubicBezTo>
                    <a:cubicBezTo>
                      <a:pt x="3798" y="17678"/>
                      <a:pt x="3788" y="17673"/>
                      <a:pt x="3781" y="17661"/>
                    </a:cubicBezTo>
                    <a:cubicBezTo>
                      <a:pt x="3773" y="17645"/>
                      <a:pt x="3779" y="17626"/>
                      <a:pt x="3794" y="17618"/>
                    </a:cubicBezTo>
                    <a:cubicBezTo>
                      <a:pt x="3897" y="17563"/>
                      <a:pt x="4008" y="17502"/>
                      <a:pt x="4129" y="17435"/>
                    </a:cubicBezTo>
                    <a:cubicBezTo>
                      <a:pt x="4144" y="17426"/>
                      <a:pt x="4164" y="17431"/>
                      <a:pt x="4172" y="17446"/>
                    </a:cubicBezTo>
                    <a:cubicBezTo>
                      <a:pt x="4182" y="17463"/>
                      <a:pt x="4176" y="17482"/>
                      <a:pt x="4161" y="17490"/>
                    </a:cubicBezTo>
                    <a:close/>
                    <a:moveTo>
                      <a:pt x="4823" y="17110"/>
                    </a:moveTo>
                    <a:cubicBezTo>
                      <a:pt x="4710" y="17178"/>
                      <a:pt x="4599" y="17241"/>
                      <a:pt x="4493" y="17302"/>
                    </a:cubicBezTo>
                    <a:cubicBezTo>
                      <a:pt x="4488" y="17305"/>
                      <a:pt x="4483" y="17306"/>
                      <a:pt x="4477" y="17306"/>
                    </a:cubicBezTo>
                    <a:cubicBezTo>
                      <a:pt x="4465" y="17306"/>
                      <a:pt x="4455" y="17300"/>
                      <a:pt x="4449" y="17290"/>
                    </a:cubicBezTo>
                    <a:cubicBezTo>
                      <a:pt x="4440" y="17275"/>
                      <a:pt x="4446" y="17255"/>
                      <a:pt x="4461" y="17246"/>
                    </a:cubicBezTo>
                    <a:cubicBezTo>
                      <a:pt x="4567" y="17186"/>
                      <a:pt x="4676" y="17122"/>
                      <a:pt x="4790" y="17055"/>
                    </a:cubicBezTo>
                    <a:cubicBezTo>
                      <a:pt x="4806" y="17046"/>
                      <a:pt x="4825" y="17051"/>
                      <a:pt x="4834" y="17066"/>
                    </a:cubicBezTo>
                    <a:cubicBezTo>
                      <a:pt x="4844" y="17082"/>
                      <a:pt x="4839" y="17101"/>
                      <a:pt x="4823" y="17110"/>
                    </a:cubicBezTo>
                    <a:close/>
                    <a:moveTo>
                      <a:pt x="5477" y="16715"/>
                    </a:moveTo>
                    <a:cubicBezTo>
                      <a:pt x="5366" y="16784"/>
                      <a:pt x="5258" y="16850"/>
                      <a:pt x="5152" y="16915"/>
                    </a:cubicBezTo>
                    <a:cubicBezTo>
                      <a:pt x="5147" y="16918"/>
                      <a:pt x="5141" y="16920"/>
                      <a:pt x="5135" y="16920"/>
                    </a:cubicBezTo>
                    <a:cubicBezTo>
                      <a:pt x="5125" y="16920"/>
                      <a:pt x="5114" y="16914"/>
                      <a:pt x="5108" y="16904"/>
                    </a:cubicBezTo>
                    <a:cubicBezTo>
                      <a:pt x="5099" y="16888"/>
                      <a:pt x="5104" y="16869"/>
                      <a:pt x="5118" y="16860"/>
                    </a:cubicBezTo>
                    <a:cubicBezTo>
                      <a:pt x="5224" y="16795"/>
                      <a:pt x="5333" y="16729"/>
                      <a:pt x="5443" y="16660"/>
                    </a:cubicBezTo>
                    <a:cubicBezTo>
                      <a:pt x="5458" y="16651"/>
                      <a:pt x="5478" y="16655"/>
                      <a:pt x="5487" y="16671"/>
                    </a:cubicBezTo>
                    <a:cubicBezTo>
                      <a:pt x="5497" y="16685"/>
                      <a:pt x="5491" y="16706"/>
                      <a:pt x="5477" y="16715"/>
                    </a:cubicBezTo>
                    <a:close/>
                    <a:moveTo>
                      <a:pt x="6119" y="16303"/>
                    </a:moveTo>
                    <a:cubicBezTo>
                      <a:pt x="6012" y="16374"/>
                      <a:pt x="5905" y="16444"/>
                      <a:pt x="5799" y="16511"/>
                    </a:cubicBezTo>
                    <a:cubicBezTo>
                      <a:pt x="5793" y="16515"/>
                      <a:pt x="5788" y="16516"/>
                      <a:pt x="5782" y="16516"/>
                    </a:cubicBezTo>
                    <a:cubicBezTo>
                      <a:pt x="5772" y="16516"/>
                      <a:pt x="5761" y="16511"/>
                      <a:pt x="5755" y="16502"/>
                    </a:cubicBezTo>
                    <a:cubicBezTo>
                      <a:pt x="5745" y="16487"/>
                      <a:pt x="5751" y="16467"/>
                      <a:pt x="5765" y="16458"/>
                    </a:cubicBezTo>
                    <a:cubicBezTo>
                      <a:pt x="5870" y="16390"/>
                      <a:pt x="5976" y="16321"/>
                      <a:pt x="6085" y="16250"/>
                    </a:cubicBezTo>
                    <a:cubicBezTo>
                      <a:pt x="6099" y="16240"/>
                      <a:pt x="6119" y="16245"/>
                      <a:pt x="6129" y="16260"/>
                    </a:cubicBezTo>
                    <a:cubicBezTo>
                      <a:pt x="6139" y="16274"/>
                      <a:pt x="6135" y="16294"/>
                      <a:pt x="6119" y="16303"/>
                    </a:cubicBezTo>
                    <a:close/>
                    <a:moveTo>
                      <a:pt x="6752" y="15874"/>
                    </a:moveTo>
                    <a:cubicBezTo>
                      <a:pt x="6647" y="15948"/>
                      <a:pt x="6542" y="16020"/>
                      <a:pt x="6438" y="16091"/>
                    </a:cubicBezTo>
                    <a:cubicBezTo>
                      <a:pt x="6432" y="16095"/>
                      <a:pt x="6427" y="16097"/>
                      <a:pt x="6420" y="16097"/>
                    </a:cubicBezTo>
                    <a:cubicBezTo>
                      <a:pt x="6409" y="16097"/>
                      <a:pt x="6400" y="16092"/>
                      <a:pt x="6394" y="16083"/>
                    </a:cubicBezTo>
                    <a:cubicBezTo>
                      <a:pt x="6384" y="16068"/>
                      <a:pt x="6388" y="16049"/>
                      <a:pt x="6402" y="16039"/>
                    </a:cubicBezTo>
                    <a:cubicBezTo>
                      <a:pt x="6506" y="15968"/>
                      <a:pt x="6611" y="15895"/>
                      <a:pt x="6715" y="15823"/>
                    </a:cubicBezTo>
                    <a:cubicBezTo>
                      <a:pt x="6730" y="15813"/>
                      <a:pt x="6750" y="15816"/>
                      <a:pt x="6760" y="15830"/>
                    </a:cubicBezTo>
                    <a:cubicBezTo>
                      <a:pt x="6770" y="15844"/>
                      <a:pt x="6766" y="15864"/>
                      <a:pt x="6752" y="15874"/>
                    </a:cubicBezTo>
                    <a:close/>
                    <a:moveTo>
                      <a:pt x="7370" y="15425"/>
                    </a:moveTo>
                    <a:cubicBezTo>
                      <a:pt x="7268" y="15501"/>
                      <a:pt x="7165" y="15578"/>
                      <a:pt x="7063" y="15652"/>
                    </a:cubicBezTo>
                    <a:cubicBezTo>
                      <a:pt x="7057" y="15655"/>
                      <a:pt x="7051" y="15658"/>
                      <a:pt x="7044" y="15658"/>
                    </a:cubicBezTo>
                    <a:cubicBezTo>
                      <a:pt x="7034" y="15658"/>
                      <a:pt x="7025" y="15653"/>
                      <a:pt x="7018" y="15645"/>
                    </a:cubicBezTo>
                    <a:cubicBezTo>
                      <a:pt x="7008" y="15630"/>
                      <a:pt x="7011" y="15611"/>
                      <a:pt x="7025" y="15600"/>
                    </a:cubicBezTo>
                    <a:cubicBezTo>
                      <a:pt x="7128" y="15526"/>
                      <a:pt x="7230" y="15450"/>
                      <a:pt x="7331" y="15375"/>
                    </a:cubicBezTo>
                    <a:cubicBezTo>
                      <a:pt x="7345" y="15364"/>
                      <a:pt x="7366" y="15366"/>
                      <a:pt x="7376" y="15380"/>
                    </a:cubicBezTo>
                    <a:cubicBezTo>
                      <a:pt x="7387" y="15395"/>
                      <a:pt x="7383" y="15414"/>
                      <a:pt x="7370" y="15425"/>
                    </a:cubicBezTo>
                    <a:close/>
                    <a:moveTo>
                      <a:pt x="7971" y="14954"/>
                    </a:moveTo>
                    <a:cubicBezTo>
                      <a:pt x="7872" y="15035"/>
                      <a:pt x="7772" y="15114"/>
                      <a:pt x="7672" y="15193"/>
                    </a:cubicBezTo>
                    <a:cubicBezTo>
                      <a:pt x="7667" y="15198"/>
                      <a:pt x="7659" y="15200"/>
                      <a:pt x="7653" y="15200"/>
                    </a:cubicBezTo>
                    <a:cubicBezTo>
                      <a:pt x="7643" y="15200"/>
                      <a:pt x="7634" y="15195"/>
                      <a:pt x="7628" y="15187"/>
                    </a:cubicBezTo>
                    <a:cubicBezTo>
                      <a:pt x="7617" y="15173"/>
                      <a:pt x="7620" y="15153"/>
                      <a:pt x="7633" y="15142"/>
                    </a:cubicBezTo>
                    <a:cubicBezTo>
                      <a:pt x="7733" y="15065"/>
                      <a:pt x="7832" y="14985"/>
                      <a:pt x="7931" y="14904"/>
                    </a:cubicBezTo>
                    <a:cubicBezTo>
                      <a:pt x="7945" y="14893"/>
                      <a:pt x="7964" y="14895"/>
                      <a:pt x="7975" y="14909"/>
                    </a:cubicBezTo>
                    <a:cubicBezTo>
                      <a:pt x="7986" y="14922"/>
                      <a:pt x="7984" y="14942"/>
                      <a:pt x="7971" y="14954"/>
                    </a:cubicBezTo>
                    <a:close/>
                    <a:moveTo>
                      <a:pt x="8550" y="14455"/>
                    </a:moveTo>
                    <a:cubicBezTo>
                      <a:pt x="8457" y="14540"/>
                      <a:pt x="8361" y="14624"/>
                      <a:pt x="8263" y="14708"/>
                    </a:cubicBezTo>
                    <a:cubicBezTo>
                      <a:pt x="8257" y="14713"/>
                      <a:pt x="8249" y="14715"/>
                      <a:pt x="8242" y="14715"/>
                    </a:cubicBezTo>
                    <a:cubicBezTo>
                      <a:pt x="8233" y="14715"/>
                      <a:pt x="8224" y="14711"/>
                      <a:pt x="8217" y="14704"/>
                    </a:cubicBezTo>
                    <a:cubicBezTo>
                      <a:pt x="8206" y="14691"/>
                      <a:pt x="8208" y="14670"/>
                      <a:pt x="8221" y="14659"/>
                    </a:cubicBezTo>
                    <a:cubicBezTo>
                      <a:pt x="8318" y="14575"/>
                      <a:pt x="8414" y="14490"/>
                      <a:pt x="8506" y="14408"/>
                    </a:cubicBezTo>
                    <a:cubicBezTo>
                      <a:pt x="8519" y="14396"/>
                      <a:pt x="8539" y="14397"/>
                      <a:pt x="8551" y="14410"/>
                    </a:cubicBezTo>
                    <a:cubicBezTo>
                      <a:pt x="8565" y="14424"/>
                      <a:pt x="8563" y="14445"/>
                      <a:pt x="8550" y="14455"/>
                    </a:cubicBezTo>
                    <a:close/>
                    <a:moveTo>
                      <a:pt x="9102" y="13927"/>
                    </a:moveTo>
                    <a:cubicBezTo>
                      <a:pt x="9016" y="14015"/>
                      <a:pt x="8924" y="14106"/>
                      <a:pt x="8830" y="14195"/>
                    </a:cubicBezTo>
                    <a:cubicBezTo>
                      <a:pt x="8824" y="14201"/>
                      <a:pt x="8816" y="14205"/>
                      <a:pt x="8808" y="14205"/>
                    </a:cubicBezTo>
                    <a:cubicBezTo>
                      <a:pt x="8800" y="14205"/>
                      <a:pt x="8791" y="14201"/>
                      <a:pt x="8785" y="14195"/>
                    </a:cubicBezTo>
                    <a:cubicBezTo>
                      <a:pt x="8773" y="14181"/>
                      <a:pt x="8774" y="14162"/>
                      <a:pt x="8786" y="14150"/>
                    </a:cubicBezTo>
                    <a:cubicBezTo>
                      <a:pt x="8880" y="14060"/>
                      <a:pt x="8971" y="13971"/>
                      <a:pt x="9056" y="13883"/>
                    </a:cubicBezTo>
                    <a:cubicBezTo>
                      <a:pt x="9068" y="13870"/>
                      <a:pt x="9089" y="13870"/>
                      <a:pt x="9101" y="13882"/>
                    </a:cubicBezTo>
                    <a:cubicBezTo>
                      <a:pt x="9114" y="13895"/>
                      <a:pt x="9115" y="13915"/>
                      <a:pt x="9102" y="13927"/>
                    </a:cubicBezTo>
                    <a:close/>
                    <a:moveTo>
                      <a:pt x="9615" y="13360"/>
                    </a:moveTo>
                    <a:cubicBezTo>
                      <a:pt x="9536" y="13455"/>
                      <a:pt x="9452" y="13552"/>
                      <a:pt x="9365" y="13649"/>
                    </a:cubicBezTo>
                    <a:cubicBezTo>
                      <a:pt x="9358" y="13656"/>
                      <a:pt x="9350" y="13660"/>
                      <a:pt x="9341" y="13660"/>
                    </a:cubicBezTo>
                    <a:cubicBezTo>
                      <a:pt x="9334" y="13660"/>
                      <a:pt x="9326" y="13657"/>
                      <a:pt x="9319" y="13651"/>
                    </a:cubicBezTo>
                    <a:cubicBezTo>
                      <a:pt x="9307" y="13639"/>
                      <a:pt x="9306" y="13620"/>
                      <a:pt x="9317" y="13606"/>
                    </a:cubicBezTo>
                    <a:cubicBezTo>
                      <a:pt x="9405" y="13510"/>
                      <a:pt x="9488" y="13415"/>
                      <a:pt x="9566" y="13320"/>
                    </a:cubicBezTo>
                    <a:cubicBezTo>
                      <a:pt x="9577" y="13306"/>
                      <a:pt x="9597" y="13305"/>
                      <a:pt x="9611" y="13316"/>
                    </a:cubicBezTo>
                    <a:cubicBezTo>
                      <a:pt x="9625" y="13326"/>
                      <a:pt x="9627" y="13347"/>
                      <a:pt x="9615" y="13360"/>
                    </a:cubicBezTo>
                    <a:close/>
                    <a:moveTo>
                      <a:pt x="10075" y="12749"/>
                    </a:moveTo>
                    <a:cubicBezTo>
                      <a:pt x="10006" y="12850"/>
                      <a:pt x="9931" y="12955"/>
                      <a:pt x="9854" y="13058"/>
                    </a:cubicBezTo>
                    <a:lnTo>
                      <a:pt x="9827" y="13040"/>
                    </a:lnTo>
                    <a:lnTo>
                      <a:pt x="9802" y="13020"/>
                    </a:lnTo>
                    <a:cubicBezTo>
                      <a:pt x="9879" y="12917"/>
                      <a:pt x="9953" y="12814"/>
                      <a:pt x="10022" y="12712"/>
                    </a:cubicBezTo>
                    <a:cubicBezTo>
                      <a:pt x="10032" y="12698"/>
                      <a:pt x="10052" y="12695"/>
                      <a:pt x="10066" y="12704"/>
                    </a:cubicBezTo>
                    <a:cubicBezTo>
                      <a:pt x="10081" y="12715"/>
                      <a:pt x="10085" y="12735"/>
                      <a:pt x="10075" y="12749"/>
                    </a:cubicBezTo>
                    <a:close/>
                    <a:moveTo>
                      <a:pt x="10116" y="8238"/>
                    </a:moveTo>
                    <a:cubicBezTo>
                      <a:pt x="10110" y="8244"/>
                      <a:pt x="10102" y="8246"/>
                      <a:pt x="10094" y="8246"/>
                    </a:cubicBezTo>
                    <a:cubicBezTo>
                      <a:pt x="10085" y="8246"/>
                      <a:pt x="10077" y="8243"/>
                      <a:pt x="10071" y="8235"/>
                    </a:cubicBezTo>
                    <a:cubicBezTo>
                      <a:pt x="9988" y="8145"/>
                      <a:pt x="9898" y="8056"/>
                      <a:pt x="9803" y="7969"/>
                    </a:cubicBezTo>
                    <a:cubicBezTo>
                      <a:pt x="9790" y="7956"/>
                      <a:pt x="9790" y="7937"/>
                      <a:pt x="9802" y="7924"/>
                    </a:cubicBezTo>
                    <a:cubicBezTo>
                      <a:pt x="9814" y="7910"/>
                      <a:pt x="9834" y="7910"/>
                      <a:pt x="9846" y="7922"/>
                    </a:cubicBezTo>
                    <a:cubicBezTo>
                      <a:pt x="9942" y="8010"/>
                      <a:pt x="10034" y="8102"/>
                      <a:pt x="10118" y="8192"/>
                    </a:cubicBezTo>
                    <a:cubicBezTo>
                      <a:pt x="10130" y="8205"/>
                      <a:pt x="10129" y="8225"/>
                      <a:pt x="10116" y="8238"/>
                    </a:cubicBezTo>
                    <a:close/>
                    <a:moveTo>
                      <a:pt x="10472" y="12095"/>
                    </a:moveTo>
                    <a:cubicBezTo>
                      <a:pt x="10414" y="12205"/>
                      <a:pt x="10350" y="12317"/>
                      <a:pt x="10283" y="12428"/>
                    </a:cubicBezTo>
                    <a:cubicBezTo>
                      <a:pt x="10277" y="12437"/>
                      <a:pt x="10266" y="12443"/>
                      <a:pt x="10255" y="12443"/>
                    </a:cubicBezTo>
                    <a:cubicBezTo>
                      <a:pt x="10249" y="12443"/>
                      <a:pt x="10243" y="12441"/>
                      <a:pt x="10239" y="12438"/>
                    </a:cubicBezTo>
                    <a:cubicBezTo>
                      <a:pt x="10224" y="12429"/>
                      <a:pt x="10219" y="12410"/>
                      <a:pt x="10228" y="12395"/>
                    </a:cubicBezTo>
                    <a:cubicBezTo>
                      <a:pt x="10295" y="12285"/>
                      <a:pt x="10358" y="12174"/>
                      <a:pt x="10416" y="12065"/>
                    </a:cubicBezTo>
                    <a:cubicBezTo>
                      <a:pt x="10424" y="12050"/>
                      <a:pt x="10443" y="12045"/>
                      <a:pt x="10459" y="12052"/>
                    </a:cubicBezTo>
                    <a:cubicBezTo>
                      <a:pt x="10474" y="12060"/>
                      <a:pt x="10481" y="12080"/>
                      <a:pt x="10472" y="12095"/>
                    </a:cubicBezTo>
                    <a:close/>
                    <a:moveTo>
                      <a:pt x="10554" y="8852"/>
                    </a:moveTo>
                    <a:cubicBezTo>
                      <a:pt x="10543" y="8852"/>
                      <a:pt x="10533" y="8846"/>
                      <a:pt x="10526" y="8836"/>
                    </a:cubicBezTo>
                    <a:cubicBezTo>
                      <a:pt x="10464" y="8731"/>
                      <a:pt x="10392" y="8626"/>
                      <a:pt x="10315" y="8525"/>
                    </a:cubicBezTo>
                    <a:cubicBezTo>
                      <a:pt x="10304" y="8511"/>
                      <a:pt x="10307" y="8490"/>
                      <a:pt x="10320" y="8480"/>
                    </a:cubicBezTo>
                    <a:cubicBezTo>
                      <a:pt x="10335" y="8470"/>
                      <a:pt x="10355" y="8472"/>
                      <a:pt x="10365" y="8486"/>
                    </a:cubicBezTo>
                    <a:cubicBezTo>
                      <a:pt x="10444" y="8590"/>
                      <a:pt x="10518" y="8696"/>
                      <a:pt x="10581" y="8804"/>
                    </a:cubicBezTo>
                    <a:cubicBezTo>
                      <a:pt x="10590" y="8820"/>
                      <a:pt x="10585" y="8839"/>
                      <a:pt x="10570" y="8848"/>
                    </a:cubicBezTo>
                    <a:cubicBezTo>
                      <a:pt x="10566" y="8850"/>
                      <a:pt x="10560" y="8852"/>
                      <a:pt x="10554" y="8852"/>
                    </a:cubicBezTo>
                    <a:close/>
                    <a:moveTo>
                      <a:pt x="10782" y="11396"/>
                    </a:moveTo>
                    <a:cubicBezTo>
                      <a:pt x="10742" y="11512"/>
                      <a:pt x="10694" y="11632"/>
                      <a:pt x="10641" y="11751"/>
                    </a:cubicBezTo>
                    <a:cubicBezTo>
                      <a:pt x="10634" y="11764"/>
                      <a:pt x="10623" y="11770"/>
                      <a:pt x="10611" y="11770"/>
                    </a:cubicBezTo>
                    <a:cubicBezTo>
                      <a:pt x="10607" y="11770"/>
                      <a:pt x="10602" y="11770"/>
                      <a:pt x="10598" y="11768"/>
                    </a:cubicBezTo>
                    <a:cubicBezTo>
                      <a:pt x="10582" y="11760"/>
                      <a:pt x="10574" y="11742"/>
                      <a:pt x="10582" y="11725"/>
                    </a:cubicBezTo>
                    <a:cubicBezTo>
                      <a:pt x="10634" y="11607"/>
                      <a:pt x="10682" y="11490"/>
                      <a:pt x="10722" y="11375"/>
                    </a:cubicBezTo>
                    <a:cubicBezTo>
                      <a:pt x="10728" y="11359"/>
                      <a:pt x="10747" y="11350"/>
                      <a:pt x="10763" y="11355"/>
                    </a:cubicBezTo>
                    <a:cubicBezTo>
                      <a:pt x="10780" y="11361"/>
                      <a:pt x="10789" y="11380"/>
                      <a:pt x="10782" y="11396"/>
                    </a:cubicBezTo>
                    <a:close/>
                    <a:moveTo>
                      <a:pt x="10700" y="9170"/>
                    </a:moveTo>
                    <a:cubicBezTo>
                      <a:pt x="10693" y="9154"/>
                      <a:pt x="10700" y="9135"/>
                      <a:pt x="10716" y="9128"/>
                    </a:cubicBezTo>
                    <a:cubicBezTo>
                      <a:pt x="10732" y="9120"/>
                      <a:pt x="10751" y="9128"/>
                      <a:pt x="10758" y="9144"/>
                    </a:cubicBezTo>
                    <a:cubicBezTo>
                      <a:pt x="10810" y="9262"/>
                      <a:pt x="10854" y="9384"/>
                      <a:pt x="10888" y="9506"/>
                    </a:cubicBezTo>
                    <a:cubicBezTo>
                      <a:pt x="10893" y="9523"/>
                      <a:pt x="10884" y="9541"/>
                      <a:pt x="10867" y="9546"/>
                    </a:cubicBezTo>
                    <a:cubicBezTo>
                      <a:pt x="10863" y="9547"/>
                      <a:pt x="10861" y="9547"/>
                      <a:pt x="10857" y="9547"/>
                    </a:cubicBezTo>
                    <a:cubicBezTo>
                      <a:pt x="10844" y="9547"/>
                      <a:pt x="10831" y="9538"/>
                      <a:pt x="10827" y="9523"/>
                    </a:cubicBezTo>
                    <a:cubicBezTo>
                      <a:pt x="10793" y="9405"/>
                      <a:pt x="10750" y="9285"/>
                      <a:pt x="10700" y="9170"/>
                    </a:cubicBezTo>
                    <a:close/>
                    <a:moveTo>
                      <a:pt x="10893" y="11028"/>
                    </a:moveTo>
                    <a:cubicBezTo>
                      <a:pt x="10890" y="11043"/>
                      <a:pt x="10877" y="11053"/>
                      <a:pt x="10863" y="11053"/>
                    </a:cubicBezTo>
                    <a:cubicBezTo>
                      <a:pt x="10860" y="11053"/>
                      <a:pt x="10857" y="11053"/>
                      <a:pt x="10855" y="11052"/>
                    </a:cubicBezTo>
                    <a:cubicBezTo>
                      <a:pt x="10838" y="11048"/>
                      <a:pt x="10828" y="11030"/>
                      <a:pt x="10832" y="11013"/>
                    </a:cubicBezTo>
                    <a:cubicBezTo>
                      <a:pt x="10863" y="10888"/>
                      <a:pt x="10886" y="10764"/>
                      <a:pt x="10903" y="10643"/>
                    </a:cubicBezTo>
                    <a:cubicBezTo>
                      <a:pt x="10905" y="10625"/>
                      <a:pt x="10920" y="10612"/>
                      <a:pt x="10938" y="10615"/>
                    </a:cubicBezTo>
                    <a:cubicBezTo>
                      <a:pt x="10955" y="10617"/>
                      <a:pt x="10968" y="10634"/>
                      <a:pt x="10966" y="10650"/>
                    </a:cubicBezTo>
                    <a:cubicBezTo>
                      <a:pt x="10949" y="10775"/>
                      <a:pt x="10925" y="10901"/>
                      <a:pt x="10893" y="11028"/>
                    </a:cubicBezTo>
                    <a:close/>
                    <a:moveTo>
                      <a:pt x="10991" y="10268"/>
                    </a:moveTo>
                    <a:cubicBezTo>
                      <a:pt x="10991" y="10285"/>
                      <a:pt x="10976" y="10300"/>
                      <a:pt x="10959" y="10300"/>
                    </a:cubicBezTo>
                    <a:cubicBezTo>
                      <a:pt x="10941" y="10300"/>
                      <a:pt x="10928" y="10285"/>
                      <a:pt x="10928" y="10268"/>
                    </a:cubicBezTo>
                    <a:lnTo>
                      <a:pt x="10928" y="10256"/>
                    </a:lnTo>
                    <a:cubicBezTo>
                      <a:pt x="10928" y="10134"/>
                      <a:pt x="10919" y="10011"/>
                      <a:pt x="10903" y="9892"/>
                    </a:cubicBezTo>
                    <a:cubicBezTo>
                      <a:pt x="10901" y="9875"/>
                      <a:pt x="10913" y="9859"/>
                      <a:pt x="10931" y="9857"/>
                    </a:cubicBezTo>
                    <a:cubicBezTo>
                      <a:pt x="10949" y="9854"/>
                      <a:pt x="10964" y="9866"/>
                      <a:pt x="10967" y="9885"/>
                    </a:cubicBezTo>
                    <a:cubicBezTo>
                      <a:pt x="10983" y="10006"/>
                      <a:pt x="10991" y="10132"/>
                      <a:pt x="10991" y="10257"/>
                    </a:cubicBezTo>
                    <a:lnTo>
                      <a:pt x="10991" y="10268"/>
                    </a:lnTo>
                    <a:close/>
                  </a:path>
                </a:pathLst>
              </a:custGeom>
              <a:solidFill>
                <a:srgbClr val="2C3E5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</a:endParaRPr>
              </a:p>
            </p:txBody>
          </p: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FD5DB5F3-D0D6-2DEA-810B-529A5F689F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21125" y="4984750"/>
                <a:ext cx="866775" cy="1417638"/>
              </a:xfrm>
              <a:custGeom>
                <a:avLst/>
                <a:gdLst>
                  <a:gd name="T0" fmla="*/ 1422 w 2844"/>
                  <a:gd name="T1" fmla="*/ 0 h 4632"/>
                  <a:gd name="T2" fmla="*/ 0 w 2844"/>
                  <a:gd name="T3" fmla="*/ 1421 h 4632"/>
                  <a:gd name="T4" fmla="*/ 1422 w 2844"/>
                  <a:gd name="T5" fmla="*/ 4632 h 4632"/>
                  <a:gd name="T6" fmla="*/ 2844 w 2844"/>
                  <a:gd name="T7" fmla="*/ 1421 h 4632"/>
                  <a:gd name="T8" fmla="*/ 1422 w 2844"/>
                  <a:gd name="T9" fmla="*/ 0 h 4632"/>
                  <a:gd name="T10" fmla="*/ 1422 w 2844"/>
                  <a:gd name="T11" fmla="*/ 2250 h 4632"/>
                  <a:gd name="T12" fmla="*/ 697 w 2844"/>
                  <a:gd name="T13" fmla="*/ 1525 h 4632"/>
                  <a:gd name="T14" fmla="*/ 1422 w 2844"/>
                  <a:gd name="T15" fmla="*/ 800 h 4632"/>
                  <a:gd name="T16" fmla="*/ 2148 w 2844"/>
                  <a:gd name="T17" fmla="*/ 1525 h 4632"/>
                  <a:gd name="T18" fmla="*/ 1422 w 2844"/>
                  <a:gd name="T19" fmla="*/ 2250 h 4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44" h="4632">
                    <a:moveTo>
                      <a:pt x="1422" y="0"/>
                    </a:moveTo>
                    <a:cubicBezTo>
                      <a:pt x="637" y="0"/>
                      <a:pt x="0" y="637"/>
                      <a:pt x="0" y="1421"/>
                    </a:cubicBezTo>
                    <a:cubicBezTo>
                      <a:pt x="0" y="2206"/>
                      <a:pt x="1422" y="4632"/>
                      <a:pt x="1422" y="4632"/>
                    </a:cubicBezTo>
                    <a:cubicBezTo>
                      <a:pt x="1422" y="4632"/>
                      <a:pt x="2844" y="2206"/>
                      <a:pt x="2844" y="1421"/>
                    </a:cubicBezTo>
                    <a:cubicBezTo>
                      <a:pt x="2844" y="637"/>
                      <a:pt x="2208" y="0"/>
                      <a:pt x="1422" y="0"/>
                    </a:cubicBezTo>
                    <a:close/>
                    <a:moveTo>
                      <a:pt x="1422" y="2250"/>
                    </a:moveTo>
                    <a:cubicBezTo>
                      <a:pt x="1021" y="2250"/>
                      <a:pt x="697" y="1925"/>
                      <a:pt x="697" y="1525"/>
                    </a:cubicBezTo>
                    <a:cubicBezTo>
                      <a:pt x="697" y="1124"/>
                      <a:pt x="1022" y="800"/>
                      <a:pt x="1422" y="800"/>
                    </a:cubicBezTo>
                    <a:cubicBezTo>
                      <a:pt x="1824" y="800"/>
                      <a:pt x="2148" y="1125"/>
                      <a:pt x="2148" y="1525"/>
                    </a:cubicBezTo>
                    <a:cubicBezTo>
                      <a:pt x="2148" y="1926"/>
                      <a:pt x="1824" y="2250"/>
                      <a:pt x="1422" y="2250"/>
                    </a:cubicBezTo>
                    <a:close/>
                  </a:path>
                </a:pathLst>
              </a:custGeom>
              <a:solidFill>
                <a:srgbClr val="C4D4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</a:endParaRPr>
              </a:p>
            </p:txBody>
          </p:sp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id="{D250AF02-ECBE-F11E-D81D-F38D9EF216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21125" y="4984750"/>
                <a:ext cx="866775" cy="1417638"/>
              </a:xfrm>
              <a:custGeom>
                <a:avLst/>
                <a:gdLst>
                  <a:gd name="T0" fmla="*/ 1422 w 2844"/>
                  <a:gd name="T1" fmla="*/ 0 h 4632"/>
                  <a:gd name="T2" fmla="*/ 0 w 2844"/>
                  <a:gd name="T3" fmla="*/ 1421 h 4632"/>
                  <a:gd name="T4" fmla="*/ 1422 w 2844"/>
                  <a:gd name="T5" fmla="*/ 4632 h 4632"/>
                  <a:gd name="T6" fmla="*/ 2844 w 2844"/>
                  <a:gd name="T7" fmla="*/ 1421 h 4632"/>
                  <a:gd name="T8" fmla="*/ 1422 w 2844"/>
                  <a:gd name="T9" fmla="*/ 0 h 4632"/>
                  <a:gd name="T10" fmla="*/ 1422 w 2844"/>
                  <a:gd name="T11" fmla="*/ 2250 h 4632"/>
                  <a:gd name="T12" fmla="*/ 697 w 2844"/>
                  <a:gd name="T13" fmla="*/ 1525 h 4632"/>
                  <a:gd name="T14" fmla="*/ 1422 w 2844"/>
                  <a:gd name="T15" fmla="*/ 800 h 4632"/>
                  <a:gd name="T16" fmla="*/ 2148 w 2844"/>
                  <a:gd name="T17" fmla="*/ 1525 h 4632"/>
                  <a:gd name="T18" fmla="*/ 1422 w 2844"/>
                  <a:gd name="T19" fmla="*/ 2250 h 4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44" h="4632">
                    <a:moveTo>
                      <a:pt x="1422" y="0"/>
                    </a:moveTo>
                    <a:cubicBezTo>
                      <a:pt x="637" y="0"/>
                      <a:pt x="0" y="637"/>
                      <a:pt x="0" y="1421"/>
                    </a:cubicBezTo>
                    <a:cubicBezTo>
                      <a:pt x="0" y="2206"/>
                      <a:pt x="1422" y="4632"/>
                      <a:pt x="1422" y="4632"/>
                    </a:cubicBezTo>
                    <a:cubicBezTo>
                      <a:pt x="1422" y="4632"/>
                      <a:pt x="2844" y="2206"/>
                      <a:pt x="2844" y="1421"/>
                    </a:cubicBezTo>
                    <a:cubicBezTo>
                      <a:pt x="2844" y="637"/>
                      <a:pt x="2208" y="0"/>
                      <a:pt x="1422" y="0"/>
                    </a:cubicBezTo>
                    <a:close/>
                    <a:moveTo>
                      <a:pt x="1422" y="2250"/>
                    </a:moveTo>
                    <a:cubicBezTo>
                      <a:pt x="1021" y="2250"/>
                      <a:pt x="697" y="1925"/>
                      <a:pt x="697" y="1525"/>
                    </a:cubicBezTo>
                    <a:cubicBezTo>
                      <a:pt x="697" y="1124"/>
                      <a:pt x="1022" y="800"/>
                      <a:pt x="1422" y="800"/>
                    </a:cubicBezTo>
                    <a:cubicBezTo>
                      <a:pt x="1824" y="800"/>
                      <a:pt x="2148" y="1125"/>
                      <a:pt x="2148" y="1525"/>
                    </a:cubicBezTo>
                    <a:cubicBezTo>
                      <a:pt x="2148" y="1926"/>
                      <a:pt x="1824" y="2250"/>
                      <a:pt x="1422" y="2250"/>
                    </a:cubicBezTo>
                    <a:close/>
                  </a:path>
                </a:pathLst>
              </a:custGeom>
              <a:noFill/>
              <a:ln w="301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</a:endParaRPr>
              </a:p>
            </p:txBody>
          </p:sp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90D37133-E78A-D245-1053-0C0FD8FBE8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30875" y="3743325"/>
                <a:ext cx="741363" cy="1214438"/>
              </a:xfrm>
              <a:custGeom>
                <a:avLst/>
                <a:gdLst>
                  <a:gd name="T0" fmla="*/ 2436 w 4872"/>
                  <a:gd name="T1" fmla="*/ 0 h 7936"/>
                  <a:gd name="T2" fmla="*/ 0 w 4872"/>
                  <a:gd name="T3" fmla="*/ 2435 h 7936"/>
                  <a:gd name="T4" fmla="*/ 2436 w 4872"/>
                  <a:gd name="T5" fmla="*/ 7936 h 7936"/>
                  <a:gd name="T6" fmla="*/ 4872 w 4872"/>
                  <a:gd name="T7" fmla="*/ 2435 h 7936"/>
                  <a:gd name="T8" fmla="*/ 2436 w 4872"/>
                  <a:gd name="T9" fmla="*/ 0 h 7936"/>
                  <a:gd name="T10" fmla="*/ 2436 w 4872"/>
                  <a:gd name="T11" fmla="*/ 3855 h 7936"/>
                  <a:gd name="T12" fmla="*/ 1193 w 4872"/>
                  <a:gd name="T13" fmla="*/ 2613 h 7936"/>
                  <a:gd name="T14" fmla="*/ 2436 w 4872"/>
                  <a:gd name="T15" fmla="*/ 1370 h 7936"/>
                  <a:gd name="T16" fmla="*/ 3680 w 4872"/>
                  <a:gd name="T17" fmla="*/ 2613 h 7936"/>
                  <a:gd name="T18" fmla="*/ 2436 w 4872"/>
                  <a:gd name="T19" fmla="*/ 3855 h 7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72" h="7936">
                    <a:moveTo>
                      <a:pt x="2436" y="0"/>
                    </a:moveTo>
                    <a:cubicBezTo>
                      <a:pt x="1091" y="0"/>
                      <a:pt x="0" y="1091"/>
                      <a:pt x="0" y="2435"/>
                    </a:cubicBezTo>
                    <a:cubicBezTo>
                      <a:pt x="0" y="3780"/>
                      <a:pt x="2436" y="7936"/>
                      <a:pt x="2436" y="7936"/>
                    </a:cubicBezTo>
                    <a:cubicBezTo>
                      <a:pt x="2436" y="7936"/>
                      <a:pt x="4872" y="3780"/>
                      <a:pt x="4872" y="2435"/>
                    </a:cubicBezTo>
                    <a:cubicBezTo>
                      <a:pt x="4872" y="1091"/>
                      <a:pt x="3782" y="0"/>
                      <a:pt x="2436" y="0"/>
                    </a:cubicBezTo>
                    <a:close/>
                    <a:moveTo>
                      <a:pt x="2436" y="3855"/>
                    </a:moveTo>
                    <a:cubicBezTo>
                      <a:pt x="1749" y="3855"/>
                      <a:pt x="1193" y="3298"/>
                      <a:pt x="1193" y="2613"/>
                    </a:cubicBezTo>
                    <a:cubicBezTo>
                      <a:pt x="1193" y="1926"/>
                      <a:pt x="1750" y="1370"/>
                      <a:pt x="2436" y="1370"/>
                    </a:cubicBezTo>
                    <a:cubicBezTo>
                      <a:pt x="3124" y="1370"/>
                      <a:pt x="3680" y="1927"/>
                      <a:pt x="3680" y="2613"/>
                    </a:cubicBezTo>
                    <a:cubicBezTo>
                      <a:pt x="3680" y="3299"/>
                      <a:pt x="3124" y="3855"/>
                      <a:pt x="2436" y="3855"/>
                    </a:cubicBezTo>
                    <a:close/>
                  </a:path>
                </a:pathLst>
              </a:custGeom>
              <a:solidFill>
                <a:srgbClr val="005F5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</a:endParaRPr>
              </a:p>
            </p:txBody>
          </p:sp>
          <p:sp>
            <p:nvSpPr>
              <p:cNvPr id="17" name="Freeform 10">
                <a:extLst>
                  <a:ext uri="{FF2B5EF4-FFF2-40B4-BE49-F238E27FC236}">
                    <a16:creationId xmlns:a16="http://schemas.microsoft.com/office/drawing/2014/main" id="{AAE5D435-BB1A-9086-F15D-ED8BE91868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30875" y="3743325"/>
                <a:ext cx="741363" cy="1214438"/>
              </a:xfrm>
              <a:custGeom>
                <a:avLst/>
                <a:gdLst>
                  <a:gd name="T0" fmla="*/ 2436 w 4872"/>
                  <a:gd name="T1" fmla="*/ 0 h 7936"/>
                  <a:gd name="T2" fmla="*/ 0 w 4872"/>
                  <a:gd name="T3" fmla="*/ 2435 h 7936"/>
                  <a:gd name="T4" fmla="*/ 2436 w 4872"/>
                  <a:gd name="T5" fmla="*/ 7936 h 7936"/>
                  <a:gd name="T6" fmla="*/ 4872 w 4872"/>
                  <a:gd name="T7" fmla="*/ 2435 h 7936"/>
                  <a:gd name="T8" fmla="*/ 2436 w 4872"/>
                  <a:gd name="T9" fmla="*/ 0 h 7936"/>
                  <a:gd name="T10" fmla="*/ 2436 w 4872"/>
                  <a:gd name="T11" fmla="*/ 3855 h 7936"/>
                  <a:gd name="T12" fmla="*/ 1193 w 4872"/>
                  <a:gd name="T13" fmla="*/ 2613 h 7936"/>
                  <a:gd name="T14" fmla="*/ 2436 w 4872"/>
                  <a:gd name="T15" fmla="*/ 1370 h 7936"/>
                  <a:gd name="T16" fmla="*/ 3680 w 4872"/>
                  <a:gd name="T17" fmla="*/ 2613 h 7936"/>
                  <a:gd name="T18" fmla="*/ 2436 w 4872"/>
                  <a:gd name="T19" fmla="*/ 3855 h 7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72" h="7936">
                    <a:moveTo>
                      <a:pt x="2436" y="0"/>
                    </a:moveTo>
                    <a:cubicBezTo>
                      <a:pt x="1091" y="0"/>
                      <a:pt x="0" y="1091"/>
                      <a:pt x="0" y="2435"/>
                    </a:cubicBezTo>
                    <a:cubicBezTo>
                      <a:pt x="0" y="3780"/>
                      <a:pt x="2436" y="7936"/>
                      <a:pt x="2436" y="7936"/>
                    </a:cubicBezTo>
                    <a:cubicBezTo>
                      <a:pt x="2436" y="7936"/>
                      <a:pt x="4872" y="3780"/>
                      <a:pt x="4872" y="2435"/>
                    </a:cubicBezTo>
                    <a:cubicBezTo>
                      <a:pt x="4872" y="1091"/>
                      <a:pt x="3782" y="0"/>
                      <a:pt x="2436" y="0"/>
                    </a:cubicBezTo>
                    <a:close/>
                    <a:moveTo>
                      <a:pt x="2436" y="3855"/>
                    </a:moveTo>
                    <a:cubicBezTo>
                      <a:pt x="1749" y="3855"/>
                      <a:pt x="1193" y="3298"/>
                      <a:pt x="1193" y="2613"/>
                    </a:cubicBezTo>
                    <a:cubicBezTo>
                      <a:pt x="1193" y="1926"/>
                      <a:pt x="1750" y="1370"/>
                      <a:pt x="2436" y="1370"/>
                    </a:cubicBezTo>
                    <a:cubicBezTo>
                      <a:pt x="3124" y="1370"/>
                      <a:pt x="3680" y="1927"/>
                      <a:pt x="3680" y="2613"/>
                    </a:cubicBezTo>
                    <a:cubicBezTo>
                      <a:pt x="3680" y="3299"/>
                      <a:pt x="3124" y="3855"/>
                      <a:pt x="2436" y="3855"/>
                    </a:cubicBezTo>
                    <a:close/>
                  </a:path>
                </a:pathLst>
              </a:custGeom>
              <a:noFill/>
              <a:ln w="301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</a:endParaRPr>
              </a:p>
            </p:txBody>
          </p:sp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C13B6FF6-9E39-4004-3A9C-67E32D813D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80013" y="1917701"/>
                <a:ext cx="530225" cy="865188"/>
              </a:xfrm>
              <a:custGeom>
                <a:avLst/>
                <a:gdLst>
                  <a:gd name="T0" fmla="*/ 3472 w 6944"/>
                  <a:gd name="T1" fmla="*/ 0 h 11312"/>
                  <a:gd name="T2" fmla="*/ 0 w 6944"/>
                  <a:gd name="T3" fmla="*/ 3471 h 11312"/>
                  <a:gd name="T4" fmla="*/ 3472 w 6944"/>
                  <a:gd name="T5" fmla="*/ 11312 h 11312"/>
                  <a:gd name="T6" fmla="*/ 6944 w 6944"/>
                  <a:gd name="T7" fmla="*/ 3471 h 11312"/>
                  <a:gd name="T8" fmla="*/ 3472 w 6944"/>
                  <a:gd name="T9" fmla="*/ 0 h 11312"/>
                  <a:gd name="T10" fmla="*/ 3472 w 6944"/>
                  <a:gd name="T11" fmla="*/ 5495 h 11312"/>
                  <a:gd name="T12" fmla="*/ 1700 w 6944"/>
                  <a:gd name="T13" fmla="*/ 3724 h 11312"/>
                  <a:gd name="T14" fmla="*/ 3472 w 6944"/>
                  <a:gd name="T15" fmla="*/ 1952 h 11312"/>
                  <a:gd name="T16" fmla="*/ 5245 w 6944"/>
                  <a:gd name="T17" fmla="*/ 3724 h 11312"/>
                  <a:gd name="T18" fmla="*/ 3472 w 6944"/>
                  <a:gd name="T19" fmla="*/ 5495 h 11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44" h="11312">
                    <a:moveTo>
                      <a:pt x="3472" y="0"/>
                    </a:moveTo>
                    <a:cubicBezTo>
                      <a:pt x="1554" y="0"/>
                      <a:pt x="0" y="1555"/>
                      <a:pt x="0" y="3471"/>
                    </a:cubicBezTo>
                    <a:cubicBezTo>
                      <a:pt x="0" y="5388"/>
                      <a:pt x="3472" y="11312"/>
                      <a:pt x="3472" y="11312"/>
                    </a:cubicBezTo>
                    <a:cubicBezTo>
                      <a:pt x="3472" y="11312"/>
                      <a:pt x="6944" y="5388"/>
                      <a:pt x="6944" y="3471"/>
                    </a:cubicBezTo>
                    <a:cubicBezTo>
                      <a:pt x="6944" y="1555"/>
                      <a:pt x="5391" y="0"/>
                      <a:pt x="3472" y="0"/>
                    </a:cubicBezTo>
                    <a:close/>
                    <a:moveTo>
                      <a:pt x="3472" y="5495"/>
                    </a:moveTo>
                    <a:cubicBezTo>
                      <a:pt x="2493" y="5495"/>
                      <a:pt x="1700" y="4701"/>
                      <a:pt x="1700" y="3724"/>
                    </a:cubicBezTo>
                    <a:cubicBezTo>
                      <a:pt x="1700" y="2745"/>
                      <a:pt x="2494" y="1952"/>
                      <a:pt x="3472" y="1952"/>
                    </a:cubicBezTo>
                    <a:cubicBezTo>
                      <a:pt x="4452" y="1952"/>
                      <a:pt x="5245" y="2746"/>
                      <a:pt x="5245" y="3724"/>
                    </a:cubicBezTo>
                    <a:cubicBezTo>
                      <a:pt x="5245" y="4703"/>
                      <a:pt x="4452" y="5495"/>
                      <a:pt x="3472" y="5495"/>
                    </a:cubicBezTo>
                    <a:close/>
                  </a:path>
                </a:pathLst>
              </a:custGeom>
              <a:solidFill>
                <a:srgbClr val="00889A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</a:endParaRPr>
              </a:p>
            </p:txBody>
          </p:sp>
          <p:sp>
            <p:nvSpPr>
              <p:cNvPr id="19" name="Freeform 12">
                <a:extLst>
                  <a:ext uri="{FF2B5EF4-FFF2-40B4-BE49-F238E27FC236}">
                    <a16:creationId xmlns:a16="http://schemas.microsoft.com/office/drawing/2014/main" id="{DFF33287-F0A4-FA8F-A595-DD829195AC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80013" y="1917700"/>
                <a:ext cx="530225" cy="865188"/>
              </a:xfrm>
              <a:custGeom>
                <a:avLst/>
                <a:gdLst>
                  <a:gd name="T0" fmla="*/ 3472 w 6944"/>
                  <a:gd name="T1" fmla="*/ 0 h 11312"/>
                  <a:gd name="T2" fmla="*/ 0 w 6944"/>
                  <a:gd name="T3" fmla="*/ 3471 h 11312"/>
                  <a:gd name="T4" fmla="*/ 3472 w 6944"/>
                  <a:gd name="T5" fmla="*/ 11312 h 11312"/>
                  <a:gd name="T6" fmla="*/ 6944 w 6944"/>
                  <a:gd name="T7" fmla="*/ 3471 h 11312"/>
                  <a:gd name="T8" fmla="*/ 3472 w 6944"/>
                  <a:gd name="T9" fmla="*/ 0 h 11312"/>
                  <a:gd name="T10" fmla="*/ 3472 w 6944"/>
                  <a:gd name="T11" fmla="*/ 5495 h 11312"/>
                  <a:gd name="T12" fmla="*/ 1700 w 6944"/>
                  <a:gd name="T13" fmla="*/ 3724 h 11312"/>
                  <a:gd name="T14" fmla="*/ 3472 w 6944"/>
                  <a:gd name="T15" fmla="*/ 1952 h 11312"/>
                  <a:gd name="T16" fmla="*/ 5245 w 6944"/>
                  <a:gd name="T17" fmla="*/ 3724 h 11312"/>
                  <a:gd name="T18" fmla="*/ 3472 w 6944"/>
                  <a:gd name="T19" fmla="*/ 5495 h 11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44" h="11312">
                    <a:moveTo>
                      <a:pt x="3472" y="0"/>
                    </a:moveTo>
                    <a:cubicBezTo>
                      <a:pt x="1554" y="0"/>
                      <a:pt x="0" y="1555"/>
                      <a:pt x="0" y="3471"/>
                    </a:cubicBezTo>
                    <a:cubicBezTo>
                      <a:pt x="0" y="5388"/>
                      <a:pt x="3472" y="11312"/>
                      <a:pt x="3472" y="11312"/>
                    </a:cubicBezTo>
                    <a:cubicBezTo>
                      <a:pt x="3472" y="11312"/>
                      <a:pt x="6944" y="5388"/>
                      <a:pt x="6944" y="3471"/>
                    </a:cubicBezTo>
                    <a:cubicBezTo>
                      <a:pt x="6944" y="1555"/>
                      <a:pt x="5391" y="0"/>
                      <a:pt x="3472" y="0"/>
                    </a:cubicBezTo>
                    <a:close/>
                    <a:moveTo>
                      <a:pt x="3472" y="5495"/>
                    </a:moveTo>
                    <a:cubicBezTo>
                      <a:pt x="2493" y="5495"/>
                      <a:pt x="1700" y="4701"/>
                      <a:pt x="1700" y="3724"/>
                    </a:cubicBezTo>
                    <a:cubicBezTo>
                      <a:pt x="1700" y="2745"/>
                      <a:pt x="2494" y="1952"/>
                      <a:pt x="3472" y="1952"/>
                    </a:cubicBezTo>
                    <a:cubicBezTo>
                      <a:pt x="4452" y="1952"/>
                      <a:pt x="5245" y="2746"/>
                      <a:pt x="5245" y="3724"/>
                    </a:cubicBezTo>
                    <a:cubicBezTo>
                      <a:pt x="5245" y="4703"/>
                      <a:pt x="4452" y="5495"/>
                      <a:pt x="3472" y="5495"/>
                    </a:cubicBezTo>
                    <a:close/>
                  </a:path>
                </a:pathLst>
              </a:custGeom>
              <a:noFill/>
              <a:ln w="301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</a:endParaRPr>
              </a:p>
            </p:txBody>
          </p:sp>
          <p:sp>
            <p:nvSpPr>
              <p:cNvPr id="22" name="Freeform 15">
                <a:extLst>
                  <a:ext uri="{FF2B5EF4-FFF2-40B4-BE49-F238E27FC236}">
                    <a16:creationId xmlns:a16="http://schemas.microsoft.com/office/drawing/2014/main" id="{E0E78C6C-B1B5-F458-603D-D55DDC3FE7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79988" y="4418013"/>
                <a:ext cx="771525" cy="1260475"/>
              </a:xfrm>
              <a:custGeom>
                <a:avLst/>
                <a:gdLst>
                  <a:gd name="T0" fmla="*/ 2528 w 5056"/>
                  <a:gd name="T1" fmla="*/ 0 h 8240"/>
                  <a:gd name="T2" fmla="*/ 0 w 5056"/>
                  <a:gd name="T3" fmla="*/ 2528 h 8240"/>
                  <a:gd name="T4" fmla="*/ 2528 w 5056"/>
                  <a:gd name="T5" fmla="*/ 8240 h 8240"/>
                  <a:gd name="T6" fmla="*/ 5056 w 5056"/>
                  <a:gd name="T7" fmla="*/ 2528 h 8240"/>
                  <a:gd name="T8" fmla="*/ 2528 w 5056"/>
                  <a:gd name="T9" fmla="*/ 0 h 8240"/>
                  <a:gd name="T10" fmla="*/ 2528 w 5056"/>
                  <a:gd name="T11" fmla="*/ 4003 h 8240"/>
                  <a:gd name="T12" fmla="*/ 1238 w 5056"/>
                  <a:gd name="T13" fmla="*/ 2713 h 8240"/>
                  <a:gd name="T14" fmla="*/ 2528 w 5056"/>
                  <a:gd name="T15" fmla="*/ 1422 h 8240"/>
                  <a:gd name="T16" fmla="*/ 3819 w 5056"/>
                  <a:gd name="T17" fmla="*/ 2713 h 8240"/>
                  <a:gd name="T18" fmla="*/ 2528 w 5056"/>
                  <a:gd name="T19" fmla="*/ 4003 h 8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56" h="8240">
                    <a:moveTo>
                      <a:pt x="2528" y="0"/>
                    </a:moveTo>
                    <a:cubicBezTo>
                      <a:pt x="1132" y="0"/>
                      <a:pt x="0" y="1133"/>
                      <a:pt x="0" y="2528"/>
                    </a:cubicBezTo>
                    <a:cubicBezTo>
                      <a:pt x="0" y="3925"/>
                      <a:pt x="2528" y="8240"/>
                      <a:pt x="2528" y="8240"/>
                    </a:cubicBezTo>
                    <a:cubicBezTo>
                      <a:pt x="2528" y="8240"/>
                      <a:pt x="5056" y="3925"/>
                      <a:pt x="5056" y="2528"/>
                    </a:cubicBezTo>
                    <a:cubicBezTo>
                      <a:pt x="5056" y="1133"/>
                      <a:pt x="3925" y="0"/>
                      <a:pt x="2528" y="0"/>
                    </a:cubicBezTo>
                    <a:close/>
                    <a:moveTo>
                      <a:pt x="2528" y="4003"/>
                    </a:moveTo>
                    <a:cubicBezTo>
                      <a:pt x="1815" y="4003"/>
                      <a:pt x="1238" y="3425"/>
                      <a:pt x="1238" y="2713"/>
                    </a:cubicBezTo>
                    <a:cubicBezTo>
                      <a:pt x="1238" y="1999"/>
                      <a:pt x="1816" y="1422"/>
                      <a:pt x="2528" y="1422"/>
                    </a:cubicBezTo>
                    <a:cubicBezTo>
                      <a:pt x="3241" y="1422"/>
                      <a:pt x="3819" y="2001"/>
                      <a:pt x="3819" y="2713"/>
                    </a:cubicBezTo>
                    <a:cubicBezTo>
                      <a:pt x="3819" y="3426"/>
                      <a:pt x="3241" y="4003"/>
                      <a:pt x="2528" y="4003"/>
                    </a:cubicBezTo>
                    <a:close/>
                  </a:path>
                </a:pathLst>
              </a:custGeom>
              <a:solidFill>
                <a:srgbClr val="FF95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</a:endParaRPr>
              </a:p>
            </p:txBody>
          </p:sp>
          <p:sp>
            <p:nvSpPr>
              <p:cNvPr id="23" name="Freeform 16">
                <a:extLst>
                  <a:ext uri="{FF2B5EF4-FFF2-40B4-BE49-F238E27FC236}">
                    <a16:creationId xmlns:a16="http://schemas.microsoft.com/office/drawing/2014/main" id="{8455722F-7CBE-09D0-D9F5-1E387B96F9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79988" y="4418013"/>
                <a:ext cx="771525" cy="1260475"/>
              </a:xfrm>
              <a:custGeom>
                <a:avLst/>
                <a:gdLst>
                  <a:gd name="T0" fmla="*/ 2528 w 5056"/>
                  <a:gd name="T1" fmla="*/ 0 h 8240"/>
                  <a:gd name="T2" fmla="*/ 0 w 5056"/>
                  <a:gd name="T3" fmla="*/ 2528 h 8240"/>
                  <a:gd name="T4" fmla="*/ 2528 w 5056"/>
                  <a:gd name="T5" fmla="*/ 8240 h 8240"/>
                  <a:gd name="T6" fmla="*/ 5056 w 5056"/>
                  <a:gd name="T7" fmla="*/ 2528 h 8240"/>
                  <a:gd name="T8" fmla="*/ 2528 w 5056"/>
                  <a:gd name="T9" fmla="*/ 0 h 8240"/>
                  <a:gd name="T10" fmla="*/ 2528 w 5056"/>
                  <a:gd name="T11" fmla="*/ 4003 h 8240"/>
                  <a:gd name="T12" fmla="*/ 1238 w 5056"/>
                  <a:gd name="T13" fmla="*/ 2713 h 8240"/>
                  <a:gd name="T14" fmla="*/ 2528 w 5056"/>
                  <a:gd name="T15" fmla="*/ 1422 h 8240"/>
                  <a:gd name="T16" fmla="*/ 3819 w 5056"/>
                  <a:gd name="T17" fmla="*/ 2713 h 8240"/>
                  <a:gd name="T18" fmla="*/ 2528 w 5056"/>
                  <a:gd name="T19" fmla="*/ 4003 h 8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56" h="8240">
                    <a:moveTo>
                      <a:pt x="2528" y="0"/>
                    </a:moveTo>
                    <a:cubicBezTo>
                      <a:pt x="1132" y="0"/>
                      <a:pt x="0" y="1133"/>
                      <a:pt x="0" y="2528"/>
                    </a:cubicBezTo>
                    <a:cubicBezTo>
                      <a:pt x="0" y="3925"/>
                      <a:pt x="2528" y="8240"/>
                      <a:pt x="2528" y="8240"/>
                    </a:cubicBezTo>
                    <a:cubicBezTo>
                      <a:pt x="2528" y="8240"/>
                      <a:pt x="5056" y="3925"/>
                      <a:pt x="5056" y="2528"/>
                    </a:cubicBezTo>
                    <a:cubicBezTo>
                      <a:pt x="5056" y="1133"/>
                      <a:pt x="3925" y="0"/>
                      <a:pt x="2528" y="0"/>
                    </a:cubicBezTo>
                    <a:close/>
                    <a:moveTo>
                      <a:pt x="2528" y="4003"/>
                    </a:moveTo>
                    <a:cubicBezTo>
                      <a:pt x="1815" y="4003"/>
                      <a:pt x="1238" y="3425"/>
                      <a:pt x="1238" y="2713"/>
                    </a:cubicBezTo>
                    <a:cubicBezTo>
                      <a:pt x="1238" y="1999"/>
                      <a:pt x="1816" y="1422"/>
                      <a:pt x="2528" y="1422"/>
                    </a:cubicBezTo>
                    <a:cubicBezTo>
                      <a:pt x="3241" y="1422"/>
                      <a:pt x="3819" y="2001"/>
                      <a:pt x="3819" y="2713"/>
                    </a:cubicBezTo>
                    <a:cubicBezTo>
                      <a:pt x="3819" y="3426"/>
                      <a:pt x="3241" y="4003"/>
                      <a:pt x="2528" y="4003"/>
                    </a:cubicBezTo>
                    <a:close/>
                  </a:path>
                </a:pathLst>
              </a:custGeom>
              <a:noFill/>
              <a:ln w="301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</a:endParaRPr>
              </a:p>
            </p:txBody>
          </p:sp>
          <p:sp>
            <p:nvSpPr>
              <p:cNvPr id="24" name="Freeform 17">
                <a:extLst>
                  <a:ext uri="{FF2B5EF4-FFF2-40B4-BE49-F238E27FC236}">
                    <a16:creationId xmlns:a16="http://schemas.microsoft.com/office/drawing/2014/main" id="{915A6FE9-2E66-6C33-9AFA-AD6C46148F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03913" y="2351088"/>
                <a:ext cx="592138" cy="969963"/>
              </a:xfrm>
              <a:custGeom>
                <a:avLst/>
                <a:gdLst>
                  <a:gd name="T0" fmla="*/ 1944 w 3888"/>
                  <a:gd name="T1" fmla="*/ 0 h 6336"/>
                  <a:gd name="T2" fmla="*/ 0 w 3888"/>
                  <a:gd name="T3" fmla="*/ 1944 h 6336"/>
                  <a:gd name="T4" fmla="*/ 1944 w 3888"/>
                  <a:gd name="T5" fmla="*/ 6336 h 6336"/>
                  <a:gd name="T6" fmla="*/ 3888 w 3888"/>
                  <a:gd name="T7" fmla="*/ 1944 h 6336"/>
                  <a:gd name="T8" fmla="*/ 1944 w 3888"/>
                  <a:gd name="T9" fmla="*/ 0 h 6336"/>
                  <a:gd name="T10" fmla="*/ 1944 w 3888"/>
                  <a:gd name="T11" fmla="*/ 3078 h 6336"/>
                  <a:gd name="T12" fmla="*/ 952 w 3888"/>
                  <a:gd name="T13" fmla="*/ 2086 h 6336"/>
                  <a:gd name="T14" fmla="*/ 1944 w 3888"/>
                  <a:gd name="T15" fmla="*/ 1094 h 6336"/>
                  <a:gd name="T16" fmla="*/ 2937 w 3888"/>
                  <a:gd name="T17" fmla="*/ 2086 h 6336"/>
                  <a:gd name="T18" fmla="*/ 1944 w 3888"/>
                  <a:gd name="T19" fmla="*/ 3078 h 6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88" h="6336">
                    <a:moveTo>
                      <a:pt x="1944" y="0"/>
                    </a:moveTo>
                    <a:cubicBezTo>
                      <a:pt x="870" y="0"/>
                      <a:pt x="0" y="871"/>
                      <a:pt x="0" y="1944"/>
                    </a:cubicBezTo>
                    <a:cubicBezTo>
                      <a:pt x="0" y="3018"/>
                      <a:pt x="1944" y="6336"/>
                      <a:pt x="1944" y="6336"/>
                    </a:cubicBezTo>
                    <a:cubicBezTo>
                      <a:pt x="1944" y="6336"/>
                      <a:pt x="3888" y="3018"/>
                      <a:pt x="3888" y="1944"/>
                    </a:cubicBezTo>
                    <a:cubicBezTo>
                      <a:pt x="3888" y="871"/>
                      <a:pt x="3019" y="0"/>
                      <a:pt x="1944" y="0"/>
                    </a:cubicBezTo>
                    <a:close/>
                    <a:moveTo>
                      <a:pt x="1944" y="3078"/>
                    </a:moveTo>
                    <a:cubicBezTo>
                      <a:pt x="1396" y="3078"/>
                      <a:pt x="952" y="2633"/>
                      <a:pt x="952" y="2086"/>
                    </a:cubicBezTo>
                    <a:cubicBezTo>
                      <a:pt x="952" y="1538"/>
                      <a:pt x="1397" y="1094"/>
                      <a:pt x="1944" y="1094"/>
                    </a:cubicBezTo>
                    <a:cubicBezTo>
                      <a:pt x="2493" y="1094"/>
                      <a:pt x="2937" y="1538"/>
                      <a:pt x="2937" y="2086"/>
                    </a:cubicBezTo>
                    <a:cubicBezTo>
                      <a:pt x="2937" y="2634"/>
                      <a:pt x="2493" y="3078"/>
                      <a:pt x="1944" y="3078"/>
                    </a:cubicBezTo>
                    <a:close/>
                  </a:path>
                </a:pathLst>
              </a:custGeom>
              <a:solidFill>
                <a:srgbClr val="6E9928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</a:endParaRPr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id="{30619769-5EE4-77FC-0AF7-5321872BCA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03913" y="2351088"/>
                <a:ext cx="592138" cy="969963"/>
              </a:xfrm>
              <a:custGeom>
                <a:avLst/>
                <a:gdLst>
                  <a:gd name="T0" fmla="*/ 1944 w 3888"/>
                  <a:gd name="T1" fmla="*/ 0 h 6336"/>
                  <a:gd name="T2" fmla="*/ 0 w 3888"/>
                  <a:gd name="T3" fmla="*/ 1944 h 6336"/>
                  <a:gd name="T4" fmla="*/ 1944 w 3888"/>
                  <a:gd name="T5" fmla="*/ 6336 h 6336"/>
                  <a:gd name="T6" fmla="*/ 3888 w 3888"/>
                  <a:gd name="T7" fmla="*/ 1944 h 6336"/>
                  <a:gd name="T8" fmla="*/ 1944 w 3888"/>
                  <a:gd name="T9" fmla="*/ 0 h 6336"/>
                  <a:gd name="T10" fmla="*/ 1944 w 3888"/>
                  <a:gd name="T11" fmla="*/ 3078 h 6336"/>
                  <a:gd name="T12" fmla="*/ 952 w 3888"/>
                  <a:gd name="T13" fmla="*/ 2086 h 6336"/>
                  <a:gd name="T14" fmla="*/ 1944 w 3888"/>
                  <a:gd name="T15" fmla="*/ 1094 h 6336"/>
                  <a:gd name="T16" fmla="*/ 2937 w 3888"/>
                  <a:gd name="T17" fmla="*/ 2086 h 6336"/>
                  <a:gd name="T18" fmla="*/ 1944 w 3888"/>
                  <a:gd name="T19" fmla="*/ 3078 h 6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88" h="6336">
                    <a:moveTo>
                      <a:pt x="1944" y="0"/>
                    </a:moveTo>
                    <a:cubicBezTo>
                      <a:pt x="870" y="0"/>
                      <a:pt x="0" y="871"/>
                      <a:pt x="0" y="1944"/>
                    </a:cubicBezTo>
                    <a:cubicBezTo>
                      <a:pt x="0" y="3018"/>
                      <a:pt x="1944" y="6336"/>
                      <a:pt x="1944" y="6336"/>
                    </a:cubicBezTo>
                    <a:cubicBezTo>
                      <a:pt x="1944" y="6336"/>
                      <a:pt x="3888" y="3018"/>
                      <a:pt x="3888" y="1944"/>
                    </a:cubicBezTo>
                    <a:cubicBezTo>
                      <a:pt x="3888" y="871"/>
                      <a:pt x="3019" y="0"/>
                      <a:pt x="1944" y="0"/>
                    </a:cubicBezTo>
                    <a:close/>
                    <a:moveTo>
                      <a:pt x="1944" y="3078"/>
                    </a:moveTo>
                    <a:cubicBezTo>
                      <a:pt x="1396" y="3078"/>
                      <a:pt x="952" y="2633"/>
                      <a:pt x="952" y="2086"/>
                    </a:cubicBezTo>
                    <a:cubicBezTo>
                      <a:pt x="952" y="1538"/>
                      <a:pt x="1397" y="1094"/>
                      <a:pt x="1944" y="1094"/>
                    </a:cubicBezTo>
                    <a:cubicBezTo>
                      <a:pt x="2493" y="1094"/>
                      <a:pt x="2937" y="1538"/>
                      <a:pt x="2937" y="2086"/>
                    </a:cubicBezTo>
                    <a:cubicBezTo>
                      <a:pt x="2937" y="2634"/>
                      <a:pt x="2493" y="3078"/>
                      <a:pt x="1944" y="3078"/>
                    </a:cubicBezTo>
                    <a:close/>
                  </a:path>
                </a:pathLst>
              </a:custGeom>
              <a:noFill/>
              <a:ln w="30163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</a:endParaRPr>
              </a:p>
            </p:txBody>
          </p:sp>
        </p:grpSp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694C1360-FEC5-C01A-F267-5556496BF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7700" y="789662"/>
              <a:ext cx="855622" cy="82502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0" name="CuadroTexto 39">
            <a:extLst>
              <a:ext uri="{FF2B5EF4-FFF2-40B4-BE49-F238E27FC236}">
                <a16:creationId xmlns:a16="http://schemas.microsoft.com/office/drawing/2014/main" id="{BEB10CE5-35E6-80F4-A4CE-328A5925567C}"/>
              </a:ext>
            </a:extLst>
          </p:cNvPr>
          <p:cNvSpPr txBox="1"/>
          <p:nvPr/>
        </p:nvSpPr>
        <p:spPr>
          <a:xfrm>
            <a:off x="985092" y="540568"/>
            <a:ext cx="6145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defRPr>
            </a:lvl1pPr>
          </a:lstStyle>
          <a:p>
            <a:r>
              <a:rPr lang="es-CO" dirty="0"/>
              <a:t>ASPECTOS NORMATIVOS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AEF5DFE-16D8-6EED-18CA-89B854C72058}"/>
              </a:ext>
            </a:extLst>
          </p:cNvPr>
          <p:cNvSpPr txBox="1"/>
          <p:nvPr/>
        </p:nvSpPr>
        <p:spPr>
          <a:xfrm>
            <a:off x="985092" y="957653"/>
            <a:ext cx="5437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D1B2A"/>
                </a:solidFill>
                <a:latin typeface="Montserrat SemiBold" panose="00000700000000000000" pitchFamily="2" charset="0"/>
                <a:cs typeface="Archivo SemiBold" pitchFamily="2" charset="0"/>
              </a:rPr>
              <a:t>Modalidades para reclamar las Garantías acorde al saldo en mora</a:t>
            </a:r>
          </a:p>
        </p:txBody>
      </p:sp>
      <p:pic>
        <p:nvPicPr>
          <p:cNvPr id="74" name="Imagen 73" descr="Logotipo&#10;&#10;El contenido generado por IA puede ser incorrecto.">
            <a:extLst>
              <a:ext uri="{FF2B5EF4-FFF2-40B4-BE49-F238E27FC236}">
                <a16:creationId xmlns:a16="http://schemas.microsoft.com/office/drawing/2014/main" id="{0F46E0E4-731A-299A-1D02-95D0B3AC58B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8674" r="-1550" b="34050"/>
          <a:stretch>
            <a:fillRect/>
          </a:stretch>
        </p:blipFill>
        <p:spPr>
          <a:xfrm>
            <a:off x="11058092" y="6392197"/>
            <a:ext cx="1107083" cy="465803"/>
          </a:xfrm>
          <a:prstGeom prst="rect">
            <a:avLst/>
          </a:prstGeom>
        </p:spPr>
      </p:pic>
      <p:sp>
        <p:nvSpPr>
          <p:cNvPr id="7" name="Rectangle 92">
            <a:extLst>
              <a:ext uri="{FF2B5EF4-FFF2-40B4-BE49-F238E27FC236}">
                <a16:creationId xmlns:a16="http://schemas.microsoft.com/office/drawing/2014/main" id="{CA2E51DE-259D-2263-ED8F-E3B9C252B8ED}"/>
              </a:ext>
            </a:extLst>
          </p:cNvPr>
          <p:cNvSpPr/>
          <p:nvPr/>
        </p:nvSpPr>
        <p:spPr>
          <a:xfrm>
            <a:off x="45031" y="6468505"/>
            <a:ext cx="2134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rPr>
              <a:t>(TRM) U$D 1= pesos cop $4.000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900" noProof="1">
                <a:solidFill>
                  <a:prstClr val="black"/>
                </a:solidFill>
                <a:latin typeface="Montserrat Medium" panose="00000600000000000000" pitchFamily="2" charset="0"/>
                <a:cs typeface="Arial" panose="020B0604020202020204" pitchFamily="34" charset="0"/>
              </a:rPr>
              <a:t>s.m.m.l.v $1.423.500</a:t>
            </a:r>
            <a:endParaRPr kumimoji="0" lang="es-CO" sz="9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690481D6-D1F1-0224-AA2F-3B9CBD7994D5}"/>
              </a:ext>
            </a:extLst>
          </p:cNvPr>
          <p:cNvGrpSpPr/>
          <p:nvPr/>
        </p:nvGrpSpPr>
        <p:grpSpPr>
          <a:xfrm>
            <a:off x="468250" y="1879209"/>
            <a:ext cx="11515677" cy="3436112"/>
            <a:chOff x="677073" y="1923404"/>
            <a:chExt cx="11515677" cy="3436112"/>
          </a:xfrm>
        </p:grpSpPr>
        <p:sp>
          <p:nvSpPr>
            <p:cNvPr id="59" name="Rectangle 80">
              <a:extLst>
                <a:ext uri="{FF2B5EF4-FFF2-40B4-BE49-F238E27FC236}">
                  <a16:creationId xmlns:a16="http://schemas.microsoft.com/office/drawing/2014/main" id="{F97EEB97-8ABD-3648-73ED-64F4A8CE80C8}"/>
                </a:ext>
              </a:extLst>
            </p:cNvPr>
            <p:cNvSpPr/>
            <p:nvPr/>
          </p:nvSpPr>
          <p:spPr>
            <a:xfrm>
              <a:off x="1059622" y="2451633"/>
              <a:ext cx="324000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s-CO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 </a:t>
              </a:r>
              <a:endPara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0" name="Rectangle 84">
              <a:extLst>
                <a:ext uri="{FF2B5EF4-FFF2-40B4-BE49-F238E27FC236}">
                  <a16:creationId xmlns:a16="http://schemas.microsoft.com/office/drawing/2014/main" id="{43831824-1E98-240E-1313-41A6EFC360DF}"/>
                </a:ext>
              </a:extLst>
            </p:cNvPr>
            <p:cNvSpPr/>
            <p:nvPr/>
          </p:nvSpPr>
          <p:spPr>
            <a:xfrm>
              <a:off x="1200453" y="2004036"/>
              <a:ext cx="292304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SALDO EN MORA HASTA  U$D 356 (COP $1.423.500)</a:t>
              </a:r>
            </a:p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s-ES" sz="1100" noProof="1">
                <a:solidFill>
                  <a:prstClr val="black"/>
                </a:solidFill>
                <a:latin typeface="Montserrat Medium" panose="00000600000000000000" pitchFamily="2" charset="0"/>
                <a:cs typeface="Arial" panose="020B0604020202020204" pitchFamily="34" charset="0"/>
              </a:endParaRPr>
            </a:p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100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Solicitud de pago</a:t>
              </a:r>
              <a:endParaRPr kumimoji="0" lang="es-ES" sz="1100" i="0" u="none" strike="noStrike" kern="1200" cap="none" spc="0" normalizeH="0" baseline="0" noProof="1">
                <a:ln>
                  <a:noFill/>
                </a:ln>
                <a:solidFill>
                  <a:srgbClr val="95A5A6"/>
                </a:solidFill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92">
              <a:extLst>
                <a:ext uri="{FF2B5EF4-FFF2-40B4-BE49-F238E27FC236}">
                  <a16:creationId xmlns:a16="http://schemas.microsoft.com/office/drawing/2014/main" id="{37F7B49D-0E48-72EF-D60D-F77140503029}"/>
                </a:ext>
              </a:extLst>
            </p:cNvPr>
            <p:cNvSpPr/>
            <p:nvPr/>
          </p:nvSpPr>
          <p:spPr>
            <a:xfrm>
              <a:off x="5050238" y="1931881"/>
              <a:ext cx="3136178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SALDO EN MORA SUPERIOR A U$D 356 HASTA U$D 4.448  </a:t>
              </a:r>
              <a:r>
                <a:rPr kumimoji="0" lang="es-CO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(COP $17.793.760)</a:t>
              </a:r>
            </a:p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endParaRPr>
            </a:p>
            <a:p>
              <a:pPr marL="171450" marR="0" lvl="0" indent="-17145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CO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Solicitud de pago</a:t>
              </a:r>
            </a:p>
            <a:p>
              <a:pPr marL="171450" marR="0" lvl="0" indent="-17145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s-CO" sz="1100" dirty="0">
                  <a:solidFill>
                    <a:prstClr val="black"/>
                  </a:solidFill>
                  <a:latin typeface="Montserrat Medium" panose="00000600000000000000" pitchFamily="2" charset="0"/>
                  <a:cs typeface="Arial" panose="020B0604020202020204" pitchFamily="34" charset="0"/>
                </a:rPr>
                <a:t>C</a:t>
              </a:r>
              <a:r>
                <a:rPr kumimoji="0" lang="es-CO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ertificación</a:t>
              </a:r>
              <a:r>
                <a:rPr kumimoji="0" lang="es-CO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 del cobro Judicial, </a:t>
              </a:r>
            </a:p>
            <a:p>
              <a:pPr marL="171450" marR="0" lvl="0" indent="-17145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CO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Denuncia penal (Aplicaba en desviación de la inversión del crédito</a:t>
              </a:r>
              <a:endParaRPr kumimoji="0" lang="es-CO" sz="11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5" name="Shape">
              <a:extLst>
                <a:ext uri="{FF2B5EF4-FFF2-40B4-BE49-F238E27FC236}">
                  <a16:creationId xmlns:a16="http://schemas.microsoft.com/office/drawing/2014/main" id="{8BEC1C96-D4C6-3BC2-6392-7C41D948C3DF}"/>
                </a:ext>
              </a:extLst>
            </p:cNvPr>
            <p:cNvSpPr/>
            <p:nvPr/>
          </p:nvSpPr>
          <p:spPr>
            <a:xfrm>
              <a:off x="681199" y="1982322"/>
              <a:ext cx="429834" cy="700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3" y="0"/>
                    <a:pt x="0" y="2968"/>
                    <a:pt x="0" y="6626"/>
                  </a:cubicBezTo>
                  <a:cubicBezTo>
                    <a:pt x="0" y="10287"/>
                    <a:pt x="10800" y="21600"/>
                    <a:pt x="10800" y="21600"/>
                  </a:cubicBezTo>
                  <a:cubicBezTo>
                    <a:pt x="10800" y="21600"/>
                    <a:pt x="21600" y="10287"/>
                    <a:pt x="21600" y="6626"/>
                  </a:cubicBezTo>
                  <a:cubicBezTo>
                    <a:pt x="21600" y="2968"/>
                    <a:pt x="16767" y="0"/>
                    <a:pt x="10800" y="0"/>
                  </a:cubicBezTo>
                  <a:close/>
                  <a:moveTo>
                    <a:pt x="10800" y="10492"/>
                  </a:moveTo>
                  <a:cubicBezTo>
                    <a:pt x="7754" y="10492"/>
                    <a:pt x="5287" y="8976"/>
                    <a:pt x="5287" y="7110"/>
                  </a:cubicBezTo>
                  <a:cubicBezTo>
                    <a:pt x="5287" y="5240"/>
                    <a:pt x="7757" y="3727"/>
                    <a:pt x="10800" y="3727"/>
                  </a:cubicBezTo>
                  <a:cubicBezTo>
                    <a:pt x="13846" y="3727"/>
                    <a:pt x="16313" y="5243"/>
                    <a:pt x="16313" y="7110"/>
                  </a:cubicBezTo>
                  <a:cubicBezTo>
                    <a:pt x="16313" y="8979"/>
                    <a:pt x="13846" y="10492"/>
                    <a:pt x="10800" y="10492"/>
                  </a:cubicBezTo>
                  <a:close/>
                </a:path>
              </a:pathLst>
            </a:custGeom>
            <a:solidFill>
              <a:srgbClr val="C4D400"/>
            </a:solidFill>
            <a:ln w="38100">
              <a:solidFill>
                <a:schemeClr val="bg1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6" name="Shape">
              <a:extLst>
                <a:ext uri="{FF2B5EF4-FFF2-40B4-BE49-F238E27FC236}">
                  <a16:creationId xmlns:a16="http://schemas.microsoft.com/office/drawing/2014/main" id="{997A84AA-D942-F841-21A3-2A6DADCA8B59}"/>
                </a:ext>
              </a:extLst>
            </p:cNvPr>
            <p:cNvSpPr/>
            <p:nvPr/>
          </p:nvSpPr>
          <p:spPr>
            <a:xfrm>
              <a:off x="8494879" y="1950492"/>
              <a:ext cx="429834" cy="700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3" y="0"/>
                    <a:pt x="0" y="2968"/>
                    <a:pt x="0" y="6626"/>
                  </a:cubicBezTo>
                  <a:cubicBezTo>
                    <a:pt x="0" y="10287"/>
                    <a:pt x="10800" y="21600"/>
                    <a:pt x="10800" y="21600"/>
                  </a:cubicBezTo>
                  <a:cubicBezTo>
                    <a:pt x="10800" y="21600"/>
                    <a:pt x="21600" y="10287"/>
                    <a:pt x="21600" y="6626"/>
                  </a:cubicBezTo>
                  <a:cubicBezTo>
                    <a:pt x="21600" y="2968"/>
                    <a:pt x="16767" y="0"/>
                    <a:pt x="10800" y="0"/>
                  </a:cubicBezTo>
                  <a:close/>
                  <a:moveTo>
                    <a:pt x="10800" y="10492"/>
                  </a:moveTo>
                  <a:cubicBezTo>
                    <a:pt x="7754" y="10492"/>
                    <a:pt x="5287" y="8976"/>
                    <a:pt x="5287" y="7110"/>
                  </a:cubicBezTo>
                  <a:cubicBezTo>
                    <a:pt x="5287" y="5240"/>
                    <a:pt x="7757" y="3727"/>
                    <a:pt x="10800" y="3727"/>
                  </a:cubicBezTo>
                  <a:cubicBezTo>
                    <a:pt x="13846" y="3727"/>
                    <a:pt x="16313" y="5243"/>
                    <a:pt x="16313" y="7110"/>
                  </a:cubicBezTo>
                  <a:cubicBezTo>
                    <a:pt x="16313" y="8979"/>
                    <a:pt x="13846" y="10492"/>
                    <a:pt x="10800" y="10492"/>
                  </a:cubicBezTo>
                  <a:close/>
                </a:path>
              </a:pathLst>
            </a:custGeom>
            <a:solidFill>
              <a:srgbClr val="FF9500"/>
            </a:solidFill>
            <a:ln w="38100">
              <a:solidFill>
                <a:schemeClr val="bg1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7" name="Shape">
              <a:extLst>
                <a:ext uri="{FF2B5EF4-FFF2-40B4-BE49-F238E27FC236}">
                  <a16:creationId xmlns:a16="http://schemas.microsoft.com/office/drawing/2014/main" id="{F1B3742D-A582-E841-7475-20EAD95B003C}"/>
                </a:ext>
              </a:extLst>
            </p:cNvPr>
            <p:cNvSpPr/>
            <p:nvPr/>
          </p:nvSpPr>
          <p:spPr>
            <a:xfrm>
              <a:off x="4538376" y="3429362"/>
              <a:ext cx="429834" cy="700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3" y="0"/>
                    <a:pt x="0" y="2968"/>
                    <a:pt x="0" y="6626"/>
                  </a:cubicBezTo>
                  <a:cubicBezTo>
                    <a:pt x="0" y="10287"/>
                    <a:pt x="10800" y="21600"/>
                    <a:pt x="10800" y="21600"/>
                  </a:cubicBezTo>
                  <a:cubicBezTo>
                    <a:pt x="10800" y="21600"/>
                    <a:pt x="21600" y="10287"/>
                    <a:pt x="21600" y="6626"/>
                  </a:cubicBezTo>
                  <a:cubicBezTo>
                    <a:pt x="21600" y="2968"/>
                    <a:pt x="16767" y="0"/>
                    <a:pt x="10800" y="0"/>
                  </a:cubicBezTo>
                  <a:close/>
                  <a:moveTo>
                    <a:pt x="10800" y="10492"/>
                  </a:moveTo>
                  <a:cubicBezTo>
                    <a:pt x="7754" y="10492"/>
                    <a:pt x="5287" y="8976"/>
                    <a:pt x="5287" y="7110"/>
                  </a:cubicBezTo>
                  <a:cubicBezTo>
                    <a:pt x="5287" y="5240"/>
                    <a:pt x="7757" y="3727"/>
                    <a:pt x="10800" y="3727"/>
                  </a:cubicBezTo>
                  <a:cubicBezTo>
                    <a:pt x="13846" y="3727"/>
                    <a:pt x="16313" y="5243"/>
                    <a:pt x="16313" y="7110"/>
                  </a:cubicBezTo>
                  <a:cubicBezTo>
                    <a:pt x="16313" y="8979"/>
                    <a:pt x="13846" y="10492"/>
                    <a:pt x="10800" y="10492"/>
                  </a:cubicBezTo>
                  <a:close/>
                </a:path>
              </a:pathLst>
            </a:custGeom>
            <a:solidFill>
              <a:srgbClr val="005F5F"/>
            </a:solidFill>
            <a:ln w="38100">
              <a:solidFill>
                <a:schemeClr val="bg1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9" name="Shape">
              <a:extLst>
                <a:ext uri="{FF2B5EF4-FFF2-40B4-BE49-F238E27FC236}">
                  <a16:creationId xmlns:a16="http://schemas.microsoft.com/office/drawing/2014/main" id="{EBE16A4A-1AE7-1FB5-BD76-111DC31AEC00}"/>
                </a:ext>
              </a:extLst>
            </p:cNvPr>
            <p:cNvSpPr/>
            <p:nvPr/>
          </p:nvSpPr>
          <p:spPr>
            <a:xfrm>
              <a:off x="4498803" y="1982322"/>
              <a:ext cx="429834" cy="700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3" y="0"/>
                    <a:pt x="0" y="2968"/>
                    <a:pt x="0" y="6626"/>
                  </a:cubicBezTo>
                  <a:cubicBezTo>
                    <a:pt x="0" y="10287"/>
                    <a:pt x="10800" y="21600"/>
                    <a:pt x="10800" y="21600"/>
                  </a:cubicBezTo>
                  <a:cubicBezTo>
                    <a:pt x="10800" y="21600"/>
                    <a:pt x="21600" y="10287"/>
                    <a:pt x="21600" y="6626"/>
                  </a:cubicBezTo>
                  <a:cubicBezTo>
                    <a:pt x="21600" y="2968"/>
                    <a:pt x="16767" y="0"/>
                    <a:pt x="10800" y="0"/>
                  </a:cubicBezTo>
                  <a:close/>
                  <a:moveTo>
                    <a:pt x="10800" y="10492"/>
                  </a:moveTo>
                  <a:cubicBezTo>
                    <a:pt x="7754" y="10492"/>
                    <a:pt x="5287" y="8976"/>
                    <a:pt x="5287" y="7110"/>
                  </a:cubicBezTo>
                  <a:cubicBezTo>
                    <a:pt x="5287" y="5240"/>
                    <a:pt x="7757" y="3727"/>
                    <a:pt x="10800" y="3727"/>
                  </a:cubicBezTo>
                  <a:cubicBezTo>
                    <a:pt x="13846" y="3727"/>
                    <a:pt x="16313" y="5243"/>
                    <a:pt x="16313" y="7110"/>
                  </a:cubicBezTo>
                  <a:cubicBezTo>
                    <a:pt x="16313" y="8979"/>
                    <a:pt x="13846" y="10492"/>
                    <a:pt x="10800" y="10492"/>
                  </a:cubicBezTo>
                  <a:close/>
                </a:path>
              </a:pathLst>
            </a:custGeom>
            <a:solidFill>
              <a:srgbClr val="6E9928"/>
            </a:solidFill>
            <a:ln w="38100">
              <a:solidFill>
                <a:schemeClr val="bg1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70" name="Shape">
              <a:extLst>
                <a:ext uri="{FF2B5EF4-FFF2-40B4-BE49-F238E27FC236}">
                  <a16:creationId xmlns:a16="http://schemas.microsoft.com/office/drawing/2014/main" id="{FBAB3072-34C0-F162-2000-BB8B0EDE8210}"/>
                </a:ext>
              </a:extLst>
            </p:cNvPr>
            <p:cNvSpPr/>
            <p:nvPr/>
          </p:nvSpPr>
          <p:spPr>
            <a:xfrm>
              <a:off x="677073" y="3405135"/>
              <a:ext cx="429834" cy="700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833" y="0"/>
                    <a:pt x="0" y="2968"/>
                    <a:pt x="0" y="6626"/>
                  </a:cubicBezTo>
                  <a:cubicBezTo>
                    <a:pt x="0" y="10287"/>
                    <a:pt x="10800" y="21600"/>
                    <a:pt x="10800" y="21600"/>
                  </a:cubicBezTo>
                  <a:cubicBezTo>
                    <a:pt x="10800" y="21600"/>
                    <a:pt x="21600" y="10287"/>
                    <a:pt x="21600" y="6626"/>
                  </a:cubicBezTo>
                  <a:cubicBezTo>
                    <a:pt x="21600" y="2968"/>
                    <a:pt x="16767" y="0"/>
                    <a:pt x="10800" y="0"/>
                  </a:cubicBezTo>
                  <a:close/>
                  <a:moveTo>
                    <a:pt x="10800" y="10492"/>
                  </a:moveTo>
                  <a:cubicBezTo>
                    <a:pt x="7754" y="10492"/>
                    <a:pt x="5287" y="8976"/>
                    <a:pt x="5287" y="7110"/>
                  </a:cubicBezTo>
                  <a:cubicBezTo>
                    <a:pt x="5287" y="5240"/>
                    <a:pt x="7757" y="3727"/>
                    <a:pt x="10800" y="3727"/>
                  </a:cubicBezTo>
                  <a:cubicBezTo>
                    <a:pt x="13846" y="3727"/>
                    <a:pt x="16313" y="5243"/>
                    <a:pt x="16313" y="7110"/>
                  </a:cubicBezTo>
                  <a:cubicBezTo>
                    <a:pt x="16313" y="8979"/>
                    <a:pt x="13846" y="10492"/>
                    <a:pt x="10800" y="10492"/>
                  </a:cubicBezTo>
                  <a:close/>
                </a:path>
              </a:pathLst>
            </a:custGeom>
            <a:solidFill>
              <a:srgbClr val="00B0CA"/>
            </a:solidFill>
            <a:ln w="38100">
              <a:solidFill>
                <a:schemeClr val="bg1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92">
              <a:extLst>
                <a:ext uri="{FF2B5EF4-FFF2-40B4-BE49-F238E27FC236}">
                  <a16:creationId xmlns:a16="http://schemas.microsoft.com/office/drawing/2014/main" id="{B18E69E1-B840-EC02-7807-532DACC5B274}"/>
                </a:ext>
              </a:extLst>
            </p:cNvPr>
            <p:cNvSpPr/>
            <p:nvPr/>
          </p:nvSpPr>
          <p:spPr>
            <a:xfrm>
              <a:off x="1130533" y="3387862"/>
              <a:ext cx="3136178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SALDO EN MORA SUPERIOR A U$D 4.448 HASTA U$D 8.897 </a:t>
              </a:r>
              <a:r>
                <a:rPr kumimoji="0" lang="es-CO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(COP $35.587.500)</a:t>
              </a:r>
            </a:p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Sin proceso judicial  (50% pago)</a:t>
              </a:r>
            </a:p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endParaRPr>
            </a:p>
            <a:p>
              <a:pPr marL="171450" marR="0" lvl="0" indent="-17145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CO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Solicitud de pago</a:t>
              </a:r>
            </a:p>
            <a:p>
              <a:pPr marL="171450" marR="0" lvl="0" indent="-17145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s-CO" sz="1100" dirty="0">
                  <a:solidFill>
                    <a:prstClr val="black"/>
                  </a:solidFill>
                  <a:latin typeface="Montserrat Medium" panose="00000600000000000000" pitchFamily="2" charset="0"/>
                  <a:cs typeface="Arial" panose="020B0604020202020204" pitchFamily="34" charset="0"/>
                </a:rPr>
                <a:t>C</a:t>
              </a:r>
              <a:r>
                <a:rPr kumimoji="0" lang="es-CO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ertificación</a:t>
              </a:r>
              <a:r>
                <a:rPr kumimoji="0" lang="es-CO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 del cobro Judicial</a:t>
              </a:r>
              <a:r>
                <a:rPr lang="es-CO" sz="1100" dirty="0">
                  <a:solidFill>
                    <a:prstClr val="black"/>
                  </a:solidFill>
                  <a:latin typeface="Montserrat Medium" panose="00000600000000000000" pitchFamily="2" charset="0"/>
                  <a:cs typeface="Arial" panose="020B0604020202020204" pitchFamily="34" charset="0"/>
                </a:rPr>
                <a:t>.</a:t>
              </a:r>
            </a:p>
            <a:p>
              <a:pPr marL="171450" marR="0" lvl="0" indent="-17145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CO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Denuncia penal (Aplicaba  en  desviación  de la inversión del crédito</a:t>
              </a:r>
              <a:endParaRPr kumimoji="0" lang="es-CO" sz="11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92">
              <a:extLst>
                <a:ext uri="{FF2B5EF4-FFF2-40B4-BE49-F238E27FC236}">
                  <a16:creationId xmlns:a16="http://schemas.microsoft.com/office/drawing/2014/main" id="{A001AA63-B523-74D2-0EE1-9611A1C8694F}"/>
                </a:ext>
              </a:extLst>
            </p:cNvPr>
            <p:cNvSpPr/>
            <p:nvPr/>
          </p:nvSpPr>
          <p:spPr>
            <a:xfrm>
              <a:off x="9132308" y="1923404"/>
              <a:ext cx="3060442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SALDO EN MORA SUPERIOR A U$D 4.448 HASTA U$D 8.897 </a:t>
              </a:r>
              <a:r>
                <a:rPr kumimoji="0" lang="es-CO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(COP $35.587.500)</a:t>
              </a:r>
            </a:p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CO" sz="1100" b="1" dirty="0">
                  <a:solidFill>
                    <a:prstClr val="black"/>
                  </a:solidFill>
                  <a:latin typeface="Montserrat Medium" panose="00000600000000000000" pitchFamily="2" charset="0"/>
                  <a:cs typeface="Arial" panose="020B0604020202020204" pitchFamily="34" charset="0"/>
                </a:rPr>
                <a:t>Proceso judicial</a:t>
              </a:r>
              <a:endParaRPr kumimoji="0" lang="es-CO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endParaRPr>
            </a:p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endParaRPr>
            </a:p>
            <a:p>
              <a:pPr marL="171450" marR="0" lvl="0" indent="-17145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CO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Solicitud de pago</a:t>
              </a:r>
            </a:p>
            <a:p>
              <a:pPr marL="171450" marR="0" lvl="0" indent="-17145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s-CO" sz="1100" dirty="0">
                  <a:solidFill>
                    <a:prstClr val="black"/>
                  </a:solidFill>
                  <a:latin typeface="Montserrat Medium" panose="00000600000000000000" pitchFamily="2" charset="0"/>
                  <a:cs typeface="Arial" panose="020B0604020202020204" pitchFamily="34" charset="0"/>
                </a:rPr>
                <a:t>C</a:t>
              </a:r>
              <a:r>
                <a:rPr kumimoji="0" lang="es-CO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ertificación</a:t>
              </a:r>
              <a:r>
                <a:rPr kumimoji="0" lang="es-CO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 del cobro Judicial</a:t>
              </a:r>
              <a:r>
                <a:rPr lang="es-CO" sz="1100" dirty="0">
                  <a:solidFill>
                    <a:prstClr val="black"/>
                  </a:solidFill>
                  <a:latin typeface="Montserrat Medium" panose="00000600000000000000" pitchFamily="2" charset="0"/>
                  <a:cs typeface="Arial" panose="020B0604020202020204" pitchFamily="34" charset="0"/>
                </a:rPr>
                <a:t>.</a:t>
              </a:r>
            </a:p>
            <a:p>
              <a:pPr marL="171450" marR="0" lvl="0" indent="-17145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CO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Copia del pagaré.</a:t>
              </a:r>
            </a:p>
            <a:p>
              <a:pPr marL="171450" marR="0" lvl="0" indent="-17145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s-CO" sz="1100" dirty="0">
                  <a:solidFill>
                    <a:prstClr val="black"/>
                  </a:solidFill>
                  <a:latin typeface="Montserrat Medium" panose="00000600000000000000" pitchFamily="2" charset="0"/>
                  <a:cs typeface="Arial" panose="020B0604020202020204" pitchFamily="34" charset="0"/>
                </a:rPr>
                <a:t>Mandamiento de pago y medidas cautelares</a:t>
              </a:r>
              <a:endPara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endParaRPr>
            </a:p>
            <a:p>
              <a:pPr marL="171450" marR="0" lvl="0" indent="-17145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CO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Denuncia penal (Aplicaba  en  desviación  de la inversión del crédito</a:t>
              </a:r>
              <a:endParaRPr kumimoji="0" lang="es-CO" sz="1100" b="0" i="0" u="none" strike="noStrike" kern="1200" cap="none" spc="0" normalizeH="0" baseline="0" noProof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92">
              <a:extLst>
                <a:ext uri="{FF2B5EF4-FFF2-40B4-BE49-F238E27FC236}">
                  <a16:creationId xmlns:a16="http://schemas.microsoft.com/office/drawing/2014/main" id="{DA300F6F-904A-0090-9512-1EC0816708D5}"/>
                </a:ext>
              </a:extLst>
            </p:cNvPr>
            <p:cNvSpPr/>
            <p:nvPr/>
          </p:nvSpPr>
          <p:spPr>
            <a:xfrm>
              <a:off x="5177453" y="3405135"/>
              <a:ext cx="3060442" cy="19543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SALDO EN MORA SUPERIOR A </a:t>
              </a:r>
            </a:p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U$D 8.897 </a:t>
              </a:r>
              <a:r>
                <a:rPr kumimoji="0" lang="es-CO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(COP $35.587.500)</a:t>
              </a:r>
            </a:p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CO" sz="1100" noProof="0" dirty="0">
                  <a:solidFill>
                    <a:prstClr val="black"/>
                  </a:solidFill>
                  <a:latin typeface="Montserrat Medium" panose="00000600000000000000" pitchFamily="2" charset="0"/>
                  <a:cs typeface="Arial" panose="020B0604020202020204" pitchFamily="34" charset="0"/>
                </a:rPr>
                <a:t>Proceso judicial</a:t>
              </a:r>
              <a:endPara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endParaRPr>
            </a:p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endParaRPr>
            </a:p>
            <a:p>
              <a:pPr marL="171450" marR="0" lvl="0" indent="-17145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CO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Solicitud de pago</a:t>
              </a:r>
            </a:p>
            <a:p>
              <a:pPr marL="171450" marR="0" lvl="0" indent="-17145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s-CO" sz="1100" noProof="0" dirty="0">
                  <a:solidFill>
                    <a:prstClr val="black"/>
                  </a:solidFill>
                  <a:latin typeface="Montserrat Medium" panose="00000600000000000000" pitchFamily="2" charset="0"/>
                  <a:cs typeface="Arial" panose="020B0604020202020204" pitchFamily="34" charset="0"/>
                </a:rPr>
                <a:t>C</a:t>
              </a:r>
              <a:r>
                <a:rPr kumimoji="0" lang="es-CO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ertificación del cobro Judicial</a:t>
              </a:r>
              <a:r>
                <a:rPr lang="es-CO" sz="1100" noProof="0" dirty="0">
                  <a:solidFill>
                    <a:prstClr val="black"/>
                  </a:solidFill>
                  <a:latin typeface="Montserrat Medium" panose="00000600000000000000" pitchFamily="2" charset="0"/>
                  <a:cs typeface="Arial" panose="020B0604020202020204" pitchFamily="34" charset="0"/>
                </a:rPr>
                <a:t>.</a:t>
              </a:r>
            </a:p>
            <a:p>
              <a:pPr marL="171450" marR="0" lvl="0" indent="-17145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CO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Copia del pagaré.</a:t>
              </a:r>
            </a:p>
            <a:p>
              <a:pPr marL="171450" marR="0" lvl="0" indent="-17145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s-CO" sz="1100" noProof="0" dirty="0">
                  <a:solidFill>
                    <a:prstClr val="black"/>
                  </a:solidFill>
                  <a:latin typeface="Montserrat Medium" panose="00000600000000000000" pitchFamily="2" charset="0"/>
                  <a:cs typeface="Arial" panose="020B0604020202020204" pitchFamily="34" charset="0"/>
                </a:rPr>
                <a:t>Mandamiento de pago y medidas cautelares</a:t>
              </a:r>
              <a:endParaRPr kumimoji="0" lang="es-CO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endParaRPr>
            </a:p>
            <a:p>
              <a:pPr marL="171450" marR="0" lvl="0" indent="-17145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CO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Denuncia penal (Aplicaba  en  desviación  de la inversión del crédito</a:t>
              </a:r>
            </a:p>
          </p:txBody>
        </p:sp>
      </p:grpSp>
      <p:pic>
        <p:nvPicPr>
          <p:cNvPr id="33" name="Picture 2">
            <a:extLst>
              <a:ext uri="{FF2B5EF4-FFF2-40B4-BE49-F238E27FC236}">
                <a16:creationId xmlns:a16="http://schemas.microsoft.com/office/drawing/2014/main" id="{53EBD4E0-E9CE-04C5-8637-21CDC0F1B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069" y="5513923"/>
            <a:ext cx="561445" cy="34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agen 41" descr="Logotipo&#10;&#10;El contenido generado por IA puede ser incorrecto.">
            <a:extLst>
              <a:ext uri="{FF2B5EF4-FFF2-40B4-BE49-F238E27FC236}">
                <a16:creationId xmlns:a16="http://schemas.microsoft.com/office/drawing/2014/main" id="{931EBCDF-D3CC-E272-CF03-67D158C904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8674" r="-1550" b="34050"/>
          <a:stretch>
            <a:fillRect/>
          </a:stretch>
        </p:blipFill>
        <p:spPr>
          <a:xfrm>
            <a:off x="10883982" y="6883176"/>
            <a:ext cx="1107083" cy="465803"/>
          </a:xfrm>
          <a:prstGeom prst="rect">
            <a:avLst/>
          </a:prstGeom>
        </p:spPr>
      </p:pic>
      <p:sp>
        <p:nvSpPr>
          <p:cNvPr id="50" name="Rectangle 24">
            <a:extLst>
              <a:ext uri="{FF2B5EF4-FFF2-40B4-BE49-F238E27FC236}">
                <a16:creationId xmlns:a16="http://schemas.microsoft.com/office/drawing/2014/main" id="{FB72B037-0605-C75F-FE67-B7E5D7AD23B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22312" y="2033784"/>
            <a:ext cx="16516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altLang="es-CO" sz="1400" b="1" dirty="0">
                <a:solidFill>
                  <a:srgbClr val="77933C"/>
                </a:solidFill>
                <a:latin typeface="Montserrat Medium" panose="00000600000000000000" pitchFamily="2" charset="0"/>
              </a:rPr>
              <a:t>2</a:t>
            </a:r>
            <a:endParaRPr kumimoji="0" lang="es-CO" altLang="es-CO" sz="1000" b="0" i="0" u="none" strike="noStrike" kern="1200" cap="none" spc="0" normalizeH="0" baseline="0" noProof="0" dirty="0">
              <a:ln>
                <a:noFill/>
              </a:ln>
              <a:solidFill>
                <a:srgbClr val="77933C"/>
              </a:solidFill>
              <a:effectLst/>
              <a:uLnTx/>
              <a:uFillTx/>
              <a:latin typeface="Montserrat Medium" panose="00000600000000000000" pitchFamily="2" charset="0"/>
            </a:endParaRPr>
          </a:p>
        </p:txBody>
      </p:sp>
      <p:sp>
        <p:nvSpPr>
          <p:cNvPr id="51" name="Rectangle 24">
            <a:extLst>
              <a:ext uri="{FF2B5EF4-FFF2-40B4-BE49-F238E27FC236}">
                <a16:creationId xmlns:a16="http://schemas.microsoft.com/office/drawing/2014/main" id="{75952010-5FFA-51AC-1664-77995A27775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451193" y="2041138"/>
            <a:ext cx="2183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altLang="es-CO" sz="1400" b="1" dirty="0">
                <a:solidFill>
                  <a:srgbClr val="FF9500"/>
                </a:solidFill>
                <a:latin typeface="Montserrat Medium" panose="00000600000000000000" pitchFamily="2" charset="0"/>
              </a:rPr>
              <a:t>3</a:t>
            </a:r>
            <a:endParaRPr kumimoji="0" lang="es-CO" altLang="es-CO" sz="1000" b="0" i="0" u="none" strike="noStrike" kern="1200" cap="none" spc="0" normalizeH="0" baseline="0" noProof="0" dirty="0">
              <a:ln>
                <a:noFill/>
              </a:ln>
              <a:solidFill>
                <a:srgbClr val="FF9500"/>
              </a:solidFill>
              <a:effectLst/>
              <a:uLnTx/>
              <a:uFillTx/>
              <a:latin typeface="Montserrat Medium" panose="00000600000000000000" pitchFamily="2" charset="0"/>
            </a:endParaRPr>
          </a:p>
        </p:txBody>
      </p:sp>
      <p:sp>
        <p:nvSpPr>
          <p:cNvPr id="52" name="Rectangle 24">
            <a:extLst>
              <a:ext uri="{FF2B5EF4-FFF2-40B4-BE49-F238E27FC236}">
                <a16:creationId xmlns:a16="http://schemas.microsoft.com/office/drawing/2014/main" id="{AD084286-322B-1FFE-135A-D1D58464C9A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7249" y="3472502"/>
            <a:ext cx="21066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altLang="es-CO" sz="1400" b="1" dirty="0">
                <a:solidFill>
                  <a:srgbClr val="00B0CA"/>
                </a:solidFill>
                <a:latin typeface="Montserrat Medium" panose="00000600000000000000" pitchFamily="2" charset="0"/>
              </a:rPr>
              <a:t>4</a:t>
            </a:r>
            <a:endParaRPr kumimoji="0" lang="es-CO" altLang="es-CO" sz="1000" b="0" i="0" u="none" strike="noStrike" kern="1200" cap="none" spc="0" normalizeH="0" baseline="0" noProof="0" dirty="0">
              <a:ln>
                <a:noFill/>
              </a:ln>
              <a:solidFill>
                <a:srgbClr val="00B0CA"/>
              </a:solidFill>
              <a:effectLst/>
              <a:uLnTx/>
              <a:uFillTx/>
              <a:latin typeface="Montserrat Medium" panose="00000600000000000000" pitchFamily="2" charset="0"/>
            </a:endParaRPr>
          </a:p>
        </p:txBody>
      </p:sp>
      <p:sp>
        <p:nvSpPr>
          <p:cNvPr id="53" name="Rectangle 24">
            <a:extLst>
              <a:ext uri="{FF2B5EF4-FFF2-40B4-BE49-F238E27FC236}">
                <a16:creationId xmlns:a16="http://schemas.microsoft.com/office/drawing/2014/main" id="{C59DFD13-95CA-25CD-41FA-4FA131B9BBE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77493" y="3495309"/>
            <a:ext cx="17137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005F5F"/>
                </a:solidFill>
                <a:effectLst/>
                <a:uLnTx/>
                <a:uFillTx/>
                <a:latin typeface="Montserrat Medium" panose="00000600000000000000" pitchFamily="2" charset="0"/>
              </a:rPr>
              <a:t>5</a:t>
            </a:r>
            <a:endParaRPr kumimoji="0" lang="es-CO" altLang="es-CO" sz="1000" b="0" i="0" u="none" strike="noStrike" kern="1200" cap="none" spc="0" normalizeH="0" baseline="0" noProof="0" dirty="0">
              <a:ln>
                <a:noFill/>
              </a:ln>
              <a:solidFill>
                <a:srgbClr val="005F5F"/>
              </a:solidFill>
              <a:effectLst/>
              <a:uLnTx/>
              <a:uFillTx/>
              <a:latin typeface="Montserrat Medium" panose="00000600000000000000" pitchFamily="2" charset="0"/>
            </a:endParaRPr>
          </a:p>
        </p:txBody>
      </p:sp>
      <p:sp>
        <p:nvSpPr>
          <p:cNvPr id="43" name="Rectangle 24">
            <a:extLst>
              <a:ext uri="{FF2B5EF4-FFF2-40B4-BE49-F238E27FC236}">
                <a16:creationId xmlns:a16="http://schemas.microsoft.com/office/drawing/2014/main" id="{5F412357-6458-D4AF-7D40-1529424A0CD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1002" y="2081312"/>
            <a:ext cx="621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1400" b="1" i="0" u="none" strike="noStrike" kern="1200" cap="none" spc="0" normalizeH="0" baseline="0" noProof="0" dirty="0">
                <a:ln>
                  <a:noFill/>
                </a:ln>
                <a:solidFill>
                  <a:srgbClr val="C4D400"/>
                </a:solidFill>
                <a:effectLst/>
                <a:uLnTx/>
                <a:uFillTx/>
                <a:latin typeface="Montserrat Medium" panose="00000600000000000000" pitchFamily="2" charset="0"/>
              </a:rPr>
              <a:t>1</a:t>
            </a:r>
            <a:endParaRPr kumimoji="0" lang="es-CO" altLang="es-C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749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A882D-2B01-7A7A-88B3-646D02A7D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05349F1-9654-9200-AAD6-D5299F648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96036" cy="436728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1D95A18-B4CF-DD89-4542-40372C1D9EAA}"/>
              </a:ext>
            </a:extLst>
          </p:cNvPr>
          <p:cNvSpPr txBox="1"/>
          <p:nvPr/>
        </p:nvSpPr>
        <p:spPr>
          <a:xfrm>
            <a:off x="397125" y="385505"/>
            <a:ext cx="3932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defRPr>
            </a:lvl1pPr>
          </a:lstStyle>
          <a:p>
            <a:r>
              <a:rPr lang="es-CO" dirty="0"/>
              <a:t>2017 se Crea el E-FAG:</a:t>
            </a:r>
            <a:endParaRPr lang="es-CO" dirty="0">
              <a:solidFill>
                <a:schemeClr val="tx1"/>
              </a:solidFill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8A9DB687-BA42-C973-CBF0-668CB5C329BB}"/>
              </a:ext>
            </a:extLst>
          </p:cNvPr>
          <p:cNvGrpSpPr/>
          <p:nvPr/>
        </p:nvGrpSpPr>
        <p:grpSpPr>
          <a:xfrm>
            <a:off x="372514" y="1553597"/>
            <a:ext cx="11569662" cy="5141283"/>
            <a:chOff x="-252375" y="739783"/>
            <a:chExt cx="11569662" cy="5141283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03480CE7-91FF-FC65-464B-0A8B849F87C7}"/>
                </a:ext>
              </a:extLst>
            </p:cNvPr>
            <p:cNvGrpSpPr/>
            <p:nvPr/>
          </p:nvGrpSpPr>
          <p:grpSpPr>
            <a:xfrm>
              <a:off x="3265079" y="739783"/>
              <a:ext cx="5144032" cy="4765239"/>
              <a:chOff x="3335281" y="843420"/>
              <a:chExt cx="5144032" cy="5184941"/>
            </a:xfrm>
          </p:grpSpPr>
          <p:grpSp>
            <p:nvGrpSpPr>
              <p:cNvPr id="5" name="Grupo 4">
                <a:extLst>
                  <a:ext uri="{FF2B5EF4-FFF2-40B4-BE49-F238E27FC236}">
                    <a16:creationId xmlns:a16="http://schemas.microsoft.com/office/drawing/2014/main" id="{8CF1D09C-CFA7-0AF9-F3FB-2BF69D9A0165}"/>
                  </a:ext>
                </a:extLst>
              </p:cNvPr>
              <p:cNvGrpSpPr/>
              <p:nvPr/>
            </p:nvGrpSpPr>
            <p:grpSpPr>
              <a:xfrm>
                <a:off x="3335281" y="843420"/>
                <a:ext cx="5144032" cy="5184941"/>
                <a:chOff x="3335281" y="843420"/>
                <a:chExt cx="5144032" cy="5184941"/>
              </a:xfrm>
            </p:grpSpPr>
            <p:grpSp>
              <p:nvGrpSpPr>
                <p:cNvPr id="7" name="Group 1">
                  <a:extLst>
                    <a:ext uri="{FF2B5EF4-FFF2-40B4-BE49-F238E27FC236}">
                      <a16:creationId xmlns:a16="http://schemas.microsoft.com/office/drawing/2014/main" id="{698B5BEC-0033-8730-23C3-E40CF2547DA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3335281" y="843420"/>
                  <a:ext cx="5144032" cy="5184941"/>
                  <a:chOff x="3527957" y="896338"/>
                  <a:chExt cx="5041872" cy="5081968"/>
                </a:xfrm>
                <a:effectLst>
                  <a:innerShdw dist="38100" dir="2700000">
                    <a:prstClr val="black">
                      <a:alpha val="30000"/>
                    </a:prstClr>
                  </a:innerShdw>
                </a:effectLst>
              </p:grpSpPr>
              <p:sp>
                <p:nvSpPr>
                  <p:cNvPr id="15" name="Shape">
                    <a:extLst>
                      <a:ext uri="{FF2B5EF4-FFF2-40B4-BE49-F238E27FC236}">
                        <a16:creationId xmlns:a16="http://schemas.microsoft.com/office/drawing/2014/main" id="{FCF2AC8C-C559-38EB-126A-3B756A8E142E}"/>
                      </a:ext>
                    </a:extLst>
                  </p:cNvPr>
                  <p:cNvSpPr/>
                  <p:nvPr/>
                </p:nvSpPr>
                <p:spPr>
                  <a:xfrm>
                    <a:off x="3527957" y="896338"/>
                    <a:ext cx="5041872" cy="50819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33" h="21224" extrusionOk="0">
                        <a:moveTo>
                          <a:pt x="20996" y="8032"/>
                        </a:moveTo>
                        <a:cubicBezTo>
                          <a:pt x="20735" y="6525"/>
                          <a:pt x="19275" y="5555"/>
                          <a:pt x="17800" y="5881"/>
                        </a:cubicBezTo>
                        <a:cubicBezTo>
                          <a:pt x="17050" y="6047"/>
                          <a:pt x="16443" y="6516"/>
                          <a:pt x="16081" y="7131"/>
                        </a:cubicBezTo>
                        <a:cubicBezTo>
                          <a:pt x="16052" y="7180"/>
                          <a:pt x="16025" y="7230"/>
                          <a:pt x="16000" y="7281"/>
                        </a:cubicBezTo>
                        <a:cubicBezTo>
                          <a:pt x="15986" y="7308"/>
                          <a:pt x="15972" y="7337"/>
                          <a:pt x="15959" y="7364"/>
                        </a:cubicBezTo>
                        <a:cubicBezTo>
                          <a:pt x="15933" y="7421"/>
                          <a:pt x="15906" y="7477"/>
                          <a:pt x="15872" y="7530"/>
                        </a:cubicBezTo>
                        <a:cubicBezTo>
                          <a:pt x="15505" y="8105"/>
                          <a:pt x="14920" y="8541"/>
                          <a:pt x="14202" y="8699"/>
                        </a:cubicBezTo>
                        <a:cubicBezTo>
                          <a:pt x="14143" y="8713"/>
                          <a:pt x="14085" y="8723"/>
                          <a:pt x="14027" y="8732"/>
                        </a:cubicBezTo>
                        <a:cubicBezTo>
                          <a:pt x="13038" y="8882"/>
                          <a:pt x="12268" y="7827"/>
                          <a:pt x="12722" y="6936"/>
                        </a:cubicBezTo>
                        <a:cubicBezTo>
                          <a:pt x="12724" y="6931"/>
                          <a:pt x="12727" y="6926"/>
                          <a:pt x="12731" y="6921"/>
                        </a:cubicBezTo>
                        <a:cubicBezTo>
                          <a:pt x="13068" y="6267"/>
                          <a:pt x="13639" y="5813"/>
                          <a:pt x="14289" y="5606"/>
                        </a:cubicBezTo>
                        <a:cubicBezTo>
                          <a:pt x="14349" y="5587"/>
                          <a:pt x="14410" y="5575"/>
                          <a:pt x="14472" y="5565"/>
                        </a:cubicBezTo>
                        <a:cubicBezTo>
                          <a:pt x="14502" y="5560"/>
                          <a:pt x="14533" y="5555"/>
                          <a:pt x="14564" y="5548"/>
                        </a:cubicBezTo>
                        <a:cubicBezTo>
                          <a:pt x="14620" y="5536"/>
                          <a:pt x="14675" y="5522"/>
                          <a:pt x="14729" y="5507"/>
                        </a:cubicBezTo>
                        <a:cubicBezTo>
                          <a:pt x="15454" y="5304"/>
                          <a:pt x="16092" y="4797"/>
                          <a:pt x="16434" y="4049"/>
                        </a:cubicBezTo>
                        <a:cubicBezTo>
                          <a:pt x="16999" y="2815"/>
                          <a:pt x="16521" y="1313"/>
                          <a:pt x="15346" y="635"/>
                        </a:cubicBezTo>
                        <a:cubicBezTo>
                          <a:pt x="14023" y="-130"/>
                          <a:pt x="12345" y="374"/>
                          <a:pt x="11649" y="1717"/>
                        </a:cubicBezTo>
                        <a:cubicBezTo>
                          <a:pt x="11297" y="2402"/>
                          <a:pt x="11268" y="3167"/>
                          <a:pt x="11508" y="3839"/>
                        </a:cubicBezTo>
                        <a:cubicBezTo>
                          <a:pt x="11527" y="3894"/>
                          <a:pt x="11547" y="3947"/>
                          <a:pt x="11571" y="3998"/>
                        </a:cubicBezTo>
                        <a:cubicBezTo>
                          <a:pt x="11583" y="4027"/>
                          <a:pt x="11597" y="4054"/>
                          <a:pt x="11610" y="4083"/>
                        </a:cubicBezTo>
                        <a:cubicBezTo>
                          <a:pt x="11638" y="4140"/>
                          <a:pt x="11663" y="4196"/>
                          <a:pt x="11682" y="4256"/>
                        </a:cubicBezTo>
                        <a:cubicBezTo>
                          <a:pt x="11888" y="4906"/>
                          <a:pt x="11849" y="5635"/>
                          <a:pt x="11511" y="6289"/>
                        </a:cubicBezTo>
                        <a:cubicBezTo>
                          <a:pt x="11508" y="6294"/>
                          <a:pt x="11506" y="6299"/>
                          <a:pt x="11503" y="6304"/>
                        </a:cubicBezTo>
                        <a:cubicBezTo>
                          <a:pt x="11044" y="7178"/>
                          <a:pt x="9748" y="7125"/>
                          <a:pt x="9356" y="6221"/>
                        </a:cubicBezTo>
                        <a:cubicBezTo>
                          <a:pt x="9353" y="6212"/>
                          <a:pt x="9349" y="6204"/>
                          <a:pt x="9344" y="6195"/>
                        </a:cubicBezTo>
                        <a:cubicBezTo>
                          <a:pt x="9058" y="5516"/>
                          <a:pt x="9075" y="4785"/>
                          <a:pt x="9332" y="4153"/>
                        </a:cubicBezTo>
                        <a:cubicBezTo>
                          <a:pt x="9356" y="4095"/>
                          <a:pt x="9385" y="4042"/>
                          <a:pt x="9416" y="3988"/>
                        </a:cubicBezTo>
                        <a:cubicBezTo>
                          <a:pt x="9431" y="3960"/>
                          <a:pt x="9446" y="3933"/>
                          <a:pt x="9462" y="3906"/>
                        </a:cubicBezTo>
                        <a:cubicBezTo>
                          <a:pt x="9489" y="3855"/>
                          <a:pt x="9513" y="3803"/>
                          <a:pt x="9537" y="3752"/>
                        </a:cubicBezTo>
                        <a:cubicBezTo>
                          <a:pt x="9845" y="3064"/>
                          <a:pt x="9862" y="2250"/>
                          <a:pt x="9508" y="1507"/>
                        </a:cubicBezTo>
                        <a:cubicBezTo>
                          <a:pt x="8923" y="283"/>
                          <a:pt x="7463" y="-309"/>
                          <a:pt x="6191" y="160"/>
                        </a:cubicBezTo>
                        <a:cubicBezTo>
                          <a:pt x="4757" y="690"/>
                          <a:pt x="4070" y="2303"/>
                          <a:pt x="4658" y="3698"/>
                        </a:cubicBezTo>
                        <a:cubicBezTo>
                          <a:pt x="4957" y="4408"/>
                          <a:pt x="5528" y="4918"/>
                          <a:pt x="6196" y="5164"/>
                        </a:cubicBezTo>
                        <a:cubicBezTo>
                          <a:pt x="6249" y="5183"/>
                          <a:pt x="6304" y="5202"/>
                          <a:pt x="6358" y="5219"/>
                        </a:cubicBezTo>
                        <a:cubicBezTo>
                          <a:pt x="6389" y="5227"/>
                          <a:pt x="6418" y="5236"/>
                          <a:pt x="6449" y="5243"/>
                        </a:cubicBezTo>
                        <a:cubicBezTo>
                          <a:pt x="6510" y="5258"/>
                          <a:pt x="6570" y="5275"/>
                          <a:pt x="6628" y="5299"/>
                        </a:cubicBezTo>
                        <a:cubicBezTo>
                          <a:pt x="7259" y="5555"/>
                          <a:pt x="7792" y="6053"/>
                          <a:pt x="8079" y="6731"/>
                        </a:cubicBezTo>
                        <a:cubicBezTo>
                          <a:pt x="8108" y="6798"/>
                          <a:pt x="8132" y="6866"/>
                          <a:pt x="8154" y="6933"/>
                        </a:cubicBezTo>
                        <a:cubicBezTo>
                          <a:pt x="8428" y="7764"/>
                          <a:pt x="7623" y="8576"/>
                          <a:pt x="6795" y="8297"/>
                        </a:cubicBezTo>
                        <a:cubicBezTo>
                          <a:pt x="6790" y="8295"/>
                          <a:pt x="6785" y="8293"/>
                          <a:pt x="6781" y="8291"/>
                        </a:cubicBezTo>
                        <a:cubicBezTo>
                          <a:pt x="6085" y="8052"/>
                          <a:pt x="5553" y="7554"/>
                          <a:pt x="5255" y="6939"/>
                        </a:cubicBezTo>
                        <a:cubicBezTo>
                          <a:pt x="5228" y="6883"/>
                          <a:pt x="5207" y="6825"/>
                          <a:pt x="5188" y="6765"/>
                        </a:cubicBezTo>
                        <a:cubicBezTo>
                          <a:pt x="5178" y="6736"/>
                          <a:pt x="5168" y="6705"/>
                          <a:pt x="5158" y="6676"/>
                        </a:cubicBezTo>
                        <a:cubicBezTo>
                          <a:pt x="5137" y="6624"/>
                          <a:pt x="5117" y="6571"/>
                          <a:pt x="5093" y="6518"/>
                        </a:cubicBezTo>
                        <a:cubicBezTo>
                          <a:pt x="4786" y="5830"/>
                          <a:pt x="4193" y="5272"/>
                          <a:pt x="3403" y="5043"/>
                        </a:cubicBezTo>
                        <a:cubicBezTo>
                          <a:pt x="2102" y="4664"/>
                          <a:pt x="687" y="5357"/>
                          <a:pt x="189" y="6618"/>
                        </a:cubicBezTo>
                        <a:cubicBezTo>
                          <a:pt x="-374" y="8040"/>
                          <a:pt x="369" y="9630"/>
                          <a:pt x="1798" y="10121"/>
                        </a:cubicBezTo>
                        <a:cubicBezTo>
                          <a:pt x="2527" y="10371"/>
                          <a:pt x="3287" y="10287"/>
                          <a:pt x="3916" y="9951"/>
                        </a:cubicBezTo>
                        <a:cubicBezTo>
                          <a:pt x="3967" y="9923"/>
                          <a:pt x="4017" y="9896"/>
                          <a:pt x="4065" y="9865"/>
                        </a:cubicBezTo>
                        <a:cubicBezTo>
                          <a:pt x="4092" y="9848"/>
                          <a:pt x="4118" y="9831"/>
                          <a:pt x="4143" y="9814"/>
                        </a:cubicBezTo>
                        <a:cubicBezTo>
                          <a:pt x="4194" y="9780"/>
                          <a:pt x="4247" y="9746"/>
                          <a:pt x="4302" y="9719"/>
                        </a:cubicBezTo>
                        <a:cubicBezTo>
                          <a:pt x="4914" y="9418"/>
                          <a:pt x="5640" y="9352"/>
                          <a:pt x="6336" y="9590"/>
                        </a:cubicBezTo>
                        <a:cubicBezTo>
                          <a:pt x="6813" y="9754"/>
                          <a:pt x="7211" y="10041"/>
                          <a:pt x="7511" y="10403"/>
                        </a:cubicBezTo>
                        <a:cubicBezTo>
                          <a:pt x="7555" y="10456"/>
                          <a:pt x="7583" y="10521"/>
                          <a:pt x="7593" y="10589"/>
                        </a:cubicBezTo>
                        <a:cubicBezTo>
                          <a:pt x="7593" y="10589"/>
                          <a:pt x="7593" y="10591"/>
                          <a:pt x="7593" y="10591"/>
                        </a:cubicBezTo>
                        <a:cubicBezTo>
                          <a:pt x="7601" y="10652"/>
                          <a:pt x="7600" y="10715"/>
                          <a:pt x="7581" y="10774"/>
                        </a:cubicBezTo>
                        <a:cubicBezTo>
                          <a:pt x="7410" y="11301"/>
                          <a:pt x="7078" y="11779"/>
                          <a:pt x="6592" y="12124"/>
                        </a:cubicBezTo>
                        <a:cubicBezTo>
                          <a:pt x="5992" y="12549"/>
                          <a:pt x="5277" y="12691"/>
                          <a:pt x="4605" y="12576"/>
                        </a:cubicBezTo>
                        <a:cubicBezTo>
                          <a:pt x="4544" y="12566"/>
                          <a:pt x="4484" y="12547"/>
                          <a:pt x="4424" y="12528"/>
                        </a:cubicBezTo>
                        <a:cubicBezTo>
                          <a:pt x="4395" y="12518"/>
                          <a:pt x="4365" y="12510"/>
                          <a:pt x="4334" y="12501"/>
                        </a:cubicBezTo>
                        <a:cubicBezTo>
                          <a:pt x="4280" y="12486"/>
                          <a:pt x="4223" y="12472"/>
                          <a:pt x="4167" y="12462"/>
                        </a:cubicBezTo>
                        <a:cubicBezTo>
                          <a:pt x="3430" y="12308"/>
                          <a:pt x="2631" y="12467"/>
                          <a:pt x="1984" y="12974"/>
                        </a:cubicBezTo>
                        <a:cubicBezTo>
                          <a:pt x="917" y="13810"/>
                          <a:pt x="653" y="15366"/>
                          <a:pt x="1386" y="16506"/>
                        </a:cubicBezTo>
                        <a:cubicBezTo>
                          <a:pt x="2211" y="17793"/>
                          <a:pt x="3933" y="18117"/>
                          <a:pt x="5166" y="17243"/>
                        </a:cubicBezTo>
                        <a:cubicBezTo>
                          <a:pt x="5794" y="16798"/>
                          <a:pt x="6171" y="16130"/>
                          <a:pt x="6264" y="15424"/>
                        </a:cubicBezTo>
                        <a:cubicBezTo>
                          <a:pt x="6271" y="15367"/>
                          <a:pt x="6278" y="15311"/>
                          <a:pt x="6281" y="15253"/>
                        </a:cubicBezTo>
                        <a:cubicBezTo>
                          <a:pt x="6283" y="15222"/>
                          <a:pt x="6285" y="15190"/>
                          <a:pt x="6287" y="15159"/>
                        </a:cubicBezTo>
                        <a:cubicBezTo>
                          <a:pt x="6288" y="15096"/>
                          <a:pt x="6292" y="15034"/>
                          <a:pt x="6302" y="14973"/>
                        </a:cubicBezTo>
                        <a:cubicBezTo>
                          <a:pt x="6416" y="14300"/>
                          <a:pt x="6786" y="13672"/>
                          <a:pt x="7386" y="13247"/>
                        </a:cubicBezTo>
                        <a:cubicBezTo>
                          <a:pt x="7392" y="13244"/>
                          <a:pt x="7397" y="13240"/>
                          <a:pt x="7402" y="13237"/>
                        </a:cubicBezTo>
                        <a:cubicBezTo>
                          <a:pt x="8338" y="12583"/>
                          <a:pt x="9653" y="13271"/>
                          <a:pt x="9663" y="14415"/>
                        </a:cubicBezTo>
                        <a:cubicBezTo>
                          <a:pt x="9663" y="14422"/>
                          <a:pt x="9663" y="14428"/>
                          <a:pt x="9663" y="14435"/>
                        </a:cubicBezTo>
                        <a:cubicBezTo>
                          <a:pt x="9663" y="15173"/>
                          <a:pt x="9365" y="15839"/>
                          <a:pt x="8882" y="16320"/>
                        </a:cubicBezTo>
                        <a:cubicBezTo>
                          <a:pt x="8838" y="16364"/>
                          <a:pt x="8790" y="16402"/>
                          <a:pt x="8740" y="16439"/>
                        </a:cubicBezTo>
                        <a:cubicBezTo>
                          <a:pt x="8715" y="16458"/>
                          <a:pt x="8691" y="16477"/>
                          <a:pt x="8667" y="16497"/>
                        </a:cubicBezTo>
                        <a:cubicBezTo>
                          <a:pt x="8623" y="16533"/>
                          <a:pt x="8580" y="16571"/>
                          <a:pt x="8539" y="16610"/>
                        </a:cubicBezTo>
                        <a:cubicBezTo>
                          <a:pt x="7988" y="17124"/>
                          <a:pt x="7656" y="17868"/>
                          <a:pt x="7693" y="18689"/>
                        </a:cubicBezTo>
                        <a:cubicBezTo>
                          <a:pt x="7758" y="20045"/>
                          <a:pt x="8872" y="21160"/>
                          <a:pt x="10226" y="21221"/>
                        </a:cubicBezTo>
                        <a:cubicBezTo>
                          <a:pt x="11752" y="21291"/>
                          <a:pt x="13012" y="20072"/>
                          <a:pt x="13012" y="18560"/>
                        </a:cubicBezTo>
                        <a:cubicBezTo>
                          <a:pt x="13012" y="17790"/>
                          <a:pt x="12685" y="17097"/>
                          <a:pt x="12164" y="16610"/>
                        </a:cubicBezTo>
                        <a:cubicBezTo>
                          <a:pt x="12124" y="16571"/>
                          <a:pt x="12079" y="16533"/>
                          <a:pt x="12035" y="16497"/>
                        </a:cubicBezTo>
                        <a:cubicBezTo>
                          <a:pt x="12011" y="16477"/>
                          <a:pt x="11985" y="16458"/>
                          <a:pt x="11962" y="16439"/>
                        </a:cubicBezTo>
                        <a:cubicBezTo>
                          <a:pt x="11912" y="16402"/>
                          <a:pt x="11863" y="16363"/>
                          <a:pt x="11818" y="16318"/>
                        </a:cubicBezTo>
                        <a:cubicBezTo>
                          <a:pt x="11336" y="15837"/>
                          <a:pt x="11037" y="15169"/>
                          <a:pt x="11037" y="14434"/>
                        </a:cubicBezTo>
                        <a:cubicBezTo>
                          <a:pt x="11037" y="14360"/>
                          <a:pt x="11041" y="14288"/>
                          <a:pt x="11046" y="14218"/>
                        </a:cubicBezTo>
                        <a:cubicBezTo>
                          <a:pt x="11116" y="13346"/>
                          <a:pt x="12173" y="12911"/>
                          <a:pt x="12828" y="13491"/>
                        </a:cubicBezTo>
                        <a:cubicBezTo>
                          <a:pt x="12831" y="13495"/>
                          <a:pt x="12835" y="13498"/>
                          <a:pt x="12840" y="13501"/>
                        </a:cubicBezTo>
                        <a:cubicBezTo>
                          <a:pt x="13387" y="13993"/>
                          <a:pt x="13684" y="14659"/>
                          <a:pt x="13721" y="15340"/>
                        </a:cubicBezTo>
                        <a:cubicBezTo>
                          <a:pt x="13725" y="15401"/>
                          <a:pt x="13721" y="15465"/>
                          <a:pt x="13716" y="15526"/>
                        </a:cubicBezTo>
                        <a:cubicBezTo>
                          <a:pt x="13713" y="15557"/>
                          <a:pt x="13711" y="15588"/>
                          <a:pt x="13709" y="15620"/>
                        </a:cubicBezTo>
                        <a:cubicBezTo>
                          <a:pt x="13708" y="15676"/>
                          <a:pt x="13706" y="15734"/>
                          <a:pt x="13708" y="15791"/>
                        </a:cubicBezTo>
                        <a:cubicBezTo>
                          <a:pt x="13723" y="16544"/>
                          <a:pt x="14054" y="17290"/>
                          <a:pt x="14692" y="17807"/>
                        </a:cubicBezTo>
                        <a:cubicBezTo>
                          <a:pt x="15744" y="18664"/>
                          <a:pt x="17316" y="18575"/>
                          <a:pt x="18266" y="17605"/>
                        </a:cubicBezTo>
                        <a:cubicBezTo>
                          <a:pt x="19337" y="16513"/>
                          <a:pt x="19270" y="14761"/>
                          <a:pt x="18143" y="13752"/>
                        </a:cubicBezTo>
                        <a:cubicBezTo>
                          <a:pt x="17570" y="13239"/>
                          <a:pt x="16837" y="13020"/>
                          <a:pt x="16126" y="13085"/>
                        </a:cubicBezTo>
                        <a:cubicBezTo>
                          <a:pt x="16069" y="13090"/>
                          <a:pt x="16011" y="13097"/>
                          <a:pt x="15955" y="13105"/>
                        </a:cubicBezTo>
                        <a:cubicBezTo>
                          <a:pt x="15924" y="13111"/>
                          <a:pt x="15894" y="13116"/>
                          <a:pt x="15863" y="13122"/>
                        </a:cubicBezTo>
                        <a:cubicBezTo>
                          <a:pt x="15802" y="13134"/>
                          <a:pt x="15740" y="13145"/>
                          <a:pt x="15679" y="13148"/>
                        </a:cubicBezTo>
                        <a:cubicBezTo>
                          <a:pt x="14999" y="13186"/>
                          <a:pt x="14303" y="12965"/>
                          <a:pt x="13755" y="12474"/>
                        </a:cubicBezTo>
                        <a:cubicBezTo>
                          <a:pt x="13750" y="12470"/>
                          <a:pt x="13747" y="12465"/>
                          <a:pt x="13742" y="12462"/>
                        </a:cubicBezTo>
                        <a:cubicBezTo>
                          <a:pt x="12951" y="11743"/>
                          <a:pt x="13264" y="10415"/>
                          <a:pt x="14284" y="10098"/>
                        </a:cubicBezTo>
                        <a:cubicBezTo>
                          <a:pt x="14356" y="10075"/>
                          <a:pt x="14427" y="10057"/>
                          <a:pt x="14502" y="10039"/>
                        </a:cubicBezTo>
                        <a:cubicBezTo>
                          <a:pt x="15220" y="9881"/>
                          <a:pt x="15935" y="10029"/>
                          <a:pt x="16509" y="10396"/>
                        </a:cubicBezTo>
                        <a:cubicBezTo>
                          <a:pt x="16562" y="10430"/>
                          <a:pt x="16610" y="10470"/>
                          <a:pt x="16658" y="10511"/>
                        </a:cubicBezTo>
                        <a:cubicBezTo>
                          <a:pt x="16682" y="10531"/>
                          <a:pt x="16705" y="10550"/>
                          <a:pt x="16729" y="10570"/>
                        </a:cubicBezTo>
                        <a:cubicBezTo>
                          <a:pt x="16774" y="10606"/>
                          <a:pt x="16820" y="10639"/>
                          <a:pt x="16867" y="10671"/>
                        </a:cubicBezTo>
                        <a:cubicBezTo>
                          <a:pt x="17486" y="11100"/>
                          <a:pt x="18285" y="11265"/>
                          <a:pt x="19077" y="11050"/>
                        </a:cubicBezTo>
                        <a:cubicBezTo>
                          <a:pt x="20380" y="10698"/>
                          <a:pt x="21226" y="9369"/>
                          <a:pt x="20996" y="803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 w="12700">
                    <a:miter lim="400000"/>
                  </a:ln>
                  <a:effectLst>
                    <a:innerShdw blurRad="63500" dist="50800" dir="2700000">
                      <a:prstClr val="black">
                        <a:alpha val="15000"/>
                      </a:prstClr>
                    </a:innerShdw>
                  </a:effectLst>
                </p:spPr>
                <p:txBody>
                  <a:bodyPr lIns="38100" tIns="38100" rIns="38100" bIns="38100" anchor="ctr"/>
                  <a:lstStyle/>
                  <a:p>
                    <a:pPr>
                      <a:defRPr sz="3000">
                        <a:solidFill>
                          <a:srgbClr val="FFFFFF"/>
                        </a:solidFill>
                      </a:defRPr>
                    </a:pPr>
                    <a:endParaRPr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6" name="Circle">
                    <a:extLst>
                      <a:ext uri="{FF2B5EF4-FFF2-40B4-BE49-F238E27FC236}">
                        <a16:creationId xmlns:a16="http://schemas.microsoft.com/office/drawing/2014/main" id="{0B7893C4-5E72-ACC7-0475-5ED456F80BBD}"/>
                      </a:ext>
                    </a:extLst>
                  </p:cNvPr>
                  <p:cNvSpPr/>
                  <p:nvPr/>
                </p:nvSpPr>
                <p:spPr>
                  <a:xfrm>
                    <a:off x="5404727" y="2730573"/>
                    <a:ext cx="1274154" cy="1277485"/>
                  </a:xfrm>
                  <a:prstGeom prst="ellipse">
                    <a:avLst/>
                  </a:prstGeom>
                  <a:solidFill>
                    <a:srgbClr val="A5A5A5"/>
                  </a:solidFill>
                  <a:ln w="12700">
                    <a:miter lim="400000"/>
                  </a:ln>
                  <a:effectLst>
                    <a:innerShdw dist="38100" dir="2700000">
                      <a:prstClr val="black">
                        <a:alpha val="15000"/>
                      </a:prstClr>
                    </a:innerShdw>
                  </a:effectLst>
                </p:spPr>
                <p:txBody>
                  <a:bodyPr lIns="38100" tIns="38100" rIns="38100" bIns="38100" anchor="ctr"/>
                  <a:lstStyle/>
                  <a:p>
                    <a:pPr>
                      <a:defRPr sz="3000">
                        <a:solidFill>
                          <a:srgbClr val="FFFFFF"/>
                        </a:solidFill>
                      </a:defRPr>
                    </a:pPr>
                    <a:endParaRPr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" name="Circle">
                    <a:extLst>
                      <a:ext uri="{FF2B5EF4-FFF2-40B4-BE49-F238E27FC236}">
                        <a16:creationId xmlns:a16="http://schemas.microsoft.com/office/drawing/2014/main" id="{44B67A7B-2898-C336-6AC8-6C2F32965479}"/>
                      </a:ext>
                    </a:extLst>
                  </p:cNvPr>
                  <p:cNvSpPr/>
                  <p:nvPr/>
                </p:nvSpPr>
                <p:spPr>
                  <a:xfrm>
                    <a:off x="3834357" y="3968221"/>
                    <a:ext cx="1111813" cy="1111813"/>
                  </a:xfrm>
                  <a:prstGeom prst="ellipse">
                    <a:avLst/>
                  </a:prstGeom>
                  <a:solidFill>
                    <a:schemeClr val="accent4"/>
                  </a:solidFill>
                  <a:ln w="12700">
                    <a:miter lim="400000"/>
                  </a:ln>
                  <a:effectLst>
                    <a:innerShdw dist="38100" dir="2700000">
                      <a:prstClr val="black">
                        <a:alpha val="15000"/>
                      </a:prstClr>
                    </a:innerShdw>
                  </a:effectLst>
                </p:spPr>
                <p:txBody>
                  <a:bodyPr lIns="38100" tIns="38100" rIns="38100" bIns="38100" anchor="ctr"/>
                  <a:lstStyle/>
                  <a:p>
                    <a:pPr>
                      <a:defRPr sz="3000">
                        <a:solidFill>
                          <a:srgbClr val="FFFFFF"/>
                        </a:solidFill>
                      </a:defRPr>
                    </a:pPr>
                    <a:endParaRPr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" name="Circle">
                    <a:extLst>
                      <a:ext uri="{FF2B5EF4-FFF2-40B4-BE49-F238E27FC236}">
                        <a16:creationId xmlns:a16="http://schemas.microsoft.com/office/drawing/2014/main" id="{988D6DC9-DC76-5ECC-51B6-CEB385824759}"/>
                      </a:ext>
                    </a:extLst>
                  </p:cNvPr>
                  <p:cNvSpPr/>
                  <p:nvPr/>
                </p:nvSpPr>
                <p:spPr>
                  <a:xfrm>
                    <a:off x="6900790" y="4137173"/>
                    <a:ext cx="1111813" cy="1111813"/>
                  </a:xfrm>
                  <a:prstGeom prst="ellipse">
                    <a:avLst/>
                  </a:prstGeom>
                  <a:solidFill>
                    <a:srgbClr val="6E9928"/>
                  </a:solidFill>
                  <a:ln w="12700">
                    <a:miter lim="400000"/>
                  </a:ln>
                  <a:effectLst>
                    <a:innerShdw dist="38100" dir="2700000">
                      <a:prstClr val="black">
                        <a:alpha val="15000"/>
                      </a:prstClr>
                    </a:innerShdw>
                  </a:effectLst>
                </p:spPr>
                <p:txBody>
                  <a:bodyPr lIns="38100" tIns="38100" rIns="38100" bIns="38100" anchor="ctr"/>
                  <a:lstStyle/>
                  <a:p>
                    <a:pPr>
                      <a:defRPr sz="3000">
                        <a:solidFill>
                          <a:srgbClr val="FFFFFF"/>
                        </a:solidFill>
                      </a:defRPr>
                    </a:pPr>
                    <a:endParaRPr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" name="Circle">
                    <a:extLst>
                      <a:ext uri="{FF2B5EF4-FFF2-40B4-BE49-F238E27FC236}">
                        <a16:creationId xmlns:a16="http://schemas.microsoft.com/office/drawing/2014/main" id="{6DEA2AA0-BDB7-BC25-11EF-6A6B38708C15}"/>
                      </a:ext>
                    </a:extLst>
                  </p:cNvPr>
                  <p:cNvSpPr/>
                  <p:nvPr/>
                </p:nvSpPr>
                <p:spPr>
                  <a:xfrm>
                    <a:off x="4693758" y="989072"/>
                    <a:ext cx="1111813" cy="1111813"/>
                  </a:xfrm>
                  <a:prstGeom prst="ellipse">
                    <a:avLst/>
                  </a:prstGeom>
                  <a:solidFill>
                    <a:srgbClr val="00B0CA"/>
                  </a:solidFill>
                  <a:ln w="12700">
                    <a:miter lim="400000"/>
                  </a:ln>
                  <a:effectLst>
                    <a:innerShdw dist="38100" dir="2700000">
                      <a:prstClr val="black">
                        <a:alpha val="15000"/>
                      </a:prstClr>
                    </a:innerShdw>
                  </a:effectLst>
                </p:spPr>
                <p:txBody>
                  <a:bodyPr lIns="38100" tIns="38100" rIns="38100" bIns="38100" anchor="ctr"/>
                  <a:lstStyle/>
                  <a:p>
                    <a:pPr>
                      <a:defRPr sz="3000">
                        <a:solidFill>
                          <a:srgbClr val="FFFFFF"/>
                        </a:solidFill>
                      </a:defRPr>
                    </a:pPr>
                    <a:endParaRPr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" name="Circle">
                    <a:extLst>
                      <a:ext uri="{FF2B5EF4-FFF2-40B4-BE49-F238E27FC236}">
                        <a16:creationId xmlns:a16="http://schemas.microsoft.com/office/drawing/2014/main" id="{A21BB5D1-E566-F760-EE01-133E353B38CC}"/>
                      </a:ext>
                    </a:extLst>
                  </p:cNvPr>
                  <p:cNvSpPr/>
                  <p:nvPr/>
                </p:nvSpPr>
                <p:spPr>
                  <a:xfrm>
                    <a:off x="6344883" y="1039958"/>
                    <a:ext cx="1111813" cy="1111813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>
                    <a:miter lim="400000"/>
                  </a:ln>
                  <a:effectLst>
                    <a:innerShdw dist="38100" dir="2700000">
                      <a:prstClr val="black">
                        <a:alpha val="15000"/>
                      </a:prstClr>
                    </a:innerShdw>
                  </a:effectLst>
                </p:spPr>
                <p:txBody>
                  <a:bodyPr lIns="38100" tIns="38100" rIns="38100" bIns="38100" anchor="ctr"/>
                  <a:lstStyle/>
                  <a:p>
                    <a:pPr>
                      <a:defRPr sz="3000">
                        <a:solidFill>
                          <a:srgbClr val="FFFFFF"/>
                        </a:solidFill>
                      </a:defRPr>
                    </a:pPr>
                    <a:endParaRPr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1" name="Circle">
                    <a:extLst>
                      <a:ext uri="{FF2B5EF4-FFF2-40B4-BE49-F238E27FC236}">
                        <a16:creationId xmlns:a16="http://schemas.microsoft.com/office/drawing/2014/main" id="{F0EC060C-7115-582F-FFFE-DD6AF256C84E}"/>
                      </a:ext>
                    </a:extLst>
                  </p:cNvPr>
                  <p:cNvSpPr/>
                  <p:nvPr/>
                </p:nvSpPr>
                <p:spPr>
                  <a:xfrm>
                    <a:off x="5459022" y="4782667"/>
                    <a:ext cx="1111813" cy="1111813"/>
                  </a:xfrm>
                  <a:prstGeom prst="ellipse">
                    <a:avLst/>
                  </a:prstGeom>
                  <a:solidFill>
                    <a:schemeClr val="accent5"/>
                  </a:solidFill>
                  <a:ln w="12700">
                    <a:miter lim="400000"/>
                  </a:ln>
                  <a:effectLst>
                    <a:innerShdw dist="38100" dir="2700000">
                      <a:prstClr val="black">
                        <a:alpha val="15000"/>
                      </a:prstClr>
                    </a:innerShdw>
                  </a:effectLst>
                </p:spPr>
                <p:txBody>
                  <a:bodyPr lIns="38100" tIns="38100" rIns="38100" bIns="38100" anchor="ctr"/>
                  <a:lstStyle/>
                  <a:p>
                    <a:pPr>
                      <a:defRPr sz="3000">
                        <a:solidFill>
                          <a:srgbClr val="FFFFFF"/>
                        </a:solidFill>
                      </a:defRPr>
                    </a:pPr>
                    <a:endParaRPr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2" name="Circle">
                    <a:extLst>
                      <a:ext uri="{FF2B5EF4-FFF2-40B4-BE49-F238E27FC236}">
                        <a16:creationId xmlns:a16="http://schemas.microsoft.com/office/drawing/2014/main" id="{B32799D9-1C95-F5AF-CA3A-288E1CA6F205}"/>
                      </a:ext>
                    </a:extLst>
                  </p:cNvPr>
                  <p:cNvSpPr/>
                  <p:nvPr/>
                </p:nvSpPr>
                <p:spPr>
                  <a:xfrm>
                    <a:off x="3598326" y="2193617"/>
                    <a:ext cx="1111813" cy="1111813"/>
                  </a:xfrm>
                  <a:prstGeom prst="ellipse">
                    <a:avLst/>
                  </a:prstGeom>
                  <a:solidFill>
                    <a:srgbClr val="FF9500"/>
                  </a:solidFill>
                  <a:ln w="12700">
                    <a:miter lim="400000"/>
                  </a:ln>
                  <a:effectLst>
                    <a:innerShdw dist="38100" dir="2700000">
                      <a:prstClr val="black">
                        <a:alpha val="15000"/>
                      </a:prstClr>
                    </a:innerShdw>
                  </a:effectLst>
                </p:spPr>
                <p:txBody>
                  <a:bodyPr lIns="38100" tIns="38100" rIns="38100" bIns="38100" anchor="ctr"/>
                  <a:lstStyle/>
                  <a:p>
                    <a:pPr>
                      <a:defRPr sz="3000">
                        <a:solidFill>
                          <a:srgbClr val="FFFFFF"/>
                        </a:solidFill>
                      </a:defRPr>
                    </a:pPr>
                    <a:endParaRPr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3" name="Circle">
                    <a:extLst>
                      <a:ext uri="{FF2B5EF4-FFF2-40B4-BE49-F238E27FC236}">
                        <a16:creationId xmlns:a16="http://schemas.microsoft.com/office/drawing/2014/main" id="{CEDEA2C2-13C4-2FBC-4A38-2C6FE5DAF599}"/>
                      </a:ext>
                    </a:extLst>
                  </p:cNvPr>
                  <p:cNvSpPr/>
                  <p:nvPr/>
                </p:nvSpPr>
                <p:spPr>
                  <a:xfrm>
                    <a:off x="7391839" y="2396932"/>
                    <a:ext cx="1111813" cy="1111813"/>
                  </a:xfrm>
                  <a:prstGeom prst="ellipse">
                    <a:avLst/>
                  </a:prstGeom>
                  <a:solidFill>
                    <a:srgbClr val="B9D880"/>
                  </a:solidFill>
                  <a:ln w="12700">
                    <a:miter lim="400000"/>
                  </a:ln>
                  <a:effectLst>
                    <a:innerShdw dist="38100" dir="2700000">
                      <a:prstClr val="black">
                        <a:alpha val="15000"/>
                      </a:prstClr>
                    </a:innerShdw>
                  </a:effectLst>
                </p:spPr>
                <p:txBody>
                  <a:bodyPr lIns="38100" tIns="38100" rIns="38100" bIns="38100" anchor="ctr"/>
                  <a:lstStyle/>
                  <a:p>
                    <a:pPr>
                      <a:defRPr sz="3000">
                        <a:solidFill>
                          <a:srgbClr val="FFFFFF"/>
                        </a:solidFill>
                      </a:defRPr>
                    </a:pPr>
                    <a:endParaRPr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8" name="Picture 2" descr="Íconos de seguridad en SVG, PNG, AI para descargar">
                  <a:extLst>
                    <a:ext uri="{FF2B5EF4-FFF2-40B4-BE49-F238E27FC236}">
                      <a16:creationId xmlns:a16="http://schemas.microsoft.com/office/drawing/2014/main" id="{D7C27DAB-D3AC-764A-E781-A3216E244E6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63516" y="2598714"/>
                  <a:ext cx="545745" cy="54574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" name="Graphic 36" descr="Magnifying glass">
                  <a:extLst>
                    <a:ext uri="{FF2B5EF4-FFF2-40B4-BE49-F238E27FC236}">
                      <a16:creationId xmlns:a16="http://schemas.microsoft.com/office/drawing/2014/main" id="{7DB3FA47-2AEA-0C7A-32C3-B71ADC866C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75260" y="4348728"/>
                  <a:ext cx="736729" cy="736730"/>
                </a:xfrm>
                <a:prstGeom prst="rect">
                  <a:avLst/>
                </a:prstGeom>
              </p:spPr>
            </p:pic>
            <p:pic>
              <p:nvPicPr>
                <p:cNvPr id="10" name="Graphic 35" descr="Upward trend">
                  <a:extLst>
                    <a:ext uri="{FF2B5EF4-FFF2-40B4-BE49-F238E27FC236}">
                      <a16:creationId xmlns:a16="http://schemas.microsoft.com/office/drawing/2014/main" id="{F8E0C1C2-2EE2-357D-1EFC-1B24846457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63054" y="1079773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11" name="Picture 6">
                  <a:extLst>
                    <a:ext uri="{FF2B5EF4-FFF2-40B4-BE49-F238E27FC236}">
                      <a16:creationId xmlns:a16="http://schemas.microsoft.com/office/drawing/2014/main" id="{F1D5A7A6-8B42-3432-7FB2-AF0153B7F3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2056" y="2390546"/>
                  <a:ext cx="626396" cy="6263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" name="Imagen 11" descr="Icono&#10;&#10;Descripción generada automáticamente">
                  <a:extLst>
                    <a:ext uri="{FF2B5EF4-FFF2-40B4-BE49-F238E27FC236}">
                      <a16:creationId xmlns:a16="http://schemas.microsoft.com/office/drawing/2014/main" id="{B9A0D4E5-1A58-F65C-B6A0-6778CBA09C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50108" y="1094918"/>
                  <a:ext cx="693904" cy="693904"/>
                </a:xfrm>
                <a:prstGeom prst="rect">
                  <a:avLst/>
                </a:prstGeom>
              </p:spPr>
            </p:pic>
            <p:pic>
              <p:nvPicPr>
                <p:cNvPr id="13" name="Graphic 8" descr="Open folder">
                  <a:extLst>
                    <a:ext uri="{FF2B5EF4-FFF2-40B4-BE49-F238E27FC236}">
                      <a16:creationId xmlns:a16="http://schemas.microsoft.com/office/drawing/2014/main" id="{E9075C44-4C41-47C4-B041-9D0164450C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37902" y="4172810"/>
                  <a:ext cx="646331" cy="646331"/>
                </a:xfrm>
                <a:prstGeom prst="rect">
                  <a:avLst/>
                </a:prstGeom>
              </p:spPr>
            </p:pic>
            <p:pic>
              <p:nvPicPr>
                <p:cNvPr id="14" name="Graphic 47" descr="Stopwatch">
                  <a:extLst>
                    <a:ext uri="{FF2B5EF4-FFF2-40B4-BE49-F238E27FC236}">
                      <a16:creationId xmlns:a16="http://schemas.microsoft.com/office/drawing/2014/main" id="{7B1116AC-2663-0481-A3FE-7CD22C1346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48069" y="4980737"/>
                  <a:ext cx="833834" cy="833834"/>
                </a:xfrm>
                <a:prstGeom prst="rect">
                  <a:avLst/>
                </a:prstGeom>
              </p:spPr>
            </p:pic>
          </p:grpSp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7CA37AAF-5674-5B91-6CDA-2E869DB8A790}"/>
                  </a:ext>
                </a:extLst>
              </p:cNvPr>
              <p:cNvSpPr txBox="1"/>
              <p:nvPr/>
            </p:nvSpPr>
            <p:spPr>
              <a:xfrm>
                <a:off x="5332215" y="3115342"/>
                <a:ext cx="1370921" cy="502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400">
                    <a:solidFill>
                      <a:srgbClr val="00A6E2"/>
                    </a:solidFill>
                    <a:latin typeface="Montserrat ExtraBold" panose="00000900000000000000" pitchFamily="2" charset="0"/>
                    <a:cs typeface="Archivo Black" pitchFamily="2" charset="0"/>
                  </a:defRPr>
                </a:lvl1pPr>
              </a:lstStyle>
              <a:p>
                <a:r>
                  <a:rPr lang="es-ES" dirty="0">
                    <a:solidFill>
                      <a:srgbClr val="002060"/>
                    </a:solidFill>
                  </a:rPr>
                  <a:t>E-FAG</a:t>
                </a:r>
              </a:p>
            </p:txBody>
          </p:sp>
        </p:grp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10680D8B-BBDE-75E9-2D4D-C7DC4CCA3575}"/>
                </a:ext>
              </a:extLst>
            </p:cNvPr>
            <p:cNvSpPr txBox="1"/>
            <p:nvPr/>
          </p:nvSpPr>
          <p:spPr>
            <a:xfrm>
              <a:off x="8445008" y="2350130"/>
              <a:ext cx="28363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R="0" lvl="0" indent="0" defTabSz="914354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defRPr>
              </a:lvl1pPr>
            </a:lstStyle>
            <a:p>
              <a:r>
                <a:rPr lang="es-CO" b="0" dirty="0"/>
                <a:t>Seguridad  de la información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5361A6AC-826D-5EAC-853A-A2B2EE7CE63B}"/>
                </a:ext>
              </a:extLst>
            </p:cNvPr>
            <p:cNvSpPr txBox="1"/>
            <p:nvPr/>
          </p:nvSpPr>
          <p:spPr>
            <a:xfrm>
              <a:off x="-176476" y="2228885"/>
              <a:ext cx="3830129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R="0" lvl="0" indent="0" defTabSz="914354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defRPr>
              </a:lvl1pPr>
            </a:lstStyle>
            <a:p>
              <a:r>
                <a:rPr lang="es-CO" b="0" dirty="0"/>
                <a:t>Eficiencia en Validación de cumplimiento de requisitos para la reclamación.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B227762A-CE98-0C34-8EE1-7B7D792DBE04}"/>
                </a:ext>
              </a:extLst>
            </p:cNvPr>
            <p:cNvSpPr txBox="1"/>
            <p:nvPr/>
          </p:nvSpPr>
          <p:spPr>
            <a:xfrm>
              <a:off x="-29893" y="904300"/>
              <a:ext cx="499603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R="0" lvl="0" indent="0" defTabSz="914354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defRPr>
              </a:lvl1pPr>
            </a:lstStyle>
            <a:p>
              <a:r>
                <a:rPr lang="es-CO" b="0" noProof="0" dirty="0"/>
                <a:t>Fácil de utilizar y ágil</a:t>
              </a:r>
            </a:p>
            <a:p>
              <a:r>
                <a:rPr lang="es-CO" b="0" noProof="0" dirty="0"/>
                <a:t>Envío en tiempo real de la información desde cualquier lugar del mundo. WEB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82726845-DB3A-502A-522A-A44CBC495784}"/>
                </a:ext>
              </a:extLst>
            </p:cNvPr>
            <p:cNvSpPr txBox="1"/>
            <p:nvPr/>
          </p:nvSpPr>
          <p:spPr>
            <a:xfrm>
              <a:off x="8039059" y="4076123"/>
              <a:ext cx="327822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R="0" lvl="0" indent="0" defTabSz="914354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defRPr>
              </a:lvl1pPr>
            </a:lstStyle>
            <a:p>
              <a:r>
                <a:rPr lang="es-CO" b="0" dirty="0"/>
                <a:t>Trazabilidad de la Solicitud </a:t>
              </a: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B0657D35-B29A-F053-0F06-C9386F8DC5E2}"/>
                </a:ext>
              </a:extLst>
            </p:cNvPr>
            <p:cNvSpPr txBox="1"/>
            <p:nvPr/>
          </p:nvSpPr>
          <p:spPr>
            <a:xfrm>
              <a:off x="1563943" y="5573289"/>
              <a:ext cx="853183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R="0" lvl="0" indent="0" defTabSz="914354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defRPr>
              </a:lvl1pPr>
            </a:lstStyle>
            <a:p>
              <a:r>
                <a:rPr lang="es-CO" b="0" dirty="0"/>
                <a:t>Transparencia en la Información y no superar  el tiempo establecido  de la solicitud (60 días) </a:t>
              </a: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5FD35123-8E55-B12A-1676-A4DB896320AF}"/>
                </a:ext>
              </a:extLst>
            </p:cNvPr>
            <p:cNvSpPr txBox="1"/>
            <p:nvPr/>
          </p:nvSpPr>
          <p:spPr>
            <a:xfrm>
              <a:off x="7508915" y="961303"/>
              <a:ext cx="366806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R="0" lvl="0" indent="0" defTabSz="914354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100" b="0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defRPr>
              </a:lvl1pPr>
            </a:lstStyle>
            <a:p>
              <a:r>
                <a:rPr lang="es-CO" sz="1400" dirty="0"/>
                <a:t>Descentralización de Documentos para su envió y recepción. </a:t>
              </a: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B11257DC-DA13-7AE4-787B-B2D8F7CE6899}"/>
                </a:ext>
              </a:extLst>
            </p:cNvPr>
            <p:cNvSpPr txBox="1"/>
            <p:nvPr/>
          </p:nvSpPr>
          <p:spPr>
            <a:xfrm>
              <a:off x="-252375" y="3969018"/>
              <a:ext cx="373993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R="0" lvl="0" indent="0" defTabSz="914354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defRPr>
              </a:lvl1pPr>
            </a:lstStyle>
            <a:p>
              <a:r>
                <a:rPr lang="es-CO" b="0" dirty="0"/>
                <a:t>Repositorio digital de documentos  e información de la reclamación de cada garantía.</a:t>
              </a:r>
            </a:p>
          </p:txBody>
        </p:sp>
      </p:grp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AEE204D-5BCC-6315-281D-1D2DDC9BC6D0}"/>
              </a:ext>
            </a:extLst>
          </p:cNvPr>
          <p:cNvSpPr txBox="1"/>
          <p:nvPr/>
        </p:nvSpPr>
        <p:spPr>
          <a:xfrm>
            <a:off x="338557" y="894502"/>
            <a:ext cx="5437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D1B2A"/>
                </a:solidFill>
                <a:latin typeface="Montserrat SemiBold" panose="00000700000000000000" pitchFamily="2" charset="0"/>
                <a:cs typeface="Archivo SemiBold" pitchFamily="2" charset="0"/>
              </a:rPr>
              <a:t>Servicio eficiente para los grupos de interés.</a:t>
            </a:r>
          </a:p>
        </p:txBody>
      </p:sp>
      <p:pic>
        <p:nvPicPr>
          <p:cNvPr id="33" name="Imagen 32" descr="Logotipo&#10;&#10;El contenido generado por IA puede ser incorrecto.">
            <a:extLst>
              <a:ext uri="{FF2B5EF4-FFF2-40B4-BE49-F238E27FC236}">
                <a16:creationId xmlns:a16="http://schemas.microsoft.com/office/drawing/2014/main" id="{DDBBDCED-0BFF-F2FF-2D25-454BE9948681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t="28674" r="-1550" b="34050"/>
          <a:stretch>
            <a:fillRect/>
          </a:stretch>
        </p:blipFill>
        <p:spPr>
          <a:xfrm>
            <a:off x="11058092" y="6392197"/>
            <a:ext cx="1107083" cy="46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98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ABE05-EFE2-202C-767A-A92FE7011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adroTexto 49">
            <a:extLst>
              <a:ext uri="{FF2B5EF4-FFF2-40B4-BE49-F238E27FC236}">
                <a16:creationId xmlns:a16="http://schemas.microsoft.com/office/drawing/2014/main" id="{29396A9B-6FDE-55BA-FED2-A413BBF85BB7}"/>
              </a:ext>
            </a:extLst>
          </p:cNvPr>
          <p:cNvSpPr txBox="1"/>
          <p:nvPr/>
        </p:nvSpPr>
        <p:spPr>
          <a:xfrm>
            <a:off x="8981279" y="1920564"/>
            <a:ext cx="2526393" cy="33239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defTabSz="91435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s-ES" b="0" dirty="0"/>
              <a:t>Su desarrollo consistió en un proceso “</a:t>
            </a:r>
            <a:r>
              <a:rPr lang="es-ES" dirty="0"/>
              <a:t>In </a:t>
            </a:r>
            <a:r>
              <a:rPr lang="es-ES" dirty="0" err="1"/>
              <a:t>house</a:t>
            </a:r>
            <a:r>
              <a:rPr lang="es-ES" b="0" dirty="0"/>
              <a:t>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0" dirty="0"/>
              <a:t>Con un equipo de 3 personas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0" dirty="0"/>
              <a:t>Costo total de U$D 12,800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0" dirty="0"/>
              <a:t>En un tiempo de 7 meses. </a:t>
            </a:r>
          </a:p>
          <a:p>
            <a:endParaRPr lang="es-ES" b="0" dirty="0"/>
          </a:p>
          <a:p>
            <a:r>
              <a:rPr lang="es-ES" b="0" dirty="0"/>
              <a:t>Talento Humano Finagro es de </a:t>
            </a:r>
            <a:r>
              <a:rPr lang="es-ES" dirty="0"/>
              <a:t>230 funcionarios</a:t>
            </a:r>
            <a:r>
              <a:rPr lang="es-ES" b="0" dirty="0"/>
              <a:t>, de los cuales </a:t>
            </a:r>
            <a:r>
              <a:rPr lang="es-ES" dirty="0"/>
              <a:t>8 de</a:t>
            </a:r>
            <a:r>
              <a:rPr lang="es-ES" b="0" dirty="0"/>
              <a:t> </a:t>
            </a:r>
            <a:r>
              <a:rPr lang="es-ES" dirty="0"/>
              <a:t>14</a:t>
            </a:r>
            <a:r>
              <a:rPr lang="es-ES" b="0" dirty="0"/>
              <a:t> pertenecen a pagos en la Dirección de Garantías.</a:t>
            </a:r>
          </a:p>
          <a:p>
            <a:endParaRPr lang="es-CO" b="0" dirty="0"/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BDA76E2C-8A32-2532-2115-8D351E0617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53" t="-8574" r="3701" b="-1"/>
          <a:stretch/>
        </p:blipFill>
        <p:spPr>
          <a:xfrm rot="16200000" flipV="1">
            <a:off x="5840883" y="3615130"/>
            <a:ext cx="5303489" cy="858381"/>
          </a:xfrm>
          <a:prstGeom prst="rect">
            <a:avLst/>
          </a:prstGeom>
        </p:spPr>
      </p:pic>
      <p:grpSp>
        <p:nvGrpSpPr>
          <p:cNvPr id="56" name="Grupo 55">
            <a:extLst>
              <a:ext uri="{FF2B5EF4-FFF2-40B4-BE49-F238E27FC236}">
                <a16:creationId xmlns:a16="http://schemas.microsoft.com/office/drawing/2014/main" id="{05EED00F-88AF-A612-C475-E61D7AB6C5D7}"/>
              </a:ext>
            </a:extLst>
          </p:cNvPr>
          <p:cNvGrpSpPr/>
          <p:nvPr/>
        </p:nvGrpSpPr>
        <p:grpSpPr>
          <a:xfrm>
            <a:off x="998660" y="867711"/>
            <a:ext cx="10059432" cy="5757387"/>
            <a:chOff x="998661" y="1100613"/>
            <a:chExt cx="10059432" cy="5757387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3FAED548-E62B-ADFE-2459-E2298E7756C3}"/>
                </a:ext>
              </a:extLst>
            </p:cNvPr>
            <p:cNvGrpSpPr/>
            <p:nvPr/>
          </p:nvGrpSpPr>
          <p:grpSpPr>
            <a:xfrm>
              <a:off x="998661" y="1100613"/>
              <a:ext cx="6963664" cy="5757387"/>
              <a:chOff x="1807718" y="-35853"/>
              <a:chExt cx="8737577" cy="7077106"/>
            </a:xfrm>
          </p:grpSpPr>
          <p:sp>
            <p:nvSpPr>
              <p:cNvPr id="3" name="TextBox 54">
                <a:extLst>
                  <a:ext uri="{FF2B5EF4-FFF2-40B4-BE49-F238E27FC236}">
                    <a16:creationId xmlns:a16="http://schemas.microsoft.com/office/drawing/2014/main" id="{6827DC2A-322E-FBA6-1060-6FFC4DCFAEDC}"/>
                  </a:ext>
                </a:extLst>
              </p:cNvPr>
              <p:cNvSpPr txBox="1"/>
              <p:nvPr/>
            </p:nvSpPr>
            <p:spPr>
              <a:xfrm>
                <a:off x="4903534" y="-35853"/>
                <a:ext cx="2342250" cy="1134977"/>
              </a:xfrm>
              <a:prstGeom prst="rect">
                <a:avLst/>
              </a:prstGeom>
              <a:noFill/>
            </p:spPr>
            <p:txBody>
              <a:bodyPr wrap="square" lIns="0" rtlCol="0" anchor="b">
                <a:spAutoFit/>
              </a:bodyPr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1">
                    <a:ln>
                      <a:noFill/>
                    </a:ln>
                    <a:solidFill>
                      <a:srgbClr val="4B2C50"/>
                    </a:solidFill>
                    <a:effectLst/>
                    <a:uLnTx/>
                    <a:uFillTx/>
                    <a:latin typeface="Montserrat Medium" panose="00000600000000000000" pitchFamily="2" charset="0"/>
                    <a:cs typeface="Arial" panose="020B0604020202020204" pitchFamily="34" charset="0"/>
                  </a:rPr>
                  <a:t>01</a:t>
                </a:r>
                <a:r>
                  <a:rPr kumimoji="0" lang="en-US" b="1" i="0" u="none" strike="noStrike" kern="1200" cap="none" spc="0" normalizeH="0" baseline="0" noProof="1">
                    <a:ln>
                      <a:noFill/>
                    </a:ln>
                    <a:solidFill>
                      <a:srgbClr val="C0392B"/>
                    </a:solidFill>
                    <a:effectLst/>
                    <a:uLnTx/>
                    <a:uFillTx/>
                    <a:latin typeface="Montserrat Medium" panose="00000600000000000000" pitchFamily="2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1">
                    <a:ln>
                      <a:noFill/>
                    </a:ln>
                    <a:solidFill>
                      <a:srgbClr val="4B2C50"/>
                    </a:solidFill>
                    <a:effectLst/>
                    <a:uLnTx/>
                    <a:uFillTx/>
                    <a:latin typeface="Montserrat Medium" panose="00000600000000000000" pitchFamily="2" charset="0"/>
                    <a:cs typeface="Arial" panose="020B0604020202020204" pitchFamily="34" charset="0"/>
                  </a:rPr>
                  <a:t>Digitador del IF</a:t>
                </a:r>
              </a:p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1" i="0" u="none" strike="noStrike" kern="1200" cap="none" spc="0" normalizeH="0" baseline="0" noProof="1">
                  <a:ln>
                    <a:noFill/>
                  </a:ln>
                  <a:solidFill>
                    <a:srgbClr val="C0392B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" name="TextBox 57">
                <a:extLst>
                  <a:ext uri="{FF2B5EF4-FFF2-40B4-BE49-F238E27FC236}">
                    <a16:creationId xmlns:a16="http://schemas.microsoft.com/office/drawing/2014/main" id="{3CBC4D8E-F88D-98A0-0A53-B7EE609DA837}"/>
                  </a:ext>
                </a:extLst>
              </p:cNvPr>
              <p:cNvSpPr txBox="1"/>
              <p:nvPr/>
            </p:nvSpPr>
            <p:spPr>
              <a:xfrm>
                <a:off x="8417838" y="1626205"/>
                <a:ext cx="2127457" cy="1134977"/>
              </a:xfrm>
              <a:prstGeom prst="rect">
                <a:avLst/>
              </a:prstGeom>
              <a:noFill/>
            </p:spPr>
            <p:txBody>
              <a:bodyPr wrap="square" lIns="0" rtlCol="0" anchor="b">
                <a:spAutoFit/>
              </a:bodyPr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1">
                    <a:ln>
                      <a:noFill/>
                    </a:ln>
                    <a:solidFill>
                      <a:srgbClr val="2980B9"/>
                    </a:solidFill>
                    <a:effectLst/>
                    <a:uLnTx/>
                    <a:uFillTx/>
                    <a:latin typeface="Montserrat Medium" panose="00000600000000000000" pitchFamily="2" charset="0"/>
                    <a:cs typeface="Arial" panose="020B0604020202020204" pitchFamily="34" charset="0"/>
                  </a:rPr>
                  <a:t>02 </a:t>
                </a:r>
              </a:p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1">
                    <a:ln>
                      <a:noFill/>
                    </a:ln>
                    <a:solidFill>
                      <a:srgbClr val="2980B9"/>
                    </a:solidFill>
                    <a:effectLst/>
                    <a:uLnTx/>
                    <a:uFillTx/>
                    <a:latin typeface="Montserrat Medium" panose="00000600000000000000" pitchFamily="2" charset="0"/>
                    <a:cs typeface="Arial" panose="020B0604020202020204" pitchFamily="34" charset="0"/>
                  </a:rPr>
                  <a:t>Autorizador del IF</a:t>
                </a:r>
              </a:p>
            </p:txBody>
          </p:sp>
          <p:sp>
            <p:nvSpPr>
              <p:cNvPr id="5" name="TextBox 60">
                <a:extLst>
                  <a:ext uri="{FF2B5EF4-FFF2-40B4-BE49-F238E27FC236}">
                    <a16:creationId xmlns:a16="http://schemas.microsoft.com/office/drawing/2014/main" id="{4241AC4D-D009-A4EF-5DC2-9C20F5B10337}"/>
                  </a:ext>
                </a:extLst>
              </p:cNvPr>
              <p:cNvSpPr txBox="1"/>
              <p:nvPr/>
            </p:nvSpPr>
            <p:spPr>
              <a:xfrm>
                <a:off x="1807718" y="3919130"/>
                <a:ext cx="1995817" cy="1134977"/>
              </a:xfrm>
              <a:prstGeom prst="rect">
                <a:avLst/>
              </a:prstGeom>
              <a:noFill/>
            </p:spPr>
            <p:txBody>
              <a:bodyPr wrap="square" lIns="0" rtlCol="0" anchor="b">
                <a:spAutoFit/>
              </a:bodyPr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1">
                    <a:ln>
                      <a:noFill/>
                    </a:ln>
                    <a:solidFill>
                      <a:srgbClr val="B1B88F"/>
                    </a:solidFill>
                    <a:effectLst/>
                    <a:uLnTx/>
                    <a:uFillTx/>
                    <a:latin typeface="Montserrat Medium" panose="00000600000000000000" pitchFamily="2" charset="0"/>
                    <a:cs typeface="Arial" panose="020B0604020202020204" pitchFamily="34" charset="0"/>
                  </a:rPr>
                  <a:t>05  </a:t>
                </a:r>
              </a:p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1">
                    <a:ln>
                      <a:noFill/>
                    </a:ln>
                    <a:solidFill>
                      <a:srgbClr val="B1B88F"/>
                    </a:solidFill>
                    <a:effectLst/>
                    <a:uLnTx/>
                    <a:uFillTx/>
                    <a:latin typeface="Montserrat Medium" panose="00000600000000000000" pitchFamily="2" charset="0"/>
                    <a:cs typeface="Arial" panose="020B0604020202020204" pitchFamily="34" charset="0"/>
                  </a:rPr>
                  <a:t>Autorizador de FINAGRO</a:t>
                </a:r>
              </a:p>
            </p:txBody>
          </p:sp>
          <p:sp>
            <p:nvSpPr>
              <p:cNvPr id="6" name="TextBox 66">
                <a:extLst>
                  <a:ext uri="{FF2B5EF4-FFF2-40B4-BE49-F238E27FC236}">
                    <a16:creationId xmlns:a16="http://schemas.microsoft.com/office/drawing/2014/main" id="{ED8E2329-6268-01BF-BAAC-D2AAFE031A9A}"/>
                  </a:ext>
                </a:extLst>
              </p:cNvPr>
              <p:cNvSpPr txBox="1"/>
              <p:nvPr/>
            </p:nvSpPr>
            <p:spPr>
              <a:xfrm>
                <a:off x="1807718" y="1658069"/>
                <a:ext cx="2080043" cy="1134977"/>
              </a:xfrm>
              <a:prstGeom prst="rect">
                <a:avLst/>
              </a:prstGeom>
              <a:noFill/>
            </p:spPr>
            <p:txBody>
              <a:bodyPr wrap="square" lIns="0" rtlCol="0" anchor="b">
                <a:spAutoFit/>
              </a:bodyPr>
              <a:lstStyle/>
              <a:p>
                <a:pPr lvl="0" algn="ctr" defTabSz="914354">
                  <a:defRPr/>
                </a:pPr>
                <a:r>
                  <a:rPr lang="en-US" b="1" noProof="1">
                    <a:solidFill>
                      <a:srgbClr val="2980B9"/>
                    </a:solidFill>
                    <a:latin typeface="Montserrat Medium" panose="00000600000000000000" pitchFamily="2" charset="0"/>
                    <a:cs typeface="Arial" panose="020B0604020202020204" pitchFamily="34" charset="0"/>
                  </a:rPr>
                  <a:t>02 </a:t>
                </a:r>
              </a:p>
              <a:p>
                <a:pPr lvl="0" algn="ctr" defTabSz="914354">
                  <a:defRPr/>
                </a:pPr>
                <a:r>
                  <a:rPr lang="en-US" b="1" noProof="1">
                    <a:solidFill>
                      <a:srgbClr val="2980B9"/>
                    </a:solidFill>
                    <a:latin typeface="Montserrat Medium" panose="00000600000000000000" pitchFamily="2" charset="0"/>
                    <a:cs typeface="Arial" panose="020B0604020202020204" pitchFamily="34" charset="0"/>
                  </a:rPr>
                  <a:t>Autorizador del IF</a:t>
                </a:r>
              </a:p>
            </p:txBody>
          </p:sp>
          <p:sp>
            <p:nvSpPr>
              <p:cNvPr id="7" name="TextBox 69">
                <a:extLst>
                  <a:ext uri="{FF2B5EF4-FFF2-40B4-BE49-F238E27FC236}">
                    <a16:creationId xmlns:a16="http://schemas.microsoft.com/office/drawing/2014/main" id="{18EF2444-F333-F0B6-A2A0-C4D92CFB557B}"/>
                  </a:ext>
                </a:extLst>
              </p:cNvPr>
              <p:cNvSpPr txBox="1"/>
              <p:nvPr/>
            </p:nvSpPr>
            <p:spPr>
              <a:xfrm>
                <a:off x="8673288" y="3713180"/>
                <a:ext cx="1872007" cy="1475471"/>
              </a:xfrm>
              <a:prstGeom prst="rect">
                <a:avLst/>
              </a:prstGeom>
              <a:noFill/>
            </p:spPr>
            <p:txBody>
              <a:bodyPr wrap="square" lIns="0" rtlCol="0" anchor="b">
                <a:spAutoFit/>
              </a:bodyPr>
              <a:lstStyle/>
              <a:p>
                <a:pPr algn="ctr"/>
                <a:r>
                  <a:rPr lang="en-US" b="1" noProof="1">
                    <a:solidFill>
                      <a:schemeClr val="accent2"/>
                    </a:solidFill>
                    <a:latin typeface="Montserrat Medium" panose="00000600000000000000" pitchFamily="2" charset="0"/>
                    <a:cs typeface="Arial" panose="020B0604020202020204" pitchFamily="34" charset="0"/>
                  </a:rPr>
                  <a:t>03 </a:t>
                </a:r>
              </a:p>
              <a:p>
                <a:pPr algn="ctr"/>
                <a:r>
                  <a:rPr lang="en-US" b="1" noProof="1">
                    <a:solidFill>
                      <a:schemeClr val="accent2"/>
                    </a:solidFill>
                    <a:latin typeface="Montserrat Medium" panose="00000600000000000000" pitchFamily="2" charset="0"/>
                    <a:cs typeface="Arial" panose="020B0604020202020204" pitchFamily="34" charset="0"/>
                  </a:rPr>
                  <a:t>Asignador de FINAGRO</a:t>
                </a:r>
              </a:p>
            </p:txBody>
          </p:sp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2C13CD69-7C9D-6B25-2453-2D61C035CE9D}"/>
                  </a:ext>
                </a:extLst>
              </p:cNvPr>
              <p:cNvGrpSpPr/>
              <p:nvPr/>
            </p:nvGrpSpPr>
            <p:grpSpPr>
              <a:xfrm>
                <a:off x="3624212" y="991992"/>
                <a:ext cx="4943572" cy="4943572"/>
                <a:chOff x="3624214" y="1501726"/>
                <a:chExt cx="4943572" cy="4943572"/>
              </a:xfrm>
            </p:grpSpPr>
            <p:grpSp>
              <p:nvGrpSpPr>
                <p:cNvPr id="10" name="Group 121">
                  <a:extLst>
                    <a:ext uri="{FF2B5EF4-FFF2-40B4-BE49-F238E27FC236}">
                      <a16:creationId xmlns:a16="http://schemas.microsoft.com/office/drawing/2014/main" id="{32B35810-E0FA-A2C9-992C-866A9F753CEE}"/>
                    </a:ext>
                  </a:extLst>
                </p:cNvPr>
                <p:cNvGrpSpPr/>
                <p:nvPr/>
              </p:nvGrpSpPr>
              <p:grpSpPr>
                <a:xfrm>
                  <a:off x="4860610" y="1768071"/>
                  <a:ext cx="2150477" cy="720080"/>
                  <a:chOff x="4816446" y="1727200"/>
                  <a:chExt cx="2150477" cy="720080"/>
                </a:xfrm>
              </p:grpSpPr>
              <p:sp>
                <p:nvSpPr>
                  <p:cNvPr id="46" name="Freeform: Shape 29">
                    <a:extLst>
                      <a:ext uri="{FF2B5EF4-FFF2-40B4-BE49-F238E27FC236}">
                        <a16:creationId xmlns:a16="http://schemas.microsoft.com/office/drawing/2014/main" id="{C66BB9B2-BCF7-4FB3-2BA2-3ED5061FA2B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816446" y="1727201"/>
                    <a:ext cx="1390980" cy="677041"/>
                  </a:xfrm>
                  <a:custGeom>
                    <a:avLst/>
                    <a:gdLst>
                      <a:gd name="connsiteX0" fmla="*/ 1279555 w 1390980"/>
                      <a:gd name="connsiteY0" fmla="*/ 0 h 677041"/>
                      <a:gd name="connsiteX1" fmla="*/ 1279555 w 1390980"/>
                      <a:gd name="connsiteY1" fmla="*/ 1 h 677041"/>
                      <a:gd name="connsiteX2" fmla="*/ 1390980 w 1390980"/>
                      <a:gd name="connsiteY2" fmla="*/ 5628 h 677041"/>
                      <a:gd name="connsiteX3" fmla="*/ 1390980 w 1390980"/>
                      <a:gd name="connsiteY3" fmla="*/ 230126 h 677041"/>
                      <a:gd name="connsiteX4" fmla="*/ 1279554 w 1390980"/>
                      <a:gd name="connsiteY4" fmla="*/ 224499 h 677041"/>
                      <a:gd name="connsiteX5" fmla="*/ 1279554 w 1390980"/>
                      <a:gd name="connsiteY5" fmla="*/ 224509 h 677041"/>
                      <a:gd name="connsiteX6" fmla="*/ 1090503 w 1390980"/>
                      <a:gd name="connsiteY6" fmla="*/ 234064 h 677041"/>
                      <a:gd name="connsiteX7" fmla="*/ 1025922 w 1390980"/>
                      <a:gd name="connsiteY7" fmla="*/ 242140 h 677041"/>
                      <a:gd name="connsiteX8" fmla="*/ 907346 w 1390980"/>
                      <a:gd name="connsiteY8" fmla="*/ 260253 h 677041"/>
                      <a:gd name="connsiteX9" fmla="*/ 830636 w 1390980"/>
                      <a:gd name="connsiteY9" fmla="*/ 276342 h 677041"/>
                      <a:gd name="connsiteX10" fmla="*/ 742908 w 1390980"/>
                      <a:gd name="connsiteY10" fmla="*/ 298918 h 677041"/>
                      <a:gd name="connsiteX11" fmla="*/ 742908 w 1390980"/>
                      <a:gd name="connsiteY11" fmla="*/ 298338 h 677041"/>
                      <a:gd name="connsiteX12" fmla="*/ 626470 w 1390980"/>
                      <a:gd name="connsiteY12" fmla="*/ 332897 h 677041"/>
                      <a:gd name="connsiteX13" fmla="*/ 51473 w 1390980"/>
                      <a:gd name="connsiteY13" fmla="*/ 640497 h 677041"/>
                      <a:gd name="connsiteX14" fmla="*/ 9651 w 1390980"/>
                      <a:gd name="connsiteY14" fmla="*/ 677041 h 677041"/>
                      <a:gd name="connsiteX15" fmla="*/ 5175 w 1390980"/>
                      <a:gd name="connsiteY15" fmla="*/ 549229 h 677041"/>
                      <a:gd name="connsiteX16" fmla="*/ 5176 w 1390980"/>
                      <a:gd name="connsiteY16" fmla="*/ 549228 h 677041"/>
                      <a:gd name="connsiteX17" fmla="*/ 0 w 1390980"/>
                      <a:gd name="connsiteY17" fmla="*/ 401382 h 677041"/>
                      <a:gd name="connsiteX18" fmla="*/ 33317 w 1390980"/>
                      <a:gd name="connsiteY18" fmla="*/ 377564 h 677041"/>
                      <a:gd name="connsiteX19" fmla="*/ 782684 w 1390980"/>
                      <a:gd name="connsiteY19" fmla="*/ 55613 h 677041"/>
                      <a:gd name="connsiteX20" fmla="*/ 804041 w 1390980"/>
                      <a:gd name="connsiteY20" fmla="*/ 51591 h 677041"/>
                      <a:gd name="connsiteX21" fmla="*/ 827176 w 1390980"/>
                      <a:gd name="connsiteY21" fmla="*/ 45638 h 677041"/>
                      <a:gd name="connsiteX22" fmla="*/ 871978 w 1390980"/>
                      <a:gd name="connsiteY22" fmla="*/ 38796 h 677041"/>
                      <a:gd name="connsiteX23" fmla="*/ 945538 w 1390980"/>
                      <a:gd name="connsiteY23" fmla="*/ 24941 h 677041"/>
                      <a:gd name="connsiteX24" fmla="*/ 1010613 w 1390980"/>
                      <a:gd name="connsiteY24" fmla="*/ 17622 h 677041"/>
                      <a:gd name="connsiteX25" fmla="*/ 1050052 w 1390980"/>
                      <a:gd name="connsiteY25" fmla="*/ 11598 h 677041"/>
                      <a:gd name="connsiteX26" fmla="*/ 1075686 w 1390980"/>
                      <a:gd name="connsiteY26" fmla="*/ 10303 h 677041"/>
                      <a:gd name="connsiteX27" fmla="*/ 1111356 w 1390980"/>
                      <a:gd name="connsiteY27" fmla="*/ 6291 h 677041"/>
                      <a:gd name="connsiteX28" fmla="*/ 1279555 w 1390980"/>
                      <a:gd name="connsiteY28" fmla="*/ 0 h 6770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</a:cxnLst>
                    <a:rect l="l" t="t" r="r" b="b"/>
                    <a:pathLst>
                      <a:path w="1390980" h="677041">
                        <a:moveTo>
                          <a:pt x="1279555" y="0"/>
                        </a:moveTo>
                        <a:lnTo>
                          <a:pt x="1279555" y="1"/>
                        </a:lnTo>
                        <a:lnTo>
                          <a:pt x="1390980" y="5628"/>
                        </a:lnTo>
                        <a:lnTo>
                          <a:pt x="1390980" y="230126"/>
                        </a:lnTo>
                        <a:lnTo>
                          <a:pt x="1279554" y="224499"/>
                        </a:lnTo>
                        <a:lnTo>
                          <a:pt x="1279554" y="224509"/>
                        </a:lnTo>
                        <a:lnTo>
                          <a:pt x="1090503" y="234064"/>
                        </a:lnTo>
                        <a:lnTo>
                          <a:pt x="1025922" y="242140"/>
                        </a:lnTo>
                        <a:lnTo>
                          <a:pt x="907346" y="260253"/>
                        </a:lnTo>
                        <a:lnTo>
                          <a:pt x="830636" y="276342"/>
                        </a:lnTo>
                        <a:lnTo>
                          <a:pt x="742908" y="298918"/>
                        </a:lnTo>
                        <a:lnTo>
                          <a:pt x="742908" y="298338"/>
                        </a:lnTo>
                        <a:lnTo>
                          <a:pt x="626470" y="332897"/>
                        </a:lnTo>
                        <a:cubicBezTo>
                          <a:pt x="419231" y="403714"/>
                          <a:pt x="225007" y="507725"/>
                          <a:pt x="51473" y="640497"/>
                        </a:cubicBezTo>
                        <a:lnTo>
                          <a:pt x="9651" y="677041"/>
                        </a:lnTo>
                        <a:lnTo>
                          <a:pt x="5175" y="549229"/>
                        </a:lnTo>
                        <a:lnTo>
                          <a:pt x="5176" y="549228"/>
                        </a:lnTo>
                        <a:lnTo>
                          <a:pt x="0" y="401382"/>
                        </a:lnTo>
                        <a:lnTo>
                          <a:pt x="33317" y="377564"/>
                        </a:lnTo>
                        <a:cubicBezTo>
                          <a:pt x="260214" y="226215"/>
                          <a:pt x="514057" y="116567"/>
                          <a:pt x="782684" y="55613"/>
                        </a:cubicBezTo>
                        <a:lnTo>
                          <a:pt x="804041" y="51591"/>
                        </a:lnTo>
                        <a:lnTo>
                          <a:pt x="827176" y="45638"/>
                        </a:lnTo>
                        <a:lnTo>
                          <a:pt x="871978" y="38796"/>
                        </a:lnTo>
                        <a:lnTo>
                          <a:pt x="945538" y="24941"/>
                        </a:lnTo>
                        <a:lnTo>
                          <a:pt x="1010613" y="17622"/>
                        </a:lnTo>
                        <a:lnTo>
                          <a:pt x="1050052" y="11598"/>
                        </a:lnTo>
                        <a:lnTo>
                          <a:pt x="1075686" y="10303"/>
                        </a:lnTo>
                        <a:lnTo>
                          <a:pt x="1111356" y="6291"/>
                        </a:lnTo>
                        <a:cubicBezTo>
                          <a:pt x="1167058" y="2116"/>
                          <a:pt x="1223157" y="0"/>
                          <a:pt x="1279555" y="0"/>
                        </a:cubicBezTo>
                        <a:close/>
                      </a:path>
                    </a:pathLst>
                  </a:custGeom>
                  <a:solidFill>
                    <a:srgbClr val="4B2C5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35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95A5A6"/>
                      </a:solidFill>
                      <a:effectLst/>
                      <a:uLnTx/>
                      <a:uFillTx/>
                      <a:latin typeface="Montserrat Medium" panose="000006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7" name="Freeform: Shape 6">
                    <a:extLst>
                      <a:ext uri="{FF2B5EF4-FFF2-40B4-BE49-F238E27FC236}">
                        <a16:creationId xmlns:a16="http://schemas.microsoft.com/office/drawing/2014/main" id="{318E25A8-10A9-255A-D1BD-18371ACEB46E}"/>
                      </a:ext>
                    </a:extLst>
                  </p:cNvPr>
                  <p:cNvSpPr/>
                  <p:nvPr/>
                </p:nvSpPr>
                <p:spPr>
                  <a:xfrm>
                    <a:off x="5447692" y="1727211"/>
                    <a:ext cx="648072" cy="331471"/>
                  </a:xfrm>
                  <a:custGeom>
                    <a:avLst/>
                    <a:gdLst>
                      <a:gd name="connsiteX0" fmla="*/ 648072 w 648072"/>
                      <a:gd name="connsiteY0" fmla="*/ 0 h 331471"/>
                      <a:gd name="connsiteX1" fmla="*/ 648072 w 648072"/>
                      <a:gd name="connsiteY1" fmla="*/ 224512 h 331471"/>
                      <a:gd name="connsiteX2" fmla="*/ 459257 w 648072"/>
                      <a:gd name="connsiteY2" fmla="*/ 234055 h 331471"/>
                      <a:gd name="connsiteX3" fmla="*/ 394676 w 648072"/>
                      <a:gd name="connsiteY3" fmla="*/ 242131 h 331471"/>
                      <a:gd name="connsiteX4" fmla="*/ 276100 w 648072"/>
                      <a:gd name="connsiteY4" fmla="*/ 260244 h 331471"/>
                      <a:gd name="connsiteX5" fmla="*/ 199390 w 648072"/>
                      <a:gd name="connsiteY5" fmla="*/ 276333 h 331471"/>
                      <a:gd name="connsiteX6" fmla="*/ 111662 w 648072"/>
                      <a:gd name="connsiteY6" fmla="*/ 298909 h 331471"/>
                      <a:gd name="connsiteX7" fmla="*/ 111662 w 648072"/>
                      <a:gd name="connsiteY7" fmla="*/ 298329 h 331471"/>
                      <a:gd name="connsiteX8" fmla="*/ 0 w 648072"/>
                      <a:gd name="connsiteY8" fmla="*/ 331471 h 331471"/>
                      <a:gd name="connsiteX9" fmla="*/ 0 w 648072"/>
                      <a:gd name="connsiteY9" fmla="*/ 97361 h 331471"/>
                      <a:gd name="connsiteX10" fmla="*/ 151438 w 648072"/>
                      <a:gd name="connsiteY10" fmla="*/ 55604 h 331471"/>
                      <a:gd name="connsiteX11" fmla="*/ 172795 w 648072"/>
                      <a:gd name="connsiteY11" fmla="*/ 51582 h 331471"/>
                      <a:gd name="connsiteX12" fmla="*/ 195930 w 648072"/>
                      <a:gd name="connsiteY12" fmla="*/ 45629 h 331471"/>
                      <a:gd name="connsiteX13" fmla="*/ 240732 w 648072"/>
                      <a:gd name="connsiteY13" fmla="*/ 38787 h 331471"/>
                      <a:gd name="connsiteX14" fmla="*/ 314292 w 648072"/>
                      <a:gd name="connsiteY14" fmla="*/ 24932 h 331471"/>
                      <a:gd name="connsiteX15" fmla="*/ 379367 w 648072"/>
                      <a:gd name="connsiteY15" fmla="*/ 17613 h 331471"/>
                      <a:gd name="connsiteX16" fmla="*/ 418806 w 648072"/>
                      <a:gd name="connsiteY16" fmla="*/ 11589 h 331471"/>
                      <a:gd name="connsiteX17" fmla="*/ 444440 w 648072"/>
                      <a:gd name="connsiteY17" fmla="*/ 10294 h 331471"/>
                      <a:gd name="connsiteX18" fmla="*/ 480110 w 648072"/>
                      <a:gd name="connsiteY18" fmla="*/ 6282 h 3314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648072" h="331471">
                        <a:moveTo>
                          <a:pt x="648072" y="0"/>
                        </a:moveTo>
                        <a:lnTo>
                          <a:pt x="648072" y="224512"/>
                        </a:lnTo>
                        <a:lnTo>
                          <a:pt x="459257" y="234055"/>
                        </a:lnTo>
                        <a:lnTo>
                          <a:pt x="394676" y="242131"/>
                        </a:lnTo>
                        <a:lnTo>
                          <a:pt x="276100" y="260244"/>
                        </a:lnTo>
                        <a:lnTo>
                          <a:pt x="199390" y="276333"/>
                        </a:lnTo>
                        <a:lnTo>
                          <a:pt x="111662" y="298909"/>
                        </a:lnTo>
                        <a:lnTo>
                          <a:pt x="111662" y="298329"/>
                        </a:lnTo>
                        <a:lnTo>
                          <a:pt x="0" y="331471"/>
                        </a:lnTo>
                        <a:lnTo>
                          <a:pt x="0" y="97361"/>
                        </a:lnTo>
                        <a:lnTo>
                          <a:pt x="151438" y="55604"/>
                        </a:lnTo>
                        <a:lnTo>
                          <a:pt x="172795" y="51582"/>
                        </a:lnTo>
                        <a:lnTo>
                          <a:pt x="195930" y="45629"/>
                        </a:lnTo>
                        <a:lnTo>
                          <a:pt x="240732" y="38787"/>
                        </a:lnTo>
                        <a:lnTo>
                          <a:pt x="314292" y="24932"/>
                        </a:lnTo>
                        <a:lnTo>
                          <a:pt x="379367" y="17613"/>
                        </a:lnTo>
                        <a:lnTo>
                          <a:pt x="418806" y="11589"/>
                        </a:lnTo>
                        <a:lnTo>
                          <a:pt x="444440" y="10294"/>
                        </a:lnTo>
                        <a:lnTo>
                          <a:pt x="480110" y="628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bg2">
                          <a:lumMod val="10000"/>
                          <a:alpha val="0"/>
                        </a:schemeClr>
                      </a:gs>
                      <a:gs pos="100000">
                        <a:schemeClr val="bg2">
                          <a:lumMod val="10000"/>
                          <a:alpha val="60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35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Montserrat Medium" panose="000006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8" name="Freeform: Shape 26">
                    <a:extLst>
                      <a:ext uri="{FF2B5EF4-FFF2-40B4-BE49-F238E27FC236}">
                        <a16:creationId xmlns:a16="http://schemas.microsoft.com/office/drawing/2014/main" id="{569AD07E-8EE2-1DA1-5002-2EE390BA029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096001" y="1727200"/>
                    <a:ext cx="870922" cy="720080"/>
                  </a:xfrm>
                  <a:custGeom>
                    <a:avLst/>
                    <a:gdLst>
                      <a:gd name="connsiteX0" fmla="*/ 0 w 870922"/>
                      <a:gd name="connsiteY0" fmla="*/ 0 h 720080"/>
                      <a:gd name="connsiteX1" fmla="*/ 862767 w 870922"/>
                      <a:gd name="connsiteY1" fmla="*/ 172051 h 720080"/>
                      <a:gd name="connsiteX2" fmla="*/ 870922 w 870922"/>
                      <a:gd name="connsiteY2" fmla="*/ 175754 h 720080"/>
                      <a:gd name="connsiteX3" fmla="*/ 630718 w 870922"/>
                      <a:gd name="connsiteY3" fmla="*/ 325882 h 720080"/>
                      <a:gd name="connsiteX4" fmla="*/ 0 w 870922"/>
                      <a:gd name="connsiteY4" fmla="*/ 720080 h 720080"/>
                      <a:gd name="connsiteX5" fmla="*/ 0 w 870922"/>
                      <a:gd name="connsiteY5" fmla="*/ 224455 h 720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70922" h="720080">
                        <a:moveTo>
                          <a:pt x="0" y="0"/>
                        </a:moveTo>
                        <a:cubicBezTo>
                          <a:pt x="301079" y="0"/>
                          <a:pt x="593578" y="60181"/>
                          <a:pt x="862767" y="172051"/>
                        </a:cubicBezTo>
                        <a:lnTo>
                          <a:pt x="870922" y="175754"/>
                        </a:lnTo>
                        <a:lnTo>
                          <a:pt x="630718" y="325882"/>
                        </a:lnTo>
                        <a:lnTo>
                          <a:pt x="0" y="720080"/>
                        </a:lnTo>
                        <a:lnTo>
                          <a:pt x="0" y="224455"/>
                        </a:lnTo>
                        <a:close/>
                      </a:path>
                    </a:pathLst>
                  </a:custGeom>
                  <a:solidFill>
                    <a:srgbClr val="4B2C50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35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95A5A6"/>
                      </a:solidFill>
                      <a:effectLst/>
                      <a:uLnTx/>
                      <a:uFillTx/>
                      <a:latin typeface="Montserrat Medium" panose="00000600000000000000" pitchFamily="2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1" name="Group 122">
                  <a:extLst>
                    <a:ext uri="{FF2B5EF4-FFF2-40B4-BE49-F238E27FC236}">
                      <a16:creationId xmlns:a16="http://schemas.microsoft.com/office/drawing/2014/main" id="{5430793A-FB2D-0C2E-2892-7E1F2011D4EA}"/>
                    </a:ext>
                  </a:extLst>
                </p:cNvPr>
                <p:cNvGrpSpPr/>
                <p:nvPr/>
              </p:nvGrpSpPr>
              <p:grpSpPr>
                <a:xfrm>
                  <a:off x="6812190" y="1939035"/>
                  <a:ext cx="1512188" cy="1756502"/>
                  <a:chOff x="6812190" y="1939035"/>
                  <a:chExt cx="1512188" cy="1756502"/>
                </a:xfrm>
              </p:grpSpPr>
              <p:sp>
                <p:nvSpPr>
                  <p:cNvPr id="43" name="Freeform: Shape 30">
                    <a:extLst>
                      <a:ext uri="{FF2B5EF4-FFF2-40B4-BE49-F238E27FC236}">
                        <a16:creationId xmlns:a16="http://schemas.microsoft.com/office/drawing/2014/main" id="{E8C15642-94F2-E01B-D897-BE2A8CE9EF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12190" y="1939035"/>
                    <a:ext cx="1354060" cy="1161381"/>
                  </a:xfrm>
                  <a:custGeom>
                    <a:avLst/>
                    <a:gdLst>
                      <a:gd name="connsiteX0" fmla="*/ 234194 w 1354060"/>
                      <a:gd name="connsiteY0" fmla="*/ 0 h 1161381"/>
                      <a:gd name="connsiteX1" fmla="*/ 279163 w 1354060"/>
                      <a:gd name="connsiteY1" fmla="*/ 20420 h 1161381"/>
                      <a:gd name="connsiteX2" fmla="*/ 1230086 w 1354060"/>
                      <a:gd name="connsiteY2" fmla="*/ 911013 h 1161381"/>
                      <a:gd name="connsiteX3" fmla="*/ 1227762 w 1354060"/>
                      <a:gd name="connsiteY3" fmla="*/ 912353 h 1161381"/>
                      <a:gd name="connsiteX4" fmla="*/ 1258994 w 1354060"/>
                      <a:gd name="connsiteY4" fmla="*/ 963756 h 1161381"/>
                      <a:gd name="connsiteX5" fmla="*/ 1353589 w 1354060"/>
                      <a:gd name="connsiteY5" fmla="*/ 1160094 h 1161381"/>
                      <a:gd name="connsiteX6" fmla="*/ 1354060 w 1354060"/>
                      <a:gd name="connsiteY6" fmla="*/ 1161381 h 1161381"/>
                      <a:gd name="connsiteX7" fmla="*/ 1105003 w 1354060"/>
                      <a:gd name="connsiteY7" fmla="*/ 1161381 h 1161381"/>
                      <a:gd name="connsiteX8" fmla="*/ 1061338 w 1354060"/>
                      <a:gd name="connsiteY8" fmla="*/ 1070715 h 1161381"/>
                      <a:gd name="connsiteX9" fmla="*/ 978824 w 1354060"/>
                      <a:gd name="connsiteY9" fmla="*/ 934858 h 1161381"/>
                      <a:gd name="connsiteX10" fmla="*/ 953007 w 1354060"/>
                      <a:gd name="connsiteY10" fmla="*/ 894542 h 1161381"/>
                      <a:gd name="connsiteX11" fmla="*/ 859214 w 1354060"/>
                      <a:gd name="connsiteY11" fmla="*/ 769087 h 1161381"/>
                      <a:gd name="connsiteX12" fmla="*/ 839518 w 1354060"/>
                      <a:gd name="connsiteY12" fmla="*/ 743744 h 1161381"/>
                      <a:gd name="connsiteX13" fmla="*/ 797841 w 1354060"/>
                      <a:gd name="connsiteY13" fmla="*/ 697877 h 1161381"/>
                      <a:gd name="connsiteX14" fmla="*/ 799971 w 1354060"/>
                      <a:gd name="connsiteY14" fmla="*/ 697877 h 1161381"/>
                      <a:gd name="connsiteX15" fmla="*/ 699189 w 1354060"/>
                      <a:gd name="connsiteY15" fmla="*/ 589932 h 1161381"/>
                      <a:gd name="connsiteX16" fmla="*/ 146459 w 1354060"/>
                      <a:gd name="connsiteY16" fmla="*/ 205679 h 1161381"/>
                      <a:gd name="connsiteX17" fmla="*/ 0 w 1354060"/>
                      <a:gd name="connsiteY17" fmla="*/ 146372 h 1161381"/>
                      <a:gd name="connsiteX18" fmla="*/ 51718 w 1354060"/>
                      <a:gd name="connsiteY18" fmla="*/ 114048 h 11613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354060" h="1161381">
                        <a:moveTo>
                          <a:pt x="234194" y="0"/>
                        </a:moveTo>
                        <a:lnTo>
                          <a:pt x="279163" y="20420"/>
                        </a:lnTo>
                        <a:cubicBezTo>
                          <a:pt x="670678" y="213717"/>
                          <a:pt x="1004224" y="520134"/>
                          <a:pt x="1230086" y="911013"/>
                        </a:cubicBezTo>
                        <a:lnTo>
                          <a:pt x="1227762" y="912353"/>
                        </a:lnTo>
                        <a:lnTo>
                          <a:pt x="1258994" y="963756"/>
                        </a:lnTo>
                        <a:cubicBezTo>
                          <a:pt x="1293576" y="1027407"/>
                          <a:pt x="1325171" y="1092916"/>
                          <a:pt x="1353589" y="1160094"/>
                        </a:cubicBezTo>
                        <a:lnTo>
                          <a:pt x="1354060" y="1161381"/>
                        </a:lnTo>
                        <a:lnTo>
                          <a:pt x="1105003" y="1161381"/>
                        </a:lnTo>
                        <a:lnTo>
                          <a:pt x="1061338" y="1070715"/>
                        </a:lnTo>
                        <a:lnTo>
                          <a:pt x="978824" y="934858"/>
                        </a:lnTo>
                        <a:lnTo>
                          <a:pt x="953007" y="894542"/>
                        </a:lnTo>
                        <a:lnTo>
                          <a:pt x="859214" y="769087"/>
                        </a:lnTo>
                        <a:lnTo>
                          <a:pt x="839518" y="743744"/>
                        </a:lnTo>
                        <a:lnTo>
                          <a:pt x="797841" y="697877"/>
                        </a:lnTo>
                        <a:lnTo>
                          <a:pt x="799971" y="697877"/>
                        </a:lnTo>
                        <a:lnTo>
                          <a:pt x="699189" y="589932"/>
                        </a:lnTo>
                        <a:cubicBezTo>
                          <a:pt x="537227" y="431407"/>
                          <a:pt x="350178" y="301703"/>
                          <a:pt x="146459" y="205679"/>
                        </a:cubicBezTo>
                        <a:lnTo>
                          <a:pt x="0" y="146372"/>
                        </a:lnTo>
                        <a:lnTo>
                          <a:pt x="51718" y="114048"/>
                        </a:lnTo>
                        <a:close/>
                      </a:path>
                    </a:pathLst>
                  </a:custGeom>
                  <a:solidFill>
                    <a:srgbClr val="2980B9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35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95A5A6"/>
                      </a:solidFill>
                      <a:effectLst/>
                      <a:uLnTx/>
                      <a:uFillTx/>
                      <a:latin typeface="Montserrat Medium" panose="000006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" name="Freeform: Shape 7">
                    <a:extLst>
                      <a:ext uri="{FF2B5EF4-FFF2-40B4-BE49-F238E27FC236}">
                        <a16:creationId xmlns:a16="http://schemas.microsoft.com/office/drawing/2014/main" id="{498C155D-2308-939E-EAC8-EBCC704CD385}"/>
                      </a:ext>
                    </a:extLst>
                  </p:cNvPr>
                  <p:cNvSpPr/>
                  <p:nvPr/>
                </p:nvSpPr>
                <p:spPr>
                  <a:xfrm rot="3477152">
                    <a:off x="7411144" y="2496135"/>
                    <a:ext cx="648072" cy="308859"/>
                  </a:xfrm>
                  <a:custGeom>
                    <a:avLst/>
                    <a:gdLst>
                      <a:gd name="connsiteX0" fmla="*/ 0 w 648072"/>
                      <a:gd name="connsiteY0" fmla="*/ 73938 h 308859"/>
                      <a:gd name="connsiteX1" fmla="*/ 157287 w 648072"/>
                      <a:gd name="connsiteY1" fmla="*/ 38014 h 308859"/>
                      <a:gd name="connsiteX2" fmla="*/ 487664 w 648072"/>
                      <a:gd name="connsiteY2" fmla="*/ 323 h 308859"/>
                      <a:gd name="connsiteX3" fmla="*/ 648072 w 648072"/>
                      <a:gd name="connsiteY3" fmla="*/ 0 h 308859"/>
                      <a:gd name="connsiteX4" fmla="*/ 648072 w 648072"/>
                      <a:gd name="connsiteY4" fmla="*/ 227029 h 308859"/>
                      <a:gd name="connsiteX5" fmla="*/ 542959 w 648072"/>
                      <a:gd name="connsiteY5" fmla="*/ 225608 h 308859"/>
                      <a:gd name="connsiteX6" fmla="*/ 495087 w 648072"/>
                      <a:gd name="connsiteY6" fmla="*/ 226098 h 308859"/>
                      <a:gd name="connsiteX7" fmla="*/ 338982 w 648072"/>
                      <a:gd name="connsiteY7" fmla="*/ 239029 h 308859"/>
                      <a:gd name="connsiteX8" fmla="*/ 307050 w 648072"/>
                      <a:gd name="connsiteY8" fmla="*/ 242276 h 308859"/>
                      <a:gd name="connsiteX9" fmla="*/ 246058 w 648072"/>
                      <a:gd name="connsiteY9" fmla="*/ 253263 h 308859"/>
                      <a:gd name="connsiteX10" fmla="*/ 247188 w 648072"/>
                      <a:gd name="connsiteY10" fmla="*/ 251458 h 308859"/>
                      <a:gd name="connsiteX11" fmla="*/ 102216 w 648072"/>
                      <a:gd name="connsiteY11" fmla="*/ 279604 h 308859"/>
                      <a:gd name="connsiteX12" fmla="*/ 0 w 648072"/>
                      <a:gd name="connsiteY12" fmla="*/ 308859 h 3088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48072" h="308859">
                        <a:moveTo>
                          <a:pt x="0" y="73938"/>
                        </a:moveTo>
                        <a:lnTo>
                          <a:pt x="157287" y="38014"/>
                        </a:lnTo>
                        <a:cubicBezTo>
                          <a:pt x="265585" y="17436"/>
                          <a:pt x="375975" y="4732"/>
                          <a:pt x="487664" y="323"/>
                        </a:cubicBezTo>
                        <a:lnTo>
                          <a:pt x="648072" y="0"/>
                        </a:lnTo>
                        <a:lnTo>
                          <a:pt x="648072" y="227029"/>
                        </a:lnTo>
                        <a:lnTo>
                          <a:pt x="542959" y="225608"/>
                        </a:lnTo>
                        <a:lnTo>
                          <a:pt x="495087" y="226098"/>
                        </a:lnTo>
                        <a:lnTo>
                          <a:pt x="338982" y="239029"/>
                        </a:lnTo>
                        <a:lnTo>
                          <a:pt x="307050" y="242276"/>
                        </a:lnTo>
                        <a:lnTo>
                          <a:pt x="246058" y="253263"/>
                        </a:lnTo>
                        <a:lnTo>
                          <a:pt x="247188" y="251458"/>
                        </a:lnTo>
                        <a:lnTo>
                          <a:pt x="102216" y="279604"/>
                        </a:lnTo>
                        <a:lnTo>
                          <a:pt x="0" y="308859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bg2">
                          <a:lumMod val="10000"/>
                          <a:alpha val="0"/>
                        </a:schemeClr>
                      </a:gs>
                      <a:gs pos="100000">
                        <a:schemeClr val="bg2">
                          <a:lumMod val="10000"/>
                          <a:alpha val="60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35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Montserrat Medium" panose="000006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" name="Freeform: Shape 43">
                    <a:extLst>
                      <a:ext uri="{FF2B5EF4-FFF2-40B4-BE49-F238E27FC236}">
                        <a16:creationId xmlns:a16="http://schemas.microsoft.com/office/drawing/2014/main" id="{CB02C6DA-A90C-D4EF-7E86-2EAE3CE779E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16607" y="2851150"/>
                    <a:ext cx="907771" cy="844387"/>
                  </a:xfrm>
                  <a:custGeom>
                    <a:avLst/>
                    <a:gdLst>
                      <a:gd name="connsiteX0" fmla="*/ 430921 w 907771"/>
                      <a:gd name="connsiteY0" fmla="*/ 113035 h 844387"/>
                      <a:gd name="connsiteX1" fmla="*/ 493808 w 907771"/>
                      <a:gd name="connsiteY1" fmla="*/ 230984 h 844387"/>
                      <a:gd name="connsiteX2" fmla="*/ 633294 w 907771"/>
                      <a:gd name="connsiteY2" fmla="*/ 603902 h 844387"/>
                      <a:gd name="connsiteX3" fmla="*/ 658158 w 907771"/>
                      <a:gd name="connsiteY3" fmla="*/ 711696 h 844387"/>
                      <a:gd name="connsiteX4" fmla="*/ 0 w 907771"/>
                      <a:gd name="connsiteY4" fmla="*/ 361827 h 844387"/>
                      <a:gd name="connsiteX5" fmla="*/ 624654 w 907771"/>
                      <a:gd name="connsiteY5" fmla="*/ 0 h 844387"/>
                      <a:gd name="connsiteX6" fmla="*/ 650013 w 907771"/>
                      <a:gd name="connsiteY6" fmla="*/ 47520 h 844387"/>
                      <a:gd name="connsiteX7" fmla="*/ 650015 w 907771"/>
                      <a:gd name="connsiteY7" fmla="*/ 47523 h 844387"/>
                      <a:gd name="connsiteX8" fmla="*/ 695154 w 907771"/>
                      <a:gd name="connsiteY8" fmla="*/ 132108 h 844387"/>
                      <a:gd name="connsiteX9" fmla="*/ 906653 w 907771"/>
                      <a:gd name="connsiteY9" fmla="*/ 832897 h 844387"/>
                      <a:gd name="connsiteX10" fmla="*/ 907771 w 907771"/>
                      <a:gd name="connsiteY10" fmla="*/ 844387 h 844387"/>
                      <a:gd name="connsiteX11" fmla="*/ 658159 w 907771"/>
                      <a:gd name="connsiteY11" fmla="*/ 711696 h 844387"/>
                      <a:gd name="connsiteX12" fmla="*/ 633295 w 907771"/>
                      <a:gd name="connsiteY12" fmla="*/ 603902 h 844387"/>
                      <a:gd name="connsiteX13" fmla="*/ 493809 w 907771"/>
                      <a:gd name="connsiteY13" fmla="*/ 230984 h 844387"/>
                      <a:gd name="connsiteX14" fmla="*/ 430922 w 907771"/>
                      <a:gd name="connsiteY14" fmla="*/ 113035 h 844387"/>
                      <a:gd name="connsiteX15" fmla="*/ 430406 w 907771"/>
                      <a:gd name="connsiteY15" fmla="*/ 112068 h 8443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907771" h="844387">
                        <a:moveTo>
                          <a:pt x="430921" y="113035"/>
                        </a:moveTo>
                        <a:lnTo>
                          <a:pt x="493808" y="230984"/>
                        </a:lnTo>
                        <a:cubicBezTo>
                          <a:pt x="552984" y="351461"/>
                          <a:pt x="599480" y="476405"/>
                          <a:pt x="633294" y="603902"/>
                        </a:cubicBezTo>
                        <a:lnTo>
                          <a:pt x="658158" y="711696"/>
                        </a:lnTo>
                        <a:lnTo>
                          <a:pt x="0" y="361827"/>
                        </a:lnTo>
                        <a:close/>
                        <a:moveTo>
                          <a:pt x="624654" y="0"/>
                        </a:moveTo>
                        <a:lnTo>
                          <a:pt x="650013" y="47520"/>
                        </a:lnTo>
                        <a:lnTo>
                          <a:pt x="650015" y="47523"/>
                        </a:lnTo>
                        <a:lnTo>
                          <a:pt x="695154" y="132108"/>
                        </a:lnTo>
                        <a:cubicBezTo>
                          <a:pt x="804820" y="355182"/>
                          <a:pt x="875320" y="592067"/>
                          <a:pt x="906653" y="832897"/>
                        </a:cubicBezTo>
                        <a:lnTo>
                          <a:pt x="907771" y="844387"/>
                        </a:lnTo>
                        <a:lnTo>
                          <a:pt x="658159" y="711696"/>
                        </a:lnTo>
                        <a:lnTo>
                          <a:pt x="633295" y="603902"/>
                        </a:lnTo>
                        <a:cubicBezTo>
                          <a:pt x="599481" y="476405"/>
                          <a:pt x="552985" y="351461"/>
                          <a:pt x="493809" y="230984"/>
                        </a:cubicBezTo>
                        <a:lnTo>
                          <a:pt x="430922" y="113035"/>
                        </a:lnTo>
                        <a:lnTo>
                          <a:pt x="430406" y="112068"/>
                        </a:lnTo>
                        <a:close/>
                      </a:path>
                    </a:pathLst>
                  </a:custGeom>
                  <a:solidFill>
                    <a:srgbClr val="2980B9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35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95A5A6"/>
                      </a:solidFill>
                      <a:effectLst/>
                      <a:uLnTx/>
                      <a:uFillTx/>
                      <a:latin typeface="Montserrat Medium" panose="00000600000000000000" pitchFamily="2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2" name="Group 123">
                  <a:extLst>
                    <a:ext uri="{FF2B5EF4-FFF2-40B4-BE49-F238E27FC236}">
                      <a16:creationId xmlns:a16="http://schemas.microsoft.com/office/drawing/2014/main" id="{7FF6B102-42F5-F33E-CF73-D07598D919A6}"/>
                    </a:ext>
                  </a:extLst>
                </p:cNvPr>
                <p:cNvGrpSpPr/>
                <p:nvPr/>
              </p:nvGrpSpPr>
              <p:grpSpPr>
                <a:xfrm>
                  <a:off x="7425773" y="3587745"/>
                  <a:ext cx="916286" cy="2169650"/>
                  <a:chOff x="7425773" y="3587745"/>
                  <a:chExt cx="916286" cy="2169650"/>
                </a:xfrm>
              </p:grpSpPr>
              <p:sp>
                <p:nvSpPr>
                  <p:cNvPr id="40" name="Freeform: Shape 31">
                    <a:extLst>
                      <a:ext uri="{FF2B5EF4-FFF2-40B4-BE49-F238E27FC236}">
                        <a16:creationId xmlns:a16="http://schemas.microsoft.com/office/drawing/2014/main" id="{6CB7D4FD-479A-F54F-1245-48DE486AFE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93987" y="3587745"/>
                    <a:ext cx="648072" cy="1628757"/>
                  </a:xfrm>
                  <a:custGeom>
                    <a:avLst/>
                    <a:gdLst>
                      <a:gd name="connsiteX0" fmla="*/ 427616 w 648072"/>
                      <a:gd name="connsiteY0" fmla="*/ 0 h 1628757"/>
                      <a:gd name="connsiteX1" fmla="*/ 427617 w 648072"/>
                      <a:gd name="connsiteY1" fmla="*/ 0 h 1628757"/>
                      <a:gd name="connsiteX2" fmla="*/ 431793 w 648072"/>
                      <a:gd name="connsiteY2" fmla="*/ 13110 h 1628757"/>
                      <a:gd name="connsiteX3" fmla="*/ 456657 w 648072"/>
                      <a:gd name="connsiteY3" fmla="*/ 120904 h 1628757"/>
                      <a:gd name="connsiteX4" fmla="*/ 641214 w 648072"/>
                      <a:gd name="connsiteY4" fmla="*/ 219012 h 1628757"/>
                      <a:gd name="connsiteX5" fmla="*/ 643372 w 648072"/>
                      <a:gd name="connsiteY5" fmla="*/ 241195 h 1628757"/>
                      <a:gd name="connsiteX6" fmla="*/ 492679 w 648072"/>
                      <a:gd name="connsiteY6" fmla="*/ 1207869 h 1628757"/>
                      <a:gd name="connsiteX7" fmla="*/ 481439 w 648072"/>
                      <a:gd name="connsiteY7" fmla="*/ 1233628 h 1628757"/>
                      <a:gd name="connsiteX8" fmla="*/ 471790 w 648072"/>
                      <a:gd name="connsiteY8" fmla="*/ 1259991 h 1628757"/>
                      <a:gd name="connsiteX9" fmla="*/ 452096 w 648072"/>
                      <a:gd name="connsiteY9" fmla="*/ 1300875 h 1628757"/>
                      <a:gd name="connsiteX10" fmla="*/ 425924 w 648072"/>
                      <a:gd name="connsiteY10" fmla="*/ 1360854 h 1628757"/>
                      <a:gd name="connsiteX11" fmla="*/ 395096 w 648072"/>
                      <a:gd name="connsiteY11" fmla="*/ 1419203 h 1628757"/>
                      <a:gd name="connsiteX12" fmla="*/ 377194 w 648072"/>
                      <a:gd name="connsiteY12" fmla="*/ 1456366 h 1628757"/>
                      <a:gd name="connsiteX13" fmla="*/ 363893 w 648072"/>
                      <a:gd name="connsiteY13" fmla="*/ 1478262 h 1628757"/>
                      <a:gd name="connsiteX14" fmla="*/ 347273 w 648072"/>
                      <a:gd name="connsiteY14" fmla="*/ 1509718 h 1628757"/>
                      <a:gd name="connsiteX15" fmla="*/ 345431 w 648072"/>
                      <a:gd name="connsiteY15" fmla="*/ 1508652 h 1628757"/>
                      <a:gd name="connsiteX16" fmla="*/ 272469 w 648072"/>
                      <a:gd name="connsiteY16" fmla="*/ 1628757 h 1628757"/>
                      <a:gd name="connsiteX17" fmla="*/ 0 w 648072"/>
                      <a:gd name="connsiteY17" fmla="*/ 1628757 h 1628757"/>
                      <a:gd name="connsiteX18" fmla="*/ 0 w 648072"/>
                      <a:gd name="connsiteY18" fmla="*/ 1620730 h 1628757"/>
                      <a:gd name="connsiteX19" fmla="*/ 78301 w 648072"/>
                      <a:gd name="connsiteY19" fmla="*/ 1516000 h 1628757"/>
                      <a:gd name="connsiteX20" fmla="*/ 168021 w 648072"/>
                      <a:gd name="connsiteY20" fmla="*/ 1368283 h 1628757"/>
                      <a:gd name="connsiteX21" fmla="*/ 202532 w 648072"/>
                      <a:gd name="connsiteY21" fmla="*/ 1301575 h 1628757"/>
                      <a:gd name="connsiteX22" fmla="*/ 251387 w 648072"/>
                      <a:gd name="connsiteY22" fmla="*/ 1200128 h 1628757"/>
                      <a:gd name="connsiteX23" fmla="*/ 307042 w 648072"/>
                      <a:gd name="connsiteY23" fmla="*/ 1063339 h 1628757"/>
                      <a:gd name="connsiteX24" fmla="*/ 407161 w 648072"/>
                      <a:gd name="connsiteY24" fmla="*/ 129202 h 1628757"/>
                      <a:gd name="connsiteX25" fmla="*/ 401022 w 648072"/>
                      <a:gd name="connsiteY25" fmla="*/ 91330 h 1628757"/>
                      <a:gd name="connsiteX26" fmla="*/ 456656 w 648072"/>
                      <a:gd name="connsiteY26" fmla="*/ 120904 h 1628757"/>
                      <a:gd name="connsiteX27" fmla="*/ 431792 w 648072"/>
                      <a:gd name="connsiteY27" fmla="*/ 13110 h 16287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648072" h="1628757">
                        <a:moveTo>
                          <a:pt x="427616" y="0"/>
                        </a:moveTo>
                        <a:lnTo>
                          <a:pt x="427617" y="0"/>
                        </a:lnTo>
                        <a:lnTo>
                          <a:pt x="431793" y="13110"/>
                        </a:lnTo>
                        <a:lnTo>
                          <a:pt x="456657" y="120904"/>
                        </a:lnTo>
                        <a:lnTo>
                          <a:pt x="641214" y="219012"/>
                        </a:lnTo>
                        <a:lnTo>
                          <a:pt x="643372" y="241195"/>
                        </a:lnTo>
                        <a:cubicBezTo>
                          <a:pt x="664522" y="567915"/>
                          <a:pt x="614291" y="898230"/>
                          <a:pt x="492679" y="1207869"/>
                        </a:cubicBezTo>
                        <a:lnTo>
                          <a:pt x="481439" y="1233628"/>
                        </a:lnTo>
                        <a:lnTo>
                          <a:pt x="471790" y="1259991"/>
                        </a:lnTo>
                        <a:lnTo>
                          <a:pt x="452096" y="1300875"/>
                        </a:lnTo>
                        <a:lnTo>
                          <a:pt x="425924" y="1360854"/>
                        </a:lnTo>
                        <a:lnTo>
                          <a:pt x="395096" y="1419203"/>
                        </a:lnTo>
                        <a:lnTo>
                          <a:pt x="377194" y="1456366"/>
                        </a:lnTo>
                        <a:lnTo>
                          <a:pt x="363893" y="1478262"/>
                        </a:lnTo>
                        <a:lnTo>
                          <a:pt x="347273" y="1509718"/>
                        </a:lnTo>
                        <a:lnTo>
                          <a:pt x="345431" y="1508652"/>
                        </a:lnTo>
                        <a:lnTo>
                          <a:pt x="272469" y="1628757"/>
                        </a:lnTo>
                        <a:lnTo>
                          <a:pt x="0" y="1628757"/>
                        </a:lnTo>
                        <a:lnTo>
                          <a:pt x="0" y="1620730"/>
                        </a:lnTo>
                        <a:lnTo>
                          <a:pt x="78301" y="1516000"/>
                        </a:lnTo>
                        <a:lnTo>
                          <a:pt x="168021" y="1368283"/>
                        </a:lnTo>
                        <a:lnTo>
                          <a:pt x="202532" y="1301575"/>
                        </a:lnTo>
                        <a:lnTo>
                          <a:pt x="251387" y="1200128"/>
                        </a:lnTo>
                        <a:lnTo>
                          <a:pt x="307042" y="1063339"/>
                        </a:lnTo>
                        <a:cubicBezTo>
                          <a:pt x="413836" y="762469"/>
                          <a:pt x="447209" y="442198"/>
                          <a:pt x="407161" y="129202"/>
                        </a:cubicBezTo>
                        <a:lnTo>
                          <a:pt x="401022" y="91330"/>
                        </a:lnTo>
                        <a:lnTo>
                          <a:pt x="456656" y="120904"/>
                        </a:lnTo>
                        <a:lnTo>
                          <a:pt x="431792" y="13110"/>
                        </a:lnTo>
                        <a:close/>
                      </a:path>
                    </a:pathLst>
                  </a:custGeom>
                  <a:solidFill>
                    <a:srgbClr val="ED7D3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35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95A5A6"/>
                      </a:solidFill>
                      <a:effectLst/>
                      <a:uLnTx/>
                      <a:uFillTx/>
                      <a:latin typeface="Montserrat Medium" panose="000006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" name="Freeform: Shape 8">
                    <a:extLst>
                      <a:ext uri="{FF2B5EF4-FFF2-40B4-BE49-F238E27FC236}">
                        <a16:creationId xmlns:a16="http://schemas.microsoft.com/office/drawing/2014/main" id="{41C6FF81-CE8B-6A25-D697-87A4DD3F3A69}"/>
                      </a:ext>
                    </a:extLst>
                  </p:cNvPr>
                  <p:cNvSpPr/>
                  <p:nvPr/>
                </p:nvSpPr>
                <p:spPr>
                  <a:xfrm rot="7230913">
                    <a:off x="7731435" y="4573136"/>
                    <a:ext cx="648072" cy="336913"/>
                  </a:xfrm>
                  <a:custGeom>
                    <a:avLst/>
                    <a:gdLst>
                      <a:gd name="connsiteX0" fmla="*/ 0 w 648072"/>
                      <a:gd name="connsiteY0" fmla="*/ 336913 h 336913"/>
                      <a:gd name="connsiteX1" fmla="*/ 0 w 648072"/>
                      <a:gd name="connsiteY1" fmla="*/ 101259 h 336913"/>
                      <a:gd name="connsiteX2" fmla="*/ 61365 w 648072"/>
                      <a:gd name="connsiteY2" fmla="*/ 80651 h 336913"/>
                      <a:gd name="connsiteX3" fmla="*/ 303959 w 648072"/>
                      <a:gd name="connsiteY3" fmla="*/ 28002 h 336913"/>
                      <a:gd name="connsiteX4" fmla="*/ 331858 w 648072"/>
                      <a:gd name="connsiteY4" fmla="*/ 24606 h 336913"/>
                      <a:gd name="connsiteX5" fmla="*/ 359469 w 648072"/>
                      <a:gd name="connsiteY5" fmla="*/ 19532 h 336913"/>
                      <a:gd name="connsiteX6" fmla="*/ 404690 w 648072"/>
                      <a:gd name="connsiteY6" fmla="*/ 15739 h 336913"/>
                      <a:gd name="connsiteX7" fmla="*/ 469651 w 648072"/>
                      <a:gd name="connsiteY7" fmla="*/ 7831 h 336913"/>
                      <a:gd name="connsiteX8" fmla="*/ 535572 w 648072"/>
                      <a:gd name="connsiteY8" fmla="*/ 4761 h 336913"/>
                      <a:gd name="connsiteX9" fmla="*/ 576678 w 648072"/>
                      <a:gd name="connsiteY9" fmla="*/ 1313 h 336913"/>
                      <a:gd name="connsiteX10" fmla="*/ 602295 w 648072"/>
                      <a:gd name="connsiteY10" fmla="*/ 1654 h 336913"/>
                      <a:gd name="connsiteX11" fmla="*/ 637833 w 648072"/>
                      <a:gd name="connsiteY11" fmla="*/ 0 h 336913"/>
                      <a:gd name="connsiteX12" fmla="*/ 637850 w 648072"/>
                      <a:gd name="connsiteY12" fmla="*/ 2128 h 336913"/>
                      <a:gd name="connsiteX13" fmla="*/ 648072 w 648072"/>
                      <a:gd name="connsiteY13" fmla="*/ 2264 h 336913"/>
                      <a:gd name="connsiteX14" fmla="*/ 648072 w 648072"/>
                      <a:gd name="connsiteY14" fmla="*/ 226784 h 336913"/>
                      <a:gd name="connsiteX15" fmla="*/ 607006 w 648072"/>
                      <a:gd name="connsiteY15" fmla="*/ 226240 h 336913"/>
                      <a:gd name="connsiteX16" fmla="*/ 532014 w 648072"/>
                      <a:gd name="connsiteY16" fmla="*/ 230381 h 336913"/>
                      <a:gd name="connsiteX17" fmla="*/ 419811 w 648072"/>
                      <a:gd name="connsiteY17" fmla="*/ 239805 h 336913"/>
                      <a:gd name="connsiteX18" fmla="*/ 273708 w 648072"/>
                      <a:gd name="connsiteY18" fmla="*/ 261315 h 336913"/>
                      <a:gd name="connsiteX19" fmla="*/ 42855 w 648072"/>
                      <a:gd name="connsiteY19" fmla="*/ 320387 h 3369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648072" h="336913">
                        <a:moveTo>
                          <a:pt x="0" y="336913"/>
                        </a:moveTo>
                        <a:lnTo>
                          <a:pt x="0" y="101259"/>
                        </a:lnTo>
                        <a:lnTo>
                          <a:pt x="61365" y="80651"/>
                        </a:lnTo>
                        <a:cubicBezTo>
                          <a:pt x="140860" y="58730"/>
                          <a:pt x="221833" y="41117"/>
                          <a:pt x="303959" y="28002"/>
                        </a:cubicBezTo>
                        <a:lnTo>
                          <a:pt x="331858" y="24606"/>
                        </a:lnTo>
                        <a:lnTo>
                          <a:pt x="359469" y="19532"/>
                        </a:lnTo>
                        <a:lnTo>
                          <a:pt x="404690" y="15739"/>
                        </a:lnTo>
                        <a:lnTo>
                          <a:pt x="469651" y="7831"/>
                        </a:lnTo>
                        <a:lnTo>
                          <a:pt x="535572" y="4761"/>
                        </a:lnTo>
                        <a:lnTo>
                          <a:pt x="576678" y="1313"/>
                        </a:lnTo>
                        <a:lnTo>
                          <a:pt x="602295" y="1654"/>
                        </a:lnTo>
                        <a:lnTo>
                          <a:pt x="637833" y="0"/>
                        </a:lnTo>
                        <a:lnTo>
                          <a:pt x="637850" y="2128"/>
                        </a:lnTo>
                        <a:lnTo>
                          <a:pt x="648072" y="2264"/>
                        </a:lnTo>
                        <a:lnTo>
                          <a:pt x="648072" y="226784"/>
                        </a:lnTo>
                        <a:lnTo>
                          <a:pt x="607006" y="226240"/>
                        </a:lnTo>
                        <a:lnTo>
                          <a:pt x="532014" y="230381"/>
                        </a:lnTo>
                        <a:lnTo>
                          <a:pt x="419811" y="239805"/>
                        </a:lnTo>
                        <a:lnTo>
                          <a:pt x="273708" y="261315"/>
                        </a:lnTo>
                        <a:cubicBezTo>
                          <a:pt x="195352" y="276507"/>
                          <a:pt x="118281" y="296269"/>
                          <a:pt x="42855" y="320387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bg2">
                          <a:lumMod val="10000"/>
                          <a:alpha val="0"/>
                        </a:schemeClr>
                      </a:gs>
                      <a:gs pos="100000">
                        <a:schemeClr val="bg2">
                          <a:lumMod val="10000"/>
                          <a:alpha val="60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35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Montserrat Medium" panose="000006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2" name="Freeform: Shape 57">
                    <a:extLst>
                      <a:ext uri="{FF2B5EF4-FFF2-40B4-BE49-F238E27FC236}">
                        <a16:creationId xmlns:a16="http://schemas.microsoft.com/office/drawing/2014/main" id="{2DC28BD3-F140-3EAD-3542-CB3F888DB3C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425773" y="4725143"/>
                    <a:ext cx="616503" cy="1032252"/>
                  </a:xfrm>
                  <a:custGeom>
                    <a:avLst/>
                    <a:gdLst>
                      <a:gd name="connsiteX0" fmla="*/ 0 w 616503"/>
                      <a:gd name="connsiteY0" fmla="*/ 0 h 1032252"/>
                      <a:gd name="connsiteX1" fmla="*/ 526705 w 616503"/>
                      <a:gd name="connsiteY1" fmla="*/ 304093 h 1032252"/>
                      <a:gd name="connsiteX2" fmla="*/ 517184 w 616503"/>
                      <a:gd name="connsiteY2" fmla="*/ 314566 h 1032252"/>
                      <a:gd name="connsiteX3" fmla="*/ 421839 w 616503"/>
                      <a:gd name="connsiteY3" fmla="*/ 259606 h 1032252"/>
                      <a:gd name="connsiteX4" fmla="*/ 421839 w 616503"/>
                      <a:gd name="connsiteY4" fmla="*/ 259607 h 1032252"/>
                      <a:gd name="connsiteX5" fmla="*/ 616503 w 616503"/>
                      <a:gd name="connsiteY5" fmla="*/ 371817 h 1032252"/>
                      <a:gd name="connsiteX6" fmla="*/ 148883 w 616503"/>
                      <a:gd name="connsiteY6" fmla="*/ 940118 h 1032252"/>
                      <a:gd name="connsiteX7" fmla="*/ 36144 w 616503"/>
                      <a:gd name="connsiteY7" fmla="*/ 1032252 h 1032252"/>
                      <a:gd name="connsiteX8" fmla="*/ 26034 w 616503"/>
                      <a:gd name="connsiteY8" fmla="*/ 743521 h 1032252"/>
                      <a:gd name="connsiteX9" fmla="*/ 26034 w 616503"/>
                      <a:gd name="connsiteY9" fmla="*/ 743520 h 1032252"/>
                      <a:gd name="connsiteX10" fmla="*/ 26035 w 616503"/>
                      <a:gd name="connsiteY10" fmla="*/ 743519 h 1032252"/>
                      <a:gd name="connsiteX0" fmla="*/ 0 w 616503"/>
                      <a:gd name="connsiteY0" fmla="*/ 0 h 1032252"/>
                      <a:gd name="connsiteX1" fmla="*/ 526705 w 616503"/>
                      <a:gd name="connsiteY1" fmla="*/ 304093 h 1032252"/>
                      <a:gd name="connsiteX2" fmla="*/ 517184 w 616503"/>
                      <a:gd name="connsiteY2" fmla="*/ 314566 h 1032252"/>
                      <a:gd name="connsiteX3" fmla="*/ 421839 w 616503"/>
                      <a:gd name="connsiteY3" fmla="*/ 259606 h 1032252"/>
                      <a:gd name="connsiteX4" fmla="*/ 616503 w 616503"/>
                      <a:gd name="connsiteY4" fmla="*/ 371817 h 1032252"/>
                      <a:gd name="connsiteX5" fmla="*/ 148883 w 616503"/>
                      <a:gd name="connsiteY5" fmla="*/ 940118 h 1032252"/>
                      <a:gd name="connsiteX6" fmla="*/ 36144 w 616503"/>
                      <a:gd name="connsiteY6" fmla="*/ 1032252 h 1032252"/>
                      <a:gd name="connsiteX7" fmla="*/ 26034 w 616503"/>
                      <a:gd name="connsiteY7" fmla="*/ 743521 h 1032252"/>
                      <a:gd name="connsiteX8" fmla="*/ 26034 w 616503"/>
                      <a:gd name="connsiteY8" fmla="*/ 743520 h 1032252"/>
                      <a:gd name="connsiteX9" fmla="*/ 26035 w 616503"/>
                      <a:gd name="connsiteY9" fmla="*/ 743519 h 1032252"/>
                      <a:gd name="connsiteX10" fmla="*/ 0 w 616503"/>
                      <a:gd name="connsiteY10" fmla="*/ 0 h 1032252"/>
                      <a:gd name="connsiteX0" fmla="*/ 0 w 616503"/>
                      <a:gd name="connsiteY0" fmla="*/ 0 h 1032252"/>
                      <a:gd name="connsiteX1" fmla="*/ 526705 w 616503"/>
                      <a:gd name="connsiteY1" fmla="*/ 304093 h 1032252"/>
                      <a:gd name="connsiteX2" fmla="*/ 517184 w 616503"/>
                      <a:gd name="connsiteY2" fmla="*/ 314566 h 1032252"/>
                      <a:gd name="connsiteX3" fmla="*/ 616503 w 616503"/>
                      <a:gd name="connsiteY3" fmla="*/ 371817 h 1032252"/>
                      <a:gd name="connsiteX4" fmla="*/ 148883 w 616503"/>
                      <a:gd name="connsiteY4" fmla="*/ 940118 h 1032252"/>
                      <a:gd name="connsiteX5" fmla="*/ 36144 w 616503"/>
                      <a:gd name="connsiteY5" fmla="*/ 1032252 h 1032252"/>
                      <a:gd name="connsiteX6" fmla="*/ 26034 w 616503"/>
                      <a:gd name="connsiteY6" fmla="*/ 743521 h 1032252"/>
                      <a:gd name="connsiteX7" fmla="*/ 26034 w 616503"/>
                      <a:gd name="connsiteY7" fmla="*/ 743520 h 1032252"/>
                      <a:gd name="connsiteX8" fmla="*/ 26035 w 616503"/>
                      <a:gd name="connsiteY8" fmla="*/ 743519 h 1032252"/>
                      <a:gd name="connsiteX9" fmla="*/ 0 w 616503"/>
                      <a:gd name="connsiteY9" fmla="*/ 0 h 1032252"/>
                      <a:gd name="connsiteX0" fmla="*/ 0 w 616503"/>
                      <a:gd name="connsiteY0" fmla="*/ 0 h 1032252"/>
                      <a:gd name="connsiteX1" fmla="*/ 526705 w 616503"/>
                      <a:gd name="connsiteY1" fmla="*/ 304093 h 1032252"/>
                      <a:gd name="connsiteX2" fmla="*/ 616503 w 616503"/>
                      <a:gd name="connsiteY2" fmla="*/ 371817 h 1032252"/>
                      <a:gd name="connsiteX3" fmla="*/ 148883 w 616503"/>
                      <a:gd name="connsiteY3" fmla="*/ 940118 h 1032252"/>
                      <a:gd name="connsiteX4" fmla="*/ 36144 w 616503"/>
                      <a:gd name="connsiteY4" fmla="*/ 1032252 h 1032252"/>
                      <a:gd name="connsiteX5" fmla="*/ 26034 w 616503"/>
                      <a:gd name="connsiteY5" fmla="*/ 743521 h 1032252"/>
                      <a:gd name="connsiteX6" fmla="*/ 26034 w 616503"/>
                      <a:gd name="connsiteY6" fmla="*/ 743520 h 1032252"/>
                      <a:gd name="connsiteX7" fmla="*/ 26035 w 616503"/>
                      <a:gd name="connsiteY7" fmla="*/ 743519 h 1032252"/>
                      <a:gd name="connsiteX8" fmla="*/ 0 w 616503"/>
                      <a:gd name="connsiteY8" fmla="*/ 0 h 1032252"/>
                      <a:gd name="connsiteX0" fmla="*/ 0 w 616503"/>
                      <a:gd name="connsiteY0" fmla="*/ 0 h 1032252"/>
                      <a:gd name="connsiteX1" fmla="*/ 616503 w 616503"/>
                      <a:gd name="connsiteY1" fmla="*/ 371817 h 1032252"/>
                      <a:gd name="connsiteX2" fmla="*/ 148883 w 616503"/>
                      <a:gd name="connsiteY2" fmla="*/ 940118 h 1032252"/>
                      <a:gd name="connsiteX3" fmla="*/ 36144 w 616503"/>
                      <a:gd name="connsiteY3" fmla="*/ 1032252 h 1032252"/>
                      <a:gd name="connsiteX4" fmla="*/ 26034 w 616503"/>
                      <a:gd name="connsiteY4" fmla="*/ 743521 h 1032252"/>
                      <a:gd name="connsiteX5" fmla="*/ 26034 w 616503"/>
                      <a:gd name="connsiteY5" fmla="*/ 743520 h 1032252"/>
                      <a:gd name="connsiteX6" fmla="*/ 26035 w 616503"/>
                      <a:gd name="connsiteY6" fmla="*/ 743519 h 1032252"/>
                      <a:gd name="connsiteX7" fmla="*/ 0 w 616503"/>
                      <a:gd name="connsiteY7" fmla="*/ 0 h 1032252"/>
                      <a:gd name="connsiteX0" fmla="*/ 0 w 616503"/>
                      <a:gd name="connsiteY0" fmla="*/ 0 h 1032252"/>
                      <a:gd name="connsiteX1" fmla="*/ 616503 w 616503"/>
                      <a:gd name="connsiteY1" fmla="*/ 371817 h 1032252"/>
                      <a:gd name="connsiteX2" fmla="*/ 148883 w 616503"/>
                      <a:gd name="connsiteY2" fmla="*/ 940118 h 1032252"/>
                      <a:gd name="connsiteX3" fmla="*/ 36144 w 616503"/>
                      <a:gd name="connsiteY3" fmla="*/ 1032252 h 1032252"/>
                      <a:gd name="connsiteX4" fmla="*/ 26034 w 616503"/>
                      <a:gd name="connsiteY4" fmla="*/ 743521 h 1032252"/>
                      <a:gd name="connsiteX5" fmla="*/ 26034 w 616503"/>
                      <a:gd name="connsiteY5" fmla="*/ 743520 h 1032252"/>
                      <a:gd name="connsiteX6" fmla="*/ 0 w 616503"/>
                      <a:gd name="connsiteY6" fmla="*/ 0 h 1032252"/>
                      <a:gd name="connsiteX0" fmla="*/ 0 w 616503"/>
                      <a:gd name="connsiteY0" fmla="*/ 0 h 1032252"/>
                      <a:gd name="connsiteX1" fmla="*/ 616503 w 616503"/>
                      <a:gd name="connsiteY1" fmla="*/ 371817 h 1032252"/>
                      <a:gd name="connsiteX2" fmla="*/ 148883 w 616503"/>
                      <a:gd name="connsiteY2" fmla="*/ 940118 h 1032252"/>
                      <a:gd name="connsiteX3" fmla="*/ 36144 w 616503"/>
                      <a:gd name="connsiteY3" fmla="*/ 1032252 h 1032252"/>
                      <a:gd name="connsiteX4" fmla="*/ 26034 w 616503"/>
                      <a:gd name="connsiteY4" fmla="*/ 743521 h 1032252"/>
                      <a:gd name="connsiteX5" fmla="*/ 0 w 616503"/>
                      <a:gd name="connsiteY5" fmla="*/ 0 h 1032252"/>
                      <a:gd name="connsiteX0" fmla="*/ 0 w 616503"/>
                      <a:gd name="connsiteY0" fmla="*/ 0 h 1032252"/>
                      <a:gd name="connsiteX1" fmla="*/ 616503 w 616503"/>
                      <a:gd name="connsiteY1" fmla="*/ 371817 h 1032252"/>
                      <a:gd name="connsiteX2" fmla="*/ 148883 w 616503"/>
                      <a:gd name="connsiteY2" fmla="*/ 940118 h 1032252"/>
                      <a:gd name="connsiteX3" fmla="*/ 36144 w 616503"/>
                      <a:gd name="connsiteY3" fmla="*/ 1032252 h 1032252"/>
                      <a:gd name="connsiteX4" fmla="*/ 0 w 616503"/>
                      <a:gd name="connsiteY4" fmla="*/ 0 h 10322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6503" h="1032252">
                        <a:moveTo>
                          <a:pt x="0" y="0"/>
                        </a:moveTo>
                        <a:lnTo>
                          <a:pt x="616503" y="371817"/>
                        </a:lnTo>
                        <a:cubicBezTo>
                          <a:pt x="491024" y="588939"/>
                          <a:pt x="332310" y="780014"/>
                          <a:pt x="148883" y="940118"/>
                        </a:cubicBezTo>
                        <a:lnTo>
                          <a:pt x="36144" y="103225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35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95A5A6"/>
                      </a:solidFill>
                      <a:effectLst/>
                      <a:uLnTx/>
                      <a:uFillTx/>
                      <a:latin typeface="Montserrat Medium" panose="00000600000000000000" pitchFamily="2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3" name="Group 124">
                  <a:extLst>
                    <a:ext uri="{FF2B5EF4-FFF2-40B4-BE49-F238E27FC236}">
                      <a16:creationId xmlns:a16="http://schemas.microsoft.com/office/drawing/2014/main" id="{05CEE0A8-D8BA-58C3-E091-802F7B8B5FB1}"/>
                    </a:ext>
                  </a:extLst>
                </p:cNvPr>
                <p:cNvGrpSpPr/>
                <p:nvPr/>
              </p:nvGrpSpPr>
              <p:grpSpPr>
                <a:xfrm>
                  <a:off x="5225415" y="5499744"/>
                  <a:ext cx="2126788" cy="720082"/>
                  <a:chOff x="5225415" y="5499744"/>
                  <a:chExt cx="2126788" cy="720082"/>
                </a:xfrm>
              </p:grpSpPr>
              <p:sp>
                <p:nvSpPr>
                  <p:cNvPr id="37" name="Freeform: Shape 25">
                    <a:extLst>
                      <a:ext uri="{FF2B5EF4-FFF2-40B4-BE49-F238E27FC236}">
                        <a16:creationId xmlns:a16="http://schemas.microsoft.com/office/drawing/2014/main" id="{218E8628-7634-9741-F59A-198E2C45BA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898115" y="5563841"/>
                    <a:ext cx="1454088" cy="655985"/>
                  </a:xfrm>
                  <a:custGeom>
                    <a:avLst/>
                    <a:gdLst>
                      <a:gd name="connsiteX0" fmla="*/ 1444669 w 1454088"/>
                      <a:gd name="connsiteY0" fmla="*/ 0 h 655985"/>
                      <a:gd name="connsiteX1" fmla="*/ 1454088 w 1454088"/>
                      <a:gd name="connsiteY1" fmla="*/ 268987 h 655985"/>
                      <a:gd name="connsiteX2" fmla="*/ 1376200 w 1454088"/>
                      <a:gd name="connsiteY2" fmla="*/ 322517 h 655985"/>
                      <a:gd name="connsiteX3" fmla="*/ 748759 w 1454088"/>
                      <a:gd name="connsiteY3" fmla="*/ 587518 h 655985"/>
                      <a:gd name="connsiteX4" fmla="*/ 648072 w 1454088"/>
                      <a:gd name="connsiteY4" fmla="*/ 608616 h 655985"/>
                      <a:gd name="connsiteX5" fmla="*/ 648072 w 1454088"/>
                      <a:gd name="connsiteY5" fmla="*/ 610724 h 655985"/>
                      <a:gd name="connsiteX6" fmla="*/ 611018 w 1454088"/>
                      <a:gd name="connsiteY6" fmla="*/ 616380 h 655985"/>
                      <a:gd name="connsiteX7" fmla="*/ 568701 w 1454088"/>
                      <a:gd name="connsiteY7" fmla="*/ 625248 h 655985"/>
                      <a:gd name="connsiteX8" fmla="*/ 481778 w 1454088"/>
                      <a:gd name="connsiteY8" fmla="*/ 636108 h 655985"/>
                      <a:gd name="connsiteX9" fmla="*/ 427547 w 1454088"/>
                      <a:gd name="connsiteY9" fmla="*/ 644386 h 655985"/>
                      <a:gd name="connsiteX10" fmla="*/ 407368 w 1454088"/>
                      <a:gd name="connsiteY10" fmla="*/ 645405 h 655985"/>
                      <a:gd name="connsiteX11" fmla="*/ 384810 w 1454088"/>
                      <a:gd name="connsiteY11" fmla="*/ 648224 h 655985"/>
                      <a:gd name="connsiteX12" fmla="*/ 197886 w 1454088"/>
                      <a:gd name="connsiteY12" fmla="*/ 655985 h 655985"/>
                      <a:gd name="connsiteX13" fmla="*/ 197885 w 1454088"/>
                      <a:gd name="connsiteY13" fmla="*/ 655985 h 655985"/>
                      <a:gd name="connsiteX14" fmla="*/ 0 w 1454088"/>
                      <a:gd name="connsiteY14" fmla="*/ 645986 h 655985"/>
                      <a:gd name="connsiteX15" fmla="*/ 0 w 1454088"/>
                      <a:gd name="connsiteY15" fmla="*/ 421288 h 655985"/>
                      <a:gd name="connsiteX16" fmla="*/ 197885 w 1454088"/>
                      <a:gd name="connsiteY16" fmla="*/ 431287 h 655985"/>
                      <a:gd name="connsiteX17" fmla="*/ 197885 w 1454088"/>
                      <a:gd name="connsiteY17" fmla="*/ 431106 h 655985"/>
                      <a:gd name="connsiteX18" fmla="*/ 389972 w 1454088"/>
                      <a:gd name="connsiteY18" fmla="*/ 421411 h 655985"/>
                      <a:gd name="connsiteX19" fmla="*/ 444030 w 1454088"/>
                      <a:gd name="connsiteY19" fmla="*/ 414657 h 655985"/>
                      <a:gd name="connsiteX20" fmla="*/ 574162 w 1454088"/>
                      <a:gd name="connsiteY20" fmla="*/ 394803 h 655985"/>
                      <a:gd name="connsiteX21" fmla="*/ 642707 w 1454088"/>
                      <a:gd name="connsiteY21" fmla="*/ 380442 h 655985"/>
                      <a:gd name="connsiteX22" fmla="*/ 648072 w 1454088"/>
                      <a:gd name="connsiteY22" fmla="*/ 379063 h 655985"/>
                      <a:gd name="connsiteX23" fmla="*/ 648072 w 1454088"/>
                      <a:gd name="connsiteY23" fmla="*/ 379318 h 655985"/>
                      <a:gd name="connsiteX24" fmla="*/ 693683 w 1454088"/>
                      <a:gd name="connsiteY24" fmla="*/ 369762 h 655985"/>
                      <a:gd name="connsiteX25" fmla="*/ 1427031 w 1454088"/>
                      <a:gd name="connsiteY25" fmla="*/ 15397 h 6559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1454088" h="655985">
                        <a:moveTo>
                          <a:pt x="1444669" y="0"/>
                        </a:moveTo>
                        <a:lnTo>
                          <a:pt x="1454088" y="268987"/>
                        </a:lnTo>
                        <a:lnTo>
                          <a:pt x="1376200" y="322517"/>
                        </a:lnTo>
                        <a:cubicBezTo>
                          <a:pt x="1182591" y="441642"/>
                          <a:pt x="971103" y="531328"/>
                          <a:pt x="748759" y="587518"/>
                        </a:cubicBezTo>
                        <a:lnTo>
                          <a:pt x="648072" y="608616"/>
                        </a:lnTo>
                        <a:lnTo>
                          <a:pt x="648072" y="610724"/>
                        </a:lnTo>
                        <a:lnTo>
                          <a:pt x="611018" y="616380"/>
                        </a:lnTo>
                        <a:lnTo>
                          <a:pt x="568701" y="625248"/>
                        </a:lnTo>
                        <a:lnTo>
                          <a:pt x="481778" y="636108"/>
                        </a:lnTo>
                        <a:lnTo>
                          <a:pt x="427547" y="644386"/>
                        </a:lnTo>
                        <a:lnTo>
                          <a:pt x="407368" y="645405"/>
                        </a:lnTo>
                        <a:lnTo>
                          <a:pt x="384810" y="648224"/>
                        </a:lnTo>
                        <a:cubicBezTo>
                          <a:pt x="322963" y="653372"/>
                          <a:pt x="260611" y="655985"/>
                          <a:pt x="197886" y="655985"/>
                        </a:cubicBezTo>
                        <a:lnTo>
                          <a:pt x="197885" y="655985"/>
                        </a:lnTo>
                        <a:lnTo>
                          <a:pt x="0" y="645986"/>
                        </a:lnTo>
                        <a:lnTo>
                          <a:pt x="0" y="421288"/>
                        </a:lnTo>
                        <a:lnTo>
                          <a:pt x="197885" y="431287"/>
                        </a:lnTo>
                        <a:lnTo>
                          <a:pt x="197885" y="431106"/>
                        </a:lnTo>
                        <a:lnTo>
                          <a:pt x="389972" y="421411"/>
                        </a:lnTo>
                        <a:lnTo>
                          <a:pt x="444030" y="414657"/>
                        </a:lnTo>
                        <a:lnTo>
                          <a:pt x="574162" y="394803"/>
                        </a:lnTo>
                        <a:lnTo>
                          <a:pt x="642707" y="380442"/>
                        </a:lnTo>
                        <a:lnTo>
                          <a:pt x="648072" y="379063"/>
                        </a:lnTo>
                        <a:lnTo>
                          <a:pt x="648072" y="379318"/>
                        </a:lnTo>
                        <a:lnTo>
                          <a:pt x="693683" y="369762"/>
                        </a:lnTo>
                        <a:cubicBezTo>
                          <a:pt x="960502" y="302343"/>
                          <a:pt x="1209948" y="181337"/>
                          <a:pt x="1427031" y="15397"/>
                        </a:cubicBezTo>
                        <a:close/>
                      </a:path>
                    </a:pathLst>
                  </a:custGeom>
                  <a:solidFill>
                    <a:srgbClr val="9BBB59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35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95A5A6"/>
                      </a:solidFill>
                      <a:effectLst/>
                      <a:uLnTx/>
                      <a:uFillTx/>
                      <a:latin typeface="Montserrat Medium" panose="000006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" name="Freeform: Shape 9">
                    <a:extLst>
                      <a:ext uri="{FF2B5EF4-FFF2-40B4-BE49-F238E27FC236}">
                        <a16:creationId xmlns:a16="http://schemas.microsoft.com/office/drawing/2014/main" id="{2F39C42E-7A3A-625B-B4FD-CDC237358772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095764" y="5886839"/>
                    <a:ext cx="648072" cy="332987"/>
                  </a:xfrm>
                  <a:custGeom>
                    <a:avLst/>
                    <a:gdLst>
                      <a:gd name="connsiteX0" fmla="*/ 0 w 648072"/>
                      <a:gd name="connsiteY0" fmla="*/ 332987 h 332987"/>
                      <a:gd name="connsiteX1" fmla="*/ 0 w 648072"/>
                      <a:gd name="connsiteY1" fmla="*/ 96953 h 332987"/>
                      <a:gd name="connsiteX2" fmla="*/ 96962 w 648072"/>
                      <a:gd name="connsiteY2" fmla="*/ 68467 h 332987"/>
                      <a:gd name="connsiteX3" fmla="*/ 197649 w 648072"/>
                      <a:gd name="connsiteY3" fmla="*/ 47369 h 332987"/>
                      <a:gd name="connsiteX4" fmla="*/ 197649 w 648072"/>
                      <a:gd name="connsiteY4" fmla="*/ 45261 h 332987"/>
                      <a:gd name="connsiteX5" fmla="*/ 234703 w 648072"/>
                      <a:gd name="connsiteY5" fmla="*/ 39605 h 332987"/>
                      <a:gd name="connsiteX6" fmla="*/ 277020 w 648072"/>
                      <a:gd name="connsiteY6" fmla="*/ 30737 h 332987"/>
                      <a:gd name="connsiteX7" fmla="*/ 363943 w 648072"/>
                      <a:gd name="connsiteY7" fmla="*/ 19877 h 332987"/>
                      <a:gd name="connsiteX8" fmla="*/ 418174 w 648072"/>
                      <a:gd name="connsiteY8" fmla="*/ 11599 h 332987"/>
                      <a:gd name="connsiteX9" fmla="*/ 438353 w 648072"/>
                      <a:gd name="connsiteY9" fmla="*/ 10580 h 332987"/>
                      <a:gd name="connsiteX10" fmla="*/ 460911 w 648072"/>
                      <a:gd name="connsiteY10" fmla="*/ 7761 h 332987"/>
                      <a:gd name="connsiteX11" fmla="*/ 647835 w 648072"/>
                      <a:gd name="connsiteY11" fmla="*/ 0 h 332987"/>
                      <a:gd name="connsiteX12" fmla="*/ 647836 w 648072"/>
                      <a:gd name="connsiteY12" fmla="*/ 0 h 332987"/>
                      <a:gd name="connsiteX13" fmla="*/ 648072 w 648072"/>
                      <a:gd name="connsiteY13" fmla="*/ 12 h 332987"/>
                      <a:gd name="connsiteX14" fmla="*/ 648072 w 648072"/>
                      <a:gd name="connsiteY14" fmla="*/ 224710 h 332987"/>
                      <a:gd name="connsiteX15" fmla="*/ 647836 w 648072"/>
                      <a:gd name="connsiteY15" fmla="*/ 224698 h 332987"/>
                      <a:gd name="connsiteX16" fmla="*/ 647836 w 648072"/>
                      <a:gd name="connsiteY16" fmla="*/ 224879 h 332987"/>
                      <a:gd name="connsiteX17" fmla="*/ 455749 w 648072"/>
                      <a:gd name="connsiteY17" fmla="*/ 234574 h 332987"/>
                      <a:gd name="connsiteX18" fmla="*/ 401691 w 648072"/>
                      <a:gd name="connsiteY18" fmla="*/ 241328 h 332987"/>
                      <a:gd name="connsiteX19" fmla="*/ 271559 w 648072"/>
                      <a:gd name="connsiteY19" fmla="*/ 261182 h 332987"/>
                      <a:gd name="connsiteX20" fmla="*/ 203014 w 648072"/>
                      <a:gd name="connsiteY20" fmla="*/ 275543 h 332987"/>
                      <a:gd name="connsiteX21" fmla="*/ 197649 w 648072"/>
                      <a:gd name="connsiteY21" fmla="*/ 276922 h 332987"/>
                      <a:gd name="connsiteX22" fmla="*/ 197649 w 648072"/>
                      <a:gd name="connsiteY22" fmla="*/ 276667 h 332987"/>
                      <a:gd name="connsiteX23" fmla="*/ 152038 w 648072"/>
                      <a:gd name="connsiteY23" fmla="*/ 286223 h 3329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648072" h="332987">
                        <a:moveTo>
                          <a:pt x="0" y="332987"/>
                        </a:moveTo>
                        <a:lnTo>
                          <a:pt x="0" y="96953"/>
                        </a:lnTo>
                        <a:lnTo>
                          <a:pt x="96962" y="68467"/>
                        </a:lnTo>
                        <a:lnTo>
                          <a:pt x="197649" y="47369"/>
                        </a:lnTo>
                        <a:lnTo>
                          <a:pt x="197649" y="45261"/>
                        </a:lnTo>
                        <a:lnTo>
                          <a:pt x="234703" y="39605"/>
                        </a:lnTo>
                        <a:lnTo>
                          <a:pt x="277020" y="30737"/>
                        </a:lnTo>
                        <a:lnTo>
                          <a:pt x="363943" y="19877"/>
                        </a:lnTo>
                        <a:lnTo>
                          <a:pt x="418174" y="11599"/>
                        </a:lnTo>
                        <a:lnTo>
                          <a:pt x="438353" y="10580"/>
                        </a:lnTo>
                        <a:lnTo>
                          <a:pt x="460911" y="7761"/>
                        </a:lnTo>
                        <a:cubicBezTo>
                          <a:pt x="522758" y="2613"/>
                          <a:pt x="585110" y="0"/>
                          <a:pt x="647835" y="0"/>
                        </a:cubicBezTo>
                        <a:lnTo>
                          <a:pt x="647836" y="0"/>
                        </a:lnTo>
                        <a:lnTo>
                          <a:pt x="648072" y="12"/>
                        </a:lnTo>
                        <a:lnTo>
                          <a:pt x="648072" y="224710"/>
                        </a:lnTo>
                        <a:lnTo>
                          <a:pt x="647836" y="224698"/>
                        </a:lnTo>
                        <a:lnTo>
                          <a:pt x="647836" y="224879"/>
                        </a:lnTo>
                        <a:lnTo>
                          <a:pt x="455749" y="234574"/>
                        </a:lnTo>
                        <a:lnTo>
                          <a:pt x="401691" y="241328"/>
                        </a:lnTo>
                        <a:lnTo>
                          <a:pt x="271559" y="261182"/>
                        </a:lnTo>
                        <a:lnTo>
                          <a:pt x="203014" y="275543"/>
                        </a:lnTo>
                        <a:lnTo>
                          <a:pt x="197649" y="276922"/>
                        </a:lnTo>
                        <a:lnTo>
                          <a:pt x="197649" y="276667"/>
                        </a:lnTo>
                        <a:lnTo>
                          <a:pt x="152038" y="28622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bg2">
                          <a:lumMod val="10000"/>
                          <a:alpha val="0"/>
                        </a:schemeClr>
                      </a:gs>
                      <a:gs pos="100000">
                        <a:schemeClr val="bg2">
                          <a:lumMod val="10000"/>
                          <a:alpha val="60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35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Montserrat Medium" panose="000006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" name="Freeform: Shape 63">
                    <a:extLst>
                      <a:ext uri="{FF2B5EF4-FFF2-40B4-BE49-F238E27FC236}">
                        <a16:creationId xmlns:a16="http://schemas.microsoft.com/office/drawing/2014/main" id="{2CCB4C42-74D3-4DDE-6259-D5AD6A66752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25415" y="5499744"/>
                    <a:ext cx="870587" cy="720080"/>
                  </a:xfrm>
                  <a:custGeom>
                    <a:avLst/>
                    <a:gdLst>
                      <a:gd name="connsiteX0" fmla="*/ 870586 w 870587"/>
                      <a:gd name="connsiteY0" fmla="*/ 0 h 720080"/>
                      <a:gd name="connsiteX1" fmla="*/ 870586 w 870587"/>
                      <a:gd name="connsiteY1" fmla="*/ 495469 h 720080"/>
                      <a:gd name="connsiteX2" fmla="*/ 870587 w 870587"/>
                      <a:gd name="connsiteY2" fmla="*/ 495469 h 720080"/>
                      <a:gd name="connsiteX3" fmla="*/ 870587 w 870587"/>
                      <a:gd name="connsiteY3" fmla="*/ 720080 h 720080"/>
                      <a:gd name="connsiteX4" fmla="*/ 8533 w 870587"/>
                      <a:gd name="connsiteY4" fmla="*/ 547995 h 720080"/>
                      <a:gd name="connsiteX5" fmla="*/ 0 w 870587"/>
                      <a:gd name="connsiteY5" fmla="*/ 544117 h 720080"/>
                      <a:gd name="connsiteX6" fmla="*/ 240210 w 870587"/>
                      <a:gd name="connsiteY6" fmla="*/ 393986 h 7200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70587" h="720080">
                        <a:moveTo>
                          <a:pt x="870586" y="0"/>
                        </a:moveTo>
                        <a:lnTo>
                          <a:pt x="870586" y="495469"/>
                        </a:lnTo>
                        <a:lnTo>
                          <a:pt x="870587" y="495469"/>
                        </a:lnTo>
                        <a:lnTo>
                          <a:pt x="870587" y="720080"/>
                        </a:lnTo>
                        <a:cubicBezTo>
                          <a:pt x="569796" y="720080"/>
                          <a:pt x="277525" y="659882"/>
                          <a:pt x="8533" y="547995"/>
                        </a:cubicBezTo>
                        <a:lnTo>
                          <a:pt x="0" y="544117"/>
                        </a:lnTo>
                        <a:lnTo>
                          <a:pt x="240210" y="393986"/>
                        </a:lnTo>
                        <a:close/>
                      </a:path>
                    </a:pathLst>
                  </a:custGeom>
                  <a:solidFill>
                    <a:srgbClr val="77933C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35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95A5A6"/>
                      </a:solidFill>
                      <a:effectLst/>
                      <a:uLnTx/>
                      <a:uFillTx/>
                      <a:latin typeface="Montserrat Medium" panose="00000600000000000000" pitchFamily="2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4" name="Group 125">
                  <a:extLst>
                    <a:ext uri="{FF2B5EF4-FFF2-40B4-BE49-F238E27FC236}">
                      <a16:creationId xmlns:a16="http://schemas.microsoft.com/office/drawing/2014/main" id="{DCBAEB06-E1C5-6EE5-8071-854C39230A34}"/>
                    </a:ext>
                  </a:extLst>
                </p:cNvPr>
                <p:cNvGrpSpPr/>
                <p:nvPr/>
              </p:nvGrpSpPr>
              <p:grpSpPr>
                <a:xfrm>
                  <a:off x="3867177" y="4245894"/>
                  <a:ext cx="1469136" cy="1742834"/>
                  <a:chOff x="3867177" y="4245894"/>
                  <a:chExt cx="1469136" cy="1742834"/>
                </a:xfrm>
              </p:grpSpPr>
              <p:sp>
                <p:nvSpPr>
                  <p:cNvPr id="34" name="Freeform: Shape 27">
                    <a:extLst>
                      <a:ext uri="{FF2B5EF4-FFF2-40B4-BE49-F238E27FC236}">
                        <a16:creationId xmlns:a16="http://schemas.microsoft.com/office/drawing/2014/main" id="{F5FFA425-42A3-A99A-F3F5-D93ABC18B7D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036288" y="4865710"/>
                    <a:ext cx="1300025" cy="1123018"/>
                  </a:xfrm>
                  <a:custGeom>
                    <a:avLst/>
                    <a:gdLst>
                      <a:gd name="connsiteX0" fmla="*/ 0 w 1300025"/>
                      <a:gd name="connsiteY0" fmla="*/ 0 h 1123018"/>
                      <a:gd name="connsiteX1" fmla="*/ 248994 w 1300025"/>
                      <a:gd name="connsiteY1" fmla="*/ 0 h 1123018"/>
                      <a:gd name="connsiteX2" fmla="*/ 283365 w 1300025"/>
                      <a:gd name="connsiteY2" fmla="*/ 71405 h 1123018"/>
                      <a:gd name="connsiteX3" fmla="*/ 362595 w 1300025"/>
                      <a:gd name="connsiteY3" fmla="*/ 201918 h 1123018"/>
                      <a:gd name="connsiteX4" fmla="*/ 392863 w 1300025"/>
                      <a:gd name="connsiteY4" fmla="*/ 249211 h 1123018"/>
                      <a:gd name="connsiteX5" fmla="*/ 481561 w 1300025"/>
                      <a:gd name="connsiteY5" fmla="*/ 367913 h 1123018"/>
                      <a:gd name="connsiteX6" fmla="*/ 506116 w 1300025"/>
                      <a:gd name="connsiteY6" fmla="*/ 399526 h 1123018"/>
                      <a:gd name="connsiteX7" fmla="*/ 564221 w 1300025"/>
                      <a:gd name="connsiteY7" fmla="*/ 463504 h 1123018"/>
                      <a:gd name="connsiteX8" fmla="*/ 562702 w 1300025"/>
                      <a:gd name="connsiteY8" fmla="*/ 463504 h 1123018"/>
                      <a:gd name="connsiteX9" fmla="*/ 645540 w 1300025"/>
                      <a:gd name="connsiteY9" fmla="*/ 552282 h 1123018"/>
                      <a:gd name="connsiteX10" fmla="*/ 1197839 w 1300025"/>
                      <a:gd name="connsiteY10" fmla="*/ 936476 h 1123018"/>
                      <a:gd name="connsiteX11" fmla="*/ 1300025 w 1300025"/>
                      <a:gd name="connsiteY11" fmla="*/ 977882 h 1123018"/>
                      <a:gd name="connsiteX12" fmla="*/ 1219803 w 1300025"/>
                      <a:gd name="connsiteY12" fmla="*/ 1028021 h 1123018"/>
                      <a:gd name="connsiteX13" fmla="*/ 1067809 w 1300025"/>
                      <a:gd name="connsiteY13" fmla="*/ 1123018 h 1123018"/>
                      <a:gd name="connsiteX14" fmla="*/ 1065172 w 1300025"/>
                      <a:gd name="connsiteY14" fmla="*/ 1121819 h 1123018"/>
                      <a:gd name="connsiteX15" fmla="*/ 115026 w 1300025"/>
                      <a:gd name="connsiteY15" fmla="*/ 231251 h 1123018"/>
                      <a:gd name="connsiteX16" fmla="*/ 117191 w 1300025"/>
                      <a:gd name="connsiteY16" fmla="*/ 230002 h 1123018"/>
                      <a:gd name="connsiteX17" fmla="*/ 85924 w 1300025"/>
                      <a:gd name="connsiteY17" fmla="*/ 178497 h 11230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1300025" h="1123018">
                        <a:moveTo>
                          <a:pt x="0" y="0"/>
                        </a:moveTo>
                        <a:lnTo>
                          <a:pt x="248994" y="0"/>
                        </a:lnTo>
                        <a:lnTo>
                          <a:pt x="283365" y="71405"/>
                        </a:lnTo>
                        <a:lnTo>
                          <a:pt x="362595" y="201918"/>
                        </a:lnTo>
                        <a:lnTo>
                          <a:pt x="392863" y="249211"/>
                        </a:lnTo>
                        <a:lnTo>
                          <a:pt x="481561" y="367913"/>
                        </a:lnTo>
                        <a:lnTo>
                          <a:pt x="506116" y="399526"/>
                        </a:lnTo>
                        <a:lnTo>
                          <a:pt x="564221" y="463504"/>
                        </a:lnTo>
                        <a:lnTo>
                          <a:pt x="562702" y="463504"/>
                        </a:lnTo>
                        <a:lnTo>
                          <a:pt x="645540" y="552282"/>
                        </a:lnTo>
                        <a:cubicBezTo>
                          <a:pt x="807382" y="710783"/>
                          <a:pt x="994288" y="840467"/>
                          <a:pt x="1197839" y="936476"/>
                        </a:cubicBezTo>
                        <a:lnTo>
                          <a:pt x="1300025" y="977882"/>
                        </a:lnTo>
                        <a:lnTo>
                          <a:pt x="1219803" y="1028021"/>
                        </a:lnTo>
                        <a:lnTo>
                          <a:pt x="1067809" y="1123018"/>
                        </a:lnTo>
                        <a:lnTo>
                          <a:pt x="1065172" y="1121819"/>
                        </a:lnTo>
                        <a:cubicBezTo>
                          <a:pt x="673939" y="928499"/>
                          <a:pt x="340620" y="622070"/>
                          <a:pt x="115026" y="231251"/>
                        </a:cubicBezTo>
                        <a:lnTo>
                          <a:pt x="117191" y="230002"/>
                        </a:lnTo>
                        <a:lnTo>
                          <a:pt x="85924" y="178497"/>
                        </a:lnTo>
                        <a:close/>
                      </a:path>
                    </a:pathLst>
                  </a:custGeom>
                  <a:solidFill>
                    <a:srgbClr val="B1B88F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35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95A5A6"/>
                      </a:solidFill>
                      <a:effectLst/>
                      <a:uLnTx/>
                      <a:uFillTx/>
                      <a:latin typeface="Montserrat Medium" panose="000006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" name="Freeform: Shape 10">
                    <a:extLst>
                      <a:ext uri="{FF2B5EF4-FFF2-40B4-BE49-F238E27FC236}">
                        <a16:creationId xmlns:a16="http://schemas.microsoft.com/office/drawing/2014/main" id="{5887588A-7125-D5B9-A4A9-3DBFB22AC4DB}"/>
                      </a:ext>
                    </a:extLst>
                  </p:cNvPr>
                  <p:cNvSpPr/>
                  <p:nvPr/>
                </p:nvSpPr>
                <p:spPr>
                  <a:xfrm rot="14481425">
                    <a:off x="4124072" y="5109396"/>
                    <a:ext cx="648072" cy="344087"/>
                  </a:xfrm>
                  <a:custGeom>
                    <a:avLst/>
                    <a:gdLst>
                      <a:gd name="connsiteX0" fmla="*/ 648072 w 648072"/>
                      <a:gd name="connsiteY0" fmla="*/ 226176 h 344087"/>
                      <a:gd name="connsiteX1" fmla="*/ 535278 w 648072"/>
                      <a:gd name="connsiteY1" fmla="*/ 231333 h 344087"/>
                      <a:gd name="connsiteX2" fmla="*/ 479263 w 648072"/>
                      <a:gd name="connsiteY2" fmla="*/ 235227 h 344087"/>
                      <a:gd name="connsiteX3" fmla="*/ 332570 w 648072"/>
                      <a:gd name="connsiteY3" fmla="*/ 256171 h 344087"/>
                      <a:gd name="connsiteX4" fmla="*/ 293055 w 648072"/>
                      <a:gd name="connsiteY4" fmla="*/ 262567 h 344087"/>
                      <a:gd name="connsiteX5" fmla="*/ 209054 w 648072"/>
                      <a:gd name="connsiteY5" fmla="*/ 282894 h 344087"/>
                      <a:gd name="connsiteX6" fmla="*/ 209782 w 648072"/>
                      <a:gd name="connsiteY6" fmla="*/ 281561 h 344087"/>
                      <a:gd name="connsiteX7" fmla="*/ 92160 w 648072"/>
                      <a:gd name="connsiteY7" fmla="*/ 311706 h 344087"/>
                      <a:gd name="connsiteX8" fmla="*/ 0 w 648072"/>
                      <a:gd name="connsiteY8" fmla="*/ 344087 h 344087"/>
                      <a:gd name="connsiteX9" fmla="*/ 0 w 648072"/>
                      <a:gd name="connsiteY9" fmla="*/ 106032 h 344087"/>
                      <a:gd name="connsiteX10" fmla="*/ 132733 w 648072"/>
                      <a:gd name="connsiteY10" fmla="*/ 67350 h 344087"/>
                      <a:gd name="connsiteX11" fmla="*/ 628206 w 648072"/>
                      <a:gd name="connsiteY11" fmla="*/ 0 h 344087"/>
                      <a:gd name="connsiteX12" fmla="*/ 628265 w 648072"/>
                      <a:gd name="connsiteY12" fmla="*/ 2499 h 344087"/>
                      <a:gd name="connsiteX13" fmla="*/ 648072 w 648072"/>
                      <a:gd name="connsiteY13" fmla="*/ 1593 h 3440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48072" h="344087">
                        <a:moveTo>
                          <a:pt x="648072" y="226176"/>
                        </a:moveTo>
                        <a:lnTo>
                          <a:pt x="535278" y="231333"/>
                        </a:lnTo>
                        <a:lnTo>
                          <a:pt x="479263" y="235227"/>
                        </a:lnTo>
                        <a:lnTo>
                          <a:pt x="332570" y="256171"/>
                        </a:lnTo>
                        <a:lnTo>
                          <a:pt x="293055" y="262567"/>
                        </a:lnTo>
                        <a:lnTo>
                          <a:pt x="209054" y="282894"/>
                        </a:lnTo>
                        <a:lnTo>
                          <a:pt x="209782" y="281561"/>
                        </a:lnTo>
                        <a:lnTo>
                          <a:pt x="92160" y="311706"/>
                        </a:lnTo>
                        <a:lnTo>
                          <a:pt x="0" y="344087"/>
                        </a:lnTo>
                        <a:lnTo>
                          <a:pt x="0" y="106032"/>
                        </a:lnTo>
                        <a:lnTo>
                          <a:pt x="132733" y="67350"/>
                        </a:lnTo>
                        <a:cubicBezTo>
                          <a:pt x="293012" y="26970"/>
                          <a:pt x="459032" y="3993"/>
                          <a:pt x="628206" y="0"/>
                        </a:cubicBezTo>
                        <a:lnTo>
                          <a:pt x="628265" y="2499"/>
                        </a:lnTo>
                        <a:lnTo>
                          <a:pt x="648072" y="1593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bg2">
                          <a:lumMod val="10000"/>
                          <a:alpha val="0"/>
                        </a:schemeClr>
                      </a:gs>
                      <a:gs pos="100000">
                        <a:schemeClr val="bg2">
                          <a:lumMod val="10000"/>
                          <a:alpha val="60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35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Montserrat Medium" panose="000006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6" name="Freeform: Shape 71">
                    <a:extLst>
                      <a:ext uri="{FF2B5EF4-FFF2-40B4-BE49-F238E27FC236}">
                        <a16:creationId xmlns:a16="http://schemas.microsoft.com/office/drawing/2014/main" id="{EC3759A8-5F78-F9DF-8565-CF87CD248A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67177" y="4245894"/>
                    <a:ext cx="908216" cy="851568"/>
                  </a:xfrm>
                  <a:custGeom>
                    <a:avLst/>
                    <a:gdLst>
                      <a:gd name="connsiteX0" fmla="*/ 0 w 908216"/>
                      <a:gd name="connsiteY0" fmla="*/ 0 h 851568"/>
                      <a:gd name="connsiteX1" fmla="*/ 249257 w 908216"/>
                      <a:gd name="connsiteY1" fmla="*/ 132502 h 851568"/>
                      <a:gd name="connsiteX2" fmla="*/ 908216 w 908216"/>
                      <a:gd name="connsiteY2" fmla="*/ 482797 h 851568"/>
                      <a:gd name="connsiteX3" fmla="*/ 475748 w 908216"/>
                      <a:gd name="connsiteY3" fmla="*/ 732483 h 851568"/>
                      <a:gd name="connsiteX4" fmla="*/ 284609 w 908216"/>
                      <a:gd name="connsiteY4" fmla="*/ 842837 h 851568"/>
                      <a:gd name="connsiteX5" fmla="*/ 284609 w 908216"/>
                      <a:gd name="connsiteY5" fmla="*/ 842837 h 851568"/>
                      <a:gd name="connsiteX6" fmla="*/ 475749 w 908216"/>
                      <a:gd name="connsiteY6" fmla="*/ 732483 h 851568"/>
                      <a:gd name="connsiteX7" fmla="*/ 479400 w 908216"/>
                      <a:gd name="connsiteY7" fmla="*/ 739310 h 851568"/>
                      <a:gd name="connsiteX8" fmla="*/ 284443 w 908216"/>
                      <a:gd name="connsiteY8" fmla="*/ 851568 h 851568"/>
                      <a:gd name="connsiteX9" fmla="*/ 218966 w 908216"/>
                      <a:gd name="connsiteY9" fmla="*/ 729142 h 851568"/>
                      <a:gd name="connsiteX10" fmla="*/ 218952 w 908216"/>
                      <a:gd name="connsiteY10" fmla="*/ 729118 h 851568"/>
                      <a:gd name="connsiteX11" fmla="*/ 213788 w 908216"/>
                      <a:gd name="connsiteY11" fmla="*/ 719462 h 851568"/>
                      <a:gd name="connsiteX12" fmla="*/ 1826 w 908216"/>
                      <a:gd name="connsiteY12" fmla="*/ 18721 h 8515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08216" h="851568">
                        <a:moveTo>
                          <a:pt x="0" y="0"/>
                        </a:moveTo>
                        <a:lnTo>
                          <a:pt x="249257" y="132502"/>
                        </a:lnTo>
                        <a:lnTo>
                          <a:pt x="908216" y="482797"/>
                        </a:lnTo>
                        <a:lnTo>
                          <a:pt x="475748" y="732483"/>
                        </a:lnTo>
                        <a:lnTo>
                          <a:pt x="284609" y="842837"/>
                        </a:lnTo>
                        <a:lnTo>
                          <a:pt x="284609" y="842837"/>
                        </a:lnTo>
                        <a:lnTo>
                          <a:pt x="475749" y="732483"/>
                        </a:lnTo>
                        <a:lnTo>
                          <a:pt x="479400" y="739310"/>
                        </a:lnTo>
                        <a:lnTo>
                          <a:pt x="284443" y="851568"/>
                        </a:lnTo>
                        <a:lnTo>
                          <a:pt x="218966" y="729142"/>
                        </a:lnTo>
                        <a:lnTo>
                          <a:pt x="218952" y="729118"/>
                        </a:lnTo>
                        <a:lnTo>
                          <a:pt x="213788" y="719462"/>
                        </a:lnTo>
                        <a:cubicBezTo>
                          <a:pt x="103882" y="496395"/>
                          <a:pt x="33228" y="259532"/>
                          <a:pt x="1826" y="18721"/>
                        </a:cubicBezTo>
                        <a:close/>
                      </a:path>
                    </a:pathLst>
                  </a:custGeom>
                  <a:solidFill>
                    <a:srgbClr val="B1B88F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35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95A5A6"/>
                      </a:solidFill>
                      <a:effectLst/>
                      <a:uLnTx/>
                      <a:uFillTx/>
                      <a:latin typeface="Montserrat Medium" panose="00000600000000000000" pitchFamily="2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15" name="Group 126">
                  <a:extLst>
                    <a:ext uri="{FF2B5EF4-FFF2-40B4-BE49-F238E27FC236}">
                      <a16:creationId xmlns:a16="http://schemas.microsoft.com/office/drawing/2014/main" id="{64EBB927-4144-3F03-CBD6-B89A6A2C0EE6}"/>
                    </a:ext>
                  </a:extLst>
                </p:cNvPr>
                <p:cNvGrpSpPr/>
                <p:nvPr/>
              </p:nvGrpSpPr>
              <p:grpSpPr>
                <a:xfrm>
                  <a:off x="3852389" y="2183894"/>
                  <a:ext cx="922532" cy="2053068"/>
                  <a:chOff x="3852389" y="2183894"/>
                  <a:chExt cx="922532" cy="2053068"/>
                </a:xfrm>
              </p:grpSpPr>
              <p:sp>
                <p:nvSpPr>
                  <p:cNvPr id="31" name="Freeform: Shape 28">
                    <a:extLst>
                      <a:ext uri="{FF2B5EF4-FFF2-40B4-BE49-F238E27FC236}">
                        <a16:creationId xmlns:a16="http://schemas.microsoft.com/office/drawing/2014/main" id="{C8A90EB9-ECE1-368B-F891-1B57E3F6E59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52389" y="2697326"/>
                    <a:ext cx="677388" cy="1539636"/>
                  </a:xfrm>
                  <a:custGeom>
                    <a:avLst/>
                    <a:gdLst>
                      <a:gd name="connsiteX0" fmla="*/ 397379 w 677388"/>
                      <a:gd name="connsiteY0" fmla="*/ 0 h 1539636"/>
                      <a:gd name="connsiteX1" fmla="*/ 677388 w 677388"/>
                      <a:gd name="connsiteY1" fmla="*/ 0 h 1539636"/>
                      <a:gd name="connsiteX2" fmla="*/ 568454 w 677388"/>
                      <a:gd name="connsiteY2" fmla="*/ 145786 h 1539636"/>
                      <a:gd name="connsiteX3" fmla="*/ 486884 w 677388"/>
                      <a:gd name="connsiteY3" fmla="*/ 280156 h 1539636"/>
                      <a:gd name="connsiteX4" fmla="*/ 430854 w 677388"/>
                      <a:gd name="connsiteY4" fmla="*/ 388115 h 1539636"/>
                      <a:gd name="connsiteX5" fmla="*/ 400048 w 677388"/>
                      <a:gd name="connsiteY5" fmla="*/ 452112 h 1539636"/>
                      <a:gd name="connsiteX6" fmla="*/ 339680 w 677388"/>
                      <a:gd name="connsiteY6" fmla="*/ 600013 h 1539636"/>
                      <a:gd name="connsiteX7" fmla="*/ 239240 w 677388"/>
                      <a:gd name="connsiteY7" fmla="*/ 1534149 h 1539636"/>
                      <a:gd name="connsiteX8" fmla="*/ 240133 w 677388"/>
                      <a:gd name="connsiteY8" fmla="*/ 1539636 h 1539636"/>
                      <a:gd name="connsiteX9" fmla="*/ 188612 w 677388"/>
                      <a:gd name="connsiteY9" fmla="*/ 1512248 h 1539636"/>
                      <a:gd name="connsiteX10" fmla="*/ 2391 w 677388"/>
                      <a:gd name="connsiteY10" fmla="*/ 1413255 h 1539636"/>
                      <a:gd name="connsiteX11" fmla="*/ 0 w 677388"/>
                      <a:gd name="connsiteY11" fmla="*/ 1177089 h 1539636"/>
                      <a:gd name="connsiteX12" fmla="*/ 153507 w 677388"/>
                      <a:gd name="connsiteY12" fmla="*/ 455732 h 1539636"/>
                      <a:gd name="connsiteX13" fmla="*/ 166070 w 677388"/>
                      <a:gd name="connsiteY13" fmla="*/ 426999 h 1539636"/>
                      <a:gd name="connsiteX14" fmla="*/ 175295 w 677388"/>
                      <a:gd name="connsiteY14" fmla="*/ 401779 h 1539636"/>
                      <a:gd name="connsiteX15" fmla="*/ 194926 w 677388"/>
                      <a:gd name="connsiteY15" fmla="*/ 361002 h 1539636"/>
                      <a:gd name="connsiteX16" fmla="*/ 220408 w 677388"/>
                      <a:gd name="connsiteY16" fmla="*/ 302723 h 1539636"/>
                      <a:gd name="connsiteX17" fmla="*/ 248837 w 677388"/>
                      <a:gd name="connsiteY17" fmla="*/ 249018 h 1539636"/>
                      <a:gd name="connsiteX18" fmla="*/ 269822 w 677388"/>
                      <a:gd name="connsiteY18" fmla="*/ 205429 h 1539636"/>
                      <a:gd name="connsiteX19" fmla="*/ 286144 w 677388"/>
                      <a:gd name="connsiteY19" fmla="*/ 178545 h 1539636"/>
                      <a:gd name="connsiteX20" fmla="*/ 299231 w 677388"/>
                      <a:gd name="connsiteY20" fmla="*/ 153823 h 1539636"/>
                      <a:gd name="connsiteX21" fmla="*/ 300655 w 677388"/>
                      <a:gd name="connsiteY21" fmla="*/ 154643 h 1539636"/>
                      <a:gd name="connsiteX22" fmla="*/ 382262 w 677388"/>
                      <a:gd name="connsiteY22" fmla="*/ 20228 h 15396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77388" h="1539636">
                        <a:moveTo>
                          <a:pt x="397379" y="0"/>
                        </a:moveTo>
                        <a:lnTo>
                          <a:pt x="677388" y="0"/>
                        </a:lnTo>
                        <a:lnTo>
                          <a:pt x="568454" y="145786"/>
                        </a:lnTo>
                        <a:lnTo>
                          <a:pt x="486884" y="280156"/>
                        </a:lnTo>
                        <a:lnTo>
                          <a:pt x="430854" y="388115"/>
                        </a:lnTo>
                        <a:lnTo>
                          <a:pt x="400048" y="452112"/>
                        </a:lnTo>
                        <a:lnTo>
                          <a:pt x="339680" y="600013"/>
                        </a:lnTo>
                        <a:cubicBezTo>
                          <a:pt x="232544" y="900883"/>
                          <a:pt x="199065" y="1221153"/>
                          <a:pt x="239240" y="1534149"/>
                        </a:cubicBezTo>
                        <a:lnTo>
                          <a:pt x="240133" y="1539636"/>
                        </a:lnTo>
                        <a:lnTo>
                          <a:pt x="188612" y="1512248"/>
                        </a:lnTo>
                        <a:lnTo>
                          <a:pt x="2391" y="1413255"/>
                        </a:lnTo>
                        <a:lnTo>
                          <a:pt x="0" y="1177089"/>
                        </a:lnTo>
                        <a:cubicBezTo>
                          <a:pt x="10930" y="931851"/>
                          <a:pt x="62099" y="687992"/>
                          <a:pt x="153507" y="455732"/>
                        </a:cubicBezTo>
                        <a:lnTo>
                          <a:pt x="166070" y="426999"/>
                        </a:lnTo>
                        <a:lnTo>
                          <a:pt x="175295" y="401779"/>
                        </a:lnTo>
                        <a:lnTo>
                          <a:pt x="194926" y="361002"/>
                        </a:lnTo>
                        <a:lnTo>
                          <a:pt x="220408" y="302723"/>
                        </a:lnTo>
                        <a:lnTo>
                          <a:pt x="248837" y="249018"/>
                        </a:lnTo>
                        <a:lnTo>
                          <a:pt x="269822" y="205429"/>
                        </a:lnTo>
                        <a:lnTo>
                          <a:pt x="286144" y="178545"/>
                        </a:lnTo>
                        <a:lnTo>
                          <a:pt x="299231" y="153823"/>
                        </a:lnTo>
                        <a:lnTo>
                          <a:pt x="300655" y="154643"/>
                        </a:lnTo>
                        <a:lnTo>
                          <a:pt x="382262" y="20228"/>
                        </a:lnTo>
                        <a:close/>
                      </a:path>
                    </a:pathLst>
                  </a:custGeom>
                  <a:solidFill>
                    <a:srgbClr val="2980B9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35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95A5A6"/>
                      </a:solidFill>
                      <a:effectLst/>
                      <a:uLnTx/>
                      <a:uFillTx/>
                      <a:latin typeface="Montserrat Medium" panose="000006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" name="Freeform: Shape 11">
                    <a:extLst>
                      <a:ext uri="{FF2B5EF4-FFF2-40B4-BE49-F238E27FC236}">
                        <a16:creationId xmlns:a16="http://schemas.microsoft.com/office/drawing/2014/main" id="{5A272716-FE50-A9DC-459C-AF0F34FDDD44}"/>
                      </a:ext>
                    </a:extLst>
                  </p:cNvPr>
                  <p:cNvSpPr/>
                  <p:nvPr/>
                </p:nvSpPr>
                <p:spPr>
                  <a:xfrm rot="18090634">
                    <a:off x="3814756" y="3031058"/>
                    <a:ext cx="648072" cy="348150"/>
                  </a:xfrm>
                  <a:custGeom>
                    <a:avLst/>
                    <a:gdLst>
                      <a:gd name="connsiteX0" fmla="*/ 648072 w 648072"/>
                      <a:gd name="connsiteY0" fmla="*/ 1576 h 348150"/>
                      <a:gd name="connsiteX1" fmla="*/ 648072 w 648072"/>
                      <a:gd name="connsiteY1" fmla="*/ 225901 h 348150"/>
                      <a:gd name="connsiteX2" fmla="*/ 622902 w 648072"/>
                      <a:gd name="connsiteY2" fmla="*/ 226011 h 348150"/>
                      <a:gd name="connsiteX3" fmla="*/ 501577 w 648072"/>
                      <a:gd name="connsiteY3" fmla="*/ 234668 h 348150"/>
                      <a:gd name="connsiteX4" fmla="*/ 430916 w 648072"/>
                      <a:gd name="connsiteY4" fmla="*/ 241853 h 348150"/>
                      <a:gd name="connsiteX5" fmla="*/ 273272 w 648072"/>
                      <a:gd name="connsiteY5" fmla="*/ 267688 h 348150"/>
                      <a:gd name="connsiteX6" fmla="*/ 43370 w 648072"/>
                      <a:gd name="connsiteY6" fmla="*/ 330581 h 348150"/>
                      <a:gd name="connsiteX7" fmla="*/ 0 w 648072"/>
                      <a:gd name="connsiteY7" fmla="*/ 348150 h 348150"/>
                      <a:gd name="connsiteX8" fmla="*/ 0 w 648072"/>
                      <a:gd name="connsiteY8" fmla="*/ 109743 h 348150"/>
                      <a:gd name="connsiteX9" fmla="*/ 116859 w 648072"/>
                      <a:gd name="connsiteY9" fmla="*/ 73641 h 348150"/>
                      <a:gd name="connsiteX10" fmla="*/ 298974 w 648072"/>
                      <a:gd name="connsiteY10" fmla="*/ 33558 h 348150"/>
                      <a:gd name="connsiteX11" fmla="*/ 330036 w 648072"/>
                      <a:gd name="connsiteY11" fmla="*/ 29251 h 348150"/>
                      <a:gd name="connsiteX12" fmla="*/ 356359 w 648072"/>
                      <a:gd name="connsiteY12" fmla="*/ 23935 h 348150"/>
                      <a:gd name="connsiteX13" fmla="*/ 401383 w 648072"/>
                      <a:gd name="connsiteY13" fmla="*/ 19359 h 348150"/>
                      <a:gd name="connsiteX14" fmla="*/ 464387 w 648072"/>
                      <a:gd name="connsiteY14" fmla="*/ 10623 h 348150"/>
                      <a:gd name="connsiteX15" fmla="*/ 525031 w 648072"/>
                      <a:gd name="connsiteY15" fmla="*/ 6791 h 348150"/>
                      <a:gd name="connsiteX16" fmla="*/ 573161 w 648072"/>
                      <a:gd name="connsiteY16" fmla="*/ 1900 h 348150"/>
                      <a:gd name="connsiteX17" fmla="*/ 604611 w 648072"/>
                      <a:gd name="connsiteY17" fmla="*/ 1764 h 348150"/>
                      <a:gd name="connsiteX18" fmla="*/ 632528 w 648072"/>
                      <a:gd name="connsiteY18" fmla="*/ 0 h 348150"/>
                      <a:gd name="connsiteX19" fmla="*/ 632573 w 648072"/>
                      <a:gd name="connsiteY19" fmla="*/ 1642 h 348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648072" h="348150">
                        <a:moveTo>
                          <a:pt x="648072" y="1576"/>
                        </a:moveTo>
                        <a:lnTo>
                          <a:pt x="648072" y="225901"/>
                        </a:lnTo>
                        <a:lnTo>
                          <a:pt x="622902" y="226011"/>
                        </a:lnTo>
                        <a:lnTo>
                          <a:pt x="501577" y="234668"/>
                        </a:lnTo>
                        <a:lnTo>
                          <a:pt x="430916" y="241853"/>
                        </a:lnTo>
                        <a:lnTo>
                          <a:pt x="273272" y="267688"/>
                        </a:lnTo>
                        <a:cubicBezTo>
                          <a:pt x="195147" y="284166"/>
                          <a:pt x="118395" y="305203"/>
                          <a:pt x="43370" y="330581"/>
                        </a:cubicBezTo>
                        <a:lnTo>
                          <a:pt x="0" y="348150"/>
                        </a:lnTo>
                        <a:lnTo>
                          <a:pt x="0" y="109743"/>
                        </a:lnTo>
                        <a:lnTo>
                          <a:pt x="116859" y="73641"/>
                        </a:lnTo>
                        <a:cubicBezTo>
                          <a:pt x="176777" y="57813"/>
                          <a:pt x="237527" y="44424"/>
                          <a:pt x="298974" y="33558"/>
                        </a:cubicBezTo>
                        <a:lnTo>
                          <a:pt x="330036" y="29251"/>
                        </a:lnTo>
                        <a:lnTo>
                          <a:pt x="356359" y="23935"/>
                        </a:lnTo>
                        <a:lnTo>
                          <a:pt x="401383" y="19359"/>
                        </a:lnTo>
                        <a:lnTo>
                          <a:pt x="464387" y="10623"/>
                        </a:lnTo>
                        <a:lnTo>
                          <a:pt x="525031" y="6791"/>
                        </a:lnTo>
                        <a:lnTo>
                          <a:pt x="573161" y="1900"/>
                        </a:lnTo>
                        <a:lnTo>
                          <a:pt x="604611" y="1764"/>
                        </a:lnTo>
                        <a:lnTo>
                          <a:pt x="632528" y="0"/>
                        </a:lnTo>
                        <a:lnTo>
                          <a:pt x="632573" y="1642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bg2">
                          <a:lumMod val="10000"/>
                          <a:alpha val="0"/>
                        </a:schemeClr>
                      </a:gs>
                      <a:gs pos="100000">
                        <a:schemeClr val="bg2">
                          <a:lumMod val="10000"/>
                          <a:alpha val="60000"/>
                        </a:schemeClr>
                      </a:gs>
                    </a:gsLst>
                    <a:lin ang="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marL="0" marR="0" lvl="0" indent="0" algn="ctr" defTabSz="91435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Montserrat Medium" panose="00000600000000000000" pitchFamily="2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3" name="Freeform: Shape 79">
                    <a:extLst>
                      <a:ext uri="{FF2B5EF4-FFF2-40B4-BE49-F238E27FC236}">
                        <a16:creationId xmlns:a16="http://schemas.microsoft.com/office/drawing/2014/main" id="{DB93C4D0-60DC-1267-BB15-958D6E2165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151313" y="2183894"/>
                    <a:ext cx="623608" cy="1023805"/>
                  </a:xfrm>
                  <a:custGeom>
                    <a:avLst/>
                    <a:gdLst>
                      <a:gd name="connsiteX0" fmla="*/ 1094 w 623608"/>
                      <a:gd name="connsiteY0" fmla="*/ 664397 h 1023805"/>
                      <a:gd name="connsiteX1" fmla="*/ 195640 w 623608"/>
                      <a:gd name="connsiteY1" fmla="*/ 776718 h 1023805"/>
                      <a:gd name="connsiteX2" fmla="*/ 194526 w 623608"/>
                      <a:gd name="connsiteY2" fmla="*/ 778381 h 1023805"/>
                      <a:gd name="connsiteX3" fmla="*/ 0 w 623608"/>
                      <a:gd name="connsiteY3" fmla="*/ 666154 h 1023805"/>
                      <a:gd name="connsiteX4" fmla="*/ 587761 w 623608"/>
                      <a:gd name="connsiteY4" fmla="*/ 0 h 1023805"/>
                      <a:gd name="connsiteX5" fmla="*/ 597830 w 623608"/>
                      <a:gd name="connsiteY5" fmla="*/ 287588 h 1023805"/>
                      <a:gd name="connsiteX6" fmla="*/ 597829 w 623608"/>
                      <a:gd name="connsiteY6" fmla="*/ 287589 h 1023805"/>
                      <a:gd name="connsiteX7" fmla="*/ 623608 w 623608"/>
                      <a:gd name="connsiteY7" fmla="*/ 1023805 h 1023805"/>
                      <a:gd name="connsiteX8" fmla="*/ 195640 w 623608"/>
                      <a:gd name="connsiteY8" fmla="*/ 776718 h 1023805"/>
                      <a:gd name="connsiteX9" fmla="*/ 1153 w 623608"/>
                      <a:gd name="connsiteY9" fmla="*/ 664431 h 1023805"/>
                      <a:gd name="connsiteX10" fmla="*/ 1153 w 623608"/>
                      <a:gd name="connsiteY10" fmla="*/ 664431 h 1023805"/>
                      <a:gd name="connsiteX11" fmla="*/ 1095 w 623608"/>
                      <a:gd name="connsiteY11" fmla="*/ 664397 h 1023805"/>
                      <a:gd name="connsiteX12" fmla="*/ 79120 w 623608"/>
                      <a:gd name="connsiteY12" fmla="*/ 539028 h 1023805"/>
                      <a:gd name="connsiteX13" fmla="*/ 149418 w 623608"/>
                      <a:gd name="connsiteY13" fmla="*/ 442887 h 1023805"/>
                      <a:gd name="connsiteX14" fmla="*/ 165809 w 623608"/>
                      <a:gd name="connsiteY14" fmla="*/ 418395 h 1023805"/>
                      <a:gd name="connsiteX15" fmla="*/ 174761 w 623608"/>
                      <a:gd name="connsiteY15" fmla="*/ 408228 h 1023805"/>
                      <a:gd name="connsiteX16" fmla="*/ 188617 w 623608"/>
                      <a:gd name="connsiteY16" fmla="*/ 389279 h 1023805"/>
                      <a:gd name="connsiteX17" fmla="*/ 309140 w 623608"/>
                      <a:gd name="connsiteY17" fmla="*/ 250135 h 1023805"/>
                      <a:gd name="connsiteX18" fmla="*/ 344171 w 623608"/>
                      <a:gd name="connsiteY18" fmla="*/ 215819 h 1023805"/>
                      <a:gd name="connsiteX19" fmla="*/ 360256 w 623608"/>
                      <a:gd name="connsiteY19" fmla="*/ 197550 h 1023805"/>
                      <a:gd name="connsiteX20" fmla="*/ 383987 w 623608"/>
                      <a:gd name="connsiteY20" fmla="*/ 176816 h 1023805"/>
                      <a:gd name="connsiteX21" fmla="*/ 439889 w 623608"/>
                      <a:gd name="connsiteY21" fmla="*/ 122056 h 1023805"/>
                      <a:gd name="connsiteX22" fmla="*/ 580063 w 623608"/>
                      <a:gd name="connsiteY22" fmla="*/ 5503 h 10238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623608" h="1023805">
                        <a:moveTo>
                          <a:pt x="1094" y="664397"/>
                        </a:moveTo>
                        <a:lnTo>
                          <a:pt x="195640" y="776718"/>
                        </a:lnTo>
                        <a:lnTo>
                          <a:pt x="194526" y="778381"/>
                        </a:lnTo>
                        <a:lnTo>
                          <a:pt x="0" y="666154"/>
                        </a:lnTo>
                        <a:close/>
                        <a:moveTo>
                          <a:pt x="587761" y="0"/>
                        </a:moveTo>
                        <a:lnTo>
                          <a:pt x="597830" y="287588"/>
                        </a:lnTo>
                        <a:lnTo>
                          <a:pt x="597829" y="287589"/>
                        </a:lnTo>
                        <a:lnTo>
                          <a:pt x="623608" y="1023805"/>
                        </a:lnTo>
                        <a:lnTo>
                          <a:pt x="195640" y="776718"/>
                        </a:lnTo>
                        <a:lnTo>
                          <a:pt x="1153" y="664431"/>
                        </a:lnTo>
                        <a:lnTo>
                          <a:pt x="1153" y="664431"/>
                        </a:lnTo>
                        <a:lnTo>
                          <a:pt x="1095" y="664397"/>
                        </a:lnTo>
                        <a:lnTo>
                          <a:pt x="79120" y="539028"/>
                        </a:lnTo>
                        <a:lnTo>
                          <a:pt x="149418" y="442887"/>
                        </a:lnTo>
                        <a:lnTo>
                          <a:pt x="165809" y="418395"/>
                        </a:lnTo>
                        <a:lnTo>
                          <a:pt x="174761" y="408228"/>
                        </a:lnTo>
                        <a:lnTo>
                          <a:pt x="188617" y="389279"/>
                        </a:lnTo>
                        <a:cubicBezTo>
                          <a:pt x="226998" y="341104"/>
                          <a:pt x="267216" y="294697"/>
                          <a:pt x="309140" y="250135"/>
                        </a:cubicBezTo>
                        <a:lnTo>
                          <a:pt x="344171" y="215819"/>
                        </a:lnTo>
                        <a:lnTo>
                          <a:pt x="360256" y="197550"/>
                        </a:lnTo>
                        <a:lnTo>
                          <a:pt x="383987" y="176816"/>
                        </a:lnTo>
                        <a:lnTo>
                          <a:pt x="439889" y="122056"/>
                        </a:lnTo>
                        <a:cubicBezTo>
                          <a:pt x="485087" y="81258"/>
                          <a:pt x="531857" y="42382"/>
                          <a:pt x="580063" y="5503"/>
                        </a:cubicBezTo>
                        <a:close/>
                      </a:path>
                    </a:pathLst>
                  </a:custGeom>
                  <a:solidFill>
                    <a:srgbClr val="2980B9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algn="l" defTabSz="91435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95A5A6"/>
                      </a:solidFill>
                      <a:effectLst/>
                      <a:uLnTx/>
                      <a:uFillTx/>
                      <a:latin typeface="Montserrat Medium" panose="00000600000000000000" pitchFamily="2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6" name="Arc 13">
                  <a:extLst>
                    <a:ext uri="{FF2B5EF4-FFF2-40B4-BE49-F238E27FC236}">
                      <a16:creationId xmlns:a16="http://schemas.microsoft.com/office/drawing/2014/main" id="{2DB4465A-9CF0-52CC-0CC8-9D7BA56A381F}"/>
                    </a:ext>
                  </a:extLst>
                </p:cNvPr>
                <p:cNvSpPr/>
                <p:nvPr/>
              </p:nvSpPr>
              <p:spPr>
                <a:xfrm>
                  <a:off x="3624214" y="1501726"/>
                  <a:ext cx="4943572" cy="4943572"/>
                </a:xfrm>
                <a:prstGeom prst="arc">
                  <a:avLst>
                    <a:gd name="adj1" fmla="val 17988655"/>
                    <a:gd name="adj2" fmla="val 21230633"/>
                  </a:avLst>
                </a:prstGeom>
                <a:ln w="3175">
                  <a:solidFill>
                    <a:schemeClr val="accent1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35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95A5A6"/>
                    </a:solidFill>
                    <a:effectLst/>
                    <a:uLnTx/>
                    <a:uFillTx/>
                    <a:latin typeface="Montserrat Medium" panose="000006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Arc 56">
                  <a:extLst>
                    <a:ext uri="{FF2B5EF4-FFF2-40B4-BE49-F238E27FC236}">
                      <a16:creationId xmlns:a16="http://schemas.microsoft.com/office/drawing/2014/main" id="{492C4844-811F-C872-F62C-A87F73916BB6}"/>
                    </a:ext>
                  </a:extLst>
                </p:cNvPr>
                <p:cNvSpPr/>
                <p:nvPr/>
              </p:nvSpPr>
              <p:spPr>
                <a:xfrm>
                  <a:off x="3624214" y="1501726"/>
                  <a:ext cx="4943572" cy="4943572"/>
                </a:xfrm>
                <a:prstGeom prst="arc">
                  <a:avLst>
                    <a:gd name="adj1" fmla="val 21545842"/>
                    <a:gd name="adj2" fmla="val 3267423"/>
                  </a:avLst>
                </a:prstGeom>
                <a:ln w="3175">
                  <a:solidFill>
                    <a:schemeClr val="accent2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35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95A5A6"/>
                    </a:solidFill>
                    <a:effectLst/>
                    <a:uLnTx/>
                    <a:uFillTx/>
                    <a:latin typeface="Montserrat Medium" panose="000006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Arc 60">
                  <a:extLst>
                    <a:ext uri="{FF2B5EF4-FFF2-40B4-BE49-F238E27FC236}">
                      <a16:creationId xmlns:a16="http://schemas.microsoft.com/office/drawing/2014/main" id="{34A2B111-DEC5-4806-D163-6C22BC3CA9C2}"/>
                    </a:ext>
                  </a:extLst>
                </p:cNvPr>
                <p:cNvSpPr/>
                <p:nvPr/>
              </p:nvSpPr>
              <p:spPr>
                <a:xfrm>
                  <a:off x="3624214" y="1501726"/>
                  <a:ext cx="4943572" cy="4943572"/>
                </a:xfrm>
                <a:prstGeom prst="arc">
                  <a:avLst>
                    <a:gd name="adj1" fmla="val 3567592"/>
                    <a:gd name="adj2" fmla="val 6824271"/>
                  </a:avLst>
                </a:prstGeom>
                <a:ln w="3175">
                  <a:solidFill>
                    <a:schemeClr val="accent3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35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95A5A6"/>
                    </a:solidFill>
                    <a:effectLst/>
                    <a:uLnTx/>
                    <a:uFillTx/>
                    <a:latin typeface="Montserrat Medium" panose="000006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Arc 62">
                  <a:extLst>
                    <a:ext uri="{FF2B5EF4-FFF2-40B4-BE49-F238E27FC236}">
                      <a16:creationId xmlns:a16="http://schemas.microsoft.com/office/drawing/2014/main" id="{482C7454-C1C1-6F5E-6178-0CFDF5333851}"/>
                    </a:ext>
                  </a:extLst>
                </p:cNvPr>
                <p:cNvSpPr/>
                <p:nvPr/>
              </p:nvSpPr>
              <p:spPr>
                <a:xfrm>
                  <a:off x="3624214" y="1501726"/>
                  <a:ext cx="4943572" cy="4943572"/>
                </a:xfrm>
                <a:prstGeom prst="arc">
                  <a:avLst>
                    <a:gd name="adj1" fmla="val 7184058"/>
                    <a:gd name="adj2" fmla="val 10410635"/>
                  </a:avLst>
                </a:prstGeom>
                <a:ln w="3175">
                  <a:solidFill>
                    <a:srgbClr val="B1B88F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35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95A5A6"/>
                    </a:solidFill>
                    <a:effectLst/>
                    <a:uLnTx/>
                    <a:uFillTx/>
                    <a:latin typeface="Montserrat Medium" panose="000006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Arc 66">
                  <a:extLst>
                    <a:ext uri="{FF2B5EF4-FFF2-40B4-BE49-F238E27FC236}">
                      <a16:creationId xmlns:a16="http://schemas.microsoft.com/office/drawing/2014/main" id="{46817A9E-23E0-A307-45CF-E62FDA39C919}"/>
                    </a:ext>
                  </a:extLst>
                </p:cNvPr>
                <p:cNvSpPr/>
                <p:nvPr/>
              </p:nvSpPr>
              <p:spPr>
                <a:xfrm>
                  <a:off x="3624214" y="1501726"/>
                  <a:ext cx="4943572" cy="4943572"/>
                </a:xfrm>
                <a:prstGeom prst="arc">
                  <a:avLst>
                    <a:gd name="adj1" fmla="val 10780286"/>
                    <a:gd name="adj2" fmla="val 14079435"/>
                  </a:avLst>
                </a:prstGeom>
                <a:ln w="3175">
                  <a:solidFill>
                    <a:schemeClr val="accent5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35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95A5A6"/>
                    </a:solidFill>
                    <a:effectLst/>
                    <a:uLnTx/>
                    <a:uFillTx/>
                    <a:latin typeface="Montserrat Medium" panose="000006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Arc 68">
                  <a:extLst>
                    <a:ext uri="{FF2B5EF4-FFF2-40B4-BE49-F238E27FC236}">
                      <a16:creationId xmlns:a16="http://schemas.microsoft.com/office/drawing/2014/main" id="{68687550-B1B2-6772-CF1B-4AD2D705F324}"/>
                    </a:ext>
                  </a:extLst>
                </p:cNvPr>
                <p:cNvSpPr/>
                <p:nvPr/>
              </p:nvSpPr>
              <p:spPr>
                <a:xfrm>
                  <a:off x="3624214" y="1501726"/>
                  <a:ext cx="4943572" cy="4943572"/>
                </a:xfrm>
                <a:prstGeom prst="arc">
                  <a:avLst>
                    <a:gd name="adj1" fmla="val 14331426"/>
                    <a:gd name="adj2" fmla="val 17596785"/>
                  </a:avLst>
                </a:prstGeom>
                <a:ln w="3175">
                  <a:solidFill>
                    <a:srgbClr val="7030A0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marL="0" marR="0" lvl="0" indent="0" algn="ctr" defTabSz="91435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95A5A6"/>
                    </a:solidFill>
                    <a:effectLst/>
                    <a:uLnTx/>
                    <a:uFillTx/>
                    <a:latin typeface="Montserrat Medium" panose="000006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Oval 92">
                  <a:extLst>
                    <a:ext uri="{FF2B5EF4-FFF2-40B4-BE49-F238E27FC236}">
                      <a16:creationId xmlns:a16="http://schemas.microsoft.com/office/drawing/2014/main" id="{430B9EA0-037B-575D-4CAA-63C634FBECBE}"/>
                    </a:ext>
                  </a:extLst>
                </p:cNvPr>
                <p:cNvSpPr/>
                <p:nvPr/>
              </p:nvSpPr>
              <p:spPr>
                <a:xfrm>
                  <a:off x="4854966" y="2669807"/>
                  <a:ext cx="2521056" cy="2697849"/>
                </a:xfrm>
                <a:prstGeom prst="ellipse">
                  <a:avLst/>
                </a:prstGeom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>
                  <a:outerShdw blurRad="165100" dist="254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b"/>
                <a:lstStyle/>
                <a:p>
                  <a:pPr marL="0" marR="0" lvl="0" indent="0" algn="ctr" defTabSz="91435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2200" b="1" i="0" u="none" strike="noStrike" kern="1200" cap="all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Montserrat Medium" panose="00000600000000000000" pitchFamily="2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" name="TextBox 60">
                <a:extLst>
                  <a:ext uri="{FF2B5EF4-FFF2-40B4-BE49-F238E27FC236}">
                    <a16:creationId xmlns:a16="http://schemas.microsoft.com/office/drawing/2014/main" id="{D9C075E8-1738-1E90-EFD1-0040598D2F33}"/>
                  </a:ext>
                </a:extLst>
              </p:cNvPr>
              <p:cNvSpPr txBox="1"/>
              <p:nvPr/>
            </p:nvSpPr>
            <p:spPr>
              <a:xfrm>
                <a:off x="4693595" y="5906276"/>
                <a:ext cx="3054772" cy="1134977"/>
              </a:xfrm>
              <a:prstGeom prst="rect">
                <a:avLst/>
              </a:prstGeom>
              <a:noFill/>
            </p:spPr>
            <p:txBody>
              <a:bodyPr wrap="square" lIns="0" rtlCol="0" anchor="b">
                <a:spAutoFit/>
              </a:bodyPr>
              <a:lstStyle/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1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Montserrat Medium" panose="00000600000000000000" pitchFamily="2" charset="0"/>
                    <a:cs typeface="Arial" panose="020B0604020202020204" pitchFamily="34" charset="0"/>
                  </a:rPr>
                  <a:t>04  </a:t>
                </a:r>
              </a:p>
              <a:p>
                <a:pPr marL="0" marR="0" lvl="0" indent="0" algn="ctr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1" i="0" u="none" strike="noStrike" kern="1200" cap="none" spc="0" normalizeH="0" baseline="0" noProof="1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Montserrat Medium" panose="00000600000000000000" pitchFamily="2" charset="0"/>
                    <a:cs typeface="Arial" panose="020B0604020202020204" pitchFamily="34" charset="0"/>
                  </a:rPr>
                  <a:t>Evaluador de FINAGRO</a:t>
                </a:r>
              </a:p>
            </p:txBody>
          </p:sp>
        </p:grp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604BAE3F-48A2-4D56-FF99-12C7D61B5378}"/>
                </a:ext>
              </a:extLst>
            </p:cNvPr>
            <p:cNvSpPr txBox="1"/>
            <p:nvPr/>
          </p:nvSpPr>
          <p:spPr>
            <a:xfrm>
              <a:off x="3470796" y="3424664"/>
              <a:ext cx="190720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800" b="1" i="0" u="none" strike="noStrike" kern="1200" cap="all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Montserrat Medium" panose="00000600000000000000" pitchFamily="2" charset="0"/>
                  <a:cs typeface="Arial" panose="020B0604020202020204" pitchFamily="34" charset="0"/>
                </a:rPr>
                <a:t>Flujo del sistema</a:t>
              </a:r>
            </a:p>
            <a:p>
              <a:pPr algn="ctr" defTabSz="914354">
                <a:defRPr/>
              </a:pPr>
              <a:r>
                <a:rPr lang="es-CO" b="1" cap="all" dirty="0">
                  <a:solidFill>
                    <a:srgbClr val="002060"/>
                  </a:solidFill>
                  <a:latin typeface="Montserrat Medium" panose="00000600000000000000" pitchFamily="2" charset="0"/>
                  <a:cs typeface="Arial" panose="020B0604020202020204" pitchFamily="34" charset="0"/>
                </a:rPr>
                <a:t>E-FAG</a:t>
              </a:r>
            </a:p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54" name="Oval 92">
              <a:extLst>
                <a:ext uri="{FF2B5EF4-FFF2-40B4-BE49-F238E27FC236}">
                  <a16:creationId xmlns:a16="http://schemas.microsoft.com/office/drawing/2014/main" id="{495C7EB4-E2C5-C82B-B21A-3EA736A55A87}"/>
                </a:ext>
              </a:extLst>
            </p:cNvPr>
            <p:cNvSpPr/>
            <p:nvPr/>
          </p:nvSpPr>
          <p:spPr>
            <a:xfrm>
              <a:off x="5840747" y="5987042"/>
              <a:ext cx="5217346" cy="735814"/>
            </a:xfrm>
            <a:prstGeom prst="borderCallout1">
              <a:avLst>
                <a:gd name="adj1" fmla="val 79024"/>
                <a:gd name="adj2" fmla="val -11652"/>
                <a:gd name="adj3" fmla="val 81801"/>
                <a:gd name="adj4" fmla="val -270"/>
              </a:avLst>
            </a:prstGeom>
            <a:ln>
              <a:solidFill>
                <a:srgbClr val="77933C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defTabSz="914354">
                <a:defRPr/>
              </a:pPr>
              <a:r>
                <a:rPr lang="en-US" sz="1200" noProof="1">
                  <a:solidFill>
                    <a:srgbClr val="2980B9"/>
                  </a:solidFill>
                  <a:latin typeface="Montserrat Medium" panose="00000600000000000000" pitchFamily="2" charset="0"/>
                  <a:cs typeface="Arial" panose="020B0604020202020204" pitchFamily="34" charset="0"/>
                </a:rPr>
                <a:t>Cuando el Evaluador determina que la solicitud es Inadmitida/rechazada, se continua el proceso nuevamente con el Autorizador del IF (02) hasta el fallo definitivo</a:t>
              </a:r>
              <a:endParaRPr kumimoji="0" lang="es-CO" sz="1200" i="0" u="none" strike="noStrike" kern="1200" cap="all" spc="0" normalizeH="0" baseline="0" noProof="0" dirty="0">
                <a:ln>
                  <a:noFill/>
                </a:ln>
                <a:solidFill>
                  <a:srgbClr val="2980B9"/>
                </a:solidFill>
                <a:effectLst/>
                <a:uLnTx/>
                <a:uFillTx/>
                <a:latin typeface="Montserrat Medium" panose="00000600000000000000" pitchFamily="2" charset="0"/>
                <a:cs typeface="Arial" panose="020B0604020202020204" pitchFamily="34" charset="0"/>
              </a:endParaRPr>
            </a:p>
          </p:txBody>
        </p:sp>
      </p:grpSp>
      <p:pic>
        <p:nvPicPr>
          <p:cNvPr id="55" name="Imagen 54" descr="Logotipo&#10;&#10;El contenido generado por IA puede ser incorrecto.">
            <a:extLst>
              <a:ext uri="{FF2B5EF4-FFF2-40B4-BE49-F238E27FC236}">
                <a16:creationId xmlns:a16="http://schemas.microsoft.com/office/drawing/2014/main" id="{0DA77705-BCF2-A868-13B9-531ABC5A82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8674" r="-1550" b="34050"/>
          <a:stretch>
            <a:fillRect/>
          </a:stretch>
        </p:blipFill>
        <p:spPr>
          <a:xfrm>
            <a:off x="11058092" y="6392197"/>
            <a:ext cx="1107083" cy="465803"/>
          </a:xfrm>
          <a:prstGeom prst="rect">
            <a:avLst/>
          </a:prstGeom>
        </p:spPr>
      </p:pic>
      <p:cxnSp>
        <p:nvCxnSpPr>
          <p:cNvPr id="59" name="Conector: curvado 58">
            <a:extLst>
              <a:ext uri="{FF2B5EF4-FFF2-40B4-BE49-F238E27FC236}">
                <a16:creationId xmlns:a16="http://schemas.microsoft.com/office/drawing/2014/main" id="{521F47E9-783C-D0B7-2C0B-6D7BEB42E6D3}"/>
              </a:ext>
            </a:extLst>
          </p:cNvPr>
          <p:cNvCxnSpPr>
            <a:stCxn id="3" idx="3"/>
            <a:endCxn id="4" idx="0"/>
          </p:cNvCxnSpPr>
          <p:nvPr/>
        </p:nvCxnSpPr>
        <p:spPr>
          <a:xfrm>
            <a:off x="5332684" y="1329376"/>
            <a:ext cx="1781871" cy="890457"/>
          </a:xfrm>
          <a:prstGeom prst="curvedConnector2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035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FAB53-C772-0A61-81AC-773B54324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8D13F92D-B84F-65FC-F830-5914767D6C48}"/>
              </a:ext>
            </a:extLst>
          </p:cNvPr>
          <p:cNvGrpSpPr/>
          <p:nvPr/>
        </p:nvGrpSpPr>
        <p:grpSpPr>
          <a:xfrm>
            <a:off x="0" y="0"/>
            <a:ext cx="12192000" cy="6900588"/>
            <a:chOff x="0" y="3543299"/>
            <a:chExt cx="12192000" cy="33147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DA641908-111C-D024-8918-E15F238BF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543299"/>
              <a:ext cx="12192000" cy="3314700"/>
            </a:xfrm>
            <a:prstGeom prst="rect">
              <a:avLst/>
            </a:prstGeom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38F8BD53-37AE-AD5C-6971-3150C2BDD3F6}"/>
                </a:ext>
              </a:extLst>
            </p:cNvPr>
            <p:cNvSpPr>
              <a:spLocks/>
            </p:cNvSpPr>
            <p:nvPr/>
          </p:nvSpPr>
          <p:spPr>
            <a:xfrm>
              <a:off x="0" y="3543299"/>
              <a:ext cx="12192000" cy="3314700"/>
            </a:xfrm>
            <a:prstGeom prst="rect">
              <a:avLst/>
            </a:prstGeom>
            <a:solidFill>
              <a:schemeClr val="tx1">
                <a:alpha val="55158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BBC2BAC-C4F5-739F-113E-276FDF2749E4}"/>
              </a:ext>
            </a:extLst>
          </p:cNvPr>
          <p:cNvSpPr txBox="1"/>
          <p:nvPr/>
        </p:nvSpPr>
        <p:spPr>
          <a:xfrm>
            <a:off x="1040019" y="710559"/>
            <a:ext cx="3894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defRPr>
            </a:lvl1pPr>
          </a:lstStyle>
          <a:p>
            <a:r>
              <a:rPr lang="es-CO" dirty="0">
                <a:solidFill>
                  <a:schemeClr val="bg1"/>
                </a:solidFill>
              </a:rPr>
              <a:t>E-FAG en la Práctica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747F8940-1A39-A12D-8DF7-70AE809DBA78}"/>
              </a:ext>
            </a:extLst>
          </p:cNvPr>
          <p:cNvGrpSpPr/>
          <p:nvPr/>
        </p:nvGrpSpPr>
        <p:grpSpPr>
          <a:xfrm>
            <a:off x="7213527" y="1092965"/>
            <a:ext cx="4493732" cy="4930864"/>
            <a:chOff x="7256989" y="1172225"/>
            <a:chExt cx="4493732" cy="4930864"/>
          </a:xfrm>
        </p:grpSpPr>
        <p:grpSp>
          <p:nvGrpSpPr>
            <p:cNvPr id="6" name="Group 72">
              <a:extLst>
                <a:ext uri="{FF2B5EF4-FFF2-40B4-BE49-F238E27FC236}">
                  <a16:creationId xmlns:a16="http://schemas.microsoft.com/office/drawing/2014/main" id="{18A9BD23-21CC-9DE2-33D7-14F0A6CD5066}"/>
                </a:ext>
              </a:extLst>
            </p:cNvPr>
            <p:cNvGrpSpPr/>
            <p:nvPr/>
          </p:nvGrpSpPr>
          <p:grpSpPr>
            <a:xfrm rot="5400000">
              <a:off x="7038423" y="1390791"/>
              <a:ext cx="4930864" cy="4493732"/>
              <a:chOff x="4143800" y="4432170"/>
              <a:chExt cx="2549278" cy="1964609"/>
            </a:xfrm>
          </p:grpSpPr>
          <p:grpSp>
            <p:nvGrpSpPr>
              <p:cNvPr id="7" name="Group 73">
                <a:extLst>
                  <a:ext uri="{FF2B5EF4-FFF2-40B4-BE49-F238E27FC236}">
                    <a16:creationId xmlns:a16="http://schemas.microsoft.com/office/drawing/2014/main" id="{CA2FE4D9-583F-A821-DC6D-F5ADBBA45EAE}"/>
                  </a:ext>
                </a:extLst>
              </p:cNvPr>
              <p:cNvGrpSpPr/>
              <p:nvPr/>
            </p:nvGrpSpPr>
            <p:grpSpPr>
              <a:xfrm>
                <a:off x="4211959" y="4509120"/>
                <a:ext cx="1772023" cy="1682218"/>
                <a:chOff x="3340621" y="2731741"/>
                <a:chExt cx="5513832" cy="2726371"/>
              </a:xfrm>
            </p:grpSpPr>
            <p:sp>
              <p:nvSpPr>
                <p:cNvPr id="13" name="Rectangle 80">
                  <a:extLst>
                    <a:ext uri="{FF2B5EF4-FFF2-40B4-BE49-F238E27FC236}">
                      <a16:creationId xmlns:a16="http://schemas.microsoft.com/office/drawing/2014/main" id="{AB7A3165-E5F0-F3D0-26ED-C48912F9ECF2}"/>
                    </a:ext>
                  </a:extLst>
                </p:cNvPr>
                <p:cNvSpPr/>
                <p:nvPr/>
              </p:nvSpPr>
              <p:spPr>
                <a:xfrm>
                  <a:off x="3340621" y="2731741"/>
                  <a:ext cx="5513832" cy="2726371"/>
                </a:xfrm>
                <a:prstGeom prst="rect">
                  <a:avLst/>
                </a:prstGeom>
                <a:ln>
                  <a:noFill/>
                </a:ln>
                <a:effectLst>
                  <a:outerShdw blurRad="571500" dist="241300" dir="102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Rectangle 81">
                  <a:extLst>
                    <a:ext uri="{FF2B5EF4-FFF2-40B4-BE49-F238E27FC236}">
                      <a16:creationId xmlns:a16="http://schemas.microsoft.com/office/drawing/2014/main" id="{3371AF14-FCAD-2951-0640-4165849F2C9B}"/>
                    </a:ext>
                  </a:extLst>
                </p:cNvPr>
                <p:cNvSpPr/>
                <p:nvPr/>
              </p:nvSpPr>
              <p:spPr>
                <a:xfrm>
                  <a:off x="3340621" y="2731741"/>
                  <a:ext cx="5513832" cy="2726371"/>
                </a:xfrm>
                <a:prstGeom prst="rect">
                  <a:avLst/>
                </a:prstGeom>
                <a:ln>
                  <a:noFill/>
                </a:ln>
                <a:effectLst>
                  <a:outerShdw blurRad="571500" dist="292100" dir="2154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Rounded Rectangle 74">
                <a:extLst>
                  <a:ext uri="{FF2B5EF4-FFF2-40B4-BE49-F238E27FC236}">
                    <a16:creationId xmlns:a16="http://schemas.microsoft.com/office/drawing/2014/main" id="{BBA3C60A-FC1D-54B6-F5FD-1CB2527D2198}"/>
                  </a:ext>
                </a:extLst>
              </p:cNvPr>
              <p:cNvSpPr/>
              <p:nvPr/>
            </p:nvSpPr>
            <p:spPr>
              <a:xfrm rot="16200000">
                <a:off x="4436134" y="4139836"/>
                <a:ext cx="1964609" cy="2549278"/>
              </a:xfrm>
              <a:prstGeom prst="roundRect">
                <a:avLst>
                  <a:gd name="adj" fmla="val 5238"/>
                </a:avLst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" name="Group 76">
                <a:extLst>
                  <a:ext uri="{FF2B5EF4-FFF2-40B4-BE49-F238E27FC236}">
                    <a16:creationId xmlns:a16="http://schemas.microsoft.com/office/drawing/2014/main" id="{71EC390A-F62A-A99B-C52D-BFF5C8B26C09}"/>
                  </a:ext>
                </a:extLst>
              </p:cNvPr>
              <p:cNvGrpSpPr/>
              <p:nvPr/>
            </p:nvGrpSpPr>
            <p:grpSpPr>
              <a:xfrm rot="16200000">
                <a:off x="6513179" y="5349079"/>
                <a:ext cx="139880" cy="138308"/>
                <a:chOff x="4446940" y="5280381"/>
                <a:chExt cx="237363" cy="234696"/>
              </a:xfrm>
            </p:grpSpPr>
            <p:sp>
              <p:nvSpPr>
                <p:cNvPr id="11" name="Oval 78">
                  <a:extLst>
                    <a:ext uri="{FF2B5EF4-FFF2-40B4-BE49-F238E27FC236}">
                      <a16:creationId xmlns:a16="http://schemas.microsoft.com/office/drawing/2014/main" id="{C800CBA6-53F7-6B1B-5C8A-BFAE3D94B4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46940" y="5280381"/>
                  <a:ext cx="237363" cy="234696"/>
                </a:xfrm>
                <a:prstGeom prst="ellipse">
                  <a:avLst/>
                </a:prstGeom>
                <a:gradFill flip="none" rotWithShape="1">
                  <a:gsLst>
                    <a:gs pos="29000">
                      <a:schemeClr val="tx1"/>
                    </a:gs>
                    <a:gs pos="73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Rounded Rectangle 79">
                  <a:extLst>
                    <a:ext uri="{FF2B5EF4-FFF2-40B4-BE49-F238E27FC236}">
                      <a16:creationId xmlns:a16="http://schemas.microsoft.com/office/drawing/2014/main" id="{37321678-1A00-B6DA-2178-4EA05CAF6295}"/>
                    </a:ext>
                  </a:extLst>
                </p:cNvPr>
                <p:cNvSpPr/>
                <p:nvPr/>
              </p:nvSpPr>
              <p:spPr>
                <a:xfrm>
                  <a:off x="4515460" y="5356864"/>
                  <a:ext cx="100323" cy="100323"/>
                </a:xfrm>
                <a:prstGeom prst="roundRect">
                  <a:avLst/>
                </a:prstGeom>
                <a:noFill/>
                <a:ln w="95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" name="Freeform 77">
                <a:extLst>
                  <a:ext uri="{FF2B5EF4-FFF2-40B4-BE49-F238E27FC236}">
                    <a16:creationId xmlns:a16="http://schemas.microsoft.com/office/drawing/2014/main" id="{0DCBC88B-F9B5-270B-55C1-84821BD056E7}"/>
                  </a:ext>
                </a:extLst>
              </p:cNvPr>
              <p:cNvSpPr/>
              <p:nvPr/>
            </p:nvSpPr>
            <p:spPr>
              <a:xfrm>
                <a:off x="5339707" y="4432170"/>
                <a:ext cx="1353371" cy="1712789"/>
              </a:xfrm>
              <a:custGeom>
                <a:avLst/>
                <a:gdLst>
                  <a:gd name="connsiteX0" fmla="*/ 0 w 2296537"/>
                  <a:gd name="connsiteY0" fmla="*/ 0 h 2906437"/>
                  <a:gd name="connsiteX1" fmla="*/ 2121915 w 2296537"/>
                  <a:gd name="connsiteY1" fmla="*/ 0 h 2906437"/>
                  <a:gd name="connsiteX2" fmla="*/ 2296537 w 2296537"/>
                  <a:gd name="connsiteY2" fmla="*/ 174622 h 2906437"/>
                  <a:gd name="connsiteX3" fmla="*/ 2296537 w 2296537"/>
                  <a:gd name="connsiteY3" fmla="*/ 2906437 h 2906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96537" h="2906437">
                    <a:moveTo>
                      <a:pt x="0" y="0"/>
                    </a:moveTo>
                    <a:lnTo>
                      <a:pt x="2121915" y="0"/>
                    </a:lnTo>
                    <a:cubicBezTo>
                      <a:pt x="2218356" y="0"/>
                      <a:pt x="2296537" y="78181"/>
                      <a:pt x="2296537" y="174622"/>
                    </a:cubicBezTo>
                    <a:lnTo>
                      <a:pt x="2296537" y="290643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34000"/>
                    </a:scheme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6B57C3AA-1C76-000A-FCEA-1EF24ADC1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6209" y="1460285"/>
              <a:ext cx="3793326" cy="4151806"/>
            </a:xfrm>
            <a:prstGeom prst="rect">
              <a:avLst/>
            </a:prstGeom>
          </p:spPr>
        </p:pic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76BACA8B-DDAA-FA86-87BC-24F0689F1EE6}"/>
              </a:ext>
            </a:extLst>
          </p:cNvPr>
          <p:cNvGrpSpPr/>
          <p:nvPr/>
        </p:nvGrpSpPr>
        <p:grpSpPr>
          <a:xfrm>
            <a:off x="345978" y="528302"/>
            <a:ext cx="6521570" cy="6372286"/>
            <a:chOff x="640998" y="485714"/>
            <a:chExt cx="5624423" cy="6372286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1C418F7C-CA8F-6CB5-F748-C352B34A5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3850" r="13850"/>
            <a:stretch>
              <a:fillRect/>
            </a:stretch>
          </p:blipFill>
          <p:spPr>
            <a:xfrm>
              <a:off x="640998" y="485714"/>
              <a:ext cx="5624423" cy="6372286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6FF01162-F9F2-8088-FA07-7F6691BD1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75763" y="1511639"/>
              <a:ext cx="4910096" cy="3079809"/>
            </a:xfrm>
            <a:prstGeom prst="rect">
              <a:avLst/>
            </a:prstGeom>
          </p:spPr>
        </p:pic>
      </p:grpSp>
      <p:pic>
        <p:nvPicPr>
          <p:cNvPr id="18" name="Imagen 17" descr="Logotipo&#10;&#10;El contenido generado por IA puede ser incorrecto.">
            <a:extLst>
              <a:ext uri="{FF2B5EF4-FFF2-40B4-BE49-F238E27FC236}">
                <a16:creationId xmlns:a16="http://schemas.microsoft.com/office/drawing/2014/main" id="{FEB0918A-DC35-9352-2AFC-567DF978465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8674" r="-1550" b="34050"/>
          <a:stretch>
            <a:fillRect/>
          </a:stretch>
        </p:blipFill>
        <p:spPr>
          <a:xfrm>
            <a:off x="11058092" y="6392197"/>
            <a:ext cx="1107083" cy="46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055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2515</TotalTime>
  <Words>1232</Words>
  <Application>Microsoft Office PowerPoint</Application>
  <PresentationFormat>Panorámica</PresentationFormat>
  <Paragraphs>206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Aptos</vt:lpstr>
      <vt:lpstr>Arial</vt:lpstr>
      <vt:lpstr>Calibri</vt:lpstr>
      <vt:lpstr>Montserrat ExtraBold</vt:lpstr>
      <vt:lpstr>Montserrat Medium</vt:lpstr>
      <vt:lpstr>Montserrat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Fabrizio Livetti</dc:creator>
  <cp:lastModifiedBy>Nubia Isabel de la Parra Carrasco</cp:lastModifiedBy>
  <cp:revision>60</cp:revision>
  <dcterms:created xsi:type="dcterms:W3CDTF">2025-09-09T18:47:21Z</dcterms:created>
  <dcterms:modified xsi:type="dcterms:W3CDTF">2025-09-19T16:08:21Z</dcterms:modified>
</cp:coreProperties>
</file>