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7" r:id="rId3"/>
    <p:sldId id="258" r:id="rId4"/>
    <p:sldId id="312" r:id="rId5"/>
    <p:sldId id="305" r:id="rId6"/>
    <p:sldId id="265" r:id="rId7"/>
    <p:sldId id="309" r:id="rId8"/>
    <p:sldId id="306" r:id="rId9"/>
    <p:sldId id="308" r:id="rId10"/>
    <p:sldId id="310" r:id="rId11"/>
    <p:sldId id="31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ali Lopez" initials="ML" lastIdx="1" clrIdx="0">
    <p:extLst>
      <p:ext uri="{19B8F6BF-5375-455C-9EA6-DF929625EA0E}">
        <p15:presenceInfo xmlns:p15="http://schemas.microsoft.com/office/powerpoint/2012/main" userId="S-1-5-21-943341994-964082738-3199395676-66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4D7C"/>
    <a:srgbClr val="EC604B"/>
    <a:srgbClr val="FFF0E1"/>
    <a:srgbClr val="FBE2D1"/>
    <a:srgbClr val="FFF5EB"/>
    <a:srgbClr val="FFFDFB"/>
    <a:srgbClr val="A4CB4E"/>
    <a:srgbClr val="767171"/>
    <a:srgbClr val="AFC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E115E-E910-46CE-AA94-23633190E5EB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96AC1F5B-4DC2-4CB7-8158-78F05B35035A}">
      <dgm:prSet phldrT="[Texto]" custT="1"/>
      <dgm:spPr/>
      <dgm:t>
        <a:bodyPr/>
        <a:lstStyle/>
        <a:p>
          <a:r>
            <a:rPr lang="es-AR" sz="4400" b="1" dirty="0">
              <a:latin typeface="Montserrat ExtraBold" panose="00000900000000000000"/>
            </a:rPr>
            <a:t>SGR FGP</a:t>
          </a:r>
        </a:p>
      </dgm:t>
    </dgm:pt>
    <dgm:pt modelId="{75C1E001-EA56-4714-8953-931E0468C001}" type="parTrans" cxnId="{D0D3D539-F3CC-4E1C-92F1-D5AB0D288325}">
      <dgm:prSet/>
      <dgm:spPr/>
      <dgm:t>
        <a:bodyPr/>
        <a:lstStyle/>
        <a:p>
          <a:endParaRPr lang="es-AR"/>
        </a:p>
      </dgm:t>
    </dgm:pt>
    <dgm:pt modelId="{CFC273F0-BB97-4940-85E0-19C4C02F03B4}" type="sibTrans" cxnId="{D0D3D539-F3CC-4E1C-92F1-D5AB0D288325}">
      <dgm:prSet/>
      <dgm:spPr/>
      <dgm:t>
        <a:bodyPr/>
        <a:lstStyle/>
        <a:p>
          <a:endParaRPr lang="es-AR"/>
        </a:p>
      </dgm:t>
    </dgm:pt>
    <dgm:pt modelId="{0CA4346E-E58C-4C6F-8F15-B8EFE54FD218}">
      <dgm:prSet phldrT="[Texto]"/>
      <dgm:spPr/>
      <dgm:t>
        <a:bodyPr/>
        <a:lstStyle/>
        <a:p>
          <a:r>
            <a:rPr lang="es-AR" b="1" dirty="0">
              <a:latin typeface="Montserrat ExtraBold" panose="00000900000000000000"/>
            </a:rPr>
            <a:t>BCRA</a:t>
          </a:r>
        </a:p>
      </dgm:t>
    </dgm:pt>
    <dgm:pt modelId="{AFBA39B3-83CA-4992-867E-1153D6AE96C7}" type="parTrans" cxnId="{641521B8-B1DB-4964-AEC9-DD1C650210FE}">
      <dgm:prSet/>
      <dgm:spPr/>
      <dgm:t>
        <a:bodyPr/>
        <a:lstStyle/>
        <a:p>
          <a:endParaRPr lang="es-AR"/>
        </a:p>
      </dgm:t>
    </dgm:pt>
    <dgm:pt modelId="{CD07F18F-2336-4662-9A9E-8F71936DC7B5}" type="sibTrans" cxnId="{641521B8-B1DB-4964-AEC9-DD1C650210FE}">
      <dgm:prSet/>
      <dgm:spPr/>
      <dgm:t>
        <a:bodyPr/>
        <a:lstStyle/>
        <a:p>
          <a:endParaRPr lang="es-AR"/>
        </a:p>
      </dgm:t>
    </dgm:pt>
    <dgm:pt modelId="{7C1B839B-1E4B-41AB-890B-F8C747E7A2D2}">
      <dgm:prSet phldrT="[Texto]"/>
      <dgm:spPr/>
      <dgm:t>
        <a:bodyPr/>
        <a:lstStyle/>
        <a:p>
          <a:r>
            <a:rPr lang="es-AR" b="1" dirty="0">
              <a:latin typeface="Montserrat ExtraBold" panose="00000900000000000000"/>
            </a:rPr>
            <a:t>ARCA</a:t>
          </a:r>
        </a:p>
      </dgm:t>
    </dgm:pt>
    <dgm:pt modelId="{09A3A52A-5087-496D-8723-8A7FDBEFB1EB}" type="parTrans" cxnId="{B873052E-C32C-43F5-9E3E-B9837BD53534}">
      <dgm:prSet/>
      <dgm:spPr/>
      <dgm:t>
        <a:bodyPr/>
        <a:lstStyle/>
        <a:p>
          <a:endParaRPr lang="es-AR"/>
        </a:p>
      </dgm:t>
    </dgm:pt>
    <dgm:pt modelId="{117F066E-D84F-442D-ACFA-E2F392C51E5B}" type="sibTrans" cxnId="{B873052E-C32C-43F5-9E3E-B9837BD53534}">
      <dgm:prSet/>
      <dgm:spPr/>
      <dgm:t>
        <a:bodyPr/>
        <a:lstStyle/>
        <a:p>
          <a:endParaRPr lang="es-AR"/>
        </a:p>
      </dgm:t>
    </dgm:pt>
    <dgm:pt modelId="{C2775C46-7E43-41AB-B2B7-404A41EACFDF}">
      <dgm:prSet phldrT="[Texto]"/>
      <dgm:spPr/>
      <dgm:t>
        <a:bodyPr/>
        <a:lstStyle/>
        <a:p>
          <a:r>
            <a:rPr lang="es-AR" b="1" dirty="0">
              <a:latin typeface="Montserrat ExtraBold" panose="00000900000000000000"/>
            </a:rPr>
            <a:t>CNV</a:t>
          </a:r>
        </a:p>
      </dgm:t>
    </dgm:pt>
    <dgm:pt modelId="{4D2C0A77-727D-48A2-83BE-63AF7BADEFC4}" type="parTrans" cxnId="{41BEEDD7-5E01-48A9-BB6C-4769EEEC6E3D}">
      <dgm:prSet/>
      <dgm:spPr/>
      <dgm:t>
        <a:bodyPr/>
        <a:lstStyle/>
        <a:p>
          <a:endParaRPr lang="es-AR"/>
        </a:p>
      </dgm:t>
    </dgm:pt>
    <dgm:pt modelId="{14E0B777-FAF4-469E-A904-A278F13C9B9E}" type="sibTrans" cxnId="{41BEEDD7-5E01-48A9-BB6C-4769EEEC6E3D}">
      <dgm:prSet/>
      <dgm:spPr/>
      <dgm:t>
        <a:bodyPr/>
        <a:lstStyle/>
        <a:p>
          <a:endParaRPr lang="es-AR"/>
        </a:p>
      </dgm:t>
    </dgm:pt>
    <dgm:pt modelId="{D2971EBE-0960-4BF7-971E-5ECCC318C56F}">
      <dgm:prSet phldrT="[Texto]"/>
      <dgm:spPr/>
      <dgm:t>
        <a:bodyPr/>
        <a:lstStyle/>
        <a:p>
          <a:r>
            <a:rPr lang="es-AR" b="1" dirty="0">
              <a:latin typeface="Montserrat ExtraBold" panose="00000900000000000000"/>
            </a:rPr>
            <a:t>SePyME</a:t>
          </a:r>
        </a:p>
      </dgm:t>
    </dgm:pt>
    <dgm:pt modelId="{29A66E14-AB66-4311-ACB1-5D969D084E42}" type="sibTrans" cxnId="{D26DF7CE-CE6A-4CAB-A227-468EAC808C65}">
      <dgm:prSet/>
      <dgm:spPr/>
      <dgm:t>
        <a:bodyPr/>
        <a:lstStyle/>
        <a:p>
          <a:endParaRPr lang="es-AR"/>
        </a:p>
      </dgm:t>
    </dgm:pt>
    <dgm:pt modelId="{F3CC2C28-D5E2-410B-A096-2FB176C84E46}" type="parTrans" cxnId="{D26DF7CE-CE6A-4CAB-A227-468EAC808C65}">
      <dgm:prSet/>
      <dgm:spPr/>
      <dgm:t>
        <a:bodyPr/>
        <a:lstStyle/>
        <a:p>
          <a:endParaRPr lang="es-AR"/>
        </a:p>
      </dgm:t>
    </dgm:pt>
    <dgm:pt modelId="{D720077F-744E-4B56-98AA-21449921E0E8}" type="pres">
      <dgm:prSet presAssocID="{940E115E-E910-46CE-AA94-23633190E5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DF5E9D-B48F-4DDE-8763-4BDE6CDF068D}" type="pres">
      <dgm:prSet presAssocID="{96AC1F5B-4DC2-4CB7-8158-78F05B35035A}" presName="centerShape" presStyleLbl="node0" presStyleIdx="0" presStyleCnt="1" custScaleX="161051" custScaleY="161051"/>
      <dgm:spPr/>
    </dgm:pt>
    <dgm:pt modelId="{573922B5-B635-43E7-9DEB-9DD8BA7C5DB3}" type="pres">
      <dgm:prSet presAssocID="{F3CC2C28-D5E2-410B-A096-2FB176C84E46}" presName="parTrans" presStyleLbl="sibTrans2D1" presStyleIdx="0" presStyleCnt="4"/>
      <dgm:spPr/>
    </dgm:pt>
    <dgm:pt modelId="{5DEF52E5-5260-43FA-861F-2C453D33FA0B}" type="pres">
      <dgm:prSet presAssocID="{F3CC2C28-D5E2-410B-A096-2FB176C84E46}" presName="connectorText" presStyleLbl="sibTrans2D1" presStyleIdx="0" presStyleCnt="4"/>
      <dgm:spPr/>
    </dgm:pt>
    <dgm:pt modelId="{C9920908-68CF-461B-BCB5-BC5306C89E58}" type="pres">
      <dgm:prSet presAssocID="{D2971EBE-0960-4BF7-971E-5ECCC318C56F}" presName="node" presStyleLbl="node1" presStyleIdx="0" presStyleCnt="4" custScaleX="68302" custScaleY="68302" custRadScaleRad="117525" custRadScaleInc="-106183">
        <dgm:presLayoutVars>
          <dgm:bulletEnabled val="1"/>
        </dgm:presLayoutVars>
      </dgm:prSet>
      <dgm:spPr/>
    </dgm:pt>
    <dgm:pt modelId="{8AA3331D-3CFD-48E1-82DA-53212CC5C2B2}" type="pres">
      <dgm:prSet presAssocID="{4D2C0A77-727D-48A2-83BE-63AF7BADEFC4}" presName="parTrans" presStyleLbl="sibTrans2D1" presStyleIdx="1" presStyleCnt="4"/>
      <dgm:spPr/>
    </dgm:pt>
    <dgm:pt modelId="{D5EE1A68-F7D2-4C7E-BE6B-476B18514115}" type="pres">
      <dgm:prSet presAssocID="{4D2C0A77-727D-48A2-83BE-63AF7BADEFC4}" presName="connectorText" presStyleLbl="sibTrans2D1" presStyleIdx="1" presStyleCnt="4"/>
      <dgm:spPr/>
    </dgm:pt>
    <dgm:pt modelId="{4BB51EDC-534B-4389-AF29-D752BB991326}" type="pres">
      <dgm:prSet presAssocID="{C2775C46-7E43-41AB-B2B7-404A41EACFDF}" presName="node" presStyleLbl="node1" presStyleIdx="1" presStyleCnt="4" custScaleX="68302" custScaleY="68302" custRadScaleRad="114920" custRadScaleInc="-96382">
        <dgm:presLayoutVars>
          <dgm:bulletEnabled val="1"/>
        </dgm:presLayoutVars>
      </dgm:prSet>
      <dgm:spPr/>
    </dgm:pt>
    <dgm:pt modelId="{63458EF0-78CA-43AA-9993-7736C89ED19D}" type="pres">
      <dgm:prSet presAssocID="{AFBA39B3-83CA-4992-867E-1153D6AE96C7}" presName="parTrans" presStyleLbl="sibTrans2D1" presStyleIdx="2" presStyleCnt="4"/>
      <dgm:spPr/>
    </dgm:pt>
    <dgm:pt modelId="{6DCA06F4-E95F-4DF3-9348-D7DAC7A9F6F2}" type="pres">
      <dgm:prSet presAssocID="{AFBA39B3-83CA-4992-867E-1153D6AE96C7}" presName="connectorText" presStyleLbl="sibTrans2D1" presStyleIdx="2" presStyleCnt="4"/>
      <dgm:spPr/>
    </dgm:pt>
    <dgm:pt modelId="{021676EF-A9CF-4030-B037-FF96833F4073}" type="pres">
      <dgm:prSet presAssocID="{0CA4346E-E58C-4C6F-8F15-B8EFE54FD218}" presName="node" presStyleLbl="node1" presStyleIdx="2" presStyleCnt="4" custScaleX="68302" custScaleY="68302" custRadScaleRad="121576" custRadScaleInc="-96449">
        <dgm:presLayoutVars>
          <dgm:bulletEnabled val="1"/>
        </dgm:presLayoutVars>
      </dgm:prSet>
      <dgm:spPr/>
    </dgm:pt>
    <dgm:pt modelId="{6D9D6486-0790-43E2-A32E-4C1A3B54ED1B}" type="pres">
      <dgm:prSet presAssocID="{09A3A52A-5087-496D-8723-8A7FDBEFB1EB}" presName="parTrans" presStyleLbl="sibTrans2D1" presStyleIdx="3" presStyleCnt="4"/>
      <dgm:spPr/>
    </dgm:pt>
    <dgm:pt modelId="{EC3D554D-E09B-4052-ABEF-A476FB2CD9EA}" type="pres">
      <dgm:prSet presAssocID="{09A3A52A-5087-496D-8723-8A7FDBEFB1EB}" presName="connectorText" presStyleLbl="sibTrans2D1" presStyleIdx="3" presStyleCnt="4"/>
      <dgm:spPr/>
    </dgm:pt>
    <dgm:pt modelId="{6B00C3E2-095A-4826-B7A7-77241F2C4C61}" type="pres">
      <dgm:prSet presAssocID="{7C1B839B-1E4B-41AB-890B-F8C747E7A2D2}" presName="node" presStyleLbl="node1" presStyleIdx="3" presStyleCnt="4" custScaleX="68302" custScaleY="68302" custRadScaleRad="124082" custRadScaleInc="-100932">
        <dgm:presLayoutVars>
          <dgm:bulletEnabled val="1"/>
        </dgm:presLayoutVars>
      </dgm:prSet>
      <dgm:spPr/>
    </dgm:pt>
  </dgm:ptLst>
  <dgm:cxnLst>
    <dgm:cxn modelId="{CFA11A0D-59D1-48CD-A473-B0E568B310AC}" type="presOf" srcId="{4D2C0A77-727D-48A2-83BE-63AF7BADEFC4}" destId="{D5EE1A68-F7D2-4C7E-BE6B-476B18514115}" srcOrd="1" destOrd="0" presId="urn:microsoft.com/office/officeart/2005/8/layout/radial5"/>
    <dgm:cxn modelId="{C9776016-34F2-4678-B1AE-5F1767DFCA70}" type="presOf" srcId="{09A3A52A-5087-496D-8723-8A7FDBEFB1EB}" destId="{EC3D554D-E09B-4052-ABEF-A476FB2CD9EA}" srcOrd="1" destOrd="0" presId="urn:microsoft.com/office/officeart/2005/8/layout/radial5"/>
    <dgm:cxn modelId="{7DADBA21-A950-419B-955A-B7DE9E65B7E2}" type="presOf" srcId="{7C1B839B-1E4B-41AB-890B-F8C747E7A2D2}" destId="{6B00C3E2-095A-4826-B7A7-77241F2C4C61}" srcOrd="0" destOrd="0" presId="urn:microsoft.com/office/officeart/2005/8/layout/radial5"/>
    <dgm:cxn modelId="{8D4E7A22-3011-4F91-91EB-970FCD1B24E4}" type="presOf" srcId="{0CA4346E-E58C-4C6F-8F15-B8EFE54FD218}" destId="{021676EF-A9CF-4030-B037-FF96833F4073}" srcOrd="0" destOrd="0" presId="urn:microsoft.com/office/officeart/2005/8/layout/radial5"/>
    <dgm:cxn modelId="{B873052E-C32C-43F5-9E3E-B9837BD53534}" srcId="{96AC1F5B-4DC2-4CB7-8158-78F05B35035A}" destId="{7C1B839B-1E4B-41AB-890B-F8C747E7A2D2}" srcOrd="3" destOrd="0" parTransId="{09A3A52A-5087-496D-8723-8A7FDBEFB1EB}" sibTransId="{117F066E-D84F-442D-ACFA-E2F392C51E5B}"/>
    <dgm:cxn modelId="{D0D3D539-F3CC-4E1C-92F1-D5AB0D288325}" srcId="{940E115E-E910-46CE-AA94-23633190E5EB}" destId="{96AC1F5B-4DC2-4CB7-8158-78F05B35035A}" srcOrd="0" destOrd="0" parTransId="{75C1E001-EA56-4714-8953-931E0468C001}" sibTransId="{CFC273F0-BB97-4940-85E0-19C4C02F03B4}"/>
    <dgm:cxn modelId="{5510FF69-4FC7-4EC4-AF7A-B3B9B970F59F}" type="presOf" srcId="{D2971EBE-0960-4BF7-971E-5ECCC318C56F}" destId="{C9920908-68CF-461B-BCB5-BC5306C89E58}" srcOrd="0" destOrd="0" presId="urn:microsoft.com/office/officeart/2005/8/layout/radial5"/>
    <dgm:cxn modelId="{1DDE099C-9A2E-45D9-9A79-59094545556E}" type="presOf" srcId="{F3CC2C28-D5E2-410B-A096-2FB176C84E46}" destId="{573922B5-B635-43E7-9DEB-9DD8BA7C5DB3}" srcOrd="0" destOrd="0" presId="urn:microsoft.com/office/officeart/2005/8/layout/radial5"/>
    <dgm:cxn modelId="{954753A7-D5B6-407B-AB6C-058F126CDC37}" type="presOf" srcId="{AFBA39B3-83CA-4992-867E-1153D6AE96C7}" destId="{63458EF0-78CA-43AA-9993-7736C89ED19D}" srcOrd="0" destOrd="0" presId="urn:microsoft.com/office/officeart/2005/8/layout/radial5"/>
    <dgm:cxn modelId="{8B3949AF-A17F-4BA4-8FBD-C04FAE39890E}" type="presOf" srcId="{4D2C0A77-727D-48A2-83BE-63AF7BADEFC4}" destId="{8AA3331D-3CFD-48E1-82DA-53212CC5C2B2}" srcOrd="0" destOrd="0" presId="urn:microsoft.com/office/officeart/2005/8/layout/radial5"/>
    <dgm:cxn modelId="{641521B8-B1DB-4964-AEC9-DD1C650210FE}" srcId="{96AC1F5B-4DC2-4CB7-8158-78F05B35035A}" destId="{0CA4346E-E58C-4C6F-8F15-B8EFE54FD218}" srcOrd="2" destOrd="0" parTransId="{AFBA39B3-83CA-4992-867E-1153D6AE96C7}" sibTransId="{CD07F18F-2336-4662-9A9E-8F71936DC7B5}"/>
    <dgm:cxn modelId="{69AA01C1-8813-439A-A590-6B6815B2C703}" type="presOf" srcId="{AFBA39B3-83CA-4992-867E-1153D6AE96C7}" destId="{6DCA06F4-E95F-4DF3-9348-D7DAC7A9F6F2}" srcOrd="1" destOrd="0" presId="urn:microsoft.com/office/officeart/2005/8/layout/radial5"/>
    <dgm:cxn modelId="{BFFA41C9-43ED-4685-AF29-AC9CA17BCAE9}" type="presOf" srcId="{C2775C46-7E43-41AB-B2B7-404A41EACFDF}" destId="{4BB51EDC-534B-4389-AF29-D752BB991326}" srcOrd="0" destOrd="0" presId="urn:microsoft.com/office/officeart/2005/8/layout/radial5"/>
    <dgm:cxn modelId="{D26DF7CE-CE6A-4CAB-A227-468EAC808C65}" srcId="{96AC1F5B-4DC2-4CB7-8158-78F05B35035A}" destId="{D2971EBE-0960-4BF7-971E-5ECCC318C56F}" srcOrd="0" destOrd="0" parTransId="{F3CC2C28-D5E2-410B-A096-2FB176C84E46}" sibTransId="{29A66E14-AB66-4311-ACB1-5D969D084E42}"/>
    <dgm:cxn modelId="{41BEEDD7-5E01-48A9-BB6C-4769EEEC6E3D}" srcId="{96AC1F5B-4DC2-4CB7-8158-78F05B35035A}" destId="{C2775C46-7E43-41AB-B2B7-404A41EACFDF}" srcOrd="1" destOrd="0" parTransId="{4D2C0A77-727D-48A2-83BE-63AF7BADEFC4}" sibTransId="{14E0B777-FAF4-469E-A904-A278F13C9B9E}"/>
    <dgm:cxn modelId="{058496DC-948D-4634-BB8F-2FC9EB95B697}" type="presOf" srcId="{09A3A52A-5087-496D-8723-8A7FDBEFB1EB}" destId="{6D9D6486-0790-43E2-A32E-4C1A3B54ED1B}" srcOrd="0" destOrd="0" presId="urn:microsoft.com/office/officeart/2005/8/layout/radial5"/>
    <dgm:cxn modelId="{DDD972E5-E3FE-42AC-9913-6C21DFE7FC44}" type="presOf" srcId="{F3CC2C28-D5E2-410B-A096-2FB176C84E46}" destId="{5DEF52E5-5260-43FA-861F-2C453D33FA0B}" srcOrd="1" destOrd="0" presId="urn:microsoft.com/office/officeart/2005/8/layout/radial5"/>
    <dgm:cxn modelId="{9B5676F4-A587-40C0-A31C-0FB2AD945D53}" type="presOf" srcId="{940E115E-E910-46CE-AA94-23633190E5EB}" destId="{D720077F-744E-4B56-98AA-21449921E0E8}" srcOrd="0" destOrd="0" presId="urn:microsoft.com/office/officeart/2005/8/layout/radial5"/>
    <dgm:cxn modelId="{0B8633F8-2EC8-4116-AF73-2BD1A88975D5}" type="presOf" srcId="{96AC1F5B-4DC2-4CB7-8158-78F05B35035A}" destId="{D5DF5E9D-B48F-4DDE-8763-4BDE6CDF068D}" srcOrd="0" destOrd="0" presId="urn:microsoft.com/office/officeart/2005/8/layout/radial5"/>
    <dgm:cxn modelId="{BF0C43A1-E65B-4849-8867-1879F99F7F96}" type="presParOf" srcId="{D720077F-744E-4B56-98AA-21449921E0E8}" destId="{D5DF5E9D-B48F-4DDE-8763-4BDE6CDF068D}" srcOrd="0" destOrd="0" presId="urn:microsoft.com/office/officeart/2005/8/layout/radial5"/>
    <dgm:cxn modelId="{71756DA2-E1AE-434F-A82A-DA12816FA3D1}" type="presParOf" srcId="{D720077F-744E-4B56-98AA-21449921E0E8}" destId="{573922B5-B635-43E7-9DEB-9DD8BA7C5DB3}" srcOrd="1" destOrd="0" presId="urn:microsoft.com/office/officeart/2005/8/layout/radial5"/>
    <dgm:cxn modelId="{78A9E5A1-366E-46E8-87DE-E9072A782C39}" type="presParOf" srcId="{573922B5-B635-43E7-9DEB-9DD8BA7C5DB3}" destId="{5DEF52E5-5260-43FA-861F-2C453D33FA0B}" srcOrd="0" destOrd="0" presId="urn:microsoft.com/office/officeart/2005/8/layout/radial5"/>
    <dgm:cxn modelId="{1AA23737-9FA4-401E-A54E-E75E78C727E3}" type="presParOf" srcId="{D720077F-744E-4B56-98AA-21449921E0E8}" destId="{C9920908-68CF-461B-BCB5-BC5306C89E58}" srcOrd="2" destOrd="0" presId="urn:microsoft.com/office/officeart/2005/8/layout/radial5"/>
    <dgm:cxn modelId="{E88CFEF0-A444-4F42-9CCD-59DBF2471CF2}" type="presParOf" srcId="{D720077F-744E-4B56-98AA-21449921E0E8}" destId="{8AA3331D-3CFD-48E1-82DA-53212CC5C2B2}" srcOrd="3" destOrd="0" presId="urn:microsoft.com/office/officeart/2005/8/layout/radial5"/>
    <dgm:cxn modelId="{4081D0CB-1135-42E3-80A9-A2391DB98A26}" type="presParOf" srcId="{8AA3331D-3CFD-48E1-82DA-53212CC5C2B2}" destId="{D5EE1A68-F7D2-4C7E-BE6B-476B18514115}" srcOrd="0" destOrd="0" presId="urn:microsoft.com/office/officeart/2005/8/layout/radial5"/>
    <dgm:cxn modelId="{9326E1F7-DD57-4DE6-A48D-B3F660B6FD3D}" type="presParOf" srcId="{D720077F-744E-4B56-98AA-21449921E0E8}" destId="{4BB51EDC-534B-4389-AF29-D752BB991326}" srcOrd="4" destOrd="0" presId="urn:microsoft.com/office/officeart/2005/8/layout/radial5"/>
    <dgm:cxn modelId="{C8F2782E-893D-4CD8-ACDB-AB8A098F384F}" type="presParOf" srcId="{D720077F-744E-4B56-98AA-21449921E0E8}" destId="{63458EF0-78CA-43AA-9993-7736C89ED19D}" srcOrd="5" destOrd="0" presId="urn:microsoft.com/office/officeart/2005/8/layout/radial5"/>
    <dgm:cxn modelId="{32350062-9FBA-46B1-B0B1-69964E2887D5}" type="presParOf" srcId="{63458EF0-78CA-43AA-9993-7736C89ED19D}" destId="{6DCA06F4-E95F-4DF3-9348-D7DAC7A9F6F2}" srcOrd="0" destOrd="0" presId="urn:microsoft.com/office/officeart/2005/8/layout/radial5"/>
    <dgm:cxn modelId="{123A548B-08F8-4BAB-8C63-3CCAD1213483}" type="presParOf" srcId="{D720077F-744E-4B56-98AA-21449921E0E8}" destId="{021676EF-A9CF-4030-B037-FF96833F4073}" srcOrd="6" destOrd="0" presId="urn:microsoft.com/office/officeart/2005/8/layout/radial5"/>
    <dgm:cxn modelId="{5A84B7DB-7B66-42C7-B3E9-0EB580F15C88}" type="presParOf" srcId="{D720077F-744E-4B56-98AA-21449921E0E8}" destId="{6D9D6486-0790-43E2-A32E-4C1A3B54ED1B}" srcOrd="7" destOrd="0" presId="urn:microsoft.com/office/officeart/2005/8/layout/radial5"/>
    <dgm:cxn modelId="{0BE5B83C-A7D0-4E00-B5C4-FEBFC93CE180}" type="presParOf" srcId="{6D9D6486-0790-43E2-A32E-4C1A3B54ED1B}" destId="{EC3D554D-E09B-4052-ABEF-A476FB2CD9EA}" srcOrd="0" destOrd="0" presId="urn:microsoft.com/office/officeart/2005/8/layout/radial5"/>
    <dgm:cxn modelId="{A2B7C7D4-CE46-4F13-B613-DB72DDD18922}" type="presParOf" srcId="{D720077F-744E-4B56-98AA-21449921E0E8}" destId="{6B00C3E2-095A-4826-B7A7-77241F2C4C6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DFB14-0A5B-4357-94C0-91CEF0FC59C1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AR"/>
        </a:p>
      </dgm:t>
    </dgm:pt>
    <dgm:pt modelId="{BD67C43F-2AF3-4AE2-8582-2F27832985F5}">
      <dgm:prSet phldrT="[Texto]"/>
      <dgm:spPr>
        <a:solidFill>
          <a:srgbClr val="004D7C"/>
        </a:solidFill>
      </dgm:spPr>
      <dgm:t>
        <a:bodyPr/>
        <a:lstStyle/>
        <a:p>
          <a:r>
            <a:rPr lang="es-AR" b="1" dirty="0">
              <a:latin typeface="Montserrat ExtraBold" panose="00000900000000000000"/>
            </a:rPr>
            <a:t>Generales</a:t>
          </a:r>
        </a:p>
      </dgm:t>
    </dgm:pt>
    <dgm:pt modelId="{51EF0B05-74FE-4855-8C01-5E88D6ED602B}" type="parTrans" cxnId="{89EC3F7F-A708-4DC2-8059-9A1731D1202A}">
      <dgm:prSet/>
      <dgm:spPr/>
      <dgm:t>
        <a:bodyPr/>
        <a:lstStyle/>
        <a:p>
          <a:endParaRPr lang="es-AR"/>
        </a:p>
      </dgm:t>
    </dgm:pt>
    <dgm:pt modelId="{ECD8F8A9-121D-42E7-8EF1-D67BC46BC937}" type="sibTrans" cxnId="{89EC3F7F-A708-4DC2-8059-9A1731D1202A}">
      <dgm:prSet/>
      <dgm:spPr/>
      <dgm:t>
        <a:bodyPr/>
        <a:lstStyle/>
        <a:p>
          <a:endParaRPr lang="es-AR"/>
        </a:p>
      </dgm:t>
    </dgm:pt>
    <dgm:pt modelId="{315E8B4F-B55A-4734-BF1D-AC608A44365A}">
      <dgm:prSet phldrT="[Texto]"/>
      <dgm:spPr>
        <a:solidFill>
          <a:srgbClr val="004D7C"/>
        </a:solidFill>
      </dgm:spPr>
      <dgm:t>
        <a:bodyPr/>
        <a:lstStyle/>
        <a:p>
          <a:r>
            <a:rPr lang="es-AR" b="1" dirty="0">
              <a:latin typeface="Montserrat ExtraBold" panose="00000900000000000000"/>
            </a:rPr>
            <a:t>Para incrementar el FDR</a:t>
          </a:r>
        </a:p>
      </dgm:t>
    </dgm:pt>
    <dgm:pt modelId="{DBD18465-8DEB-43A0-B84B-163B53D05B88}" type="parTrans" cxnId="{454E2ACC-0008-4F51-9085-1BC328647AF0}">
      <dgm:prSet/>
      <dgm:spPr/>
      <dgm:t>
        <a:bodyPr/>
        <a:lstStyle/>
        <a:p>
          <a:endParaRPr lang="es-AR"/>
        </a:p>
      </dgm:t>
    </dgm:pt>
    <dgm:pt modelId="{7E85BFD2-05DA-4D66-8C4E-75EB6EC58BD0}" type="sibTrans" cxnId="{454E2ACC-0008-4F51-9085-1BC328647AF0}">
      <dgm:prSet/>
      <dgm:spPr/>
      <dgm:t>
        <a:bodyPr/>
        <a:lstStyle/>
        <a:p>
          <a:endParaRPr lang="es-AR"/>
        </a:p>
      </dgm:t>
    </dgm:pt>
    <dgm:pt modelId="{079896F5-6A32-47DA-B5CA-4E8EB353630A}">
      <dgm:prSet phldrT="[Texto]"/>
      <dgm:spPr/>
      <dgm:t>
        <a:bodyPr/>
        <a:lstStyle/>
        <a:p>
          <a:r>
            <a:rPr lang="es-AR" b="0" dirty="0">
              <a:latin typeface="Montserrat ExtraBold" panose="00000900000000000000"/>
            </a:rPr>
            <a:t>MiPyMEs asistidas: al menos 300 por año.</a:t>
          </a:r>
        </a:p>
      </dgm:t>
    </dgm:pt>
    <dgm:pt modelId="{5CF0A8EA-B5E5-487A-A758-050620161712}" type="parTrans" cxnId="{E4355131-B422-40A7-A87C-827E7F7DCE6B}">
      <dgm:prSet/>
      <dgm:spPr/>
      <dgm:t>
        <a:bodyPr/>
        <a:lstStyle/>
        <a:p>
          <a:endParaRPr lang="es-AR"/>
        </a:p>
      </dgm:t>
    </dgm:pt>
    <dgm:pt modelId="{7404A4A9-368E-41D1-921F-643933D8C642}" type="sibTrans" cxnId="{E4355131-B422-40A7-A87C-827E7F7DCE6B}">
      <dgm:prSet/>
      <dgm:spPr/>
      <dgm:t>
        <a:bodyPr/>
        <a:lstStyle/>
        <a:p>
          <a:endParaRPr lang="es-AR"/>
        </a:p>
      </dgm:t>
    </dgm:pt>
    <dgm:pt modelId="{54D5DB18-42DD-4343-A538-7C8079C4534A}">
      <dgm:prSet phldrT="[Texto]"/>
      <dgm:spPr/>
      <dgm:t>
        <a:bodyPr/>
        <a:lstStyle/>
        <a:p>
          <a:r>
            <a:rPr lang="es-AR" b="0" dirty="0">
              <a:latin typeface="Montserrat ExtraBold" panose="00000900000000000000"/>
            </a:rPr>
            <a:t>Se exige un grado de utilización mínimo del fondo que se pondera por plazo de las garantías y tramo de la MiPyME.</a:t>
          </a:r>
        </a:p>
      </dgm:t>
    </dgm:pt>
    <dgm:pt modelId="{F7039E22-59FA-445C-A52A-727CF32D8053}" type="parTrans" cxnId="{1A8E0A16-4B4B-4500-B7D6-97858CC2212A}">
      <dgm:prSet/>
      <dgm:spPr/>
      <dgm:t>
        <a:bodyPr/>
        <a:lstStyle/>
        <a:p>
          <a:endParaRPr lang="es-AR"/>
        </a:p>
      </dgm:t>
    </dgm:pt>
    <dgm:pt modelId="{9274AD59-85D0-4AC6-AFB4-EB3824877123}" type="sibTrans" cxnId="{1A8E0A16-4B4B-4500-B7D6-97858CC2212A}">
      <dgm:prSet/>
      <dgm:spPr/>
      <dgm:t>
        <a:bodyPr/>
        <a:lstStyle/>
        <a:p>
          <a:endParaRPr lang="es-AR"/>
        </a:p>
      </dgm:t>
    </dgm:pt>
    <dgm:pt modelId="{9C2C0BB8-5F47-4853-AEEC-D1FE73041245}">
      <dgm:prSet phldrT="[Texto]"/>
      <dgm:spPr/>
      <dgm:t>
        <a:bodyPr/>
        <a:lstStyle/>
        <a:p>
          <a:r>
            <a:rPr lang="es-AR" b="0" dirty="0">
              <a:latin typeface="Montserrat ExtraBold" panose="00000900000000000000"/>
            </a:rPr>
            <a:t>Nivel de apalancamiento mínimo: 270%</a:t>
          </a:r>
        </a:p>
      </dgm:t>
    </dgm:pt>
    <dgm:pt modelId="{A7D71B6E-94EB-43C2-9197-61298AFB2FEB}" type="parTrans" cxnId="{FF4DA403-6502-462D-85FD-2F92D0DB3F65}">
      <dgm:prSet/>
      <dgm:spPr/>
      <dgm:t>
        <a:bodyPr/>
        <a:lstStyle/>
        <a:p>
          <a:endParaRPr lang="es-AR"/>
        </a:p>
      </dgm:t>
    </dgm:pt>
    <dgm:pt modelId="{48907B79-808C-489F-A9CA-B4DEBEC97E8E}" type="sibTrans" cxnId="{FF4DA403-6502-462D-85FD-2F92D0DB3F65}">
      <dgm:prSet/>
      <dgm:spPr/>
      <dgm:t>
        <a:bodyPr/>
        <a:lstStyle/>
        <a:p>
          <a:endParaRPr lang="es-AR"/>
        </a:p>
      </dgm:t>
    </dgm:pt>
    <dgm:pt modelId="{0523BC0E-7F48-4F1A-B858-530399A423B0}">
      <dgm:prSet phldrT="[Texto]"/>
      <dgm:spPr/>
      <dgm:t>
        <a:bodyPr/>
        <a:lstStyle/>
        <a:p>
          <a:r>
            <a:rPr lang="es-AR" b="0" dirty="0">
              <a:latin typeface="Montserrat ExtraBold" panose="00000900000000000000"/>
            </a:rPr>
            <a:t>MiPyMEs con garantías vigentes: 1 cada $28 millones (USD 20.000).</a:t>
          </a:r>
        </a:p>
      </dgm:t>
    </dgm:pt>
    <dgm:pt modelId="{2FE43A62-8616-4EA3-8374-4E493DE31FB0}" type="parTrans" cxnId="{D046342A-E93E-4819-A3EA-A199E59D2A85}">
      <dgm:prSet/>
      <dgm:spPr/>
      <dgm:t>
        <a:bodyPr/>
        <a:lstStyle/>
        <a:p>
          <a:endParaRPr lang="es-AR"/>
        </a:p>
      </dgm:t>
    </dgm:pt>
    <dgm:pt modelId="{AD881C45-6B5A-4BED-84F5-68BF798E0399}" type="sibTrans" cxnId="{D046342A-E93E-4819-A3EA-A199E59D2A85}">
      <dgm:prSet/>
      <dgm:spPr/>
      <dgm:t>
        <a:bodyPr/>
        <a:lstStyle/>
        <a:p>
          <a:endParaRPr lang="es-AR"/>
        </a:p>
      </dgm:t>
    </dgm:pt>
    <dgm:pt modelId="{3A8C5562-3F2F-4410-8849-B1D540BCF4FE}">
      <dgm:prSet phldrT="[Texto]"/>
      <dgm:spPr/>
      <dgm:t>
        <a:bodyPr/>
        <a:lstStyle/>
        <a:p>
          <a:r>
            <a:rPr lang="es-AR" b="0" dirty="0">
              <a:latin typeface="Montserrat ExtraBold" panose="00000900000000000000"/>
            </a:rPr>
            <a:t>Nuevas MiPyMEs asistidas: 1 cada $210 millones (USD 155.000).</a:t>
          </a:r>
        </a:p>
      </dgm:t>
    </dgm:pt>
    <dgm:pt modelId="{09F04176-2B4D-4136-86FE-AE125771A3D1}" type="parTrans" cxnId="{D58AD596-F6C9-4795-A4AD-7526137D198C}">
      <dgm:prSet/>
      <dgm:spPr/>
      <dgm:t>
        <a:bodyPr/>
        <a:lstStyle/>
        <a:p>
          <a:endParaRPr lang="es-AR"/>
        </a:p>
      </dgm:t>
    </dgm:pt>
    <dgm:pt modelId="{2F474584-440A-4C66-B7EE-1A512A58C2D7}" type="sibTrans" cxnId="{D58AD596-F6C9-4795-A4AD-7526137D198C}">
      <dgm:prSet/>
      <dgm:spPr/>
      <dgm:t>
        <a:bodyPr/>
        <a:lstStyle/>
        <a:p>
          <a:endParaRPr lang="es-AR"/>
        </a:p>
      </dgm:t>
    </dgm:pt>
    <dgm:pt modelId="{5059CA24-C807-4463-8355-E1B315BF7F09}">
      <dgm:prSet phldrT="[Texto]"/>
      <dgm:spPr/>
      <dgm:t>
        <a:bodyPr/>
        <a:lstStyle/>
        <a:p>
          <a:r>
            <a:rPr lang="es-AR" b="0" dirty="0">
              <a:latin typeface="Montserrat ExtraBold" panose="00000900000000000000"/>
            </a:rPr>
            <a:t>Plazo de garantías: s</a:t>
          </a:r>
          <a:r>
            <a:rPr lang="es-AR" dirty="0"/>
            <a:t>e incentiva el plazo mayor a 36 meses</a:t>
          </a:r>
          <a:endParaRPr lang="es-AR" b="0" dirty="0">
            <a:latin typeface="Montserrat ExtraBold" panose="00000900000000000000"/>
          </a:endParaRPr>
        </a:p>
      </dgm:t>
    </dgm:pt>
    <dgm:pt modelId="{FB986DAF-E72A-4CDF-9343-04F47A1A35DC}" type="parTrans" cxnId="{0C179CBB-7DE4-4186-9EC7-52B90013EAD4}">
      <dgm:prSet/>
      <dgm:spPr/>
      <dgm:t>
        <a:bodyPr/>
        <a:lstStyle/>
        <a:p>
          <a:endParaRPr lang="es-AR"/>
        </a:p>
      </dgm:t>
    </dgm:pt>
    <dgm:pt modelId="{3FCD0F2E-3D4F-4314-B0BE-118A4E950AE7}" type="sibTrans" cxnId="{0C179CBB-7DE4-4186-9EC7-52B90013EAD4}">
      <dgm:prSet/>
      <dgm:spPr/>
      <dgm:t>
        <a:bodyPr/>
        <a:lstStyle/>
        <a:p>
          <a:endParaRPr lang="es-AR"/>
        </a:p>
      </dgm:t>
    </dgm:pt>
    <dgm:pt modelId="{A015D588-319A-44AA-A9AD-B6A3F1AC461B}" type="pres">
      <dgm:prSet presAssocID="{8FFDFB14-0A5B-4357-94C0-91CEF0FC59C1}" presName="linear" presStyleCnt="0">
        <dgm:presLayoutVars>
          <dgm:dir/>
          <dgm:animLvl val="lvl"/>
          <dgm:resizeHandles val="exact"/>
        </dgm:presLayoutVars>
      </dgm:prSet>
      <dgm:spPr/>
    </dgm:pt>
    <dgm:pt modelId="{4FD2423B-1E8D-4D3C-AE2F-AA8AB6E364AD}" type="pres">
      <dgm:prSet presAssocID="{BD67C43F-2AF3-4AE2-8582-2F27832985F5}" presName="parentLin" presStyleCnt="0"/>
      <dgm:spPr/>
    </dgm:pt>
    <dgm:pt modelId="{C5EFEF47-B4BE-4CC8-8A48-A68F67E33174}" type="pres">
      <dgm:prSet presAssocID="{BD67C43F-2AF3-4AE2-8582-2F27832985F5}" presName="parentLeftMargin" presStyleLbl="node1" presStyleIdx="0" presStyleCnt="2"/>
      <dgm:spPr/>
    </dgm:pt>
    <dgm:pt modelId="{C9481352-ECA7-45C0-8D81-A9310A2DD2C6}" type="pres">
      <dgm:prSet presAssocID="{BD67C43F-2AF3-4AE2-8582-2F27832985F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A4794F-F1BE-4CD6-B687-0634B92A8D9C}" type="pres">
      <dgm:prSet presAssocID="{BD67C43F-2AF3-4AE2-8582-2F27832985F5}" presName="negativeSpace" presStyleCnt="0"/>
      <dgm:spPr/>
    </dgm:pt>
    <dgm:pt modelId="{A55A5928-FAA1-4ADD-A3D6-A82D60425A91}" type="pres">
      <dgm:prSet presAssocID="{BD67C43F-2AF3-4AE2-8582-2F27832985F5}" presName="childText" presStyleLbl="conFgAcc1" presStyleIdx="0" presStyleCnt="2">
        <dgm:presLayoutVars>
          <dgm:bulletEnabled val="1"/>
        </dgm:presLayoutVars>
      </dgm:prSet>
      <dgm:spPr/>
    </dgm:pt>
    <dgm:pt modelId="{8A21641D-968F-4164-B69C-9347038FD272}" type="pres">
      <dgm:prSet presAssocID="{ECD8F8A9-121D-42E7-8EF1-D67BC46BC937}" presName="spaceBetweenRectangles" presStyleCnt="0"/>
      <dgm:spPr/>
    </dgm:pt>
    <dgm:pt modelId="{E63FE3E2-6138-4E35-A7B7-734A5CB2C11A}" type="pres">
      <dgm:prSet presAssocID="{315E8B4F-B55A-4734-BF1D-AC608A44365A}" presName="parentLin" presStyleCnt="0"/>
      <dgm:spPr/>
    </dgm:pt>
    <dgm:pt modelId="{65DA32A3-0602-4D08-9DB6-FF7F53AC63BD}" type="pres">
      <dgm:prSet presAssocID="{315E8B4F-B55A-4734-BF1D-AC608A44365A}" presName="parentLeftMargin" presStyleLbl="node1" presStyleIdx="0" presStyleCnt="2"/>
      <dgm:spPr/>
    </dgm:pt>
    <dgm:pt modelId="{4772DF99-F2B1-4247-A2F3-6A0DEAE00CB5}" type="pres">
      <dgm:prSet presAssocID="{315E8B4F-B55A-4734-BF1D-AC608A44365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5EFEDA1-7FA8-4B96-9237-45748C1314D6}" type="pres">
      <dgm:prSet presAssocID="{315E8B4F-B55A-4734-BF1D-AC608A44365A}" presName="negativeSpace" presStyleCnt="0"/>
      <dgm:spPr/>
    </dgm:pt>
    <dgm:pt modelId="{58D3B138-5E56-4C0B-8BC1-ED734A6D7011}" type="pres">
      <dgm:prSet presAssocID="{315E8B4F-B55A-4734-BF1D-AC608A44365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F4DA403-6502-462D-85FD-2F92D0DB3F65}" srcId="{315E8B4F-B55A-4734-BF1D-AC608A44365A}" destId="{9C2C0BB8-5F47-4853-AEEC-D1FE73041245}" srcOrd="0" destOrd="0" parTransId="{A7D71B6E-94EB-43C2-9197-61298AFB2FEB}" sibTransId="{48907B79-808C-489F-A9CA-B4DEBEC97E8E}"/>
    <dgm:cxn modelId="{D2B8490B-B79A-4296-87F1-150BEBD9E323}" type="presOf" srcId="{315E8B4F-B55A-4734-BF1D-AC608A44365A}" destId="{4772DF99-F2B1-4247-A2F3-6A0DEAE00CB5}" srcOrd="1" destOrd="0" presId="urn:microsoft.com/office/officeart/2005/8/layout/list1"/>
    <dgm:cxn modelId="{1A8E0A16-4B4B-4500-B7D6-97858CC2212A}" srcId="{BD67C43F-2AF3-4AE2-8582-2F27832985F5}" destId="{54D5DB18-42DD-4343-A538-7C8079C4534A}" srcOrd="1" destOrd="0" parTransId="{F7039E22-59FA-445C-A52A-727CF32D8053}" sibTransId="{9274AD59-85D0-4AC6-AFB4-EB3824877123}"/>
    <dgm:cxn modelId="{DBAE4016-59FC-4486-8E55-7EE153B4E53F}" type="presOf" srcId="{8FFDFB14-0A5B-4357-94C0-91CEF0FC59C1}" destId="{A015D588-319A-44AA-A9AD-B6A3F1AC461B}" srcOrd="0" destOrd="0" presId="urn:microsoft.com/office/officeart/2005/8/layout/list1"/>
    <dgm:cxn modelId="{9B4DEB22-3292-4D33-A6FF-A00B8C359764}" type="presOf" srcId="{079896F5-6A32-47DA-B5CA-4E8EB353630A}" destId="{A55A5928-FAA1-4ADD-A3D6-A82D60425A91}" srcOrd="0" destOrd="0" presId="urn:microsoft.com/office/officeart/2005/8/layout/list1"/>
    <dgm:cxn modelId="{D046342A-E93E-4819-A3EA-A199E59D2A85}" srcId="{315E8B4F-B55A-4734-BF1D-AC608A44365A}" destId="{0523BC0E-7F48-4F1A-B858-530399A423B0}" srcOrd="1" destOrd="0" parTransId="{2FE43A62-8616-4EA3-8374-4E493DE31FB0}" sibTransId="{AD881C45-6B5A-4BED-84F5-68BF798E0399}"/>
    <dgm:cxn modelId="{E4355131-B422-40A7-A87C-827E7F7DCE6B}" srcId="{BD67C43F-2AF3-4AE2-8582-2F27832985F5}" destId="{079896F5-6A32-47DA-B5CA-4E8EB353630A}" srcOrd="0" destOrd="0" parTransId="{5CF0A8EA-B5E5-487A-A758-050620161712}" sibTransId="{7404A4A9-368E-41D1-921F-643933D8C642}"/>
    <dgm:cxn modelId="{8A50C542-77A8-4435-92D6-DF0B88FE6B7D}" type="presOf" srcId="{9C2C0BB8-5F47-4853-AEEC-D1FE73041245}" destId="{58D3B138-5E56-4C0B-8BC1-ED734A6D7011}" srcOrd="0" destOrd="0" presId="urn:microsoft.com/office/officeart/2005/8/layout/list1"/>
    <dgm:cxn modelId="{C614C56C-BF4F-439A-9F50-FBE67CD62EA4}" type="presOf" srcId="{54D5DB18-42DD-4343-A538-7C8079C4534A}" destId="{A55A5928-FAA1-4ADD-A3D6-A82D60425A91}" srcOrd="0" destOrd="1" presId="urn:microsoft.com/office/officeart/2005/8/layout/list1"/>
    <dgm:cxn modelId="{D2D0CF71-93D4-4D94-BB16-AD285C09302E}" type="presOf" srcId="{0523BC0E-7F48-4F1A-B858-530399A423B0}" destId="{58D3B138-5E56-4C0B-8BC1-ED734A6D7011}" srcOrd="0" destOrd="1" presId="urn:microsoft.com/office/officeart/2005/8/layout/list1"/>
    <dgm:cxn modelId="{89EC3F7F-A708-4DC2-8059-9A1731D1202A}" srcId="{8FFDFB14-0A5B-4357-94C0-91CEF0FC59C1}" destId="{BD67C43F-2AF3-4AE2-8582-2F27832985F5}" srcOrd="0" destOrd="0" parTransId="{51EF0B05-74FE-4855-8C01-5E88D6ED602B}" sibTransId="{ECD8F8A9-121D-42E7-8EF1-D67BC46BC937}"/>
    <dgm:cxn modelId="{1F5DDF87-3C7A-41B7-8C09-DC6BE082FDDF}" type="presOf" srcId="{5059CA24-C807-4463-8355-E1B315BF7F09}" destId="{58D3B138-5E56-4C0B-8BC1-ED734A6D7011}" srcOrd="0" destOrd="3" presId="urn:microsoft.com/office/officeart/2005/8/layout/list1"/>
    <dgm:cxn modelId="{7FBDE288-6AA9-46E5-8FA1-7766A5B00874}" type="presOf" srcId="{3A8C5562-3F2F-4410-8849-B1D540BCF4FE}" destId="{58D3B138-5E56-4C0B-8BC1-ED734A6D7011}" srcOrd="0" destOrd="2" presId="urn:microsoft.com/office/officeart/2005/8/layout/list1"/>
    <dgm:cxn modelId="{D58AD596-F6C9-4795-A4AD-7526137D198C}" srcId="{315E8B4F-B55A-4734-BF1D-AC608A44365A}" destId="{3A8C5562-3F2F-4410-8849-B1D540BCF4FE}" srcOrd="2" destOrd="0" parTransId="{09F04176-2B4D-4136-86FE-AE125771A3D1}" sibTransId="{2F474584-440A-4C66-B7EE-1A512A58C2D7}"/>
    <dgm:cxn modelId="{B40A0E99-625E-4FF7-BF2C-2D850D43893C}" type="presOf" srcId="{315E8B4F-B55A-4734-BF1D-AC608A44365A}" destId="{65DA32A3-0602-4D08-9DB6-FF7F53AC63BD}" srcOrd="0" destOrd="0" presId="urn:microsoft.com/office/officeart/2005/8/layout/list1"/>
    <dgm:cxn modelId="{FA5396A7-6564-4D76-BDBD-1313EA2A380E}" type="presOf" srcId="{BD67C43F-2AF3-4AE2-8582-2F27832985F5}" destId="{C9481352-ECA7-45C0-8D81-A9310A2DD2C6}" srcOrd="1" destOrd="0" presId="urn:microsoft.com/office/officeart/2005/8/layout/list1"/>
    <dgm:cxn modelId="{0C179CBB-7DE4-4186-9EC7-52B90013EAD4}" srcId="{315E8B4F-B55A-4734-BF1D-AC608A44365A}" destId="{5059CA24-C807-4463-8355-E1B315BF7F09}" srcOrd="3" destOrd="0" parTransId="{FB986DAF-E72A-4CDF-9343-04F47A1A35DC}" sibTransId="{3FCD0F2E-3D4F-4314-B0BE-118A4E950AE7}"/>
    <dgm:cxn modelId="{454E2ACC-0008-4F51-9085-1BC328647AF0}" srcId="{8FFDFB14-0A5B-4357-94C0-91CEF0FC59C1}" destId="{315E8B4F-B55A-4734-BF1D-AC608A44365A}" srcOrd="1" destOrd="0" parTransId="{DBD18465-8DEB-43A0-B84B-163B53D05B88}" sibTransId="{7E85BFD2-05DA-4D66-8C4E-75EB6EC58BD0}"/>
    <dgm:cxn modelId="{AD5767DB-7446-4F01-972D-8073F2C90FCB}" type="presOf" srcId="{BD67C43F-2AF3-4AE2-8582-2F27832985F5}" destId="{C5EFEF47-B4BE-4CC8-8A48-A68F67E33174}" srcOrd="0" destOrd="0" presId="urn:microsoft.com/office/officeart/2005/8/layout/list1"/>
    <dgm:cxn modelId="{3B079444-9305-4506-9194-35C6FDE9ABD5}" type="presParOf" srcId="{A015D588-319A-44AA-A9AD-B6A3F1AC461B}" destId="{4FD2423B-1E8D-4D3C-AE2F-AA8AB6E364AD}" srcOrd="0" destOrd="0" presId="urn:microsoft.com/office/officeart/2005/8/layout/list1"/>
    <dgm:cxn modelId="{34482A12-F997-46E8-A04A-6F243EA15286}" type="presParOf" srcId="{4FD2423B-1E8D-4D3C-AE2F-AA8AB6E364AD}" destId="{C5EFEF47-B4BE-4CC8-8A48-A68F67E33174}" srcOrd="0" destOrd="0" presId="urn:microsoft.com/office/officeart/2005/8/layout/list1"/>
    <dgm:cxn modelId="{B301E8F1-B2C9-409F-9CBC-EDC622F732AC}" type="presParOf" srcId="{4FD2423B-1E8D-4D3C-AE2F-AA8AB6E364AD}" destId="{C9481352-ECA7-45C0-8D81-A9310A2DD2C6}" srcOrd="1" destOrd="0" presId="urn:microsoft.com/office/officeart/2005/8/layout/list1"/>
    <dgm:cxn modelId="{56A1CAF4-A766-4001-941E-EC5E23D6AAE4}" type="presParOf" srcId="{A015D588-319A-44AA-A9AD-B6A3F1AC461B}" destId="{CCA4794F-F1BE-4CD6-B687-0634B92A8D9C}" srcOrd="1" destOrd="0" presId="urn:microsoft.com/office/officeart/2005/8/layout/list1"/>
    <dgm:cxn modelId="{B3E15A66-AA12-419C-961C-134FC4341140}" type="presParOf" srcId="{A015D588-319A-44AA-A9AD-B6A3F1AC461B}" destId="{A55A5928-FAA1-4ADD-A3D6-A82D60425A91}" srcOrd="2" destOrd="0" presId="urn:microsoft.com/office/officeart/2005/8/layout/list1"/>
    <dgm:cxn modelId="{7051BC5A-9423-4FC3-B284-ECDAB71E89C3}" type="presParOf" srcId="{A015D588-319A-44AA-A9AD-B6A3F1AC461B}" destId="{8A21641D-968F-4164-B69C-9347038FD272}" srcOrd="3" destOrd="0" presId="urn:microsoft.com/office/officeart/2005/8/layout/list1"/>
    <dgm:cxn modelId="{ECFF0368-8118-4778-95CB-E6849AA89570}" type="presParOf" srcId="{A015D588-319A-44AA-A9AD-B6A3F1AC461B}" destId="{E63FE3E2-6138-4E35-A7B7-734A5CB2C11A}" srcOrd="4" destOrd="0" presId="urn:microsoft.com/office/officeart/2005/8/layout/list1"/>
    <dgm:cxn modelId="{3D5B7B2A-8D32-4479-8CB8-4A81E2EF861D}" type="presParOf" srcId="{E63FE3E2-6138-4E35-A7B7-734A5CB2C11A}" destId="{65DA32A3-0602-4D08-9DB6-FF7F53AC63BD}" srcOrd="0" destOrd="0" presId="urn:microsoft.com/office/officeart/2005/8/layout/list1"/>
    <dgm:cxn modelId="{785FDAFD-E12E-4670-931D-8E3395EDD74F}" type="presParOf" srcId="{E63FE3E2-6138-4E35-A7B7-734A5CB2C11A}" destId="{4772DF99-F2B1-4247-A2F3-6A0DEAE00CB5}" srcOrd="1" destOrd="0" presId="urn:microsoft.com/office/officeart/2005/8/layout/list1"/>
    <dgm:cxn modelId="{C9DC482F-6A15-4EF4-8932-E32D0DDC27BC}" type="presParOf" srcId="{A015D588-319A-44AA-A9AD-B6A3F1AC461B}" destId="{35EFEDA1-7FA8-4B96-9237-45748C1314D6}" srcOrd="5" destOrd="0" presId="urn:microsoft.com/office/officeart/2005/8/layout/list1"/>
    <dgm:cxn modelId="{1A3B1419-1086-4331-8F60-5B1E137594DA}" type="presParOf" srcId="{A015D588-319A-44AA-A9AD-B6A3F1AC461B}" destId="{58D3B138-5E56-4C0B-8BC1-ED734A6D7011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6984E3-E121-450D-A017-4C181E1D39CB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</dgm:pt>
    <dgm:pt modelId="{F505DA0D-2069-410D-AD82-37788E97B5EF}">
      <dgm:prSet phldrT="[Texto]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r>
            <a:rPr lang="es-AR" dirty="0"/>
            <a:t>2020</a:t>
          </a:r>
        </a:p>
      </dgm:t>
    </dgm:pt>
    <dgm:pt modelId="{983EF8F2-01F8-4D9B-8C57-64C6DA42BC08}" type="parTrans" cxnId="{F42E42EF-22D3-4E22-A448-6DFF033DF234}">
      <dgm:prSet/>
      <dgm:spPr/>
      <dgm:t>
        <a:bodyPr/>
        <a:lstStyle/>
        <a:p>
          <a:endParaRPr lang="es-AR"/>
        </a:p>
      </dgm:t>
    </dgm:pt>
    <dgm:pt modelId="{7B0EEC71-33F7-4408-9434-7BE2C398041E}" type="sibTrans" cxnId="{F42E42EF-22D3-4E22-A448-6DFF033DF234}">
      <dgm:prSet/>
      <dgm:spPr/>
      <dgm:t>
        <a:bodyPr/>
        <a:lstStyle/>
        <a:p>
          <a:endParaRPr lang="es-AR"/>
        </a:p>
      </dgm:t>
    </dgm:pt>
    <dgm:pt modelId="{B29C99C7-71E2-4C76-9D12-939574861E74}">
      <dgm:prSet phldrT="[Texto]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r>
            <a:rPr lang="es-AR" dirty="0"/>
            <a:t>2025</a:t>
          </a:r>
        </a:p>
      </dgm:t>
    </dgm:pt>
    <dgm:pt modelId="{DCEC47A7-2DBB-42B3-A2CB-968C1267A8A5}" type="parTrans" cxnId="{A948EF96-EB46-46CD-A23B-10F2CEF6E693}">
      <dgm:prSet/>
      <dgm:spPr/>
      <dgm:t>
        <a:bodyPr/>
        <a:lstStyle/>
        <a:p>
          <a:endParaRPr lang="es-AR"/>
        </a:p>
      </dgm:t>
    </dgm:pt>
    <dgm:pt modelId="{17939152-733C-4C6B-AC42-92AD512CE8AB}" type="sibTrans" cxnId="{A948EF96-EB46-46CD-A23B-10F2CEF6E693}">
      <dgm:prSet/>
      <dgm:spPr/>
      <dgm:t>
        <a:bodyPr/>
        <a:lstStyle/>
        <a:p>
          <a:endParaRPr lang="es-AR"/>
        </a:p>
      </dgm:t>
    </dgm:pt>
    <dgm:pt modelId="{1A251798-4B4D-4181-97B8-8CBDCADD1C96}">
      <dgm:prSet phldrT="[Texto]"/>
      <dgm:spPr>
        <a:ln>
          <a:solidFill>
            <a:srgbClr val="5B9BD5"/>
          </a:solidFill>
        </a:ln>
      </dgm:spPr>
      <dgm:t>
        <a:bodyPr/>
        <a:lstStyle/>
        <a:p>
          <a:r>
            <a:rPr lang="es-AR" b="1" dirty="0">
              <a:latin typeface="Montserrat ExtraBold" panose="00000900000000000000"/>
            </a:rPr>
            <a:t>16.000 PyMEs con garantías vigentes</a:t>
          </a:r>
        </a:p>
      </dgm:t>
    </dgm:pt>
    <dgm:pt modelId="{E3883807-CBE0-404F-86AD-1D4F0B171550}" type="parTrans" cxnId="{05D8D60E-CC5D-4115-B2FD-8B8E03A08C37}">
      <dgm:prSet/>
      <dgm:spPr/>
      <dgm:t>
        <a:bodyPr/>
        <a:lstStyle/>
        <a:p>
          <a:endParaRPr lang="es-AR"/>
        </a:p>
      </dgm:t>
    </dgm:pt>
    <dgm:pt modelId="{C0F7C074-C60E-4C6C-9C93-FC05DE7CFC54}" type="sibTrans" cxnId="{05D8D60E-CC5D-4115-B2FD-8B8E03A08C37}">
      <dgm:prSet/>
      <dgm:spPr/>
      <dgm:t>
        <a:bodyPr/>
        <a:lstStyle/>
        <a:p>
          <a:endParaRPr lang="es-AR"/>
        </a:p>
      </dgm:t>
    </dgm:pt>
    <dgm:pt modelId="{F22BD158-6DE0-4FB8-992E-6452F696AC65}">
      <dgm:prSet phldrT="[Texto]"/>
      <dgm:spPr>
        <a:ln>
          <a:solidFill>
            <a:srgbClr val="5B9BD5"/>
          </a:solidFill>
        </a:ln>
      </dgm:spPr>
      <dgm:t>
        <a:bodyPr/>
        <a:lstStyle/>
        <a:p>
          <a:r>
            <a:rPr lang="es-AR" b="1" dirty="0">
              <a:latin typeface="Montserrat ExtraBold" panose="00000900000000000000"/>
            </a:rPr>
            <a:t>$69.000 millones de Saldo Vigente (USD 1.100 millones)</a:t>
          </a:r>
        </a:p>
      </dgm:t>
    </dgm:pt>
    <dgm:pt modelId="{6D06B413-3898-40DC-A4B0-81201BE2F89D}" type="parTrans" cxnId="{B74CCCD2-8B6C-496C-BE12-5595BF572299}">
      <dgm:prSet/>
      <dgm:spPr/>
      <dgm:t>
        <a:bodyPr/>
        <a:lstStyle/>
        <a:p>
          <a:endParaRPr lang="es-AR"/>
        </a:p>
      </dgm:t>
    </dgm:pt>
    <dgm:pt modelId="{824B5CBA-AC8F-49B2-A6B6-BED2FC333221}" type="sibTrans" cxnId="{B74CCCD2-8B6C-496C-BE12-5595BF572299}">
      <dgm:prSet/>
      <dgm:spPr/>
      <dgm:t>
        <a:bodyPr/>
        <a:lstStyle/>
        <a:p>
          <a:endParaRPr lang="es-AR"/>
        </a:p>
      </dgm:t>
    </dgm:pt>
    <dgm:pt modelId="{18F7C824-F24D-4F63-BB75-049D695A4AB8}">
      <dgm:prSet phldrT="[Texto]"/>
      <dgm:spPr>
        <a:ln>
          <a:solidFill>
            <a:srgbClr val="5B9BD5"/>
          </a:solidFill>
        </a:ln>
      </dgm:spPr>
      <dgm:t>
        <a:bodyPr/>
        <a:lstStyle/>
        <a:p>
          <a:r>
            <a:rPr lang="es-AR" b="1" dirty="0">
              <a:latin typeface="Montserrat ExtraBold" panose="00000900000000000000"/>
            </a:rPr>
            <a:t>9% de Mora</a:t>
          </a:r>
        </a:p>
      </dgm:t>
    </dgm:pt>
    <dgm:pt modelId="{A873B54A-4170-442B-946E-4E4C786C9BC0}" type="parTrans" cxnId="{B1ED7ED6-C9BC-4CDB-86CF-783088B824FE}">
      <dgm:prSet/>
      <dgm:spPr/>
      <dgm:t>
        <a:bodyPr/>
        <a:lstStyle/>
        <a:p>
          <a:endParaRPr lang="es-AR"/>
        </a:p>
      </dgm:t>
    </dgm:pt>
    <dgm:pt modelId="{41C10E8C-1AF5-45DC-8A3C-5014F6AFC212}" type="sibTrans" cxnId="{B1ED7ED6-C9BC-4CDB-86CF-783088B824FE}">
      <dgm:prSet/>
      <dgm:spPr/>
      <dgm:t>
        <a:bodyPr/>
        <a:lstStyle/>
        <a:p>
          <a:endParaRPr lang="es-AR"/>
        </a:p>
      </dgm:t>
    </dgm:pt>
    <dgm:pt modelId="{B64FCE06-202D-4F5B-B3A0-9897270CB618}">
      <dgm:prSet phldrT="[Texto]"/>
      <dgm:spPr>
        <a:ln>
          <a:solidFill>
            <a:srgbClr val="5B9BD5"/>
          </a:solidFill>
        </a:ln>
      </dgm:spPr>
      <dgm:t>
        <a:bodyPr/>
        <a:lstStyle/>
        <a:p>
          <a:r>
            <a:rPr lang="es-AR" b="1" dirty="0">
              <a:latin typeface="Montserrat ExtraBold" panose="00000900000000000000"/>
            </a:rPr>
            <a:t>43.000 PyMEs con garantías vigentes</a:t>
          </a:r>
        </a:p>
      </dgm:t>
    </dgm:pt>
    <dgm:pt modelId="{532C6E42-F7B7-401C-A640-CFD4A0184858}" type="parTrans" cxnId="{FC6BBFA4-F559-43A0-9D1C-A6B530B0A67D}">
      <dgm:prSet/>
      <dgm:spPr/>
      <dgm:t>
        <a:bodyPr/>
        <a:lstStyle/>
        <a:p>
          <a:endParaRPr lang="es-AR"/>
        </a:p>
      </dgm:t>
    </dgm:pt>
    <dgm:pt modelId="{4D249324-7E18-4816-85A4-AE74226C501F}" type="sibTrans" cxnId="{FC6BBFA4-F559-43A0-9D1C-A6B530B0A67D}">
      <dgm:prSet/>
      <dgm:spPr/>
      <dgm:t>
        <a:bodyPr/>
        <a:lstStyle/>
        <a:p>
          <a:endParaRPr lang="es-AR"/>
        </a:p>
      </dgm:t>
    </dgm:pt>
    <dgm:pt modelId="{7AA51726-E136-43EE-8996-370B68AD4778}">
      <dgm:prSet phldrT="[Texto]"/>
      <dgm:spPr>
        <a:ln>
          <a:solidFill>
            <a:srgbClr val="5B9BD5"/>
          </a:solidFill>
        </a:ln>
      </dgm:spPr>
      <dgm:t>
        <a:bodyPr/>
        <a:lstStyle/>
        <a:p>
          <a:r>
            <a:rPr lang="es-AR" b="1" dirty="0">
              <a:latin typeface="Montserrat ExtraBold" panose="00000900000000000000"/>
            </a:rPr>
            <a:t>$3.1 billones de Saldo Vigente (USD 2.500 millones)</a:t>
          </a:r>
        </a:p>
      </dgm:t>
    </dgm:pt>
    <dgm:pt modelId="{88A5ED8F-1768-43BF-92DB-C243D21F7962}" type="parTrans" cxnId="{8EF90AA4-D334-4818-9878-44EEAC094EAB}">
      <dgm:prSet/>
      <dgm:spPr/>
      <dgm:t>
        <a:bodyPr/>
        <a:lstStyle/>
        <a:p>
          <a:endParaRPr lang="es-AR"/>
        </a:p>
      </dgm:t>
    </dgm:pt>
    <dgm:pt modelId="{A89E9536-7FDF-47F8-8C3C-C190A4F1D2BC}" type="sibTrans" cxnId="{8EF90AA4-D334-4818-9878-44EEAC094EAB}">
      <dgm:prSet/>
      <dgm:spPr/>
      <dgm:t>
        <a:bodyPr/>
        <a:lstStyle/>
        <a:p>
          <a:endParaRPr lang="es-AR"/>
        </a:p>
      </dgm:t>
    </dgm:pt>
    <dgm:pt modelId="{BFA45237-23A1-45D5-8AD3-A462EEC58D7E}">
      <dgm:prSet phldrT="[Texto]"/>
      <dgm:spPr>
        <a:ln>
          <a:solidFill>
            <a:srgbClr val="5B9BD5"/>
          </a:solidFill>
        </a:ln>
      </dgm:spPr>
      <dgm:t>
        <a:bodyPr/>
        <a:lstStyle/>
        <a:p>
          <a:r>
            <a:rPr lang="es-AR" b="1" dirty="0">
              <a:latin typeface="Montserrat ExtraBold" panose="00000900000000000000"/>
            </a:rPr>
            <a:t>1,5% de Mora</a:t>
          </a:r>
        </a:p>
      </dgm:t>
    </dgm:pt>
    <dgm:pt modelId="{C753CD97-0F3A-4A83-B06F-525EEB45EAF1}" type="parTrans" cxnId="{F6EC13FE-C6A7-4921-AC49-8786996745D8}">
      <dgm:prSet/>
      <dgm:spPr/>
      <dgm:t>
        <a:bodyPr/>
        <a:lstStyle/>
        <a:p>
          <a:endParaRPr lang="es-AR"/>
        </a:p>
      </dgm:t>
    </dgm:pt>
    <dgm:pt modelId="{6D39C671-101B-45E8-87BA-DFFC2AA710E0}" type="sibTrans" cxnId="{F6EC13FE-C6A7-4921-AC49-8786996745D8}">
      <dgm:prSet/>
      <dgm:spPr/>
      <dgm:t>
        <a:bodyPr/>
        <a:lstStyle/>
        <a:p>
          <a:endParaRPr lang="es-AR"/>
        </a:p>
      </dgm:t>
    </dgm:pt>
    <dgm:pt modelId="{670879AE-C8E7-4AFE-BDB0-C68D86D33C74}" type="pres">
      <dgm:prSet presAssocID="{516984E3-E121-450D-A017-4C181E1D39CB}" presName="linearFlow" presStyleCnt="0">
        <dgm:presLayoutVars>
          <dgm:dir/>
          <dgm:animLvl val="lvl"/>
          <dgm:resizeHandles val="exact"/>
        </dgm:presLayoutVars>
      </dgm:prSet>
      <dgm:spPr/>
    </dgm:pt>
    <dgm:pt modelId="{AEB95C10-4E2E-4992-BF10-74941A124E13}" type="pres">
      <dgm:prSet presAssocID="{F505DA0D-2069-410D-AD82-37788E97B5EF}" presName="composite" presStyleCnt="0"/>
      <dgm:spPr/>
    </dgm:pt>
    <dgm:pt modelId="{0A27C34F-6B3A-48EF-82BE-9E426D949B73}" type="pres">
      <dgm:prSet presAssocID="{F505DA0D-2069-410D-AD82-37788E97B5E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396F0C0F-AB32-4EF0-A6D8-4AC9B2858610}" type="pres">
      <dgm:prSet presAssocID="{F505DA0D-2069-410D-AD82-37788E97B5EF}" presName="descendantText" presStyleLbl="alignAcc1" presStyleIdx="0" presStyleCnt="2">
        <dgm:presLayoutVars>
          <dgm:bulletEnabled val="1"/>
        </dgm:presLayoutVars>
      </dgm:prSet>
      <dgm:spPr/>
    </dgm:pt>
    <dgm:pt modelId="{E181B42F-8FA7-4728-8D39-746BD747F881}" type="pres">
      <dgm:prSet presAssocID="{7B0EEC71-33F7-4408-9434-7BE2C398041E}" presName="sp" presStyleCnt="0"/>
      <dgm:spPr/>
    </dgm:pt>
    <dgm:pt modelId="{B137EB4F-7A89-4991-9DB3-38813217FC12}" type="pres">
      <dgm:prSet presAssocID="{B29C99C7-71E2-4C76-9D12-939574861E74}" presName="composite" presStyleCnt="0"/>
      <dgm:spPr/>
    </dgm:pt>
    <dgm:pt modelId="{DCD83DD6-4C9A-4B3C-9C95-670269D0ABB4}" type="pres">
      <dgm:prSet presAssocID="{B29C99C7-71E2-4C76-9D12-939574861E7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B3FB60B-C360-4DD0-BCBB-0D30065CBBFD}" type="pres">
      <dgm:prSet presAssocID="{B29C99C7-71E2-4C76-9D12-939574861E7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0FC0CB03-D9FF-48D6-A93B-28126D5E0EC0}" type="presOf" srcId="{18F7C824-F24D-4F63-BB75-049D695A4AB8}" destId="{396F0C0F-AB32-4EF0-A6D8-4AC9B2858610}" srcOrd="0" destOrd="2" presId="urn:microsoft.com/office/officeart/2005/8/layout/chevron2"/>
    <dgm:cxn modelId="{05D8D60E-CC5D-4115-B2FD-8B8E03A08C37}" srcId="{F505DA0D-2069-410D-AD82-37788E97B5EF}" destId="{1A251798-4B4D-4181-97B8-8CBDCADD1C96}" srcOrd="0" destOrd="0" parTransId="{E3883807-CBE0-404F-86AD-1D4F0B171550}" sibTransId="{C0F7C074-C60E-4C6C-9C93-FC05DE7CFC54}"/>
    <dgm:cxn modelId="{E92AA315-C27A-4BFF-8871-EAC8B69D0B98}" type="presOf" srcId="{F505DA0D-2069-410D-AD82-37788E97B5EF}" destId="{0A27C34F-6B3A-48EF-82BE-9E426D949B73}" srcOrd="0" destOrd="0" presId="urn:microsoft.com/office/officeart/2005/8/layout/chevron2"/>
    <dgm:cxn modelId="{AB600F79-B0F3-4BEE-B36B-1AEC16F14F4A}" type="presOf" srcId="{1A251798-4B4D-4181-97B8-8CBDCADD1C96}" destId="{396F0C0F-AB32-4EF0-A6D8-4AC9B2858610}" srcOrd="0" destOrd="0" presId="urn:microsoft.com/office/officeart/2005/8/layout/chevron2"/>
    <dgm:cxn modelId="{268B7579-0D48-46CF-A36E-35D7678B9C57}" type="presOf" srcId="{7AA51726-E136-43EE-8996-370B68AD4778}" destId="{8B3FB60B-C360-4DD0-BCBB-0D30065CBBFD}" srcOrd="0" destOrd="1" presId="urn:microsoft.com/office/officeart/2005/8/layout/chevron2"/>
    <dgm:cxn modelId="{17AA457E-2470-4AD9-BCF0-E609657F103A}" type="presOf" srcId="{516984E3-E121-450D-A017-4C181E1D39CB}" destId="{670879AE-C8E7-4AFE-BDB0-C68D86D33C74}" srcOrd="0" destOrd="0" presId="urn:microsoft.com/office/officeart/2005/8/layout/chevron2"/>
    <dgm:cxn modelId="{A948EF96-EB46-46CD-A23B-10F2CEF6E693}" srcId="{516984E3-E121-450D-A017-4C181E1D39CB}" destId="{B29C99C7-71E2-4C76-9D12-939574861E74}" srcOrd="1" destOrd="0" parTransId="{DCEC47A7-2DBB-42B3-A2CB-968C1267A8A5}" sibTransId="{17939152-733C-4C6B-AC42-92AD512CE8AB}"/>
    <dgm:cxn modelId="{F2B276A0-C070-4002-BC06-B4F2D6879CEA}" type="presOf" srcId="{B64FCE06-202D-4F5B-B3A0-9897270CB618}" destId="{8B3FB60B-C360-4DD0-BCBB-0D30065CBBFD}" srcOrd="0" destOrd="0" presId="urn:microsoft.com/office/officeart/2005/8/layout/chevron2"/>
    <dgm:cxn modelId="{8EF90AA4-D334-4818-9878-44EEAC094EAB}" srcId="{B29C99C7-71E2-4C76-9D12-939574861E74}" destId="{7AA51726-E136-43EE-8996-370B68AD4778}" srcOrd="1" destOrd="0" parTransId="{88A5ED8F-1768-43BF-92DB-C243D21F7962}" sibTransId="{A89E9536-7FDF-47F8-8C3C-C190A4F1D2BC}"/>
    <dgm:cxn modelId="{FC6BBFA4-F559-43A0-9D1C-A6B530B0A67D}" srcId="{B29C99C7-71E2-4C76-9D12-939574861E74}" destId="{B64FCE06-202D-4F5B-B3A0-9897270CB618}" srcOrd="0" destOrd="0" parTransId="{532C6E42-F7B7-401C-A640-CFD4A0184858}" sibTransId="{4D249324-7E18-4816-85A4-AE74226C501F}"/>
    <dgm:cxn modelId="{B74CCCD2-8B6C-496C-BE12-5595BF572299}" srcId="{F505DA0D-2069-410D-AD82-37788E97B5EF}" destId="{F22BD158-6DE0-4FB8-992E-6452F696AC65}" srcOrd="1" destOrd="0" parTransId="{6D06B413-3898-40DC-A4B0-81201BE2F89D}" sibTransId="{824B5CBA-AC8F-49B2-A6B6-BED2FC333221}"/>
    <dgm:cxn modelId="{B1ED7ED6-C9BC-4CDB-86CF-783088B824FE}" srcId="{F505DA0D-2069-410D-AD82-37788E97B5EF}" destId="{18F7C824-F24D-4F63-BB75-049D695A4AB8}" srcOrd="2" destOrd="0" parTransId="{A873B54A-4170-442B-946E-4E4C786C9BC0}" sibTransId="{41C10E8C-1AF5-45DC-8A3C-5014F6AFC212}"/>
    <dgm:cxn modelId="{2F9BC6D6-17F5-4ACE-9502-0698EAE8BD2E}" type="presOf" srcId="{BFA45237-23A1-45D5-8AD3-A462EEC58D7E}" destId="{8B3FB60B-C360-4DD0-BCBB-0D30065CBBFD}" srcOrd="0" destOrd="2" presId="urn:microsoft.com/office/officeart/2005/8/layout/chevron2"/>
    <dgm:cxn modelId="{5642B7D7-1E72-49AA-AB09-5AE82FBD14F2}" type="presOf" srcId="{B29C99C7-71E2-4C76-9D12-939574861E74}" destId="{DCD83DD6-4C9A-4B3C-9C95-670269D0ABB4}" srcOrd="0" destOrd="0" presId="urn:microsoft.com/office/officeart/2005/8/layout/chevron2"/>
    <dgm:cxn modelId="{5DD9F0E4-DEA2-4DBF-BD60-F3AF8329484D}" type="presOf" srcId="{F22BD158-6DE0-4FB8-992E-6452F696AC65}" destId="{396F0C0F-AB32-4EF0-A6D8-4AC9B2858610}" srcOrd="0" destOrd="1" presId="urn:microsoft.com/office/officeart/2005/8/layout/chevron2"/>
    <dgm:cxn modelId="{F42E42EF-22D3-4E22-A448-6DFF033DF234}" srcId="{516984E3-E121-450D-A017-4C181E1D39CB}" destId="{F505DA0D-2069-410D-AD82-37788E97B5EF}" srcOrd="0" destOrd="0" parTransId="{983EF8F2-01F8-4D9B-8C57-64C6DA42BC08}" sibTransId="{7B0EEC71-33F7-4408-9434-7BE2C398041E}"/>
    <dgm:cxn modelId="{F6EC13FE-C6A7-4921-AC49-8786996745D8}" srcId="{B29C99C7-71E2-4C76-9D12-939574861E74}" destId="{BFA45237-23A1-45D5-8AD3-A462EEC58D7E}" srcOrd="2" destOrd="0" parTransId="{C753CD97-0F3A-4A83-B06F-525EEB45EAF1}" sibTransId="{6D39C671-101B-45E8-87BA-DFFC2AA710E0}"/>
    <dgm:cxn modelId="{75928FFA-9A25-458F-B0A0-F0BD640769EA}" type="presParOf" srcId="{670879AE-C8E7-4AFE-BDB0-C68D86D33C74}" destId="{AEB95C10-4E2E-4992-BF10-74941A124E13}" srcOrd="0" destOrd="0" presId="urn:microsoft.com/office/officeart/2005/8/layout/chevron2"/>
    <dgm:cxn modelId="{4CFBE7C9-F876-41EA-9CB7-DC9DA663F290}" type="presParOf" srcId="{AEB95C10-4E2E-4992-BF10-74941A124E13}" destId="{0A27C34F-6B3A-48EF-82BE-9E426D949B73}" srcOrd="0" destOrd="0" presId="urn:microsoft.com/office/officeart/2005/8/layout/chevron2"/>
    <dgm:cxn modelId="{7F41CDDA-0DEC-4240-A3D0-D4CED272A300}" type="presParOf" srcId="{AEB95C10-4E2E-4992-BF10-74941A124E13}" destId="{396F0C0F-AB32-4EF0-A6D8-4AC9B2858610}" srcOrd="1" destOrd="0" presId="urn:microsoft.com/office/officeart/2005/8/layout/chevron2"/>
    <dgm:cxn modelId="{7849895B-4330-427E-87B1-072AD94C8224}" type="presParOf" srcId="{670879AE-C8E7-4AFE-BDB0-C68D86D33C74}" destId="{E181B42F-8FA7-4728-8D39-746BD747F881}" srcOrd="1" destOrd="0" presId="urn:microsoft.com/office/officeart/2005/8/layout/chevron2"/>
    <dgm:cxn modelId="{0C995BCD-23FC-4D0A-B071-A1894DE177B7}" type="presParOf" srcId="{670879AE-C8E7-4AFE-BDB0-C68D86D33C74}" destId="{B137EB4F-7A89-4991-9DB3-38813217FC12}" srcOrd="2" destOrd="0" presId="urn:microsoft.com/office/officeart/2005/8/layout/chevron2"/>
    <dgm:cxn modelId="{3065A01C-42EF-4870-AA24-663F5175B46B}" type="presParOf" srcId="{B137EB4F-7A89-4991-9DB3-38813217FC12}" destId="{DCD83DD6-4C9A-4B3C-9C95-670269D0ABB4}" srcOrd="0" destOrd="0" presId="urn:microsoft.com/office/officeart/2005/8/layout/chevron2"/>
    <dgm:cxn modelId="{40B17F0F-78FC-4C83-AE92-D179797B501E}" type="presParOf" srcId="{B137EB4F-7A89-4991-9DB3-38813217FC12}" destId="{8B3FB60B-C360-4DD0-BCBB-0D30065CBB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EAB313-F9A8-4EDA-A9F7-8E32E22BE3A9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4E40E707-A0F9-44CF-BD35-81EA9444176C}">
      <dgm:prSet phldrT="[Texto]" custT="1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r>
            <a:rPr lang="es-AR" sz="2400" b="1" i="0" dirty="0">
              <a:latin typeface="Montserrat ExtraBold" panose="00000900000000000000"/>
            </a:rPr>
            <a:t>Aportes sin beneficio fiscal</a:t>
          </a:r>
        </a:p>
      </dgm:t>
    </dgm:pt>
    <dgm:pt modelId="{C79CA187-CE15-4D92-BFBA-15DE0D68E906}" type="parTrans" cxnId="{11D7EBFF-2301-474D-AAA7-91C5FA5CBF15}">
      <dgm:prSet/>
      <dgm:spPr/>
      <dgm:t>
        <a:bodyPr/>
        <a:lstStyle/>
        <a:p>
          <a:endParaRPr lang="es-AR"/>
        </a:p>
      </dgm:t>
    </dgm:pt>
    <dgm:pt modelId="{25C3F907-2A55-45D3-8966-4C2A1E46013C}" type="sibTrans" cxnId="{11D7EBFF-2301-474D-AAA7-91C5FA5CBF15}">
      <dgm:prSet/>
      <dgm:spPr/>
      <dgm:t>
        <a:bodyPr/>
        <a:lstStyle/>
        <a:p>
          <a:endParaRPr lang="es-AR"/>
        </a:p>
      </dgm:t>
    </dgm:pt>
    <dgm:pt modelId="{F5386F0A-F4DC-4B5D-926B-3A33DAFC9A50}">
      <dgm:prSet phldrT="[Texto]" custT="1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r>
            <a:rPr lang="es-AR" sz="2400" b="1" i="0" dirty="0">
              <a:latin typeface="Montserrat ExtraBold" panose="00000900000000000000"/>
            </a:rPr>
            <a:t>Sindicados</a:t>
          </a:r>
        </a:p>
      </dgm:t>
    </dgm:pt>
    <dgm:pt modelId="{8E7FE2CC-5C88-447C-BAD3-B52A157464FB}" type="parTrans" cxnId="{42DED3FB-8C05-4375-AAE9-15DE76A159D9}">
      <dgm:prSet/>
      <dgm:spPr/>
      <dgm:t>
        <a:bodyPr/>
        <a:lstStyle/>
        <a:p>
          <a:endParaRPr lang="es-AR"/>
        </a:p>
      </dgm:t>
    </dgm:pt>
    <dgm:pt modelId="{98226814-5884-439E-82E3-788B6293F46D}" type="sibTrans" cxnId="{42DED3FB-8C05-4375-AAE9-15DE76A159D9}">
      <dgm:prSet/>
      <dgm:spPr/>
      <dgm:t>
        <a:bodyPr/>
        <a:lstStyle/>
        <a:p>
          <a:endParaRPr lang="es-AR"/>
        </a:p>
      </dgm:t>
    </dgm:pt>
    <dgm:pt modelId="{AE1B80C4-9AE7-4909-B839-926D8C14FBB2}">
      <dgm:prSet phldrT="[Texto]" custT="1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r>
            <a:rPr lang="es-AR" sz="2400" b="1" dirty="0">
              <a:latin typeface="Montserrat ExtraBold" panose="00000900000000000000"/>
            </a:rPr>
            <a:t>Línea de Coavales con FOGAR</a:t>
          </a:r>
        </a:p>
      </dgm:t>
    </dgm:pt>
    <dgm:pt modelId="{68F9002C-998B-4589-A198-413C669113BC}" type="parTrans" cxnId="{D4BA7EE4-C1D1-4472-846F-5C2A158C0B79}">
      <dgm:prSet/>
      <dgm:spPr/>
      <dgm:t>
        <a:bodyPr/>
        <a:lstStyle/>
        <a:p>
          <a:endParaRPr lang="es-AR"/>
        </a:p>
      </dgm:t>
    </dgm:pt>
    <dgm:pt modelId="{B0E5C684-8507-4B66-BEAD-DF857F408420}" type="sibTrans" cxnId="{D4BA7EE4-C1D1-4472-846F-5C2A158C0B79}">
      <dgm:prSet/>
      <dgm:spPr/>
      <dgm:t>
        <a:bodyPr/>
        <a:lstStyle/>
        <a:p>
          <a:endParaRPr lang="es-AR"/>
        </a:p>
      </dgm:t>
    </dgm:pt>
    <dgm:pt modelId="{7D890338-484F-49FA-A9EC-849D0B6042AB}" type="pres">
      <dgm:prSet presAssocID="{57EAB313-F9A8-4EDA-A9F7-8E32E22BE3A9}" presName="linearFlow" presStyleCnt="0">
        <dgm:presLayoutVars>
          <dgm:dir/>
          <dgm:resizeHandles val="exact"/>
        </dgm:presLayoutVars>
      </dgm:prSet>
      <dgm:spPr/>
    </dgm:pt>
    <dgm:pt modelId="{3A27AD7C-705A-4992-B466-25BEE9529433}" type="pres">
      <dgm:prSet presAssocID="{4E40E707-A0F9-44CF-BD35-81EA9444176C}" presName="composite" presStyleCnt="0"/>
      <dgm:spPr/>
    </dgm:pt>
    <dgm:pt modelId="{E68362E3-4DA4-429E-B18D-BB2867019C9C}" type="pres">
      <dgm:prSet presAssocID="{4E40E707-A0F9-44CF-BD35-81EA9444176C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>
          <a:solidFill>
            <a:srgbClr val="004D7C"/>
          </a:solidFill>
        </a:ln>
      </dgm:spPr>
    </dgm:pt>
    <dgm:pt modelId="{F4DC3AD3-5130-440E-8D3C-9E818F14C93B}" type="pres">
      <dgm:prSet presAssocID="{4E40E707-A0F9-44CF-BD35-81EA9444176C}" presName="txShp" presStyleLbl="node1" presStyleIdx="0" presStyleCnt="3" custScaleX="53387" custLinFactNeighborY="2906">
        <dgm:presLayoutVars>
          <dgm:bulletEnabled val="1"/>
        </dgm:presLayoutVars>
      </dgm:prSet>
      <dgm:spPr/>
    </dgm:pt>
    <dgm:pt modelId="{D962EA92-F7C1-4780-8442-9244B97485CC}" type="pres">
      <dgm:prSet presAssocID="{25C3F907-2A55-45D3-8966-4C2A1E46013C}" presName="spacing" presStyleCnt="0"/>
      <dgm:spPr/>
    </dgm:pt>
    <dgm:pt modelId="{B79A4850-721F-4729-82B4-A78B3BC1FB27}" type="pres">
      <dgm:prSet presAssocID="{AE1B80C4-9AE7-4909-B839-926D8C14FBB2}" presName="composite" presStyleCnt="0"/>
      <dgm:spPr/>
    </dgm:pt>
    <dgm:pt modelId="{06EC1526-DF8D-4FB8-8CBC-7D51097F3D13}" type="pres">
      <dgm:prSet presAssocID="{AE1B80C4-9AE7-4909-B839-926D8C14FBB2}" presName="imgShp" presStyleLbl="fgImgPlace1" presStyleIdx="1" presStyleCnt="3" custLinFactNeighborX="-2180"/>
      <dgm:spPr>
        <a:blipFill>
          <a:blip xmlns:r="http://schemas.openxmlformats.org/officeDocument/2006/relationships" r:embed="rId2"/>
          <a:srcRect/>
          <a:stretch>
            <a:fillRect l="-3000" r="-3000"/>
          </a:stretch>
        </a:blipFill>
        <a:ln>
          <a:solidFill>
            <a:srgbClr val="004D7C"/>
          </a:solidFill>
        </a:ln>
      </dgm:spPr>
    </dgm:pt>
    <dgm:pt modelId="{1543AF99-D954-4C7C-BB73-F6F130ADDC93}" type="pres">
      <dgm:prSet presAssocID="{AE1B80C4-9AE7-4909-B839-926D8C14FBB2}" presName="txShp" presStyleLbl="node1" presStyleIdx="1" presStyleCnt="3" custScaleX="53400">
        <dgm:presLayoutVars>
          <dgm:bulletEnabled val="1"/>
        </dgm:presLayoutVars>
      </dgm:prSet>
      <dgm:spPr/>
    </dgm:pt>
    <dgm:pt modelId="{65391694-CCB2-4568-AE8A-FA27CD393B17}" type="pres">
      <dgm:prSet presAssocID="{B0E5C684-8507-4B66-BEAD-DF857F408420}" presName="spacing" presStyleCnt="0"/>
      <dgm:spPr/>
    </dgm:pt>
    <dgm:pt modelId="{A2CDACA6-A16C-4AD6-8EB5-73CBEA872ABE}" type="pres">
      <dgm:prSet presAssocID="{F5386F0A-F4DC-4B5D-926B-3A33DAFC9A50}" presName="composite" presStyleCnt="0"/>
      <dgm:spPr/>
    </dgm:pt>
    <dgm:pt modelId="{0D4F4724-1007-412C-AF0F-F736972F7112}" type="pres">
      <dgm:prSet presAssocID="{F5386F0A-F4DC-4B5D-926B-3A33DAFC9A50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004D7C"/>
          </a:solidFill>
        </a:ln>
      </dgm:spPr>
      <dgm:extLst>
        <a:ext uri="{E40237B7-FDA0-4F09-8148-C483321AD2D9}">
          <dgm14:cNvPr xmlns:dgm14="http://schemas.microsoft.com/office/drawing/2010/diagram" id="0" name="" descr="Sala de juntas"/>
        </a:ext>
      </dgm:extLst>
    </dgm:pt>
    <dgm:pt modelId="{A9D36192-CA48-4983-8C14-1914D68C6538}" type="pres">
      <dgm:prSet presAssocID="{F5386F0A-F4DC-4B5D-926B-3A33DAFC9A50}" presName="txShp" presStyleLbl="node1" presStyleIdx="2" presStyleCnt="3" custScaleX="53400">
        <dgm:presLayoutVars>
          <dgm:bulletEnabled val="1"/>
        </dgm:presLayoutVars>
      </dgm:prSet>
      <dgm:spPr/>
    </dgm:pt>
  </dgm:ptLst>
  <dgm:cxnLst>
    <dgm:cxn modelId="{B9F12119-D469-43CB-BDF8-716196D9C662}" type="presOf" srcId="{F5386F0A-F4DC-4B5D-926B-3A33DAFC9A50}" destId="{A9D36192-CA48-4983-8C14-1914D68C6538}" srcOrd="0" destOrd="0" presId="urn:microsoft.com/office/officeart/2005/8/layout/vList3"/>
    <dgm:cxn modelId="{AA21AEA6-2F73-4A3B-9F10-C6EA1D28CFE2}" type="presOf" srcId="{4E40E707-A0F9-44CF-BD35-81EA9444176C}" destId="{F4DC3AD3-5130-440E-8D3C-9E818F14C93B}" srcOrd="0" destOrd="0" presId="urn:microsoft.com/office/officeart/2005/8/layout/vList3"/>
    <dgm:cxn modelId="{222338AC-82EB-48FB-BD62-12D6F0F5DFF9}" type="presOf" srcId="{AE1B80C4-9AE7-4909-B839-926D8C14FBB2}" destId="{1543AF99-D954-4C7C-BB73-F6F130ADDC93}" srcOrd="0" destOrd="0" presId="urn:microsoft.com/office/officeart/2005/8/layout/vList3"/>
    <dgm:cxn modelId="{08FE08E4-0636-423F-BF6E-329B57E42E76}" type="presOf" srcId="{57EAB313-F9A8-4EDA-A9F7-8E32E22BE3A9}" destId="{7D890338-484F-49FA-A9EC-849D0B6042AB}" srcOrd="0" destOrd="0" presId="urn:microsoft.com/office/officeart/2005/8/layout/vList3"/>
    <dgm:cxn modelId="{D4BA7EE4-C1D1-4472-846F-5C2A158C0B79}" srcId="{57EAB313-F9A8-4EDA-A9F7-8E32E22BE3A9}" destId="{AE1B80C4-9AE7-4909-B839-926D8C14FBB2}" srcOrd="1" destOrd="0" parTransId="{68F9002C-998B-4589-A198-413C669113BC}" sibTransId="{B0E5C684-8507-4B66-BEAD-DF857F408420}"/>
    <dgm:cxn modelId="{42DED3FB-8C05-4375-AAE9-15DE76A159D9}" srcId="{57EAB313-F9A8-4EDA-A9F7-8E32E22BE3A9}" destId="{F5386F0A-F4DC-4B5D-926B-3A33DAFC9A50}" srcOrd="2" destOrd="0" parTransId="{8E7FE2CC-5C88-447C-BAD3-B52A157464FB}" sibTransId="{98226814-5884-439E-82E3-788B6293F46D}"/>
    <dgm:cxn modelId="{11D7EBFF-2301-474D-AAA7-91C5FA5CBF15}" srcId="{57EAB313-F9A8-4EDA-A9F7-8E32E22BE3A9}" destId="{4E40E707-A0F9-44CF-BD35-81EA9444176C}" srcOrd="0" destOrd="0" parTransId="{C79CA187-CE15-4D92-BFBA-15DE0D68E906}" sibTransId="{25C3F907-2A55-45D3-8966-4C2A1E46013C}"/>
    <dgm:cxn modelId="{166BF84B-9F9D-4D01-8C8E-137349BD12AF}" type="presParOf" srcId="{7D890338-484F-49FA-A9EC-849D0B6042AB}" destId="{3A27AD7C-705A-4992-B466-25BEE9529433}" srcOrd="0" destOrd="0" presId="urn:microsoft.com/office/officeart/2005/8/layout/vList3"/>
    <dgm:cxn modelId="{5488C59D-22C9-4F40-9CB3-CD9E832F0914}" type="presParOf" srcId="{3A27AD7C-705A-4992-B466-25BEE9529433}" destId="{E68362E3-4DA4-429E-B18D-BB2867019C9C}" srcOrd="0" destOrd="0" presId="urn:microsoft.com/office/officeart/2005/8/layout/vList3"/>
    <dgm:cxn modelId="{37B4FCB3-1283-45A6-AB8A-CA582947391F}" type="presParOf" srcId="{3A27AD7C-705A-4992-B466-25BEE9529433}" destId="{F4DC3AD3-5130-440E-8D3C-9E818F14C93B}" srcOrd="1" destOrd="0" presId="urn:microsoft.com/office/officeart/2005/8/layout/vList3"/>
    <dgm:cxn modelId="{ECBBA552-4033-4CA9-822D-066DD1D0AEC0}" type="presParOf" srcId="{7D890338-484F-49FA-A9EC-849D0B6042AB}" destId="{D962EA92-F7C1-4780-8442-9244B97485CC}" srcOrd="1" destOrd="0" presId="urn:microsoft.com/office/officeart/2005/8/layout/vList3"/>
    <dgm:cxn modelId="{0740AFF2-85AF-42AE-8054-34EBEF162071}" type="presParOf" srcId="{7D890338-484F-49FA-A9EC-849D0B6042AB}" destId="{B79A4850-721F-4729-82B4-A78B3BC1FB27}" srcOrd="2" destOrd="0" presId="urn:microsoft.com/office/officeart/2005/8/layout/vList3"/>
    <dgm:cxn modelId="{FC24ABB0-4300-45FA-87ED-58A1B80CA7E4}" type="presParOf" srcId="{B79A4850-721F-4729-82B4-A78B3BC1FB27}" destId="{06EC1526-DF8D-4FB8-8CBC-7D51097F3D13}" srcOrd="0" destOrd="0" presId="urn:microsoft.com/office/officeart/2005/8/layout/vList3"/>
    <dgm:cxn modelId="{6CE2163A-32A8-4C3B-A27F-DCED98617D9C}" type="presParOf" srcId="{B79A4850-721F-4729-82B4-A78B3BC1FB27}" destId="{1543AF99-D954-4C7C-BB73-F6F130ADDC93}" srcOrd="1" destOrd="0" presId="urn:microsoft.com/office/officeart/2005/8/layout/vList3"/>
    <dgm:cxn modelId="{C8726059-396C-42F0-81A7-685D1A424AA1}" type="presParOf" srcId="{7D890338-484F-49FA-A9EC-849D0B6042AB}" destId="{65391694-CCB2-4568-AE8A-FA27CD393B17}" srcOrd="3" destOrd="0" presId="urn:microsoft.com/office/officeart/2005/8/layout/vList3"/>
    <dgm:cxn modelId="{A0AEA81E-EAD2-423B-872A-1515BC876421}" type="presParOf" srcId="{7D890338-484F-49FA-A9EC-849D0B6042AB}" destId="{A2CDACA6-A16C-4AD6-8EB5-73CBEA872ABE}" srcOrd="4" destOrd="0" presId="urn:microsoft.com/office/officeart/2005/8/layout/vList3"/>
    <dgm:cxn modelId="{2B051B3C-F0F7-47DE-88D4-411D8762008E}" type="presParOf" srcId="{A2CDACA6-A16C-4AD6-8EB5-73CBEA872ABE}" destId="{0D4F4724-1007-412C-AF0F-F736972F7112}" srcOrd="0" destOrd="0" presId="urn:microsoft.com/office/officeart/2005/8/layout/vList3"/>
    <dgm:cxn modelId="{F46DBC3D-A78B-49A0-A9ED-4DEF55B08B7F}" type="presParOf" srcId="{A2CDACA6-A16C-4AD6-8EB5-73CBEA872ABE}" destId="{A9D36192-CA48-4983-8C14-1914D68C65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AB313-F9A8-4EDA-A9F7-8E32E22BE3A9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4E40E707-A0F9-44CF-BD35-81EA9444176C}">
      <dgm:prSet phldrT="[Texto]" custT="1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r>
            <a:rPr lang="es-AR" sz="2000" b="1" kern="1200" dirty="0">
              <a:latin typeface="Montserrat ExtraBold" panose="00000900000000000000"/>
              <a:ea typeface="+mn-ea"/>
              <a:cs typeface="+mn-cs"/>
            </a:rPr>
            <a:t>   Aportes sin beneficio fiscal: La normativa permite realizar aportes sin beneficio fiscal con el fin de potenciar la asistencia a PyMEs.</a:t>
          </a:r>
        </a:p>
      </dgm:t>
    </dgm:pt>
    <dgm:pt modelId="{C79CA187-CE15-4D92-BFBA-15DE0D68E906}" type="parTrans" cxnId="{11D7EBFF-2301-474D-AAA7-91C5FA5CBF15}">
      <dgm:prSet/>
      <dgm:spPr/>
      <dgm:t>
        <a:bodyPr/>
        <a:lstStyle/>
        <a:p>
          <a:endParaRPr lang="es-AR"/>
        </a:p>
      </dgm:t>
    </dgm:pt>
    <dgm:pt modelId="{25C3F907-2A55-45D3-8966-4C2A1E46013C}" type="sibTrans" cxnId="{11D7EBFF-2301-474D-AAA7-91C5FA5CBF15}">
      <dgm:prSet/>
      <dgm:spPr/>
      <dgm:t>
        <a:bodyPr/>
        <a:lstStyle/>
        <a:p>
          <a:endParaRPr lang="es-AR"/>
        </a:p>
      </dgm:t>
    </dgm:pt>
    <dgm:pt modelId="{AE1B80C4-9AE7-4909-B839-926D8C14FBB2}">
      <dgm:prSet phldrT="[Texto]" custT="1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pPr algn="ctr"/>
          <a:r>
            <a:rPr lang="es-AR" sz="2000" b="1" dirty="0">
              <a:latin typeface="Montserrat ExtraBold" panose="00000900000000000000"/>
            </a:rPr>
            <a:t> </a:t>
          </a:r>
          <a:r>
            <a:rPr lang="es-AR" sz="2000" b="1" i="0" u="none" dirty="0">
              <a:latin typeface="Montserrat ExtraBold" panose="00000900000000000000"/>
            </a:rPr>
            <a:t>Línea de Coavales SGR-FOGAR: $400.000 millones (USD 300 millones) para coavalar operaciones entre las SGR y el Fondo de Garantías Argentino, absorbiendo el 50% del riesgo cada una. </a:t>
          </a:r>
          <a:endParaRPr lang="es-AR" sz="2000" b="1" dirty="0">
            <a:latin typeface="Montserrat ExtraBold" panose="00000900000000000000"/>
          </a:endParaRPr>
        </a:p>
      </dgm:t>
    </dgm:pt>
    <dgm:pt modelId="{B0E5C684-8507-4B66-BEAD-DF857F408420}" type="sibTrans" cxnId="{D4BA7EE4-C1D1-4472-846F-5C2A158C0B79}">
      <dgm:prSet/>
      <dgm:spPr/>
      <dgm:t>
        <a:bodyPr/>
        <a:lstStyle/>
        <a:p>
          <a:endParaRPr lang="es-AR"/>
        </a:p>
      </dgm:t>
    </dgm:pt>
    <dgm:pt modelId="{68F9002C-998B-4589-A198-413C669113BC}" type="parTrans" cxnId="{D4BA7EE4-C1D1-4472-846F-5C2A158C0B79}">
      <dgm:prSet/>
      <dgm:spPr/>
      <dgm:t>
        <a:bodyPr/>
        <a:lstStyle/>
        <a:p>
          <a:endParaRPr lang="es-AR"/>
        </a:p>
      </dgm:t>
    </dgm:pt>
    <dgm:pt modelId="{F5386F0A-F4DC-4B5D-926B-3A33DAFC9A50}">
      <dgm:prSet phldrT="[Texto]" custT="1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r>
            <a:rPr lang="es-AR" sz="2000" b="1" i="0" dirty="0">
              <a:latin typeface="Montserrat ExtraBold" panose="00000900000000000000"/>
            </a:rPr>
            <a:t>Sindicados: </a:t>
          </a:r>
          <a:r>
            <a:rPr lang="es-AR" sz="2000" b="1" i="0" u="none" dirty="0">
              <a:latin typeface="Montserrat ExtraBold" panose="00000900000000000000"/>
            </a:rPr>
            <a:t>Son líneas de asistencia donde el riesgo es compartido entre más de una SGR. Permite llegar a segmentos de mayor riesgo.</a:t>
          </a:r>
          <a:endParaRPr lang="es-AR" sz="2000" b="1" i="0" dirty="0">
            <a:latin typeface="Montserrat ExtraBold" panose="00000900000000000000"/>
          </a:endParaRPr>
        </a:p>
      </dgm:t>
    </dgm:pt>
    <dgm:pt modelId="{98226814-5884-439E-82E3-788B6293F46D}" type="sibTrans" cxnId="{42DED3FB-8C05-4375-AAE9-15DE76A159D9}">
      <dgm:prSet/>
      <dgm:spPr/>
      <dgm:t>
        <a:bodyPr/>
        <a:lstStyle/>
        <a:p>
          <a:endParaRPr lang="es-AR"/>
        </a:p>
      </dgm:t>
    </dgm:pt>
    <dgm:pt modelId="{8E7FE2CC-5C88-447C-BAD3-B52A157464FB}" type="parTrans" cxnId="{42DED3FB-8C05-4375-AAE9-15DE76A159D9}">
      <dgm:prSet/>
      <dgm:spPr/>
      <dgm:t>
        <a:bodyPr/>
        <a:lstStyle/>
        <a:p>
          <a:endParaRPr lang="es-AR"/>
        </a:p>
      </dgm:t>
    </dgm:pt>
    <dgm:pt modelId="{7D890338-484F-49FA-A9EC-849D0B6042AB}" type="pres">
      <dgm:prSet presAssocID="{57EAB313-F9A8-4EDA-A9F7-8E32E22BE3A9}" presName="linearFlow" presStyleCnt="0">
        <dgm:presLayoutVars>
          <dgm:dir/>
          <dgm:resizeHandles val="exact"/>
        </dgm:presLayoutVars>
      </dgm:prSet>
      <dgm:spPr/>
    </dgm:pt>
    <dgm:pt modelId="{3A27AD7C-705A-4992-B466-25BEE9529433}" type="pres">
      <dgm:prSet presAssocID="{4E40E707-A0F9-44CF-BD35-81EA9444176C}" presName="composite" presStyleCnt="0"/>
      <dgm:spPr/>
    </dgm:pt>
    <dgm:pt modelId="{E68362E3-4DA4-429E-B18D-BB2867019C9C}" type="pres">
      <dgm:prSet presAssocID="{4E40E707-A0F9-44CF-BD35-81EA9444176C}" presName="imgShp" presStyleLbl="fgImgPlace1" presStyleIdx="0" presStyleCnt="3" custLinFactX="-5562" custLinFactNeighborX="-100000" custLinFactNeighborY="-4406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>
          <a:solidFill>
            <a:srgbClr val="004D7C"/>
          </a:solidFill>
        </a:ln>
      </dgm:spPr>
    </dgm:pt>
    <dgm:pt modelId="{F4DC3AD3-5130-440E-8D3C-9E818F14C93B}" type="pres">
      <dgm:prSet presAssocID="{4E40E707-A0F9-44CF-BD35-81EA9444176C}" presName="txShp" presStyleLbl="node1" presStyleIdx="0" presStyleCnt="3" custScaleX="138900" custLinFactNeighborY="-3489">
        <dgm:presLayoutVars>
          <dgm:bulletEnabled val="1"/>
        </dgm:presLayoutVars>
      </dgm:prSet>
      <dgm:spPr/>
    </dgm:pt>
    <dgm:pt modelId="{D962EA92-F7C1-4780-8442-9244B97485CC}" type="pres">
      <dgm:prSet presAssocID="{25C3F907-2A55-45D3-8966-4C2A1E46013C}" presName="spacing" presStyleCnt="0"/>
      <dgm:spPr/>
    </dgm:pt>
    <dgm:pt modelId="{B79A4850-721F-4729-82B4-A78B3BC1FB27}" type="pres">
      <dgm:prSet presAssocID="{AE1B80C4-9AE7-4909-B839-926D8C14FBB2}" presName="composite" presStyleCnt="0"/>
      <dgm:spPr/>
    </dgm:pt>
    <dgm:pt modelId="{06EC1526-DF8D-4FB8-8CBC-7D51097F3D13}" type="pres">
      <dgm:prSet presAssocID="{AE1B80C4-9AE7-4909-B839-926D8C14FBB2}" presName="imgShp" presStyleLbl="fgImgPlace1" presStyleIdx="1" presStyleCnt="3" custLinFactNeighborX="-77175" custLinFactNeighborY="-4904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>
          <a:solidFill>
            <a:srgbClr val="004D7C"/>
          </a:solidFill>
        </a:ln>
      </dgm:spPr>
    </dgm:pt>
    <dgm:pt modelId="{1543AF99-D954-4C7C-BB73-F6F130ADDC93}" type="pres">
      <dgm:prSet presAssocID="{AE1B80C4-9AE7-4909-B839-926D8C14FBB2}" presName="txShp" presStyleLbl="node1" presStyleIdx="1" presStyleCnt="3" custScaleX="140223">
        <dgm:presLayoutVars>
          <dgm:bulletEnabled val="1"/>
        </dgm:presLayoutVars>
      </dgm:prSet>
      <dgm:spPr/>
    </dgm:pt>
    <dgm:pt modelId="{4642FAAF-3E64-4A5D-977F-6C3B38EA7C66}" type="pres">
      <dgm:prSet presAssocID="{B0E5C684-8507-4B66-BEAD-DF857F408420}" presName="spacing" presStyleCnt="0"/>
      <dgm:spPr/>
    </dgm:pt>
    <dgm:pt modelId="{A2CDACA6-A16C-4AD6-8EB5-73CBEA872ABE}" type="pres">
      <dgm:prSet presAssocID="{F5386F0A-F4DC-4B5D-926B-3A33DAFC9A50}" presName="composite" presStyleCnt="0"/>
      <dgm:spPr/>
    </dgm:pt>
    <dgm:pt modelId="{0D4F4724-1007-412C-AF0F-F736972F7112}" type="pres">
      <dgm:prSet presAssocID="{F5386F0A-F4DC-4B5D-926B-3A33DAFC9A50}" presName="imgShp" presStyleLbl="fgImgPlace1" presStyleIdx="2" presStyleCnt="3" custLinFactNeighborX="-73077" custLinFactNeighborY="-5007"/>
      <dgm:spPr>
        <a:xfrm>
          <a:off x="8850" y="3122084"/>
          <a:ext cx="1201387" cy="1201387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5000" r="-15000"/>
          </a:stretch>
        </a:blipFill>
        <a:ln>
          <a:solidFill>
            <a:srgbClr val="004D7C"/>
          </a:solidFill>
        </a:ln>
      </dgm:spPr>
      <dgm:extLst/>
    </dgm:pt>
    <dgm:pt modelId="{A9D36192-CA48-4983-8C14-1914D68C6538}" type="pres">
      <dgm:prSet presAssocID="{F5386F0A-F4DC-4B5D-926B-3A33DAFC9A50}" presName="txShp" presStyleLbl="node1" presStyleIdx="2" presStyleCnt="3" custScaleX="132381" custLinFactNeighborX="3655" custLinFactNeighborY="-660">
        <dgm:presLayoutVars>
          <dgm:bulletEnabled val="1"/>
        </dgm:presLayoutVars>
      </dgm:prSet>
      <dgm:spPr/>
    </dgm:pt>
  </dgm:ptLst>
  <dgm:cxnLst>
    <dgm:cxn modelId="{84539C6C-A97F-4A92-BA4A-01075B3DC87A}" type="presOf" srcId="{AE1B80C4-9AE7-4909-B839-926D8C14FBB2}" destId="{1543AF99-D954-4C7C-BB73-F6F130ADDC93}" srcOrd="0" destOrd="0" presId="urn:microsoft.com/office/officeart/2005/8/layout/vList3"/>
    <dgm:cxn modelId="{98C35FAE-775D-4EC2-AC8E-C7168DA50A07}" type="presOf" srcId="{F5386F0A-F4DC-4B5D-926B-3A33DAFC9A50}" destId="{A9D36192-CA48-4983-8C14-1914D68C6538}" srcOrd="0" destOrd="0" presId="urn:microsoft.com/office/officeart/2005/8/layout/vList3"/>
    <dgm:cxn modelId="{DA6F11C4-014E-4264-882F-1E74166D7816}" type="presOf" srcId="{4E40E707-A0F9-44CF-BD35-81EA9444176C}" destId="{F4DC3AD3-5130-440E-8D3C-9E818F14C93B}" srcOrd="0" destOrd="0" presId="urn:microsoft.com/office/officeart/2005/8/layout/vList3"/>
    <dgm:cxn modelId="{08FE08E4-0636-423F-BF6E-329B57E42E76}" type="presOf" srcId="{57EAB313-F9A8-4EDA-A9F7-8E32E22BE3A9}" destId="{7D890338-484F-49FA-A9EC-849D0B6042AB}" srcOrd="0" destOrd="0" presId="urn:microsoft.com/office/officeart/2005/8/layout/vList3"/>
    <dgm:cxn modelId="{D4BA7EE4-C1D1-4472-846F-5C2A158C0B79}" srcId="{57EAB313-F9A8-4EDA-A9F7-8E32E22BE3A9}" destId="{AE1B80C4-9AE7-4909-B839-926D8C14FBB2}" srcOrd="1" destOrd="0" parTransId="{68F9002C-998B-4589-A198-413C669113BC}" sibTransId="{B0E5C684-8507-4B66-BEAD-DF857F408420}"/>
    <dgm:cxn modelId="{42DED3FB-8C05-4375-AAE9-15DE76A159D9}" srcId="{57EAB313-F9A8-4EDA-A9F7-8E32E22BE3A9}" destId="{F5386F0A-F4DC-4B5D-926B-3A33DAFC9A50}" srcOrd="2" destOrd="0" parTransId="{8E7FE2CC-5C88-447C-BAD3-B52A157464FB}" sibTransId="{98226814-5884-439E-82E3-788B6293F46D}"/>
    <dgm:cxn modelId="{11D7EBFF-2301-474D-AAA7-91C5FA5CBF15}" srcId="{57EAB313-F9A8-4EDA-A9F7-8E32E22BE3A9}" destId="{4E40E707-A0F9-44CF-BD35-81EA9444176C}" srcOrd="0" destOrd="0" parTransId="{C79CA187-CE15-4D92-BFBA-15DE0D68E906}" sibTransId="{25C3F907-2A55-45D3-8966-4C2A1E46013C}"/>
    <dgm:cxn modelId="{7FC37E56-120D-42E6-86BB-77265E892980}" type="presParOf" srcId="{7D890338-484F-49FA-A9EC-849D0B6042AB}" destId="{3A27AD7C-705A-4992-B466-25BEE9529433}" srcOrd="0" destOrd="0" presId="urn:microsoft.com/office/officeart/2005/8/layout/vList3"/>
    <dgm:cxn modelId="{AC733D0D-CA0F-4A93-86C5-BB03270128FF}" type="presParOf" srcId="{3A27AD7C-705A-4992-B466-25BEE9529433}" destId="{E68362E3-4DA4-429E-B18D-BB2867019C9C}" srcOrd="0" destOrd="0" presId="urn:microsoft.com/office/officeart/2005/8/layout/vList3"/>
    <dgm:cxn modelId="{F1665AA8-C806-4826-9DF6-3E9D2680CC65}" type="presParOf" srcId="{3A27AD7C-705A-4992-B466-25BEE9529433}" destId="{F4DC3AD3-5130-440E-8D3C-9E818F14C93B}" srcOrd="1" destOrd="0" presId="urn:microsoft.com/office/officeart/2005/8/layout/vList3"/>
    <dgm:cxn modelId="{BF46B66B-0522-475B-BE03-468B3495BA7C}" type="presParOf" srcId="{7D890338-484F-49FA-A9EC-849D0B6042AB}" destId="{D962EA92-F7C1-4780-8442-9244B97485CC}" srcOrd="1" destOrd="0" presId="urn:microsoft.com/office/officeart/2005/8/layout/vList3"/>
    <dgm:cxn modelId="{4E1D77FA-9854-43CE-B087-CE049D3DA226}" type="presParOf" srcId="{7D890338-484F-49FA-A9EC-849D0B6042AB}" destId="{B79A4850-721F-4729-82B4-A78B3BC1FB27}" srcOrd="2" destOrd="0" presId="urn:microsoft.com/office/officeart/2005/8/layout/vList3"/>
    <dgm:cxn modelId="{0233D4A0-7F5A-4700-AA34-E11A00EC0014}" type="presParOf" srcId="{B79A4850-721F-4729-82B4-A78B3BC1FB27}" destId="{06EC1526-DF8D-4FB8-8CBC-7D51097F3D13}" srcOrd="0" destOrd="0" presId="urn:microsoft.com/office/officeart/2005/8/layout/vList3"/>
    <dgm:cxn modelId="{77616B31-4686-4089-A970-AB73630DA247}" type="presParOf" srcId="{B79A4850-721F-4729-82B4-A78B3BC1FB27}" destId="{1543AF99-D954-4C7C-BB73-F6F130ADDC93}" srcOrd="1" destOrd="0" presId="urn:microsoft.com/office/officeart/2005/8/layout/vList3"/>
    <dgm:cxn modelId="{65A42D8D-AB84-4C76-994F-2D2D5DFAD64C}" type="presParOf" srcId="{7D890338-484F-49FA-A9EC-849D0B6042AB}" destId="{4642FAAF-3E64-4A5D-977F-6C3B38EA7C66}" srcOrd="3" destOrd="0" presId="urn:microsoft.com/office/officeart/2005/8/layout/vList3"/>
    <dgm:cxn modelId="{90BFCE8F-149F-4E07-BDF3-9B7FB82E43DD}" type="presParOf" srcId="{7D890338-484F-49FA-A9EC-849D0B6042AB}" destId="{A2CDACA6-A16C-4AD6-8EB5-73CBEA872ABE}" srcOrd="4" destOrd="0" presId="urn:microsoft.com/office/officeart/2005/8/layout/vList3"/>
    <dgm:cxn modelId="{6A2170E7-93CA-41A9-9E94-20AA49F95723}" type="presParOf" srcId="{A2CDACA6-A16C-4AD6-8EB5-73CBEA872ABE}" destId="{0D4F4724-1007-412C-AF0F-F736972F7112}" srcOrd="0" destOrd="0" presId="urn:microsoft.com/office/officeart/2005/8/layout/vList3"/>
    <dgm:cxn modelId="{733B138B-2FE7-4119-9741-45A99B7C48CD}" type="presParOf" srcId="{A2CDACA6-A16C-4AD6-8EB5-73CBEA872ABE}" destId="{A9D36192-CA48-4983-8C14-1914D68C65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960F83-F7C8-40D0-BE28-ED82529DB83E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166CDF94-41F3-4DF1-8C5C-BCAE8B9CDEAE}">
      <dgm:prSet phldrT="[Texto]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r>
            <a:rPr lang="es-AR" b="1" dirty="0">
              <a:latin typeface="Montserrat ExtraBold" panose="00000900000000000000"/>
            </a:rPr>
            <a:t>Inversiones reguladas</a:t>
          </a:r>
        </a:p>
      </dgm:t>
    </dgm:pt>
    <dgm:pt modelId="{AE325417-FB90-474A-B207-3A19CD14683C}" type="parTrans" cxnId="{5960FF25-EA90-4B43-A07A-6F16CFECE2BF}">
      <dgm:prSet/>
      <dgm:spPr/>
      <dgm:t>
        <a:bodyPr/>
        <a:lstStyle/>
        <a:p>
          <a:endParaRPr lang="es-AR"/>
        </a:p>
      </dgm:t>
    </dgm:pt>
    <dgm:pt modelId="{67A01C24-A5A4-42F0-990D-6BD698D5F518}" type="sibTrans" cxnId="{5960FF25-EA90-4B43-A07A-6F16CFECE2BF}">
      <dgm:prSet/>
      <dgm:spPr/>
      <dgm:t>
        <a:bodyPr/>
        <a:lstStyle/>
        <a:p>
          <a:endParaRPr lang="es-AR"/>
        </a:p>
      </dgm:t>
    </dgm:pt>
    <dgm:pt modelId="{02505587-0C21-4DFB-B442-6C5E6244F70C}">
      <dgm:prSet phldrT="[Texto]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r>
            <a:rPr lang="es-AR" b="1" dirty="0">
              <a:latin typeface="Montserrat ExtraBold" panose="00000900000000000000"/>
            </a:rPr>
            <a:t>Apalancamiento</a:t>
          </a:r>
        </a:p>
      </dgm:t>
    </dgm:pt>
    <dgm:pt modelId="{EA9E5FC9-89A4-4577-B2B6-D258AF569C13}" type="parTrans" cxnId="{B00F32E7-2B31-4CCC-8293-B2884B8393B9}">
      <dgm:prSet/>
      <dgm:spPr/>
      <dgm:t>
        <a:bodyPr/>
        <a:lstStyle/>
        <a:p>
          <a:endParaRPr lang="es-AR"/>
        </a:p>
      </dgm:t>
    </dgm:pt>
    <dgm:pt modelId="{8775EA9F-8CC2-4B8D-9960-A054D4EE3A1E}" type="sibTrans" cxnId="{B00F32E7-2B31-4CCC-8293-B2884B8393B9}">
      <dgm:prSet/>
      <dgm:spPr/>
      <dgm:t>
        <a:bodyPr/>
        <a:lstStyle/>
        <a:p>
          <a:endParaRPr lang="es-AR"/>
        </a:p>
      </dgm:t>
    </dgm:pt>
    <dgm:pt modelId="{0C2A0253-C3A1-4858-B9E2-D274AE0CE3EF}">
      <dgm:prSet phldrT="[Texto]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r>
            <a:rPr lang="es-AR" b="1" dirty="0">
              <a:latin typeface="Montserrat ExtraBold" panose="00000900000000000000"/>
            </a:rPr>
            <a:t>Diversificación del riesgo</a:t>
          </a:r>
        </a:p>
      </dgm:t>
    </dgm:pt>
    <dgm:pt modelId="{13BF475B-4F2A-443F-B034-0BB1E69BE061}" type="parTrans" cxnId="{797E14BD-7B61-4AAD-A86A-614EEF0F77EB}">
      <dgm:prSet/>
      <dgm:spPr/>
      <dgm:t>
        <a:bodyPr/>
        <a:lstStyle/>
        <a:p>
          <a:endParaRPr lang="es-AR"/>
        </a:p>
      </dgm:t>
    </dgm:pt>
    <dgm:pt modelId="{17E2E0F5-49BC-4AC1-BF60-FD3A3E8D4DBD}" type="sibTrans" cxnId="{797E14BD-7B61-4AAD-A86A-614EEF0F77EB}">
      <dgm:prSet/>
      <dgm:spPr/>
      <dgm:t>
        <a:bodyPr/>
        <a:lstStyle/>
        <a:p>
          <a:endParaRPr lang="es-AR"/>
        </a:p>
      </dgm:t>
    </dgm:pt>
    <dgm:pt modelId="{82BBB6E3-7FC2-4213-B8A9-AA4D1BF7AD5D}">
      <dgm:prSet phldrT="[Texto]"/>
      <dgm:spPr>
        <a:ln>
          <a:solidFill>
            <a:srgbClr val="004D7C"/>
          </a:solidFill>
        </a:ln>
      </dgm:spPr>
      <dgm:t>
        <a:bodyPr/>
        <a:lstStyle/>
        <a:p>
          <a:pPr algn="l"/>
          <a:r>
            <a:rPr lang="es-AR" dirty="0">
              <a:latin typeface="Montserrat ExtraBold" panose="00000900000000000000"/>
            </a:rPr>
            <a:t>Menú de inversiones diversificado y de bajo riesgo.</a:t>
          </a:r>
        </a:p>
      </dgm:t>
    </dgm:pt>
    <dgm:pt modelId="{646F1264-9933-476E-8152-2D0365AA0EA2}" type="parTrans" cxnId="{8D9A78F2-0E4B-4150-AF14-B520CC9B9F0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AR"/>
        </a:p>
      </dgm:t>
    </dgm:pt>
    <dgm:pt modelId="{6FEABD56-A3AD-4D23-8F0F-A02D889C57CF}" type="sibTrans" cxnId="{8D9A78F2-0E4B-4150-AF14-B520CC9B9F09}">
      <dgm:prSet/>
      <dgm:spPr/>
      <dgm:t>
        <a:bodyPr/>
        <a:lstStyle/>
        <a:p>
          <a:endParaRPr lang="es-AR"/>
        </a:p>
      </dgm:t>
    </dgm:pt>
    <dgm:pt modelId="{6199AB10-660B-4F06-8395-810A5D883EA3}">
      <dgm:prSet phldrT="[Texto]"/>
      <dgm:spPr>
        <a:ln>
          <a:solidFill>
            <a:srgbClr val="004D7C"/>
          </a:solidFill>
        </a:ln>
      </dgm:spPr>
      <dgm:t>
        <a:bodyPr/>
        <a:lstStyle/>
        <a:p>
          <a:pPr algn="l"/>
          <a:r>
            <a:rPr lang="es-AR" b="0" dirty="0">
              <a:latin typeface="Montserrat ExtraBold" panose="00000900000000000000"/>
            </a:rPr>
            <a:t>Nivel máximo de 400% para prevenir riesgos sistémicos.</a:t>
          </a:r>
        </a:p>
      </dgm:t>
    </dgm:pt>
    <dgm:pt modelId="{7D21239E-0130-4269-9E69-0DD38CAC0B19}" type="parTrans" cxnId="{CDCB759F-A16E-4987-ADB5-D1ED3AFB92CD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AR"/>
        </a:p>
      </dgm:t>
    </dgm:pt>
    <dgm:pt modelId="{56391495-DB38-4D11-9276-95FB86A08E04}" type="sibTrans" cxnId="{CDCB759F-A16E-4987-ADB5-D1ED3AFB92CD}">
      <dgm:prSet/>
      <dgm:spPr/>
      <dgm:t>
        <a:bodyPr/>
        <a:lstStyle/>
        <a:p>
          <a:endParaRPr lang="es-AR"/>
        </a:p>
      </dgm:t>
    </dgm:pt>
    <dgm:pt modelId="{C12F8BB0-7C25-458C-8FE5-28C02031A2C2}">
      <dgm:prSet phldrT="[Texto]"/>
      <dgm:spPr>
        <a:ln>
          <a:solidFill>
            <a:srgbClr val="004D7C"/>
          </a:solidFill>
        </a:ln>
      </dgm:spPr>
      <dgm:t>
        <a:bodyPr/>
        <a:lstStyle/>
        <a:p>
          <a:pPr algn="l"/>
          <a:r>
            <a:rPr lang="es-AR" b="0" dirty="0">
              <a:latin typeface="Montserrat ExtraBold" panose="00000900000000000000"/>
            </a:rPr>
            <a:t>Las MiPyMEs beneficiarias deben </a:t>
          </a:r>
          <a:r>
            <a:rPr lang="es-AR" b="0" i="0" u="none" dirty="0">
              <a:latin typeface="Montserrat ExtraBold" panose="00000900000000000000"/>
            </a:rPr>
            <a:t>estar registradas ante la Autoridad de Aplicación.</a:t>
          </a:r>
          <a:endParaRPr lang="es-AR" b="0" dirty="0">
            <a:latin typeface="Montserrat ExtraBold" panose="00000900000000000000"/>
          </a:endParaRPr>
        </a:p>
      </dgm:t>
    </dgm:pt>
    <dgm:pt modelId="{734BC23D-FC61-4B84-932E-C8F8D44712F9}" type="parTrans" cxnId="{766D619A-3B6E-4290-B53A-565E63882B0F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AR"/>
        </a:p>
      </dgm:t>
    </dgm:pt>
    <dgm:pt modelId="{EE072D1B-86DA-48C7-A697-EBB3E0FD18BF}" type="sibTrans" cxnId="{766D619A-3B6E-4290-B53A-565E63882B0F}">
      <dgm:prSet/>
      <dgm:spPr/>
      <dgm:t>
        <a:bodyPr/>
        <a:lstStyle/>
        <a:p>
          <a:endParaRPr lang="es-AR"/>
        </a:p>
      </dgm:t>
    </dgm:pt>
    <dgm:pt modelId="{D95C76FE-CC64-411D-8F3D-91966B462EB0}">
      <dgm:prSet phldrT="[Texto]"/>
      <dgm:spPr>
        <a:ln>
          <a:solidFill>
            <a:srgbClr val="004D7C"/>
          </a:solidFill>
        </a:ln>
      </dgm:spPr>
      <dgm:t>
        <a:bodyPr/>
        <a:lstStyle/>
        <a:p>
          <a:pPr algn="l"/>
          <a:r>
            <a:rPr lang="es-AR" dirty="0">
              <a:latin typeface="Montserrat ExtraBold" panose="00000900000000000000"/>
            </a:rPr>
            <a:t>Requisitos de calificación para determinadas inversiones.</a:t>
          </a:r>
        </a:p>
      </dgm:t>
    </dgm:pt>
    <dgm:pt modelId="{05CFAC1A-1056-4B25-8C0B-B427F957CE85}" type="parTrans" cxnId="{51EF287C-B07E-4DE7-B052-0080A62975B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AR"/>
        </a:p>
      </dgm:t>
    </dgm:pt>
    <dgm:pt modelId="{F55BC401-ABE7-4F3B-A647-C272367AD363}" type="sibTrans" cxnId="{51EF287C-B07E-4DE7-B052-0080A62975B1}">
      <dgm:prSet/>
      <dgm:spPr/>
      <dgm:t>
        <a:bodyPr/>
        <a:lstStyle/>
        <a:p>
          <a:endParaRPr lang="es-AR"/>
        </a:p>
      </dgm:t>
    </dgm:pt>
    <dgm:pt modelId="{5145D35A-B468-4F90-94D6-D8545342C458}">
      <dgm:prSet phldrT="[Texto]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pPr algn="ctr"/>
          <a:r>
            <a:rPr lang="es-AR" b="1" dirty="0">
              <a:latin typeface="Montserrat ExtraBold" panose="00000900000000000000"/>
            </a:rPr>
            <a:t>Inversores en el Fondo</a:t>
          </a:r>
        </a:p>
      </dgm:t>
    </dgm:pt>
    <dgm:pt modelId="{9BB2F1FA-ECDE-4EAD-BCCD-8A60AE65D395}" type="parTrans" cxnId="{7DDE562E-6B8E-48E4-9A2C-1F497FA0E64A}">
      <dgm:prSet/>
      <dgm:spPr/>
      <dgm:t>
        <a:bodyPr/>
        <a:lstStyle/>
        <a:p>
          <a:endParaRPr lang="es-AR"/>
        </a:p>
      </dgm:t>
    </dgm:pt>
    <dgm:pt modelId="{1271F1BC-7B72-4F82-A75C-C1220B97D254}" type="sibTrans" cxnId="{7DDE562E-6B8E-48E4-9A2C-1F497FA0E64A}">
      <dgm:prSet/>
      <dgm:spPr/>
      <dgm:t>
        <a:bodyPr/>
        <a:lstStyle/>
        <a:p>
          <a:endParaRPr lang="es-AR"/>
        </a:p>
      </dgm:t>
    </dgm:pt>
    <dgm:pt modelId="{6483AB82-DF66-472D-8958-D5A551BED035}">
      <dgm:prSet phldrT="[Texto]"/>
      <dgm:spPr>
        <a:ln>
          <a:solidFill>
            <a:srgbClr val="004D7C"/>
          </a:solidFill>
        </a:ln>
      </dgm:spPr>
      <dgm:t>
        <a:bodyPr/>
        <a:lstStyle/>
        <a:p>
          <a:pPr algn="l"/>
          <a:r>
            <a:rPr lang="es-AR" b="0" dirty="0">
              <a:latin typeface="Montserrat ExtraBold" panose="00000900000000000000"/>
            </a:rPr>
            <a:t>Máximo 60% del FDR por inversor.</a:t>
          </a:r>
        </a:p>
      </dgm:t>
    </dgm:pt>
    <dgm:pt modelId="{A4DE7F57-69E7-4B4E-B263-CD7E5E7A61DD}" type="parTrans" cxnId="{2833BCA8-15A1-4554-9AC9-D577FC689F5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AR"/>
        </a:p>
      </dgm:t>
    </dgm:pt>
    <dgm:pt modelId="{5F53E67D-62CA-4BA0-B3E4-B685CA55E2E9}" type="sibTrans" cxnId="{2833BCA8-15A1-4554-9AC9-D577FC689F5E}">
      <dgm:prSet/>
      <dgm:spPr/>
      <dgm:t>
        <a:bodyPr/>
        <a:lstStyle/>
        <a:p>
          <a:endParaRPr lang="es-AR"/>
        </a:p>
      </dgm:t>
    </dgm:pt>
    <dgm:pt modelId="{E972D541-6FB9-4704-AEF5-0B0519554C4D}">
      <dgm:prSet phldrT="[Texto]"/>
      <dgm:spPr>
        <a:ln>
          <a:solidFill>
            <a:srgbClr val="004D7C"/>
          </a:solidFill>
        </a:ln>
      </dgm:spPr>
      <dgm:t>
        <a:bodyPr/>
        <a:lstStyle/>
        <a:p>
          <a:pPr algn="l"/>
          <a:r>
            <a:rPr lang="es-AR" b="0" dirty="0">
              <a:latin typeface="Montserrat ExtraBold" panose="00000900000000000000"/>
            </a:rPr>
            <a:t>Incompatibilidad con la figura de MiPyME asistida.</a:t>
          </a:r>
        </a:p>
      </dgm:t>
    </dgm:pt>
    <dgm:pt modelId="{2657E08C-3F02-48DA-9422-98CCD3CDD701}" type="parTrans" cxnId="{83A337EB-8D20-4DE4-B9F3-848276A8F0CA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AR"/>
        </a:p>
      </dgm:t>
    </dgm:pt>
    <dgm:pt modelId="{65F6F6FB-D622-4028-8E37-A83D3C264D9A}" type="sibTrans" cxnId="{83A337EB-8D20-4DE4-B9F3-848276A8F0CA}">
      <dgm:prSet/>
      <dgm:spPr/>
      <dgm:t>
        <a:bodyPr/>
        <a:lstStyle/>
        <a:p>
          <a:endParaRPr lang="es-AR"/>
        </a:p>
      </dgm:t>
    </dgm:pt>
    <dgm:pt modelId="{ED73F369-2A59-44AE-A3FD-F588B00F2CAD}">
      <dgm:prSet phldrT="[Texto]"/>
      <dgm:spPr>
        <a:ln>
          <a:solidFill>
            <a:srgbClr val="004D7C"/>
          </a:solidFill>
        </a:ln>
      </dgm:spPr>
      <dgm:t>
        <a:bodyPr/>
        <a:lstStyle/>
        <a:p>
          <a:pPr algn="l"/>
          <a:r>
            <a:rPr lang="es-AR" b="0" dirty="0">
              <a:latin typeface="Montserrat ExtraBold" panose="00000900000000000000"/>
            </a:rPr>
            <a:t>Máximo 5% del FDR por PyME.</a:t>
          </a:r>
          <a:endParaRPr lang="es-AR" b="1" dirty="0">
            <a:latin typeface="Montserrat ExtraBold" panose="00000900000000000000"/>
          </a:endParaRPr>
        </a:p>
      </dgm:t>
    </dgm:pt>
    <dgm:pt modelId="{3F53D23E-EDC4-4993-8BE2-372BF3A22A1C}" type="parTrans" cxnId="{7CAEC3B5-3646-4174-849F-36EB87F5FBB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AR"/>
        </a:p>
      </dgm:t>
    </dgm:pt>
    <dgm:pt modelId="{00EEBEF2-AA2D-4902-AF98-8E219C388952}" type="sibTrans" cxnId="{7CAEC3B5-3646-4174-849F-36EB87F5FBB0}">
      <dgm:prSet/>
      <dgm:spPr/>
      <dgm:t>
        <a:bodyPr/>
        <a:lstStyle/>
        <a:p>
          <a:endParaRPr lang="es-AR"/>
        </a:p>
      </dgm:t>
    </dgm:pt>
    <dgm:pt modelId="{3CAE849F-50F8-4C35-AC6B-AE4BD4C2AC62}" type="pres">
      <dgm:prSet presAssocID="{45960F83-F7C8-40D0-BE28-ED82529DB8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628301-FA71-4DAA-9E5D-A158896BF6C8}" type="pres">
      <dgm:prSet presAssocID="{166CDF94-41F3-4DF1-8C5C-BCAE8B9CDEAE}" presName="root" presStyleCnt="0"/>
      <dgm:spPr/>
    </dgm:pt>
    <dgm:pt modelId="{57263615-2370-4171-BECC-425020C34BAB}" type="pres">
      <dgm:prSet presAssocID="{166CDF94-41F3-4DF1-8C5C-BCAE8B9CDEAE}" presName="rootComposite" presStyleCnt="0"/>
      <dgm:spPr/>
    </dgm:pt>
    <dgm:pt modelId="{38A35CB3-7A61-48D0-AC72-9113EE01E828}" type="pres">
      <dgm:prSet presAssocID="{166CDF94-41F3-4DF1-8C5C-BCAE8B9CDEAE}" presName="rootText" presStyleLbl="node1" presStyleIdx="0" presStyleCnt="4"/>
      <dgm:spPr/>
    </dgm:pt>
    <dgm:pt modelId="{93C195FA-DCC2-4B9E-AA15-A77FDD15DBAC}" type="pres">
      <dgm:prSet presAssocID="{166CDF94-41F3-4DF1-8C5C-BCAE8B9CDEAE}" presName="rootConnector" presStyleLbl="node1" presStyleIdx="0" presStyleCnt="4"/>
      <dgm:spPr/>
    </dgm:pt>
    <dgm:pt modelId="{36894415-3618-44A8-A6B7-EB455DB6F674}" type="pres">
      <dgm:prSet presAssocID="{166CDF94-41F3-4DF1-8C5C-BCAE8B9CDEAE}" presName="childShape" presStyleCnt="0"/>
      <dgm:spPr/>
    </dgm:pt>
    <dgm:pt modelId="{08C48DEA-FE48-4EFD-9935-1DCF29918527}" type="pres">
      <dgm:prSet presAssocID="{646F1264-9933-476E-8152-2D0365AA0EA2}" presName="Name13" presStyleLbl="parChTrans1D2" presStyleIdx="0" presStyleCnt="7"/>
      <dgm:spPr/>
    </dgm:pt>
    <dgm:pt modelId="{27073568-2C85-427D-B95C-EFFEF768C15F}" type="pres">
      <dgm:prSet presAssocID="{82BBB6E3-7FC2-4213-B8A9-AA4D1BF7AD5D}" presName="childText" presStyleLbl="bgAcc1" presStyleIdx="0" presStyleCnt="7">
        <dgm:presLayoutVars>
          <dgm:bulletEnabled val="1"/>
        </dgm:presLayoutVars>
      </dgm:prSet>
      <dgm:spPr/>
    </dgm:pt>
    <dgm:pt modelId="{B4A9305C-AB35-4566-94E1-82AF58546FD1}" type="pres">
      <dgm:prSet presAssocID="{05CFAC1A-1056-4B25-8C0B-B427F957CE85}" presName="Name13" presStyleLbl="parChTrans1D2" presStyleIdx="1" presStyleCnt="7"/>
      <dgm:spPr/>
    </dgm:pt>
    <dgm:pt modelId="{9CC8FE96-DC97-4FA2-8C0E-A4C4684019BB}" type="pres">
      <dgm:prSet presAssocID="{D95C76FE-CC64-411D-8F3D-91966B462EB0}" presName="childText" presStyleLbl="bgAcc1" presStyleIdx="1" presStyleCnt="7">
        <dgm:presLayoutVars>
          <dgm:bulletEnabled val="1"/>
        </dgm:presLayoutVars>
      </dgm:prSet>
      <dgm:spPr/>
    </dgm:pt>
    <dgm:pt modelId="{BE3A21AB-6193-45C9-B893-352AA12395BA}" type="pres">
      <dgm:prSet presAssocID="{02505587-0C21-4DFB-B442-6C5E6244F70C}" presName="root" presStyleCnt="0"/>
      <dgm:spPr/>
    </dgm:pt>
    <dgm:pt modelId="{E5DF43C7-26DA-4E20-990A-500E13011898}" type="pres">
      <dgm:prSet presAssocID="{02505587-0C21-4DFB-B442-6C5E6244F70C}" presName="rootComposite" presStyleCnt="0"/>
      <dgm:spPr/>
    </dgm:pt>
    <dgm:pt modelId="{CC259574-93BB-45BC-ACF2-39E80D2421F8}" type="pres">
      <dgm:prSet presAssocID="{02505587-0C21-4DFB-B442-6C5E6244F70C}" presName="rootText" presStyleLbl="node1" presStyleIdx="1" presStyleCnt="4"/>
      <dgm:spPr/>
    </dgm:pt>
    <dgm:pt modelId="{7E50E6DD-0462-423C-8D33-8CE766330B1E}" type="pres">
      <dgm:prSet presAssocID="{02505587-0C21-4DFB-B442-6C5E6244F70C}" presName="rootConnector" presStyleLbl="node1" presStyleIdx="1" presStyleCnt="4"/>
      <dgm:spPr/>
    </dgm:pt>
    <dgm:pt modelId="{3389D381-526D-48FB-95E3-D28301FEE6FB}" type="pres">
      <dgm:prSet presAssocID="{02505587-0C21-4DFB-B442-6C5E6244F70C}" presName="childShape" presStyleCnt="0"/>
      <dgm:spPr/>
    </dgm:pt>
    <dgm:pt modelId="{FEB1224E-AB9E-4311-858B-8C3BF3E9CF8D}" type="pres">
      <dgm:prSet presAssocID="{7D21239E-0130-4269-9E69-0DD38CAC0B19}" presName="Name13" presStyleLbl="parChTrans1D2" presStyleIdx="2" presStyleCnt="7"/>
      <dgm:spPr/>
    </dgm:pt>
    <dgm:pt modelId="{3958B28B-DD6C-4A83-895E-A4827C0CE15B}" type="pres">
      <dgm:prSet presAssocID="{6199AB10-660B-4F06-8395-810A5D883EA3}" presName="childText" presStyleLbl="bgAcc1" presStyleIdx="2" presStyleCnt="7">
        <dgm:presLayoutVars>
          <dgm:bulletEnabled val="1"/>
        </dgm:presLayoutVars>
      </dgm:prSet>
      <dgm:spPr/>
    </dgm:pt>
    <dgm:pt modelId="{518F8588-A8E6-4B68-A3DD-222C4AC5BB5D}" type="pres">
      <dgm:prSet presAssocID="{0C2A0253-C3A1-4858-B9E2-D274AE0CE3EF}" presName="root" presStyleCnt="0"/>
      <dgm:spPr/>
    </dgm:pt>
    <dgm:pt modelId="{BD7A6939-FDA7-415F-9C3A-BD51E5C4AB29}" type="pres">
      <dgm:prSet presAssocID="{0C2A0253-C3A1-4858-B9E2-D274AE0CE3EF}" presName="rootComposite" presStyleCnt="0"/>
      <dgm:spPr/>
    </dgm:pt>
    <dgm:pt modelId="{6DBB5553-93A3-45A3-8293-7CBA608CD311}" type="pres">
      <dgm:prSet presAssocID="{0C2A0253-C3A1-4858-B9E2-D274AE0CE3EF}" presName="rootText" presStyleLbl="node1" presStyleIdx="2" presStyleCnt="4"/>
      <dgm:spPr/>
    </dgm:pt>
    <dgm:pt modelId="{92C81A17-FCBC-44CD-BA7B-02C0231315C4}" type="pres">
      <dgm:prSet presAssocID="{0C2A0253-C3A1-4858-B9E2-D274AE0CE3EF}" presName="rootConnector" presStyleLbl="node1" presStyleIdx="2" presStyleCnt="4"/>
      <dgm:spPr/>
    </dgm:pt>
    <dgm:pt modelId="{7D53591B-7FD8-49D3-9C91-457D69724BBF}" type="pres">
      <dgm:prSet presAssocID="{0C2A0253-C3A1-4858-B9E2-D274AE0CE3EF}" presName="childShape" presStyleCnt="0"/>
      <dgm:spPr/>
    </dgm:pt>
    <dgm:pt modelId="{5198C5B1-5DA0-4BC3-A2F5-C924FF0FE627}" type="pres">
      <dgm:prSet presAssocID="{3F53D23E-EDC4-4993-8BE2-372BF3A22A1C}" presName="Name13" presStyleLbl="parChTrans1D2" presStyleIdx="3" presStyleCnt="7"/>
      <dgm:spPr/>
    </dgm:pt>
    <dgm:pt modelId="{991B6AB3-65C6-4401-A621-D2144339D35F}" type="pres">
      <dgm:prSet presAssocID="{ED73F369-2A59-44AE-A3FD-F588B00F2CAD}" presName="childText" presStyleLbl="bgAcc1" presStyleIdx="3" presStyleCnt="7">
        <dgm:presLayoutVars>
          <dgm:bulletEnabled val="1"/>
        </dgm:presLayoutVars>
      </dgm:prSet>
      <dgm:spPr/>
    </dgm:pt>
    <dgm:pt modelId="{5A80D88B-F6CC-4CFA-ACB3-7042CFE7BAC7}" type="pres">
      <dgm:prSet presAssocID="{734BC23D-FC61-4B84-932E-C8F8D44712F9}" presName="Name13" presStyleLbl="parChTrans1D2" presStyleIdx="4" presStyleCnt="7"/>
      <dgm:spPr/>
    </dgm:pt>
    <dgm:pt modelId="{75814183-C9AE-4910-AACD-8F93AE706731}" type="pres">
      <dgm:prSet presAssocID="{C12F8BB0-7C25-458C-8FE5-28C02031A2C2}" presName="childText" presStyleLbl="bgAcc1" presStyleIdx="4" presStyleCnt="7">
        <dgm:presLayoutVars>
          <dgm:bulletEnabled val="1"/>
        </dgm:presLayoutVars>
      </dgm:prSet>
      <dgm:spPr/>
    </dgm:pt>
    <dgm:pt modelId="{F08764D0-4B7E-4B49-8E66-C54CE76C0FEC}" type="pres">
      <dgm:prSet presAssocID="{5145D35A-B468-4F90-94D6-D8545342C458}" presName="root" presStyleCnt="0"/>
      <dgm:spPr/>
    </dgm:pt>
    <dgm:pt modelId="{375F6362-7B79-4B7D-9AF2-39123149B71E}" type="pres">
      <dgm:prSet presAssocID="{5145D35A-B468-4F90-94D6-D8545342C458}" presName="rootComposite" presStyleCnt="0"/>
      <dgm:spPr/>
    </dgm:pt>
    <dgm:pt modelId="{5632AF84-F172-4650-AAB7-ECCDB29CD14B}" type="pres">
      <dgm:prSet presAssocID="{5145D35A-B468-4F90-94D6-D8545342C458}" presName="rootText" presStyleLbl="node1" presStyleIdx="3" presStyleCnt="4"/>
      <dgm:spPr/>
    </dgm:pt>
    <dgm:pt modelId="{16308039-CFB0-4ED3-9710-862C20D06798}" type="pres">
      <dgm:prSet presAssocID="{5145D35A-B468-4F90-94D6-D8545342C458}" presName="rootConnector" presStyleLbl="node1" presStyleIdx="3" presStyleCnt="4"/>
      <dgm:spPr/>
    </dgm:pt>
    <dgm:pt modelId="{8C16F152-ACA3-4F27-B479-44F88D308F4C}" type="pres">
      <dgm:prSet presAssocID="{5145D35A-B468-4F90-94D6-D8545342C458}" presName="childShape" presStyleCnt="0"/>
      <dgm:spPr/>
    </dgm:pt>
    <dgm:pt modelId="{EA4DEC33-CFED-41AD-B4C2-1647A3ACC6A1}" type="pres">
      <dgm:prSet presAssocID="{A4DE7F57-69E7-4B4E-B263-CD7E5E7A61DD}" presName="Name13" presStyleLbl="parChTrans1D2" presStyleIdx="5" presStyleCnt="7"/>
      <dgm:spPr/>
    </dgm:pt>
    <dgm:pt modelId="{B742A0A4-A2C2-4B7D-A34F-06063FE3F846}" type="pres">
      <dgm:prSet presAssocID="{6483AB82-DF66-472D-8958-D5A551BED035}" presName="childText" presStyleLbl="bgAcc1" presStyleIdx="5" presStyleCnt="7">
        <dgm:presLayoutVars>
          <dgm:bulletEnabled val="1"/>
        </dgm:presLayoutVars>
      </dgm:prSet>
      <dgm:spPr/>
    </dgm:pt>
    <dgm:pt modelId="{A70AE938-A7C5-47A1-94C0-D38990D88E6A}" type="pres">
      <dgm:prSet presAssocID="{2657E08C-3F02-48DA-9422-98CCD3CDD701}" presName="Name13" presStyleLbl="parChTrans1D2" presStyleIdx="6" presStyleCnt="7"/>
      <dgm:spPr/>
    </dgm:pt>
    <dgm:pt modelId="{F8496DFF-8157-42CC-B03D-8E9620530268}" type="pres">
      <dgm:prSet presAssocID="{E972D541-6FB9-4704-AEF5-0B0519554C4D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8D9B1D04-1F50-463D-A84A-1B4F79FBEDE4}" type="presOf" srcId="{3F53D23E-EDC4-4993-8BE2-372BF3A22A1C}" destId="{5198C5B1-5DA0-4BC3-A2F5-C924FF0FE627}" srcOrd="0" destOrd="0" presId="urn:microsoft.com/office/officeart/2005/8/layout/hierarchy3"/>
    <dgm:cxn modelId="{25A7270B-8AEF-42E4-813C-27170BAB5B87}" type="presOf" srcId="{6199AB10-660B-4F06-8395-810A5D883EA3}" destId="{3958B28B-DD6C-4A83-895E-A4827C0CE15B}" srcOrd="0" destOrd="0" presId="urn:microsoft.com/office/officeart/2005/8/layout/hierarchy3"/>
    <dgm:cxn modelId="{C89D2520-7E0C-41F8-8151-36FA2DFA768D}" type="presOf" srcId="{0C2A0253-C3A1-4858-B9E2-D274AE0CE3EF}" destId="{6DBB5553-93A3-45A3-8293-7CBA608CD311}" srcOrd="0" destOrd="0" presId="urn:microsoft.com/office/officeart/2005/8/layout/hierarchy3"/>
    <dgm:cxn modelId="{6FD62822-FE0D-4933-AF1E-3B2AEC71E073}" type="presOf" srcId="{6483AB82-DF66-472D-8958-D5A551BED035}" destId="{B742A0A4-A2C2-4B7D-A34F-06063FE3F846}" srcOrd="0" destOrd="0" presId="urn:microsoft.com/office/officeart/2005/8/layout/hierarchy3"/>
    <dgm:cxn modelId="{5960FF25-EA90-4B43-A07A-6F16CFECE2BF}" srcId="{45960F83-F7C8-40D0-BE28-ED82529DB83E}" destId="{166CDF94-41F3-4DF1-8C5C-BCAE8B9CDEAE}" srcOrd="0" destOrd="0" parTransId="{AE325417-FB90-474A-B207-3A19CD14683C}" sibTransId="{67A01C24-A5A4-42F0-990D-6BD698D5F518}"/>
    <dgm:cxn modelId="{E7577628-68B8-41B3-B714-37DE810AF697}" type="presOf" srcId="{45960F83-F7C8-40D0-BE28-ED82529DB83E}" destId="{3CAE849F-50F8-4C35-AC6B-AE4BD4C2AC62}" srcOrd="0" destOrd="0" presId="urn:microsoft.com/office/officeart/2005/8/layout/hierarchy3"/>
    <dgm:cxn modelId="{7DDE562E-6B8E-48E4-9A2C-1F497FA0E64A}" srcId="{45960F83-F7C8-40D0-BE28-ED82529DB83E}" destId="{5145D35A-B468-4F90-94D6-D8545342C458}" srcOrd="3" destOrd="0" parTransId="{9BB2F1FA-ECDE-4EAD-BCCD-8A60AE65D395}" sibTransId="{1271F1BC-7B72-4F82-A75C-C1220B97D254}"/>
    <dgm:cxn modelId="{45626762-7164-4FF7-AC56-E2FEA519DC3F}" type="presOf" srcId="{82BBB6E3-7FC2-4213-B8A9-AA4D1BF7AD5D}" destId="{27073568-2C85-427D-B95C-EFFEF768C15F}" srcOrd="0" destOrd="0" presId="urn:microsoft.com/office/officeart/2005/8/layout/hierarchy3"/>
    <dgm:cxn modelId="{51EF287C-B07E-4DE7-B052-0080A62975B1}" srcId="{166CDF94-41F3-4DF1-8C5C-BCAE8B9CDEAE}" destId="{D95C76FE-CC64-411D-8F3D-91966B462EB0}" srcOrd="1" destOrd="0" parTransId="{05CFAC1A-1056-4B25-8C0B-B427F957CE85}" sibTransId="{F55BC401-ABE7-4F3B-A647-C272367AD363}"/>
    <dgm:cxn modelId="{5F0C2F84-D339-4AB6-9E54-FDD5B7D474C8}" type="presOf" srcId="{E972D541-6FB9-4704-AEF5-0B0519554C4D}" destId="{F8496DFF-8157-42CC-B03D-8E9620530268}" srcOrd="0" destOrd="0" presId="urn:microsoft.com/office/officeart/2005/8/layout/hierarchy3"/>
    <dgm:cxn modelId="{B484958F-EDF5-4034-846D-5D005A411A4F}" type="presOf" srcId="{166CDF94-41F3-4DF1-8C5C-BCAE8B9CDEAE}" destId="{38A35CB3-7A61-48D0-AC72-9113EE01E828}" srcOrd="0" destOrd="0" presId="urn:microsoft.com/office/officeart/2005/8/layout/hierarchy3"/>
    <dgm:cxn modelId="{14EC2C99-4350-4323-B29B-9241CDC6E6CA}" type="presOf" srcId="{02505587-0C21-4DFB-B442-6C5E6244F70C}" destId="{7E50E6DD-0462-423C-8D33-8CE766330B1E}" srcOrd="1" destOrd="0" presId="urn:microsoft.com/office/officeart/2005/8/layout/hierarchy3"/>
    <dgm:cxn modelId="{766D619A-3B6E-4290-B53A-565E63882B0F}" srcId="{0C2A0253-C3A1-4858-B9E2-D274AE0CE3EF}" destId="{C12F8BB0-7C25-458C-8FE5-28C02031A2C2}" srcOrd="1" destOrd="0" parTransId="{734BC23D-FC61-4B84-932E-C8F8D44712F9}" sibTransId="{EE072D1B-86DA-48C7-A697-EBB3E0FD18BF}"/>
    <dgm:cxn modelId="{CDCB759F-A16E-4987-ADB5-D1ED3AFB92CD}" srcId="{02505587-0C21-4DFB-B442-6C5E6244F70C}" destId="{6199AB10-660B-4F06-8395-810A5D883EA3}" srcOrd="0" destOrd="0" parTransId="{7D21239E-0130-4269-9E69-0DD38CAC0B19}" sibTransId="{56391495-DB38-4D11-9276-95FB86A08E04}"/>
    <dgm:cxn modelId="{2833BCA8-15A1-4554-9AC9-D577FC689F5E}" srcId="{5145D35A-B468-4F90-94D6-D8545342C458}" destId="{6483AB82-DF66-472D-8958-D5A551BED035}" srcOrd="0" destOrd="0" parTransId="{A4DE7F57-69E7-4B4E-B263-CD7E5E7A61DD}" sibTransId="{5F53E67D-62CA-4BA0-B3E4-B685CA55E2E9}"/>
    <dgm:cxn modelId="{7CAEC3B5-3646-4174-849F-36EB87F5FBB0}" srcId="{0C2A0253-C3A1-4858-B9E2-D274AE0CE3EF}" destId="{ED73F369-2A59-44AE-A3FD-F588B00F2CAD}" srcOrd="0" destOrd="0" parTransId="{3F53D23E-EDC4-4993-8BE2-372BF3A22A1C}" sibTransId="{00EEBEF2-AA2D-4902-AF98-8E219C388952}"/>
    <dgm:cxn modelId="{87F7E7B6-7CFC-48CB-9895-EE8C696A5415}" type="presOf" srcId="{D95C76FE-CC64-411D-8F3D-91966B462EB0}" destId="{9CC8FE96-DC97-4FA2-8C0E-A4C4684019BB}" srcOrd="0" destOrd="0" presId="urn:microsoft.com/office/officeart/2005/8/layout/hierarchy3"/>
    <dgm:cxn modelId="{04C190B7-7D2C-4BBC-B5EE-8C4C7A24B68C}" type="presOf" srcId="{5145D35A-B468-4F90-94D6-D8545342C458}" destId="{16308039-CFB0-4ED3-9710-862C20D06798}" srcOrd="1" destOrd="0" presId="urn:microsoft.com/office/officeart/2005/8/layout/hierarchy3"/>
    <dgm:cxn modelId="{1DE0F1B7-26A1-4514-8C0B-A5EEC31B82F0}" type="presOf" srcId="{166CDF94-41F3-4DF1-8C5C-BCAE8B9CDEAE}" destId="{93C195FA-DCC2-4B9E-AA15-A77FDD15DBAC}" srcOrd="1" destOrd="0" presId="urn:microsoft.com/office/officeart/2005/8/layout/hierarchy3"/>
    <dgm:cxn modelId="{24DE47BA-A5F8-459F-AF63-B03540D537EE}" type="presOf" srcId="{5145D35A-B468-4F90-94D6-D8545342C458}" destId="{5632AF84-F172-4650-AAB7-ECCDB29CD14B}" srcOrd="0" destOrd="0" presId="urn:microsoft.com/office/officeart/2005/8/layout/hierarchy3"/>
    <dgm:cxn modelId="{797E14BD-7B61-4AAD-A86A-614EEF0F77EB}" srcId="{45960F83-F7C8-40D0-BE28-ED82529DB83E}" destId="{0C2A0253-C3A1-4858-B9E2-D274AE0CE3EF}" srcOrd="2" destOrd="0" parTransId="{13BF475B-4F2A-443F-B034-0BB1E69BE061}" sibTransId="{17E2E0F5-49BC-4AC1-BF60-FD3A3E8D4DBD}"/>
    <dgm:cxn modelId="{4492C7C5-10BE-4EDF-86E3-566C00231E46}" type="presOf" srcId="{ED73F369-2A59-44AE-A3FD-F588B00F2CAD}" destId="{991B6AB3-65C6-4401-A621-D2144339D35F}" srcOrd="0" destOrd="0" presId="urn:microsoft.com/office/officeart/2005/8/layout/hierarchy3"/>
    <dgm:cxn modelId="{9F7FDACC-C305-4727-90EB-E724FCFF5DE9}" type="presOf" srcId="{05CFAC1A-1056-4B25-8C0B-B427F957CE85}" destId="{B4A9305C-AB35-4566-94E1-82AF58546FD1}" srcOrd="0" destOrd="0" presId="urn:microsoft.com/office/officeart/2005/8/layout/hierarchy3"/>
    <dgm:cxn modelId="{A16394D1-F356-4945-8758-AC36919286A5}" type="presOf" srcId="{0C2A0253-C3A1-4858-B9E2-D274AE0CE3EF}" destId="{92C81A17-FCBC-44CD-BA7B-02C0231315C4}" srcOrd="1" destOrd="0" presId="urn:microsoft.com/office/officeart/2005/8/layout/hierarchy3"/>
    <dgm:cxn modelId="{B91A89D4-0B84-4A54-B6BE-77B7E500404E}" type="presOf" srcId="{C12F8BB0-7C25-458C-8FE5-28C02031A2C2}" destId="{75814183-C9AE-4910-AACD-8F93AE706731}" srcOrd="0" destOrd="0" presId="urn:microsoft.com/office/officeart/2005/8/layout/hierarchy3"/>
    <dgm:cxn modelId="{DE9C63D8-2D10-426E-9CD8-4E76C5CA9BAA}" type="presOf" srcId="{A4DE7F57-69E7-4B4E-B263-CD7E5E7A61DD}" destId="{EA4DEC33-CFED-41AD-B4C2-1647A3ACC6A1}" srcOrd="0" destOrd="0" presId="urn:microsoft.com/office/officeart/2005/8/layout/hierarchy3"/>
    <dgm:cxn modelId="{F0EF19D9-994B-46EF-9C88-D27A86D115BF}" type="presOf" srcId="{7D21239E-0130-4269-9E69-0DD38CAC0B19}" destId="{FEB1224E-AB9E-4311-858B-8C3BF3E9CF8D}" srcOrd="0" destOrd="0" presId="urn:microsoft.com/office/officeart/2005/8/layout/hierarchy3"/>
    <dgm:cxn modelId="{760839E0-77F3-4E16-885B-6A94E0F0CE00}" type="presOf" srcId="{02505587-0C21-4DFB-B442-6C5E6244F70C}" destId="{CC259574-93BB-45BC-ACF2-39E80D2421F8}" srcOrd="0" destOrd="0" presId="urn:microsoft.com/office/officeart/2005/8/layout/hierarchy3"/>
    <dgm:cxn modelId="{CF28E1E4-51A7-453A-A905-7513435F1243}" type="presOf" srcId="{646F1264-9933-476E-8152-2D0365AA0EA2}" destId="{08C48DEA-FE48-4EFD-9935-1DCF29918527}" srcOrd="0" destOrd="0" presId="urn:microsoft.com/office/officeart/2005/8/layout/hierarchy3"/>
    <dgm:cxn modelId="{B00F32E7-2B31-4CCC-8293-B2884B8393B9}" srcId="{45960F83-F7C8-40D0-BE28-ED82529DB83E}" destId="{02505587-0C21-4DFB-B442-6C5E6244F70C}" srcOrd="1" destOrd="0" parTransId="{EA9E5FC9-89A4-4577-B2B6-D258AF569C13}" sibTransId="{8775EA9F-8CC2-4B8D-9960-A054D4EE3A1E}"/>
    <dgm:cxn modelId="{83A337EB-8D20-4DE4-B9F3-848276A8F0CA}" srcId="{5145D35A-B468-4F90-94D6-D8545342C458}" destId="{E972D541-6FB9-4704-AEF5-0B0519554C4D}" srcOrd="1" destOrd="0" parTransId="{2657E08C-3F02-48DA-9422-98CCD3CDD701}" sibTransId="{65F6F6FB-D622-4028-8E37-A83D3C264D9A}"/>
    <dgm:cxn modelId="{0DCE7DEF-A94F-4C7D-963F-60441B1257D6}" type="presOf" srcId="{2657E08C-3F02-48DA-9422-98CCD3CDD701}" destId="{A70AE938-A7C5-47A1-94C0-D38990D88E6A}" srcOrd="0" destOrd="0" presId="urn:microsoft.com/office/officeart/2005/8/layout/hierarchy3"/>
    <dgm:cxn modelId="{8D9A78F2-0E4B-4150-AF14-B520CC9B9F09}" srcId="{166CDF94-41F3-4DF1-8C5C-BCAE8B9CDEAE}" destId="{82BBB6E3-7FC2-4213-B8A9-AA4D1BF7AD5D}" srcOrd="0" destOrd="0" parTransId="{646F1264-9933-476E-8152-2D0365AA0EA2}" sibTransId="{6FEABD56-A3AD-4D23-8F0F-A02D889C57CF}"/>
    <dgm:cxn modelId="{96C9D9F5-9E7A-430A-9DE9-D55056F502D6}" type="presOf" srcId="{734BC23D-FC61-4B84-932E-C8F8D44712F9}" destId="{5A80D88B-F6CC-4CFA-ACB3-7042CFE7BAC7}" srcOrd="0" destOrd="0" presId="urn:microsoft.com/office/officeart/2005/8/layout/hierarchy3"/>
    <dgm:cxn modelId="{025B4079-1C25-4C18-B1AF-3D388051249F}" type="presParOf" srcId="{3CAE849F-50F8-4C35-AC6B-AE4BD4C2AC62}" destId="{08628301-FA71-4DAA-9E5D-A158896BF6C8}" srcOrd="0" destOrd="0" presId="urn:microsoft.com/office/officeart/2005/8/layout/hierarchy3"/>
    <dgm:cxn modelId="{8DFD26B6-550B-4405-8CA7-BA900FEFB887}" type="presParOf" srcId="{08628301-FA71-4DAA-9E5D-A158896BF6C8}" destId="{57263615-2370-4171-BECC-425020C34BAB}" srcOrd="0" destOrd="0" presId="urn:microsoft.com/office/officeart/2005/8/layout/hierarchy3"/>
    <dgm:cxn modelId="{F9019BE1-943A-4577-8B66-80A589AE795E}" type="presParOf" srcId="{57263615-2370-4171-BECC-425020C34BAB}" destId="{38A35CB3-7A61-48D0-AC72-9113EE01E828}" srcOrd="0" destOrd="0" presId="urn:microsoft.com/office/officeart/2005/8/layout/hierarchy3"/>
    <dgm:cxn modelId="{3C3A1249-26CF-45BD-8EB4-7FCB6F43F4EB}" type="presParOf" srcId="{57263615-2370-4171-BECC-425020C34BAB}" destId="{93C195FA-DCC2-4B9E-AA15-A77FDD15DBAC}" srcOrd="1" destOrd="0" presId="urn:microsoft.com/office/officeart/2005/8/layout/hierarchy3"/>
    <dgm:cxn modelId="{6B15ECB6-33A8-48FE-A3A3-9323E22CDB4F}" type="presParOf" srcId="{08628301-FA71-4DAA-9E5D-A158896BF6C8}" destId="{36894415-3618-44A8-A6B7-EB455DB6F674}" srcOrd="1" destOrd="0" presId="urn:microsoft.com/office/officeart/2005/8/layout/hierarchy3"/>
    <dgm:cxn modelId="{F1636901-5470-4E2D-8490-3B28F408905F}" type="presParOf" srcId="{36894415-3618-44A8-A6B7-EB455DB6F674}" destId="{08C48DEA-FE48-4EFD-9935-1DCF29918527}" srcOrd="0" destOrd="0" presId="urn:microsoft.com/office/officeart/2005/8/layout/hierarchy3"/>
    <dgm:cxn modelId="{7821BF76-F9AB-450E-9572-156FCB886956}" type="presParOf" srcId="{36894415-3618-44A8-A6B7-EB455DB6F674}" destId="{27073568-2C85-427D-B95C-EFFEF768C15F}" srcOrd="1" destOrd="0" presId="urn:microsoft.com/office/officeart/2005/8/layout/hierarchy3"/>
    <dgm:cxn modelId="{FD5CAC46-9CC6-4773-893D-1EA8D5FC48A9}" type="presParOf" srcId="{36894415-3618-44A8-A6B7-EB455DB6F674}" destId="{B4A9305C-AB35-4566-94E1-82AF58546FD1}" srcOrd="2" destOrd="0" presId="urn:microsoft.com/office/officeart/2005/8/layout/hierarchy3"/>
    <dgm:cxn modelId="{12A18DA8-466E-4F59-8FA8-4DB14F806A3E}" type="presParOf" srcId="{36894415-3618-44A8-A6B7-EB455DB6F674}" destId="{9CC8FE96-DC97-4FA2-8C0E-A4C4684019BB}" srcOrd="3" destOrd="0" presId="urn:microsoft.com/office/officeart/2005/8/layout/hierarchy3"/>
    <dgm:cxn modelId="{561DB3CB-C963-412D-988C-4FFE22D61D61}" type="presParOf" srcId="{3CAE849F-50F8-4C35-AC6B-AE4BD4C2AC62}" destId="{BE3A21AB-6193-45C9-B893-352AA12395BA}" srcOrd="1" destOrd="0" presId="urn:microsoft.com/office/officeart/2005/8/layout/hierarchy3"/>
    <dgm:cxn modelId="{35CFA9D6-EE35-4776-9B94-C431C16E1929}" type="presParOf" srcId="{BE3A21AB-6193-45C9-B893-352AA12395BA}" destId="{E5DF43C7-26DA-4E20-990A-500E13011898}" srcOrd="0" destOrd="0" presId="urn:microsoft.com/office/officeart/2005/8/layout/hierarchy3"/>
    <dgm:cxn modelId="{FDF0B9F8-9002-4CA1-9080-55CB57DDCBF0}" type="presParOf" srcId="{E5DF43C7-26DA-4E20-990A-500E13011898}" destId="{CC259574-93BB-45BC-ACF2-39E80D2421F8}" srcOrd="0" destOrd="0" presId="urn:microsoft.com/office/officeart/2005/8/layout/hierarchy3"/>
    <dgm:cxn modelId="{3E61674E-8974-40BC-80FB-DA2B87D04FE3}" type="presParOf" srcId="{E5DF43C7-26DA-4E20-990A-500E13011898}" destId="{7E50E6DD-0462-423C-8D33-8CE766330B1E}" srcOrd="1" destOrd="0" presId="urn:microsoft.com/office/officeart/2005/8/layout/hierarchy3"/>
    <dgm:cxn modelId="{063B8368-2DE1-4411-B8B8-2C6266C15986}" type="presParOf" srcId="{BE3A21AB-6193-45C9-B893-352AA12395BA}" destId="{3389D381-526D-48FB-95E3-D28301FEE6FB}" srcOrd="1" destOrd="0" presId="urn:microsoft.com/office/officeart/2005/8/layout/hierarchy3"/>
    <dgm:cxn modelId="{63B00BEB-19AD-4257-B226-7143845F4212}" type="presParOf" srcId="{3389D381-526D-48FB-95E3-D28301FEE6FB}" destId="{FEB1224E-AB9E-4311-858B-8C3BF3E9CF8D}" srcOrd="0" destOrd="0" presId="urn:microsoft.com/office/officeart/2005/8/layout/hierarchy3"/>
    <dgm:cxn modelId="{B96A451D-2372-42DE-9737-C10D85CF872D}" type="presParOf" srcId="{3389D381-526D-48FB-95E3-D28301FEE6FB}" destId="{3958B28B-DD6C-4A83-895E-A4827C0CE15B}" srcOrd="1" destOrd="0" presId="urn:microsoft.com/office/officeart/2005/8/layout/hierarchy3"/>
    <dgm:cxn modelId="{100EA593-30ED-4014-B01F-4E654D25CAE6}" type="presParOf" srcId="{3CAE849F-50F8-4C35-AC6B-AE4BD4C2AC62}" destId="{518F8588-A8E6-4B68-A3DD-222C4AC5BB5D}" srcOrd="2" destOrd="0" presId="urn:microsoft.com/office/officeart/2005/8/layout/hierarchy3"/>
    <dgm:cxn modelId="{BF6202C1-CB42-47A2-B0FD-91E873E3ED9F}" type="presParOf" srcId="{518F8588-A8E6-4B68-A3DD-222C4AC5BB5D}" destId="{BD7A6939-FDA7-415F-9C3A-BD51E5C4AB29}" srcOrd="0" destOrd="0" presId="urn:microsoft.com/office/officeart/2005/8/layout/hierarchy3"/>
    <dgm:cxn modelId="{46B583D9-D0D8-425D-88AC-1A4EF4E7E27D}" type="presParOf" srcId="{BD7A6939-FDA7-415F-9C3A-BD51E5C4AB29}" destId="{6DBB5553-93A3-45A3-8293-7CBA608CD311}" srcOrd="0" destOrd="0" presId="urn:microsoft.com/office/officeart/2005/8/layout/hierarchy3"/>
    <dgm:cxn modelId="{2E68178D-8286-4929-ABB1-648EF5682911}" type="presParOf" srcId="{BD7A6939-FDA7-415F-9C3A-BD51E5C4AB29}" destId="{92C81A17-FCBC-44CD-BA7B-02C0231315C4}" srcOrd="1" destOrd="0" presId="urn:microsoft.com/office/officeart/2005/8/layout/hierarchy3"/>
    <dgm:cxn modelId="{46A0845B-7579-47D6-B1F8-4E497EA6F0B2}" type="presParOf" srcId="{518F8588-A8E6-4B68-A3DD-222C4AC5BB5D}" destId="{7D53591B-7FD8-49D3-9C91-457D69724BBF}" srcOrd="1" destOrd="0" presId="urn:microsoft.com/office/officeart/2005/8/layout/hierarchy3"/>
    <dgm:cxn modelId="{299F53E3-D726-4440-8FB8-C22489195AD5}" type="presParOf" srcId="{7D53591B-7FD8-49D3-9C91-457D69724BBF}" destId="{5198C5B1-5DA0-4BC3-A2F5-C924FF0FE627}" srcOrd="0" destOrd="0" presId="urn:microsoft.com/office/officeart/2005/8/layout/hierarchy3"/>
    <dgm:cxn modelId="{4E715BA6-DDD1-42F8-A967-711E1C2A066E}" type="presParOf" srcId="{7D53591B-7FD8-49D3-9C91-457D69724BBF}" destId="{991B6AB3-65C6-4401-A621-D2144339D35F}" srcOrd="1" destOrd="0" presId="urn:microsoft.com/office/officeart/2005/8/layout/hierarchy3"/>
    <dgm:cxn modelId="{27D842EC-68D3-4C07-B601-DCD5937B247C}" type="presParOf" srcId="{7D53591B-7FD8-49D3-9C91-457D69724BBF}" destId="{5A80D88B-F6CC-4CFA-ACB3-7042CFE7BAC7}" srcOrd="2" destOrd="0" presId="urn:microsoft.com/office/officeart/2005/8/layout/hierarchy3"/>
    <dgm:cxn modelId="{90D86389-85C5-4D88-B918-8EC6ED6EDC17}" type="presParOf" srcId="{7D53591B-7FD8-49D3-9C91-457D69724BBF}" destId="{75814183-C9AE-4910-AACD-8F93AE706731}" srcOrd="3" destOrd="0" presId="urn:microsoft.com/office/officeart/2005/8/layout/hierarchy3"/>
    <dgm:cxn modelId="{AE3ABCC1-BC10-4F7F-8621-8686D59E0A4E}" type="presParOf" srcId="{3CAE849F-50F8-4C35-AC6B-AE4BD4C2AC62}" destId="{F08764D0-4B7E-4B49-8E66-C54CE76C0FEC}" srcOrd="3" destOrd="0" presId="urn:microsoft.com/office/officeart/2005/8/layout/hierarchy3"/>
    <dgm:cxn modelId="{1A1C772A-C7D5-4291-B44B-59DB6F2ECE45}" type="presParOf" srcId="{F08764D0-4B7E-4B49-8E66-C54CE76C0FEC}" destId="{375F6362-7B79-4B7D-9AF2-39123149B71E}" srcOrd="0" destOrd="0" presId="urn:microsoft.com/office/officeart/2005/8/layout/hierarchy3"/>
    <dgm:cxn modelId="{5BF991AB-90B2-4414-B46B-3FFCD872CB2C}" type="presParOf" srcId="{375F6362-7B79-4B7D-9AF2-39123149B71E}" destId="{5632AF84-F172-4650-AAB7-ECCDB29CD14B}" srcOrd="0" destOrd="0" presId="urn:microsoft.com/office/officeart/2005/8/layout/hierarchy3"/>
    <dgm:cxn modelId="{4F916876-DF68-4387-B501-5FDF781F320F}" type="presParOf" srcId="{375F6362-7B79-4B7D-9AF2-39123149B71E}" destId="{16308039-CFB0-4ED3-9710-862C20D06798}" srcOrd="1" destOrd="0" presId="urn:microsoft.com/office/officeart/2005/8/layout/hierarchy3"/>
    <dgm:cxn modelId="{5B7BAE77-C22A-4521-BF7F-F6F438A88D96}" type="presParOf" srcId="{F08764D0-4B7E-4B49-8E66-C54CE76C0FEC}" destId="{8C16F152-ACA3-4F27-B479-44F88D308F4C}" srcOrd="1" destOrd="0" presId="urn:microsoft.com/office/officeart/2005/8/layout/hierarchy3"/>
    <dgm:cxn modelId="{8107E011-6D0C-412E-A015-795B6C646DD9}" type="presParOf" srcId="{8C16F152-ACA3-4F27-B479-44F88D308F4C}" destId="{EA4DEC33-CFED-41AD-B4C2-1647A3ACC6A1}" srcOrd="0" destOrd="0" presId="urn:microsoft.com/office/officeart/2005/8/layout/hierarchy3"/>
    <dgm:cxn modelId="{3E343B49-4584-4720-8786-FF105E86D546}" type="presParOf" srcId="{8C16F152-ACA3-4F27-B479-44F88D308F4C}" destId="{B742A0A4-A2C2-4B7D-A34F-06063FE3F846}" srcOrd="1" destOrd="0" presId="urn:microsoft.com/office/officeart/2005/8/layout/hierarchy3"/>
    <dgm:cxn modelId="{4DC13576-A0E2-416A-A705-707B64423B8C}" type="presParOf" srcId="{8C16F152-ACA3-4F27-B479-44F88D308F4C}" destId="{A70AE938-A7C5-47A1-94C0-D38990D88E6A}" srcOrd="2" destOrd="0" presId="urn:microsoft.com/office/officeart/2005/8/layout/hierarchy3"/>
    <dgm:cxn modelId="{760D0AF5-5CFE-4CC1-8693-485BFF8AB4B8}" type="presParOf" srcId="{8C16F152-ACA3-4F27-B479-44F88D308F4C}" destId="{F8496DFF-8157-42CC-B03D-8E962053026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960F83-F7C8-40D0-BE28-ED82529DB83E}" type="doc">
      <dgm:prSet loTypeId="urn:microsoft.com/office/officeart/2008/layout/AlternatingPictureBlocks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166CDF94-41F3-4DF1-8C5C-BCAE8B9CDEAE}">
      <dgm:prSet phldrT="[Texto]" custT="1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r>
            <a:rPr lang="es-AR" sz="2700" b="1" dirty="0">
              <a:latin typeface="Montserrat ExtraBold" panose="00000900000000000000"/>
            </a:rPr>
            <a:t>Custodios de los activos del FDR</a:t>
          </a:r>
        </a:p>
      </dgm:t>
    </dgm:pt>
    <dgm:pt modelId="{AE325417-FB90-474A-B207-3A19CD14683C}" type="parTrans" cxnId="{5960FF25-EA90-4B43-A07A-6F16CFECE2BF}">
      <dgm:prSet/>
      <dgm:spPr/>
      <dgm:t>
        <a:bodyPr/>
        <a:lstStyle/>
        <a:p>
          <a:endParaRPr lang="es-AR"/>
        </a:p>
      </dgm:t>
    </dgm:pt>
    <dgm:pt modelId="{67A01C24-A5A4-42F0-990D-6BD698D5F518}" type="sibTrans" cxnId="{5960FF25-EA90-4B43-A07A-6F16CFECE2BF}">
      <dgm:prSet/>
      <dgm:spPr/>
      <dgm:t>
        <a:bodyPr/>
        <a:lstStyle/>
        <a:p>
          <a:endParaRPr lang="es-AR"/>
        </a:p>
      </dgm:t>
    </dgm:pt>
    <dgm:pt modelId="{02505587-0C21-4DFB-B442-6C5E6244F70C}">
      <dgm:prSet phldrT="[Texto]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r>
            <a:rPr lang="es-AR" b="1" dirty="0">
              <a:latin typeface="Montserrat ExtraBold" panose="00000900000000000000"/>
            </a:rPr>
            <a:t>Requisitos de Idoneidad, Integridad y Solvencia</a:t>
          </a:r>
        </a:p>
      </dgm:t>
    </dgm:pt>
    <dgm:pt modelId="{EA9E5FC9-89A4-4577-B2B6-D258AF569C13}" type="parTrans" cxnId="{B00F32E7-2B31-4CCC-8293-B2884B8393B9}">
      <dgm:prSet/>
      <dgm:spPr/>
      <dgm:t>
        <a:bodyPr/>
        <a:lstStyle/>
        <a:p>
          <a:endParaRPr lang="es-AR"/>
        </a:p>
      </dgm:t>
    </dgm:pt>
    <dgm:pt modelId="{8775EA9F-8CC2-4B8D-9960-A054D4EE3A1E}" type="sibTrans" cxnId="{B00F32E7-2B31-4CCC-8293-B2884B8393B9}">
      <dgm:prSet/>
      <dgm:spPr/>
      <dgm:t>
        <a:bodyPr/>
        <a:lstStyle/>
        <a:p>
          <a:endParaRPr lang="es-AR"/>
        </a:p>
      </dgm:t>
    </dgm:pt>
    <dgm:pt modelId="{2CB23233-5B92-49BD-83D4-BB502CDA6AB0}">
      <dgm:prSet phldrT="[Texto]"/>
      <dgm:spPr>
        <a:solidFill>
          <a:srgbClr val="004D7C"/>
        </a:solidFill>
        <a:ln>
          <a:solidFill>
            <a:srgbClr val="004D7C"/>
          </a:solidFill>
        </a:ln>
      </dgm:spPr>
      <dgm:t>
        <a:bodyPr/>
        <a:lstStyle/>
        <a:p>
          <a:r>
            <a:rPr lang="es-AR" b="1" dirty="0">
              <a:latin typeface="Montserrat ExtraBold" panose="00000900000000000000"/>
            </a:rPr>
            <a:t>Obligatoriedad de informar Hechos Relevantes</a:t>
          </a:r>
        </a:p>
      </dgm:t>
    </dgm:pt>
    <dgm:pt modelId="{94908617-0357-41C4-807F-27ABE42D9BD4}" type="parTrans" cxnId="{347F434E-C833-449F-A756-87D304D0D266}">
      <dgm:prSet/>
      <dgm:spPr/>
      <dgm:t>
        <a:bodyPr/>
        <a:lstStyle/>
        <a:p>
          <a:endParaRPr lang="es-AR"/>
        </a:p>
      </dgm:t>
    </dgm:pt>
    <dgm:pt modelId="{FCA2F76D-DF86-4FFA-B13A-E66A4A39D46D}" type="sibTrans" cxnId="{347F434E-C833-449F-A756-87D304D0D266}">
      <dgm:prSet/>
      <dgm:spPr/>
      <dgm:t>
        <a:bodyPr/>
        <a:lstStyle/>
        <a:p>
          <a:endParaRPr lang="es-AR"/>
        </a:p>
      </dgm:t>
    </dgm:pt>
    <dgm:pt modelId="{537DB961-5389-4DB6-B264-A3EC485942E1}" type="pres">
      <dgm:prSet presAssocID="{45960F83-F7C8-40D0-BE28-ED82529DB83E}" presName="linearFlow" presStyleCnt="0">
        <dgm:presLayoutVars>
          <dgm:dir/>
          <dgm:resizeHandles val="exact"/>
        </dgm:presLayoutVars>
      </dgm:prSet>
      <dgm:spPr/>
    </dgm:pt>
    <dgm:pt modelId="{ADAE4DB1-D5A2-4729-831B-AE0609889ECF}" type="pres">
      <dgm:prSet presAssocID="{166CDF94-41F3-4DF1-8C5C-BCAE8B9CDEAE}" presName="comp" presStyleCnt="0"/>
      <dgm:spPr/>
    </dgm:pt>
    <dgm:pt modelId="{278068AD-AE41-4479-8297-2CA7FB77F78C}" type="pres">
      <dgm:prSet presAssocID="{166CDF94-41F3-4DF1-8C5C-BCAE8B9CDEAE}" presName="rect2" presStyleLbl="node1" presStyleIdx="0" presStyleCnt="3">
        <dgm:presLayoutVars>
          <dgm:bulletEnabled val="1"/>
        </dgm:presLayoutVars>
      </dgm:prSet>
      <dgm:spPr/>
    </dgm:pt>
    <dgm:pt modelId="{09AC0D65-0092-4BE5-940B-423A6EC8FA03}" type="pres">
      <dgm:prSet presAssocID="{166CDF94-41F3-4DF1-8C5C-BCAE8B9CDEAE}" presName="rect1" presStyleLbl="lnNode1" presStyleIdx="0" presStyleCnt="3"/>
      <dgm:spPr>
        <a:blipFill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9FBEDDB3-7251-4EA4-BE31-BB350F1B4837}" type="pres">
      <dgm:prSet presAssocID="{67A01C24-A5A4-42F0-990D-6BD698D5F518}" presName="sibTrans" presStyleCnt="0"/>
      <dgm:spPr/>
    </dgm:pt>
    <dgm:pt modelId="{E22ED219-19F0-43FE-A3CF-A6B7A26805DD}" type="pres">
      <dgm:prSet presAssocID="{02505587-0C21-4DFB-B442-6C5E6244F70C}" presName="comp" presStyleCnt="0"/>
      <dgm:spPr/>
    </dgm:pt>
    <dgm:pt modelId="{12178E86-6AB2-4D99-B5DC-EA642887B35B}" type="pres">
      <dgm:prSet presAssocID="{02505587-0C21-4DFB-B442-6C5E6244F70C}" presName="rect2" presStyleLbl="node1" presStyleIdx="1" presStyleCnt="3">
        <dgm:presLayoutVars>
          <dgm:bulletEnabled val="1"/>
        </dgm:presLayoutVars>
      </dgm:prSet>
      <dgm:spPr/>
    </dgm:pt>
    <dgm:pt modelId="{3FF9C7FE-18C0-4CBD-BE4C-F0D288A761A2}" type="pres">
      <dgm:prSet presAssocID="{02505587-0C21-4DFB-B442-6C5E6244F70C}" presName="rect1" presStyleLbl="lnNode1" presStyleIdx="1" presStyleCnt="3"/>
      <dgm:spPr>
        <a:blipFill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554F577E-E9E0-4190-B4E9-180BF85E585E}" type="pres">
      <dgm:prSet presAssocID="{8775EA9F-8CC2-4B8D-9960-A054D4EE3A1E}" presName="sibTrans" presStyleCnt="0"/>
      <dgm:spPr/>
    </dgm:pt>
    <dgm:pt modelId="{2E2D5F4D-A8F4-46B9-90FD-57CB8A75B9F8}" type="pres">
      <dgm:prSet presAssocID="{2CB23233-5B92-49BD-83D4-BB502CDA6AB0}" presName="comp" presStyleCnt="0"/>
      <dgm:spPr/>
    </dgm:pt>
    <dgm:pt modelId="{2A759A02-1D76-414F-BCB5-CB9F981EDEBC}" type="pres">
      <dgm:prSet presAssocID="{2CB23233-5B92-49BD-83D4-BB502CDA6AB0}" presName="rect2" presStyleLbl="node1" presStyleIdx="2" presStyleCnt="3">
        <dgm:presLayoutVars>
          <dgm:bulletEnabled val="1"/>
        </dgm:presLayoutVars>
      </dgm:prSet>
      <dgm:spPr/>
    </dgm:pt>
    <dgm:pt modelId="{BBCE3210-102B-44BB-92A0-53A22F3E01DD}" type="pres">
      <dgm:prSet presAssocID="{2CB23233-5B92-49BD-83D4-BB502CDA6AB0}" presName="rect1" presStyleLbl="lnNode1" presStyleIdx="2" presStyleCnt="3"/>
      <dgm:spPr>
        <a:blipFill>
          <a:blip xmlns:r="http://schemas.openxmlformats.org/officeDocument/2006/relationships" r:embed="rId3"/>
          <a:srcRect/>
          <a:stretch>
            <a:fillRect l="-4000" r="-4000"/>
          </a:stretch>
        </a:blipFill>
      </dgm:spPr>
    </dgm:pt>
  </dgm:ptLst>
  <dgm:cxnLst>
    <dgm:cxn modelId="{94140712-61AE-4E87-8684-D77F3B6FC5B0}" type="presOf" srcId="{02505587-0C21-4DFB-B442-6C5E6244F70C}" destId="{12178E86-6AB2-4D99-B5DC-EA642887B35B}" srcOrd="0" destOrd="0" presId="urn:microsoft.com/office/officeart/2008/layout/AlternatingPictureBlocks"/>
    <dgm:cxn modelId="{C76C0C16-AC1A-4DBE-9531-EBBC850DB1D5}" type="presOf" srcId="{166CDF94-41F3-4DF1-8C5C-BCAE8B9CDEAE}" destId="{278068AD-AE41-4479-8297-2CA7FB77F78C}" srcOrd="0" destOrd="0" presId="urn:microsoft.com/office/officeart/2008/layout/AlternatingPictureBlocks"/>
    <dgm:cxn modelId="{5960FF25-EA90-4B43-A07A-6F16CFECE2BF}" srcId="{45960F83-F7C8-40D0-BE28-ED82529DB83E}" destId="{166CDF94-41F3-4DF1-8C5C-BCAE8B9CDEAE}" srcOrd="0" destOrd="0" parTransId="{AE325417-FB90-474A-B207-3A19CD14683C}" sibTransId="{67A01C24-A5A4-42F0-990D-6BD698D5F518}"/>
    <dgm:cxn modelId="{3C0DC931-6888-40EF-AB6B-B74CD0314972}" type="presOf" srcId="{45960F83-F7C8-40D0-BE28-ED82529DB83E}" destId="{537DB961-5389-4DB6-B264-A3EC485942E1}" srcOrd="0" destOrd="0" presId="urn:microsoft.com/office/officeart/2008/layout/AlternatingPictureBlocks"/>
    <dgm:cxn modelId="{26643B66-41C2-4DE0-BDBF-7BDC32742A00}" type="presOf" srcId="{2CB23233-5B92-49BD-83D4-BB502CDA6AB0}" destId="{2A759A02-1D76-414F-BCB5-CB9F981EDEBC}" srcOrd="0" destOrd="0" presId="urn:microsoft.com/office/officeart/2008/layout/AlternatingPictureBlocks"/>
    <dgm:cxn modelId="{347F434E-C833-449F-A756-87D304D0D266}" srcId="{45960F83-F7C8-40D0-BE28-ED82529DB83E}" destId="{2CB23233-5B92-49BD-83D4-BB502CDA6AB0}" srcOrd="2" destOrd="0" parTransId="{94908617-0357-41C4-807F-27ABE42D9BD4}" sibTransId="{FCA2F76D-DF86-4FFA-B13A-E66A4A39D46D}"/>
    <dgm:cxn modelId="{B00F32E7-2B31-4CCC-8293-B2884B8393B9}" srcId="{45960F83-F7C8-40D0-BE28-ED82529DB83E}" destId="{02505587-0C21-4DFB-B442-6C5E6244F70C}" srcOrd="1" destOrd="0" parTransId="{EA9E5FC9-89A4-4577-B2B6-D258AF569C13}" sibTransId="{8775EA9F-8CC2-4B8D-9960-A054D4EE3A1E}"/>
    <dgm:cxn modelId="{91316FD6-9D70-4739-9884-B7FAA293DF1D}" type="presParOf" srcId="{537DB961-5389-4DB6-B264-A3EC485942E1}" destId="{ADAE4DB1-D5A2-4729-831B-AE0609889ECF}" srcOrd="0" destOrd="0" presId="urn:microsoft.com/office/officeart/2008/layout/AlternatingPictureBlocks"/>
    <dgm:cxn modelId="{88DC858C-A1D7-4FFA-A189-034A3855FC8B}" type="presParOf" srcId="{ADAE4DB1-D5A2-4729-831B-AE0609889ECF}" destId="{278068AD-AE41-4479-8297-2CA7FB77F78C}" srcOrd="0" destOrd="0" presId="urn:microsoft.com/office/officeart/2008/layout/AlternatingPictureBlocks"/>
    <dgm:cxn modelId="{5D74E94C-21C8-4DEA-968E-791CB3DDBE2D}" type="presParOf" srcId="{ADAE4DB1-D5A2-4729-831B-AE0609889ECF}" destId="{09AC0D65-0092-4BE5-940B-423A6EC8FA03}" srcOrd="1" destOrd="0" presId="urn:microsoft.com/office/officeart/2008/layout/AlternatingPictureBlocks"/>
    <dgm:cxn modelId="{74527188-4F6E-48F0-A726-4556B1FA593E}" type="presParOf" srcId="{537DB961-5389-4DB6-B264-A3EC485942E1}" destId="{9FBEDDB3-7251-4EA4-BE31-BB350F1B4837}" srcOrd="1" destOrd="0" presId="urn:microsoft.com/office/officeart/2008/layout/AlternatingPictureBlocks"/>
    <dgm:cxn modelId="{8E62600B-7230-46CB-A99A-17B7F173C388}" type="presParOf" srcId="{537DB961-5389-4DB6-B264-A3EC485942E1}" destId="{E22ED219-19F0-43FE-A3CF-A6B7A26805DD}" srcOrd="2" destOrd="0" presId="urn:microsoft.com/office/officeart/2008/layout/AlternatingPictureBlocks"/>
    <dgm:cxn modelId="{286569C4-0EA2-43AE-BB0C-B975BB606023}" type="presParOf" srcId="{E22ED219-19F0-43FE-A3CF-A6B7A26805DD}" destId="{12178E86-6AB2-4D99-B5DC-EA642887B35B}" srcOrd="0" destOrd="0" presId="urn:microsoft.com/office/officeart/2008/layout/AlternatingPictureBlocks"/>
    <dgm:cxn modelId="{07CE2025-58FC-4542-B2DD-EB2962C01C3D}" type="presParOf" srcId="{E22ED219-19F0-43FE-A3CF-A6B7A26805DD}" destId="{3FF9C7FE-18C0-4CBD-BE4C-F0D288A761A2}" srcOrd="1" destOrd="0" presId="urn:microsoft.com/office/officeart/2008/layout/AlternatingPictureBlocks"/>
    <dgm:cxn modelId="{724BED4E-7519-494B-BCAD-1B91C5AC3018}" type="presParOf" srcId="{537DB961-5389-4DB6-B264-A3EC485942E1}" destId="{554F577E-E9E0-4190-B4E9-180BF85E585E}" srcOrd="3" destOrd="0" presId="urn:microsoft.com/office/officeart/2008/layout/AlternatingPictureBlocks"/>
    <dgm:cxn modelId="{51B7F6EB-3C5E-4914-8F89-5E98A53819D6}" type="presParOf" srcId="{537DB961-5389-4DB6-B264-A3EC485942E1}" destId="{2E2D5F4D-A8F4-46B9-90FD-57CB8A75B9F8}" srcOrd="4" destOrd="0" presId="urn:microsoft.com/office/officeart/2008/layout/AlternatingPictureBlocks"/>
    <dgm:cxn modelId="{31B2570A-F329-4F53-BEAE-588A8C2F4DF0}" type="presParOf" srcId="{2E2D5F4D-A8F4-46B9-90FD-57CB8A75B9F8}" destId="{2A759A02-1D76-414F-BCB5-CB9F981EDEBC}" srcOrd="0" destOrd="0" presId="urn:microsoft.com/office/officeart/2008/layout/AlternatingPictureBlocks"/>
    <dgm:cxn modelId="{DA03A005-5AE4-4893-BC14-77656CB6E21A}" type="presParOf" srcId="{2E2D5F4D-A8F4-46B9-90FD-57CB8A75B9F8}" destId="{BBCE3210-102B-44BB-92A0-53A22F3E01D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960F83-F7C8-40D0-BE28-ED82529DB83E}" type="doc">
      <dgm:prSet loTypeId="urn:microsoft.com/office/officeart/2008/layout/VerticalCurvedList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166CDF94-41F3-4DF1-8C5C-BCAE8B9CDEAE}">
      <dgm:prSet phldrT="[Texto]"/>
      <dgm:spPr/>
      <dgm:t>
        <a:bodyPr/>
        <a:lstStyle/>
        <a:p>
          <a:r>
            <a:rPr lang="es-AR" b="1" i="0" u="none" dirty="0">
              <a:latin typeface="Montserrat ExtraBold" panose="00000900000000000000"/>
            </a:rPr>
            <a:t>Profundizar el impacto del Sistema: más y nuevas MiPyMEs, inclusión financiera, federalidad, entre otros.</a:t>
          </a:r>
          <a:endParaRPr lang="es-AR" b="1" dirty="0">
            <a:latin typeface="Montserrat ExtraBold" panose="00000900000000000000"/>
          </a:endParaRPr>
        </a:p>
      </dgm:t>
    </dgm:pt>
    <dgm:pt modelId="{AE325417-FB90-474A-B207-3A19CD14683C}" type="parTrans" cxnId="{5960FF25-EA90-4B43-A07A-6F16CFECE2BF}">
      <dgm:prSet/>
      <dgm:spPr/>
      <dgm:t>
        <a:bodyPr/>
        <a:lstStyle/>
        <a:p>
          <a:endParaRPr lang="es-AR"/>
        </a:p>
      </dgm:t>
    </dgm:pt>
    <dgm:pt modelId="{67A01C24-A5A4-42F0-990D-6BD698D5F518}" type="sibTrans" cxnId="{5960FF25-EA90-4B43-A07A-6F16CFECE2BF}">
      <dgm:prSet/>
      <dgm:spPr/>
      <dgm:t>
        <a:bodyPr/>
        <a:lstStyle/>
        <a:p>
          <a:endParaRPr lang="es-AR"/>
        </a:p>
      </dgm:t>
    </dgm:pt>
    <dgm:pt modelId="{02505587-0C21-4DFB-B442-6C5E6244F70C}">
      <dgm:prSet phldrT="[Texto]"/>
      <dgm:spPr/>
      <dgm:t>
        <a:bodyPr/>
        <a:lstStyle/>
        <a:p>
          <a:r>
            <a:rPr lang="es-AR" b="1" dirty="0">
              <a:latin typeface="Montserrat ExtraBold" panose="00000900000000000000"/>
            </a:rPr>
            <a:t>Potenciar mecanismos de reafianzamiento que distribuyan el riesgo.</a:t>
          </a:r>
        </a:p>
      </dgm:t>
    </dgm:pt>
    <dgm:pt modelId="{EA9E5FC9-89A4-4577-B2B6-D258AF569C13}" type="parTrans" cxnId="{B00F32E7-2B31-4CCC-8293-B2884B8393B9}">
      <dgm:prSet/>
      <dgm:spPr/>
      <dgm:t>
        <a:bodyPr/>
        <a:lstStyle/>
        <a:p>
          <a:endParaRPr lang="es-AR"/>
        </a:p>
      </dgm:t>
    </dgm:pt>
    <dgm:pt modelId="{8775EA9F-8CC2-4B8D-9960-A054D4EE3A1E}" type="sibTrans" cxnId="{B00F32E7-2B31-4CCC-8293-B2884B8393B9}">
      <dgm:prSet/>
      <dgm:spPr/>
      <dgm:t>
        <a:bodyPr/>
        <a:lstStyle/>
        <a:p>
          <a:endParaRPr lang="es-AR"/>
        </a:p>
      </dgm:t>
    </dgm:pt>
    <dgm:pt modelId="{0C2A0253-C3A1-4858-B9E2-D274AE0CE3EF}">
      <dgm:prSet phldrT="[Texto]"/>
      <dgm:spPr/>
      <dgm:t>
        <a:bodyPr/>
        <a:lstStyle/>
        <a:p>
          <a:r>
            <a:rPr lang="es-AR" b="1" i="0" u="none" dirty="0">
              <a:latin typeface="Montserrat ExtraBold" panose="00000900000000000000"/>
            </a:rPr>
            <a:t>Fortalecer la coordinación entre los FGP (nacionales y provinciales) y las SGR.</a:t>
          </a:r>
          <a:endParaRPr lang="es-AR" b="1" dirty="0">
            <a:latin typeface="Montserrat ExtraBold" panose="00000900000000000000"/>
          </a:endParaRPr>
        </a:p>
      </dgm:t>
    </dgm:pt>
    <dgm:pt modelId="{13BF475B-4F2A-443F-B034-0BB1E69BE061}" type="parTrans" cxnId="{797E14BD-7B61-4AAD-A86A-614EEF0F77EB}">
      <dgm:prSet/>
      <dgm:spPr/>
      <dgm:t>
        <a:bodyPr/>
        <a:lstStyle/>
        <a:p>
          <a:endParaRPr lang="es-AR"/>
        </a:p>
      </dgm:t>
    </dgm:pt>
    <dgm:pt modelId="{17E2E0F5-49BC-4AC1-BF60-FD3A3E8D4DBD}" type="sibTrans" cxnId="{797E14BD-7B61-4AAD-A86A-614EEF0F77EB}">
      <dgm:prSet/>
      <dgm:spPr/>
      <dgm:t>
        <a:bodyPr/>
        <a:lstStyle/>
        <a:p>
          <a:endParaRPr lang="es-AR"/>
        </a:p>
      </dgm:t>
    </dgm:pt>
    <dgm:pt modelId="{FB5CB1D0-9D41-4F3D-B0BF-0333956D40F8}">
      <dgm:prSet phldrT="[Texto]"/>
      <dgm:spPr/>
      <dgm:t>
        <a:bodyPr/>
        <a:lstStyle/>
        <a:p>
          <a:r>
            <a:rPr lang="es-AR" b="1" i="0" u="none" dirty="0">
              <a:latin typeface="Montserrat ExtraBold" panose="00000900000000000000"/>
            </a:rPr>
            <a:t>Explorar nuevos horizontes por fuera del crédito MiPyME: préstamos personales, hipotecarios y al consumo.</a:t>
          </a:r>
          <a:endParaRPr lang="es-AR" b="1" i="0" dirty="0">
            <a:latin typeface="Montserrat ExtraBold" panose="00000900000000000000"/>
          </a:endParaRPr>
        </a:p>
      </dgm:t>
    </dgm:pt>
    <dgm:pt modelId="{96350EDF-CF44-4B15-BB91-DC632DE0CF19}" type="parTrans" cxnId="{5B334398-699F-4B39-858B-256FE1FD2F32}">
      <dgm:prSet/>
      <dgm:spPr/>
      <dgm:t>
        <a:bodyPr/>
        <a:lstStyle/>
        <a:p>
          <a:endParaRPr lang="es-AR"/>
        </a:p>
      </dgm:t>
    </dgm:pt>
    <dgm:pt modelId="{D379B23F-0097-4E6E-966F-CC8EF82833A0}" type="sibTrans" cxnId="{5B334398-699F-4B39-858B-256FE1FD2F32}">
      <dgm:prSet/>
      <dgm:spPr/>
      <dgm:t>
        <a:bodyPr/>
        <a:lstStyle/>
        <a:p>
          <a:endParaRPr lang="es-AR"/>
        </a:p>
      </dgm:t>
    </dgm:pt>
    <dgm:pt modelId="{618602C0-88D2-45ED-A8B4-B18E823ECF4B}" type="pres">
      <dgm:prSet presAssocID="{45960F83-F7C8-40D0-BE28-ED82529DB83E}" presName="Name0" presStyleCnt="0">
        <dgm:presLayoutVars>
          <dgm:chMax val="7"/>
          <dgm:chPref val="7"/>
          <dgm:dir/>
        </dgm:presLayoutVars>
      </dgm:prSet>
      <dgm:spPr/>
    </dgm:pt>
    <dgm:pt modelId="{B5C04D6A-5813-4358-97BD-D6861606BAA0}" type="pres">
      <dgm:prSet presAssocID="{45960F83-F7C8-40D0-BE28-ED82529DB83E}" presName="Name1" presStyleCnt="0"/>
      <dgm:spPr/>
    </dgm:pt>
    <dgm:pt modelId="{E0E193C5-6730-4833-83B4-1DFC78DB1CBA}" type="pres">
      <dgm:prSet presAssocID="{45960F83-F7C8-40D0-BE28-ED82529DB83E}" presName="cycle" presStyleCnt="0"/>
      <dgm:spPr/>
    </dgm:pt>
    <dgm:pt modelId="{7E3EA05E-B144-4986-A11B-904BA3E2AC8B}" type="pres">
      <dgm:prSet presAssocID="{45960F83-F7C8-40D0-BE28-ED82529DB83E}" presName="srcNode" presStyleLbl="node1" presStyleIdx="0" presStyleCnt="4"/>
      <dgm:spPr/>
    </dgm:pt>
    <dgm:pt modelId="{F6C0500F-588E-4BBC-A5E6-F6018A23ABF3}" type="pres">
      <dgm:prSet presAssocID="{45960F83-F7C8-40D0-BE28-ED82529DB83E}" presName="conn" presStyleLbl="parChTrans1D2" presStyleIdx="0" presStyleCnt="1"/>
      <dgm:spPr/>
    </dgm:pt>
    <dgm:pt modelId="{400365C9-DF2A-45BE-B221-C86FDAFFEEE1}" type="pres">
      <dgm:prSet presAssocID="{45960F83-F7C8-40D0-BE28-ED82529DB83E}" presName="extraNode" presStyleLbl="node1" presStyleIdx="0" presStyleCnt="4"/>
      <dgm:spPr/>
    </dgm:pt>
    <dgm:pt modelId="{1F15C500-B7E0-4E40-AD7B-6730F1EB5FD8}" type="pres">
      <dgm:prSet presAssocID="{45960F83-F7C8-40D0-BE28-ED82529DB83E}" presName="dstNode" presStyleLbl="node1" presStyleIdx="0" presStyleCnt="4"/>
      <dgm:spPr/>
    </dgm:pt>
    <dgm:pt modelId="{DBD29269-CDA8-4390-9813-EEDCCA1F8B96}" type="pres">
      <dgm:prSet presAssocID="{166CDF94-41F3-4DF1-8C5C-BCAE8B9CDEAE}" presName="text_1" presStyleLbl="node1" presStyleIdx="0" presStyleCnt="4">
        <dgm:presLayoutVars>
          <dgm:bulletEnabled val="1"/>
        </dgm:presLayoutVars>
      </dgm:prSet>
      <dgm:spPr/>
    </dgm:pt>
    <dgm:pt modelId="{A0C8EE6F-3298-4EED-B786-B89D6B4D5856}" type="pres">
      <dgm:prSet presAssocID="{166CDF94-41F3-4DF1-8C5C-BCAE8B9CDEAE}" presName="accent_1" presStyleCnt="0"/>
      <dgm:spPr/>
    </dgm:pt>
    <dgm:pt modelId="{D04BAB43-965A-40DA-891A-D720EF0E6137}" type="pres">
      <dgm:prSet presAssocID="{166CDF94-41F3-4DF1-8C5C-BCAE8B9CDEAE}" presName="accentRepeatNode" presStyleLbl="solidFgAcc1" presStyleIdx="0" presStyleCnt="4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9FD5074-4733-4D45-B1AE-83A3A5B7B418}" type="pres">
      <dgm:prSet presAssocID="{02505587-0C21-4DFB-B442-6C5E6244F70C}" presName="text_2" presStyleLbl="node1" presStyleIdx="1" presStyleCnt="4">
        <dgm:presLayoutVars>
          <dgm:bulletEnabled val="1"/>
        </dgm:presLayoutVars>
      </dgm:prSet>
      <dgm:spPr/>
    </dgm:pt>
    <dgm:pt modelId="{43CC0A68-0977-4A06-835F-3B9FDFF3D656}" type="pres">
      <dgm:prSet presAssocID="{02505587-0C21-4DFB-B442-6C5E6244F70C}" presName="accent_2" presStyleCnt="0"/>
      <dgm:spPr/>
    </dgm:pt>
    <dgm:pt modelId="{835527CF-B73F-4BF0-AC56-093BA5A128EB}" type="pres">
      <dgm:prSet presAssocID="{02505587-0C21-4DFB-B442-6C5E6244F70C}" presName="accentRepeatNode" presStyleLbl="solidFgAcc1" presStyleIdx="1" presStyleCnt="4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F25A8F-DBF3-4177-805D-9A91A8BE94EC}" type="pres">
      <dgm:prSet presAssocID="{0C2A0253-C3A1-4858-B9E2-D274AE0CE3EF}" presName="text_3" presStyleLbl="node1" presStyleIdx="2" presStyleCnt="4">
        <dgm:presLayoutVars>
          <dgm:bulletEnabled val="1"/>
        </dgm:presLayoutVars>
      </dgm:prSet>
      <dgm:spPr/>
    </dgm:pt>
    <dgm:pt modelId="{0733BBDE-3134-4DCF-9A6A-0D18C7BC3376}" type="pres">
      <dgm:prSet presAssocID="{0C2A0253-C3A1-4858-B9E2-D274AE0CE3EF}" presName="accent_3" presStyleCnt="0"/>
      <dgm:spPr/>
    </dgm:pt>
    <dgm:pt modelId="{999E02D4-D494-4D64-92B7-3A338D056687}" type="pres">
      <dgm:prSet presAssocID="{0C2A0253-C3A1-4858-B9E2-D274AE0CE3EF}" presName="accentRepeatNode" presStyleLbl="solidFgAcc1" presStyleIdx="2" presStyleCnt="4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AE5D523-F0F2-4139-8A03-F929731E2FCC}" type="pres">
      <dgm:prSet presAssocID="{FB5CB1D0-9D41-4F3D-B0BF-0333956D40F8}" presName="text_4" presStyleLbl="node1" presStyleIdx="3" presStyleCnt="4">
        <dgm:presLayoutVars>
          <dgm:bulletEnabled val="1"/>
        </dgm:presLayoutVars>
      </dgm:prSet>
      <dgm:spPr/>
    </dgm:pt>
    <dgm:pt modelId="{50D8152F-94FC-47B9-BE9E-0EFE71D6B287}" type="pres">
      <dgm:prSet presAssocID="{FB5CB1D0-9D41-4F3D-B0BF-0333956D40F8}" presName="accent_4" presStyleCnt="0"/>
      <dgm:spPr/>
    </dgm:pt>
    <dgm:pt modelId="{EBEDF9C5-D694-4575-BEA1-65DC9981C177}" type="pres">
      <dgm:prSet presAssocID="{FB5CB1D0-9D41-4F3D-B0BF-0333956D40F8}" presName="accentRepeatNode" presStyleLbl="solidFgAcc1" presStyleIdx="3" presStyleCnt="4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960FF25-EA90-4B43-A07A-6F16CFECE2BF}" srcId="{45960F83-F7C8-40D0-BE28-ED82529DB83E}" destId="{166CDF94-41F3-4DF1-8C5C-BCAE8B9CDEAE}" srcOrd="0" destOrd="0" parTransId="{AE325417-FB90-474A-B207-3A19CD14683C}" sibTransId="{67A01C24-A5A4-42F0-990D-6BD698D5F518}"/>
    <dgm:cxn modelId="{62B4643D-7769-43E1-84F6-5606F5D3C902}" type="presOf" srcId="{0C2A0253-C3A1-4858-B9E2-D274AE0CE3EF}" destId="{BCF25A8F-DBF3-4177-805D-9A91A8BE94EC}" srcOrd="0" destOrd="0" presId="urn:microsoft.com/office/officeart/2008/layout/VerticalCurvedList"/>
    <dgm:cxn modelId="{D5946765-E9EE-4E63-BD96-099244CEFE63}" type="presOf" srcId="{45960F83-F7C8-40D0-BE28-ED82529DB83E}" destId="{618602C0-88D2-45ED-A8B4-B18E823ECF4B}" srcOrd="0" destOrd="0" presId="urn:microsoft.com/office/officeart/2008/layout/VerticalCurvedList"/>
    <dgm:cxn modelId="{01EBBF51-5CE1-4881-AC73-EE252869D927}" type="presOf" srcId="{67A01C24-A5A4-42F0-990D-6BD698D5F518}" destId="{F6C0500F-588E-4BBC-A5E6-F6018A23ABF3}" srcOrd="0" destOrd="0" presId="urn:microsoft.com/office/officeart/2008/layout/VerticalCurvedList"/>
    <dgm:cxn modelId="{48FF0591-4380-4206-B807-B78C221C8F16}" type="presOf" srcId="{FB5CB1D0-9D41-4F3D-B0BF-0333956D40F8}" destId="{9AE5D523-F0F2-4139-8A03-F929731E2FCC}" srcOrd="0" destOrd="0" presId="urn:microsoft.com/office/officeart/2008/layout/VerticalCurvedList"/>
    <dgm:cxn modelId="{5B334398-699F-4B39-858B-256FE1FD2F32}" srcId="{45960F83-F7C8-40D0-BE28-ED82529DB83E}" destId="{FB5CB1D0-9D41-4F3D-B0BF-0333956D40F8}" srcOrd="3" destOrd="0" parTransId="{96350EDF-CF44-4B15-BB91-DC632DE0CF19}" sibTransId="{D379B23F-0097-4E6E-966F-CC8EF82833A0}"/>
    <dgm:cxn modelId="{99AD8DB5-5874-49EE-9FB2-CD1611772ED5}" type="presOf" srcId="{02505587-0C21-4DFB-B442-6C5E6244F70C}" destId="{19FD5074-4733-4D45-B1AE-83A3A5B7B418}" srcOrd="0" destOrd="0" presId="urn:microsoft.com/office/officeart/2008/layout/VerticalCurvedList"/>
    <dgm:cxn modelId="{797E14BD-7B61-4AAD-A86A-614EEF0F77EB}" srcId="{45960F83-F7C8-40D0-BE28-ED82529DB83E}" destId="{0C2A0253-C3A1-4858-B9E2-D274AE0CE3EF}" srcOrd="2" destOrd="0" parTransId="{13BF475B-4F2A-443F-B034-0BB1E69BE061}" sibTransId="{17E2E0F5-49BC-4AC1-BF60-FD3A3E8D4DBD}"/>
    <dgm:cxn modelId="{B00F32E7-2B31-4CCC-8293-B2884B8393B9}" srcId="{45960F83-F7C8-40D0-BE28-ED82529DB83E}" destId="{02505587-0C21-4DFB-B442-6C5E6244F70C}" srcOrd="1" destOrd="0" parTransId="{EA9E5FC9-89A4-4577-B2B6-D258AF569C13}" sibTransId="{8775EA9F-8CC2-4B8D-9960-A054D4EE3A1E}"/>
    <dgm:cxn modelId="{D739B0F3-2CFF-4B7B-BBA9-F4C461A40B38}" type="presOf" srcId="{166CDF94-41F3-4DF1-8C5C-BCAE8B9CDEAE}" destId="{DBD29269-CDA8-4390-9813-EEDCCA1F8B96}" srcOrd="0" destOrd="0" presId="urn:microsoft.com/office/officeart/2008/layout/VerticalCurvedList"/>
    <dgm:cxn modelId="{401EB3F9-597D-425A-B8FE-844D127E0151}" type="presParOf" srcId="{618602C0-88D2-45ED-A8B4-B18E823ECF4B}" destId="{B5C04D6A-5813-4358-97BD-D6861606BAA0}" srcOrd="0" destOrd="0" presId="urn:microsoft.com/office/officeart/2008/layout/VerticalCurvedList"/>
    <dgm:cxn modelId="{4A14FC49-0436-48E5-BB3B-4C1C2CE6F6D1}" type="presParOf" srcId="{B5C04D6A-5813-4358-97BD-D6861606BAA0}" destId="{E0E193C5-6730-4833-83B4-1DFC78DB1CBA}" srcOrd="0" destOrd="0" presId="urn:microsoft.com/office/officeart/2008/layout/VerticalCurvedList"/>
    <dgm:cxn modelId="{32B87EA0-C590-4583-85BF-C82BA64ACFEB}" type="presParOf" srcId="{E0E193C5-6730-4833-83B4-1DFC78DB1CBA}" destId="{7E3EA05E-B144-4986-A11B-904BA3E2AC8B}" srcOrd="0" destOrd="0" presId="urn:microsoft.com/office/officeart/2008/layout/VerticalCurvedList"/>
    <dgm:cxn modelId="{E78E1B4B-69F9-4428-BD96-25CEBB373588}" type="presParOf" srcId="{E0E193C5-6730-4833-83B4-1DFC78DB1CBA}" destId="{F6C0500F-588E-4BBC-A5E6-F6018A23ABF3}" srcOrd="1" destOrd="0" presId="urn:microsoft.com/office/officeart/2008/layout/VerticalCurvedList"/>
    <dgm:cxn modelId="{DDB6973C-C597-41B6-B38E-5F5220E3114F}" type="presParOf" srcId="{E0E193C5-6730-4833-83B4-1DFC78DB1CBA}" destId="{400365C9-DF2A-45BE-B221-C86FDAFFEEE1}" srcOrd="2" destOrd="0" presId="urn:microsoft.com/office/officeart/2008/layout/VerticalCurvedList"/>
    <dgm:cxn modelId="{6C7AA910-BD4B-45C5-85FC-70F3B816C20B}" type="presParOf" srcId="{E0E193C5-6730-4833-83B4-1DFC78DB1CBA}" destId="{1F15C500-B7E0-4E40-AD7B-6730F1EB5FD8}" srcOrd="3" destOrd="0" presId="urn:microsoft.com/office/officeart/2008/layout/VerticalCurvedList"/>
    <dgm:cxn modelId="{99C35C72-3886-4A49-B1C8-7A6EB3300003}" type="presParOf" srcId="{B5C04D6A-5813-4358-97BD-D6861606BAA0}" destId="{DBD29269-CDA8-4390-9813-EEDCCA1F8B96}" srcOrd="1" destOrd="0" presId="urn:microsoft.com/office/officeart/2008/layout/VerticalCurvedList"/>
    <dgm:cxn modelId="{B5EAC74F-2AF7-4453-A4EB-B5EA20245EA2}" type="presParOf" srcId="{B5C04D6A-5813-4358-97BD-D6861606BAA0}" destId="{A0C8EE6F-3298-4EED-B786-B89D6B4D5856}" srcOrd="2" destOrd="0" presId="urn:microsoft.com/office/officeart/2008/layout/VerticalCurvedList"/>
    <dgm:cxn modelId="{75EEA078-4609-4CD1-BBE8-5AC4521FAB3D}" type="presParOf" srcId="{A0C8EE6F-3298-4EED-B786-B89D6B4D5856}" destId="{D04BAB43-965A-40DA-891A-D720EF0E6137}" srcOrd="0" destOrd="0" presId="urn:microsoft.com/office/officeart/2008/layout/VerticalCurvedList"/>
    <dgm:cxn modelId="{FB255BAF-2F5D-4597-B536-E1BCEEF0F43E}" type="presParOf" srcId="{B5C04D6A-5813-4358-97BD-D6861606BAA0}" destId="{19FD5074-4733-4D45-B1AE-83A3A5B7B418}" srcOrd="3" destOrd="0" presId="urn:microsoft.com/office/officeart/2008/layout/VerticalCurvedList"/>
    <dgm:cxn modelId="{56461A87-8524-4A8E-B26F-CB5ED84820F5}" type="presParOf" srcId="{B5C04D6A-5813-4358-97BD-D6861606BAA0}" destId="{43CC0A68-0977-4A06-835F-3B9FDFF3D656}" srcOrd="4" destOrd="0" presId="urn:microsoft.com/office/officeart/2008/layout/VerticalCurvedList"/>
    <dgm:cxn modelId="{8FBB1B6B-4ACB-4B56-9AFE-5428C137E966}" type="presParOf" srcId="{43CC0A68-0977-4A06-835F-3B9FDFF3D656}" destId="{835527CF-B73F-4BF0-AC56-093BA5A128EB}" srcOrd="0" destOrd="0" presId="urn:microsoft.com/office/officeart/2008/layout/VerticalCurvedList"/>
    <dgm:cxn modelId="{EA1A77F2-BFD6-4F17-809A-F8776609BCB9}" type="presParOf" srcId="{B5C04D6A-5813-4358-97BD-D6861606BAA0}" destId="{BCF25A8F-DBF3-4177-805D-9A91A8BE94EC}" srcOrd="5" destOrd="0" presId="urn:microsoft.com/office/officeart/2008/layout/VerticalCurvedList"/>
    <dgm:cxn modelId="{61A21224-276A-47D0-95FE-F95CBA2487F3}" type="presParOf" srcId="{B5C04D6A-5813-4358-97BD-D6861606BAA0}" destId="{0733BBDE-3134-4DCF-9A6A-0D18C7BC3376}" srcOrd="6" destOrd="0" presId="urn:microsoft.com/office/officeart/2008/layout/VerticalCurvedList"/>
    <dgm:cxn modelId="{38F1901C-A1AA-4F0C-B255-04E1ABD8230E}" type="presParOf" srcId="{0733BBDE-3134-4DCF-9A6A-0D18C7BC3376}" destId="{999E02D4-D494-4D64-92B7-3A338D056687}" srcOrd="0" destOrd="0" presId="urn:microsoft.com/office/officeart/2008/layout/VerticalCurvedList"/>
    <dgm:cxn modelId="{B10D0CED-81AE-4A6D-8B6E-F6A8AA44DF9E}" type="presParOf" srcId="{B5C04D6A-5813-4358-97BD-D6861606BAA0}" destId="{9AE5D523-F0F2-4139-8A03-F929731E2FCC}" srcOrd="7" destOrd="0" presId="urn:microsoft.com/office/officeart/2008/layout/VerticalCurvedList"/>
    <dgm:cxn modelId="{5D02E3F5-932F-4B0C-9F4A-251CAB487ED1}" type="presParOf" srcId="{B5C04D6A-5813-4358-97BD-D6861606BAA0}" destId="{50D8152F-94FC-47B9-BE9E-0EFE71D6B287}" srcOrd="8" destOrd="0" presId="urn:microsoft.com/office/officeart/2008/layout/VerticalCurvedList"/>
    <dgm:cxn modelId="{D2A9E1A6-D9ED-422E-B5C9-5940973C85AF}" type="presParOf" srcId="{50D8152F-94FC-47B9-BE9E-0EFE71D6B287}" destId="{EBEDF9C5-D694-4575-BEA1-65DC9981C1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F5E9D-B48F-4DDE-8763-4BDE6CDF068D}">
      <dsp:nvSpPr>
        <dsp:cNvPr id="0" name=""/>
        <dsp:cNvSpPr/>
      </dsp:nvSpPr>
      <dsp:spPr>
        <a:xfrm>
          <a:off x="3567951" y="1835682"/>
          <a:ext cx="2693896" cy="269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400" b="1" kern="1200" dirty="0">
              <a:latin typeface="Montserrat ExtraBold" panose="00000900000000000000"/>
            </a:rPr>
            <a:t>SGR FGP</a:t>
          </a:r>
        </a:p>
      </dsp:txBody>
      <dsp:txXfrm>
        <a:off x="3962463" y="2230194"/>
        <a:ext cx="1904872" cy="1904872"/>
      </dsp:txXfrm>
    </dsp:sp>
    <dsp:sp modelId="{573922B5-B635-43E7-9DEB-9DD8BA7C5DB3}">
      <dsp:nvSpPr>
        <dsp:cNvPr id="0" name=""/>
        <dsp:cNvSpPr/>
      </dsp:nvSpPr>
      <dsp:spPr>
        <a:xfrm rot="13333059">
          <a:off x="3396703" y="1721355"/>
          <a:ext cx="442084" cy="568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700" kern="1200"/>
        </a:p>
      </dsp:txBody>
      <dsp:txXfrm rot="10800000">
        <a:off x="3512126" y="1879657"/>
        <a:ext cx="309459" cy="341231"/>
      </dsp:txXfrm>
    </dsp:sp>
    <dsp:sp modelId="{C9920908-68CF-461B-BCB5-BC5306C89E58}">
      <dsp:nvSpPr>
        <dsp:cNvPr id="0" name=""/>
        <dsp:cNvSpPr/>
      </dsp:nvSpPr>
      <dsp:spPr>
        <a:xfrm>
          <a:off x="2305300" y="761974"/>
          <a:ext cx="1142486" cy="11424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b="1" kern="1200" dirty="0">
              <a:latin typeface="Montserrat ExtraBold" panose="00000900000000000000"/>
            </a:rPr>
            <a:t>SePyME</a:t>
          </a:r>
        </a:p>
      </dsp:txBody>
      <dsp:txXfrm>
        <a:off x="2472613" y="929287"/>
        <a:ext cx="807860" cy="807860"/>
      </dsp:txXfrm>
    </dsp:sp>
    <dsp:sp modelId="{8AA3331D-3CFD-48E1-82DA-53212CC5C2B2}">
      <dsp:nvSpPr>
        <dsp:cNvPr id="0" name=""/>
        <dsp:cNvSpPr/>
      </dsp:nvSpPr>
      <dsp:spPr>
        <a:xfrm rot="18997686">
          <a:off x="5961700" y="1715783"/>
          <a:ext cx="409750" cy="568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700" kern="1200"/>
        </a:p>
      </dsp:txBody>
      <dsp:txXfrm>
        <a:off x="5978485" y="1871734"/>
        <a:ext cx="286825" cy="341231"/>
      </dsp:txXfrm>
    </dsp:sp>
    <dsp:sp modelId="{4BB51EDC-534B-4389-AF29-D752BB991326}">
      <dsp:nvSpPr>
        <dsp:cNvPr id="0" name=""/>
        <dsp:cNvSpPr/>
      </dsp:nvSpPr>
      <dsp:spPr>
        <a:xfrm>
          <a:off x="6299998" y="763183"/>
          <a:ext cx="1142486" cy="11424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b="1" kern="1200" dirty="0">
              <a:latin typeface="Montserrat ExtraBold" panose="00000900000000000000"/>
            </a:rPr>
            <a:t>CNV</a:t>
          </a:r>
        </a:p>
      </dsp:txBody>
      <dsp:txXfrm>
        <a:off x="6467311" y="930496"/>
        <a:ext cx="807860" cy="807860"/>
      </dsp:txXfrm>
    </dsp:sp>
    <dsp:sp modelId="{63458EF0-78CA-43AA-9993-7736C89ED19D}">
      <dsp:nvSpPr>
        <dsp:cNvPr id="0" name=""/>
        <dsp:cNvSpPr/>
      </dsp:nvSpPr>
      <dsp:spPr>
        <a:xfrm rot="2795877">
          <a:off x="5903810" y="4204252"/>
          <a:ext cx="492365" cy="568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700" kern="1200"/>
        </a:p>
      </dsp:txBody>
      <dsp:txXfrm>
        <a:off x="5926918" y="4264336"/>
        <a:ext cx="344656" cy="341231"/>
      </dsp:txXfrm>
    </dsp:sp>
    <dsp:sp modelId="{021676EF-A9CF-4030-B037-FF96833F4073}">
      <dsp:nvSpPr>
        <dsp:cNvPr id="0" name=""/>
        <dsp:cNvSpPr/>
      </dsp:nvSpPr>
      <dsp:spPr>
        <a:xfrm>
          <a:off x="6299994" y="4680008"/>
          <a:ext cx="1142486" cy="11424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b="1" kern="1200" dirty="0">
              <a:latin typeface="Montserrat ExtraBold" panose="00000900000000000000"/>
            </a:rPr>
            <a:t>BCRA</a:t>
          </a:r>
        </a:p>
      </dsp:txBody>
      <dsp:txXfrm>
        <a:off x="6467307" y="4847321"/>
        <a:ext cx="807860" cy="807860"/>
      </dsp:txXfrm>
    </dsp:sp>
    <dsp:sp modelId="{6D9D6486-0790-43E2-A32E-4C1A3B54ED1B}">
      <dsp:nvSpPr>
        <dsp:cNvPr id="0" name=""/>
        <dsp:cNvSpPr/>
      </dsp:nvSpPr>
      <dsp:spPr>
        <a:xfrm rot="8074836">
          <a:off x="3371493" y="4198846"/>
          <a:ext cx="523469" cy="568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700" kern="1200"/>
        </a:p>
      </dsp:txBody>
      <dsp:txXfrm rot="10800000">
        <a:off x="3505128" y="4256662"/>
        <a:ext cx="366428" cy="341231"/>
      </dsp:txXfrm>
    </dsp:sp>
    <dsp:sp modelId="{6B00C3E2-095A-4826-B7A7-77241F2C4C61}">
      <dsp:nvSpPr>
        <dsp:cNvPr id="0" name=""/>
        <dsp:cNvSpPr/>
      </dsp:nvSpPr>
      <dsp:spPr>
        <a:xfrm>
          <a:off x="2303991" y="4681133"/>
          <a:ext cx="1142486" cy="11424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b="1" kern="1200" dirty="0">
              <a:latin typeface="Montserrat ExtraBold" panose="00000900000000000000"/>
            </a:rPr>
            <a:t>ARCA</a:t>
          </a:r>
        </a:p>
      </dsp:txBody>
      <dsp:txXfrm>
        <a:off x="2471304" y="4848446"/>
        <a:ext cx="807860" cy="807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A5928-FAA1-4ADD-A3D6-A82D60425A91}">
      <dsp:nvSpPr>
        <dsp:cNvPr id="0" name=""/>
        <dsp:cNvSpPr/>
      </dsp:nvSpPr>
      <dsp:spPr>
        <a:xfrm>
          <a:off x="0" y="536283"/>
          <a:ext cx="8128000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58216" rIns="63082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b="0" kern="1200" dirty="0">
              <a:latin typeface="Montserrat ExtraBold" panose="00000900000000000000"/>
            </a:rPr>
            <a:t>MiPyMEs asistidas: al menos 300 por año.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b="0" kern="1200" dirty="0">
              <a:latin typeface="Montserrat ExtraBold" panose="00000900000000000000"/>
            </a:rPr>
            <a:t>Se exige un grado de utilización mínimo del fondo que se pondera por plazo de las garantías y tramo de la MiPyME.</a:t>
          </a:r>
        </a:p>
      </dsp:txBody>
      <dsp:txXfrm>
        <a:off x="0" y="536283"/>
        <a:ext cx="8128000" cy="1593900"/>
      </dsp:txXfrm>
    </dsp:sp>
    <dsp:sp modelId="{C9481352-ECA7-45C0-8D81-A9310A2DD2C6}">
      <dsp:nvSpPr>
        <dsp:cNvPr id="0" name=""/>
        <dsp:cNvSpPr/>
      </dsp:nvSpPr>
      <dsp:spPr>
        <a:xfrm>
          <a:off x="406400" y="211563"/>
          <a:ext cx="5689600" cy="649440"/>
        </a:xfrm>
        <a:prstGeom prst="roundRect">
          <a:avLst/>
        </a:prstGeom>
        <a:solidFill>
          <a:srgbClr val="004D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b="1" kern="1200" dirty="0">
              <a:latin typeface="Montserrat ExtraBold" panose="00000900000000000000"/>
            </a:rPr>
            <a:t>Generales</a:t>
          </a:r>
        </a:p>
      </dsp:txBody>
      <dsp:txXfrm>
        <a:off x="438103" y="243266"/>
        <a:ext cx="5626194" cy="586034"/>
      </dsp:txXfrm>
    </dsp:sp>
    <dsp:sp modelId="{58D3B138-5E56-4C0B-8BC1-ED734A6D7011}">
      <dsp:nvSpPr>
        <dsp:cNvPr id="0" name=""/>
        <dsp:cNvSpPr/>
      </dsp:nvSpPr>
      <dsp:spPr>
        <a:xfrm>
          <a:off x="0" y="2573703"/>
          <a:ext cx="8128000" cy="2633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58216" rIns="63082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b="0" kern="1200" dirty="0">
              <a:latin typeface="Montserrat ExtraBold" panose="00000900000000000000"/>
            </a:rPr>
            <a:t>Nivel de apalancamiento mínimo: 270%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b="0" kern="1200" dirty="0">
              <a:latin typeface="Montserrat ExtraBold" panose="00000900000000000000"/>
            </a:rPr>
            <a:t>MiPyMEs con garantías vigentes: 1 cada $28 millones (USD 20.000).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b="0" kern="1200" dirty="0">
              <a:latin typeface="Montserrat ExtraBold" panose="00000900000000000000"/>
            </a:rPr>
            <a:t>Nuevas MiPyMEs asistidas: 1 cada $210 millones (USD 155.000).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b="0" kern="1200" dirty="0">
              <a:latin typeface="Montserrat ExtraBold" panose="00000900000000000000"/>
            </a:rPr>
            <a:t>Plazo de garantías: s</a:t>
          </a:r>
          <a:r>
            <a:rPr lang="es-AR" sz="2200" kern="1200" dirty="0"/>
            <a:t>e incentiva el plazo mayor a 36 meses</a:t>
          </a:r>
          <a:endParaRPr lang="es-AR" sz="2200" b="0" kern="1200" dirty="0">
            <a:latin typeface="Montserrat ExtraBold" panose="00000900000000000000"/>
          </a:endParaRPr>
        </a:p>
      </dsp:txBody>
      <dsp:txXfrm>
        <a:off x="0" y="2573703"/>
        <a:ext cx="8128000" cy="2633399"/>
      </dsp:txXfrm>
    </dsp:sp>
    <dsp:sp modelId="{4772DF99-F2B1-4247-A2F3-6A0DEAE00CB5}">
      <dsp:nvSpPr>
        <dsp:cNvPr id="0" name=""/>
        <dsp:cNvSpPr/>
      </dsp:nvSpPr>
      <dsp:spPr>
        <a:xfrm>
          <a:off x="406400" y="2248983"/>
          <a:ext cx="5689600" cy="649440"/>
        </a:xfrm>
        <a:prstGeom prst="roundRect">
          <a:avLst/>
        </a:prstGeom>
        <a:solidFill>
          <a:srgbClr val="004D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b="1" kern="1200" dirty="0">
              <a:latin typeface="Montserrat ExtraBold" panose="00000900000000000000"/>
            </a:rPr>
            <a:t>Para incrementar el FDR</a:t>
          </a:r>
        </a:p>
      </dsp:txBody>
      <dsp:txXfrm>
        <a:off x="438103" y="2280686"/>
        <a:ext cx="5626194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7C34F-6B3A-48EF-82BE-9E426D949B73}">
      <dsp:nvSpPr>
        <dsp:cNvPr id="0" name=""/>
        <dsp:cNvSpPr/>
      </dsp:nvSpPr>
      <dsp:spPr>
        <a:xfrm rot="5400000">
          <a:off x="-394780" y="395205"/>
          <a:ext cx="2631867" cy="1842307"/>
        </a:xfrm>
        <a:prstGeom prst="chevron">
          <a:avLst/>
        </a:prstGeom>
        <a:solidFill>
          <a:srgbClr val="004D7C"/>
        </a:solid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5100" kern="1200" dirty="0"/>
            <a:t>2020</a:t>
          </a:r>
        </a:p>
      </dsp:txBody>
      <dsp:txXfrm rot="-5400000">
        <a:off x="1" y="921579"/>
        <a:ext cx="1842307" cy="789560"/>
      </dsp:txXfrm>
    </dsp:sp>
    <dsp:sp modelId="{396F0C0F-AB32-4EF0-A6D8-4AC9B2858610}">
      <dsp:nvSpPr>
        <dsp:cNvPr id="0" name=""/>
        <dsp:cNvSpPr/>
      </dsp:nvSpPr>
      <dsp:spPr>
        <a:xfrm rot="5400000">
          <a:off x="3855159" y="-2012426"/>
          <a:ext cx="1710713" cy="5736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500" b="1" kern="1200" dirty="0">
              <a:latin typeface="Montserrat ExtraBold" panose="00000900000000000000"/>
            </a:rPr>
            <a:t>16.000 PyMEs con garantías vigentes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500" b="1" kern="1200" dirty="0">
              <a:latin typeface="Montserrat ExtraBold" panose="00000900000000000000"/>
            </a:rPr>
            <a:t>$69.000 millones de Saldo Vigente (USD 1.100 millones)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500" b="1" kern="1200" dirty="0">
              <a:latin typeface="Montserrat ExtraBold" panose="00000900000000000000"/>
            </a:rPr>
            <a:t>9% de Mora</a:t>
          </a:r>
        </a:p>
      </dsp:txBody>
      <dsp:txXfrm rot="-5400000">
        <a:off x="1842307" y="83936"/>
        <a:ext cx="5652907" cy="1543693"/>
      </dsp:txXfrm>
    </dsp:sp>
    <dsp:sp modelId="{DCD83DD6-4C9A-4B3C-9C95-670269D0ABB4}">
      <dsp:nvSpPr>
        <dsp:cNvPr id="0" name=""/>
        <dsp:cNvSpPr/>
      </dsp:nvSpPr>
      <dsp:spPr>
        <a:xfrm rot="5400000">
          <a:off x="-394780" y="2744062"/>
          <a:ext cx="2631867" cy="1842307"/>
        </a:xfrm>
        <a:prstGeom prst="chevron">
          <a:avLst/>
        </a:prstGeom>
        <a:solidFill>
          <a:srgbClr val="004D7C"/>
        </a:solid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5100" kern="1200" dirty="0"/>
            <a:t>2025</a:t>
          </a:r>
        </a:p>
      </dsp:txBody>
      <dsp:txXfrm rot="-5400000">
        <a:off x="1" y="3270436"/>
        <a:ext cx="1842307" cy="789560"/>
      </dsp:txXfrm>
    </dsp:sp>
    <dsp:sp modelId="{8B3FB60B-C360-4DD0-BCBB-0D30065CBBFD}">
      <dsp:nvSpPr>
        <dsp:cNvPr id="0" name=""/>
        <dsp:cNvSpPr/>
      </dsp:nvSpPr>
      <dsp:spPr>
        <a:xfrm rot="5400000">
          <a:off x="3855159" y="336430"/>
          <a:ext cx="1710713" cy="5736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500" b="1" kern="1200" dirty="0">
              <a:latin typeface="Montserrat ExtraBold" panose="00000900000000000000"/>
            </a:rPr>
            <a:t>43.000 PyMEs con garantías vigentes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500" b="1" kern="1200" dirty="0">
              <a:latin typeface="Montserrat ExtraBold" panose="00000900000000000000"/>
            </a:rPr>
            <a:t>$3.1 billones de Saldo Vigente (USD 2.500 millones)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500" b="1" kern="1200" dirty="0">
              <a:latin typeface="Montserrat ExtraBold" panose="00000900000000000000"/>
            </a:rPr>
            <a:t>1,5% de Mora</a:t>
          </a:r>
        </a:p>
      </dsp:txBody>
      <dsp:txXfrm rot="-5400000">
        <a:off x="1842307" y="2432792"/>
        <a:ext cx="5652907" cy="1543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C3AD3-5130-440E-8D3C-9E818F14C93B}">
      <dsp:nvSpPr>
        <dsp:cNvPr id="0" name=""/>
        <dsp:cNvSpPr/>
      </dsp:nvSpPr>
      <dsp:spPr>
        <a:xfrm rot="10800000">
          <a:off x="3967326" y="43844"/>
          <a:ext cx="3188848" cy="1498620"/>
        </a:xfrm>
        <a:prstGeom prst="homePlate">
          <a:avLst/>
        </a:prstGeom>
        <a:solidFill>
          <a:srgbClr val="004D7C"/>
        </a:solid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85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i="0" kern="1200" dirty="0">
              <a:latin typeface="Montserrat ExtraBold" panose="00000900000000000000"/>
            </a:rPr>
            <a:t>Aportes sin beneficio fiscal</a:t>
          </a:r>
        </a:p>
      </dsp:txBody>
      <dsp:txXfrm rot="10800000">
        <a:off x="4341981" y="43844"/>
        <a:ext cx="2814193" cy="1498620"/>
      </dsp:txXfrm>
    </dsp:sp>
    <dsp:sp modelId="{E68362E3-4DA4-429E-B18D-BB2867019C9C}">
      <dsp:nvSpPr>
        <dsp:cNvPr id="0" name=""/>
        <dsp:cNvSpPr/>
      </dsp:nvSpPr>
      <dsp:spPr>
        <a:xfrm>
          <a:off x="1825900" y="294"/>
          <a:ext cx="1498620" cy="149862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3AF99-D954-4C7C-BB73-F6F130ADDC93}">
      <dsp:nvSpPr>
        <dsp:cNvPr id="0" name=""/>
        <dsp:cNvSpPr/>
      </dsp:nvSpPr>
      <dsp:spPr>
        <a:xfrm rot="10800000">
          <a:off x="3966744" y="1946264"/>
          <a:ext cx="3189624" cy="1498620"/>
        </a:xfrm>
        <a:prstGeom prst="homePlate">
          <a:avLst/>
        </a:prstGeom>
        <a:solidFill>
          <a:srgbClr val="004D7C"/>
        </a:solid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85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latin typeface="Montserrat ExtraBold" panose="00000900000000000000"/>
            </a:rPr>
            <a:t>Línea de Coavales con FOGAR</a:t>
          </a:r>
        </a:p>
      </dsp:txBody>
      <dsp:txXfrm rot="10800000">
        <a:off x="4341399" y="1946264"/>
        <a:ext cx="2814969" cy="1498620"/>
      </dsp:txXfrm>
    </dsp:sp>
    <dsp:sp modelId="{06EC1526-DF8D-4FB8-8CBC-7D51097F3D13}">
      <dsp:nvSpPr>
        <dsp:cNvPr id="0" name=""/>
        <dsp:cNvSpPr/>
      </dsp:nvSpPr>
      <dsp:spPr>
        <a:xfrm>
          <a:off x="1793036" y="1946264"/>
          <a:ext cx="1498620" cy="1498620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3000" r="-3000"/>
          </a:stretch>
        </a:blip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36192-CA48-4983-8C14-1914D68C6538}">
      <dsp:nvSpPr>
        <dsp:cNvPr id="0" name=""/>
        <dsp:cNvSpPr/>
      </dsp:nvSpPr>
      <dsp:spPr>
        <a:xfrm rot="10800000">
          <a:off x="3966744" y="3892234"/>
          <a:ext cx="3189624" cy="1498620"/>
        </a:xfrm>
        <a:prstGeom prst="homePlate">
          <a:avLst/>
        </a:prstGeom>
        <a:solidFill>
          <a:srgbClr val="004D7C"/>
        </a:solid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85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i="0" kern="1200" dirty="0">
              <a:latin typeface="Montserrat ExtraBold" panose="00000900000000000000"/>
            </a:rPr>
            <a:t>Sindicados</a:t>
          </a:r>
        </a:p>
      </dsp:txBody>
      <dsp:txXfrm rot="10800000">
        <a:off x="4341399" y="3892234"/>
        <a:ext cx="2814969" cy="1498620"/>
      </dsp:txXfrm>
    </dsp:sp>
    <dsp:sp modelId="{0D4F4724-1007-412C-AF0F-F736972F7112}">
      <dsp:nvSpPr>
        <dsp:cNvPr id="0" name=""/>
        <dsp:cNvSpPr/>
      </dsp:nvSpPr>
      <dsp:spPr>
        <a:xfrm>
          <a:off x="1825706" y="3892234"/>
          <a:ext cx="1498620" cy="14986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C3AD3-5130-440E-8D3C-9E818F14C93B}">
      <dsp:nvSpPr>
        <dsp:cNvPr id="0" name=""/>
        <dsp:cNvSpPr/>
      </dsp:nvSpPr>
      <dsp:spPr>
        <a:xfrm rot="10800000">
          <a:off x="407936" y="0"/>
          <a:ext cx="9874987" cy="1454959"/>
        </a:xfrm>
        <a:prstGeom prst="homePlate">
          <a:avLst/>
        </a:prstGeom>
        <a:solidFill>
          <a:srgbClr val="004D7C"/>
        </a:solid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5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b="1" kern="1200" dirty="0">
              <a:latin typeface="Montserrat ExtraBold" panose="00000900000000000000"/>
              <a:ea typeface="+mn-ea"/>
              <a:cs typeface="+mn-cs"/>
            </a:rPr>
            <a:t>   Aportes sin beneficio fiscal: La normativa permite realizar aportes sin beneficio fiscal con el fin de potenciar la asistencia a PyMEs.</a:t>
          </a:r>
        </a:p>
      </dsp:txBody>
      <dsp:txXfrm rot="10800000">
        <a:off x="771676" y="0"/>
        <a:ext cx="9511247" cy="1454959"/>
      </dsp:txXfrm>
    </dsp:sp>
    <dsp:sp modelId="{E68362E3-4DA4-429E-B18D-BB2867019C9C}">
      <dsp:nvSpPr>
        <dsp:cNvPr id="0" name=""/>
        <dsp:cNvSpPr/>
      </dsp:nvSpPr>
      <dsp:spPr>
        <a:xfrm>
          <a:off x="0" y="0"/>
          <a:ext cx="1454959" cy="145495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3AF99-D954-4C7C-BB73-F6F130ADDC93}">
      <dsp:nvSpPr>
        <dsp:cNvPr id="0" name=""/>
        <dsp:cNvSpPr/>
      </dsp:nvSpPr>
      <dsp:spPr>
        <a:xfrm rot="10800000">
          <a:off x="360907" y="1889990"/>
          <a:ext cx="9969044" cy="1454959"/>
        </a:xfrm>
        <a:prstGeom prst="homePlate">
          <a:avLst/>
        </a:prstGeom>
        <a:solidFill>
          <a:srgbClr val="004D7C"/>
        </a:solid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5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b="1" kern="1200" dirty="0">
              <a:latin typeface="Montserrat ExtraBold" panose="00000900000000000000"/>
            </a:rPr>
            <a:t> </a:t>
          </a:r>
          <a:r>
            <a:rPr lang="es-AR" sz="2000" b="1" i="0" u="none" kern="1200" dirty="0">
              <a:latin typeface="Montserrat ExtraBold" panose="00000900000000000000"/>
            </a:rPr>
            <a:t>Línea de Coavales SGR-FOGAR: $400.000 millones (USD 300 millones) para coavalar operaciones entre las SGR y el Fondo de Garantías Argentino, absorbiendo el 50% del riesgo cada una. </a:t>
          </a:r>
          <a:endParaRPr lang="es-AR" sz="2000" b="1" kern="1200" dirty="0">
            <a:latin typeface="Montserrat ExtraBold" panose="00000900000000000000"/>
          </a:endParaRPr>
        </a:p>
      </dsp:txBody>
      <dsp:txXfrm rot="10800000">
        <a:off x="724647" y="1889990"/>
        <a:ext cx="9605304" cy="1454959"/>
      </dsp:txXfrm>
    </dsp:sp>
    <dsp:sp modelId="{06EC1526-DF8D-4FB8-8CBC-7D51097F3D13}">
      <dsp:nvSpPr>
        <dsp:cNvPr id="0" name=""/>
        <dsp:cNvSpPr/>
      </dsp:nvSpPr>
      <dsp:spPr>
        <a:xfrm>
          <a:off x="0" y="1818639"/>
          <a:ext cx="1454959" cy="145495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36192-CA48-4983-8C14-1914D68C6538}">
      <dsp:nvSpPr>
        <dsp:cNvPr id="0" name=""/>
        <dsp:cNvSpPr/>
      </dsp:nvSpPr>
      <dsp:spPr>
        <a:xfrm rot="10800000">
          <a:off x="899517" y="3769663"/>
          <a:ext cx="9411523" cy="1454959"/>
        </a:xfrm>
        <a:prstGeom prst="homePlate">
          <a:avLst/>
        </a:prstGeom>
        <a:solidFill>
          <a:srgbClr val="004D7C"/>
        </a:solid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5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b="1" i="0" kern="1200" dirty="0">
              <a:latin typeface="Montserrat ExtraBold" panose="00000900000000000000"/>
            </a:rPr>
            <a:t>Sindicados: </a:t>
          </a:r>
          <a:r>
            <a:rPr lang="es-AR" sz="2000" b="1" i="0" u="none" kern="1200" dirty="0">
              <a:latin typeface="Montserrat ExtraBold" panose="00000900000000000000"/>
            </a:rPr>
            <a:t>Son líneas de asistencia donde el riesgo es compartido entre más de una SGR. Permite llegar a segmentos de mayor riesgo.</a:t>
          </a:r>
          <a:endParaRPr lang="es-AR" sz="2000" b="1" i="0" kern="1200" dirty="0">
            <a:latin typeface="Montserrat ExtraBold" panose="00000900000000000000"/>
          </a:endParaRPr>
        </a:p>
      </dsp:txBody>
      <dsp:txXfrm rot="10800000">
        <a:off x="1263257" y="3769663"/>
        <a:ext cx="9047783" cy="1454959"/>
      </dsp:txXfrm>
    </dsp:sp>
    <dsp:sp modelId="{0D4F4724-1007-412C-AF0F-F736972F7112}">
      <dsp:nvSpPr>
        <dsp:cNvPr id="0" name=""/>
        <dsp:cNvSpPr/>
      </dsp:nvSpPr>
      <dsp:spPr>
        <a:xfrm>
          <a:off x="0" y="3706415"/>
          <a:ext cx="1454959" cy="145495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5000" r="-15000"/>
          </a:stretch>
        </a:blipFill>
        <a:ln w="12700" cap="flat" cmpd="sng" algn="ctr">
          <a:solidFill>
            <a:srgbClr val="004D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35CB3-7A61-48D0-AC72-9113EE01E828}">
      <dsp:nvSpPr>
        <dsp:cNvPr id="0" name=""/>
        <dsp:cNvSpPr/>
      </dsp:nvSpPr>
      <dsp:spPr>
        <a:xfrm>
          <a:off x="1934" y="1236205"/>
          <a:ext cx="2223022" cy="1111511"/>
        </a:xfrm>
        <a:prstGeom prst="roundRect">
          <a:avLst>
            <a:gd name="adj" fmla="val 10000"/>
          </a:avLst>
        </a:prstGeom>
        <a:solidFill>
          <a:srgbClr val="004D7C"/>
        </a:solidFill>
        <a:ln>
          <a:solidFill>
            <a:srgbClr val="004D7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b="1" kern="1200" dirty="0">
              <a:latin typeface="Montserrat ExtraBold" panose="00000900000000000000"/>
            </a:rPr>
            <a:t>Inversiones reguladas</a:t>
          </a:r>
        </a:p>
      </dsp:txBody>
      <dsp:txXfrm>
        <a:off x="34489" y="1268760"/>
        <a:ext cx="2157912" cy="1046401"/>
      </dsp:txXfrm>
    </dsp:sp>
    <dsp:sp modelId="{08C48DEA-FE48-4EFD-9935-1DCF29918527}">
      <dsp:nvSpPr>
        <dsp:cNvPr id="0" name=""/>
        <dsp:cNvSpPr/>
      </dsp:nvSpPr>
      <dsp:spPr>
        <a:xfrm>
          <a:off x="224236" y="2347716"/>
          <a:ext cx="222302" cy="833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633"/>
              </a:lnTo>
              <a:lnTo>
                <a:pt x="222302" y="833633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73568-2C85-427D-B95C-EFFEF768C15F}">
      <dsp:nvSpPr>
        <dsp:cNvPr id="0" name=""/>
        <dsp:cNvSpPr/>
      </dsp:nvSpPr>
      <dsp:spPr>
        <a:xfrm>
          <a:off x="446538" y="2625594"/>
          <a:ext cx="1778417" cy="1111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4D7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>
              <a:latin typeface="Montserrat ExtraBold" panose="00000900000000000000"/>
            </a:rPr>
            <a:t>Menú de inversiones diversificado y de bajo riesgo.</a:t>
          </a:r>
        </a:p>
      </dsp:txBody>
      <dsp:txXfrm>
        <a:off x="479093" y="2658149"/>
        <a:ext cx="1713307" cy="1046401"/>
      </dsp:txXfrm>
    </dsp:sp>
    <dsp:sp modelId="{B4A9305C-AB35-4566-94E1-82AF58546FD1}">
      <dsp:nvSpPr>
        <dsp:cNvPr id="0" name=""/>
        <dsp:cNvSpPr/>
      </dsp:nvSpPr>
      <dsp:spPr>
        <a:xfrm>
          <a:off x="224236" y="2347716"/>
          <a:ext cx="222302" cy="2223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3022"/>
              </a:lnTo>
              <a:lnTo>
                <a:pt x="222302" y="2223022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8FE96-DC97-4FA2-8C0E-A4C4684019BB}">
      <dsp:nvSpPr>
        <dsp:cNvPr id="0" name=""/>
        <dsp:cNvSpPr/>
      </dsp:nvSpPr>
      <dsp:spPr>
        <a:xfrm>
          <a:off x="446538" y="4014983"/>
          <a:ext cx="1778417" cy="1111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4D7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>
              <a:latin typeface="Montserrat ExtraBold" panose="00000900000000000000"/>
            </a:rPr>
            <a:t>Requisitos de calificación para determinadas inversiones.</a:t>
          </a:r>
        </a:p>
      </dsp:txBody>
      <dsp:txXfrm>
        <a:off x="479093" y="4047538"/>
        <a:ext cx="1713307" cy="1046401"/>
      </dsp:txXfrm>
    </dsp:sp>
    <dsp:sp modelId="{CC259574-93BB-45BC-ACF2-39E80D2421F8}">
      <dsp:nvSpPr>
        <dsp:cNvPr id="0" name=""/>
        <dsp:cNvSpPr/>
      </dsp:nvSpPr>
      <dsp:spPr>
        <a:xfrm>
          <a:off x="2780711" y="1236205"/>
          <a:ext cx="2223022" cy="1111511"/>
        </a:xfrm>
        <a:prstGeom prst="roundRect">
          <a:avLst>
            <a:gd name="adj" fmla="val 10000"/>
          </a:avLst>
        </a:prstGeom>
        <a:solidFill>
          <a:srgbClr val="004D7C"/>
        </a:solidFill>
        <a:ln>
          <a:solidFill>
            <a:srgbClr val="004D7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b="1" kern="1200" dirty="0">
              <a:latin typeface="Montserrat ExtraBold" panose="00000900000000000000"/>
            </a:rPr>
            <a:t>Apalancamiento</a:t>
          </a:r>
        </a:p>
      </dsp:txBody>
      <dsp:txXfrm>
        <a:off x="2813266" y="1268760"/>
        <a:ext cx="2157912" cy="1046401"/>
      </dsp:txXfrm>
    </dsp:sp>
    <dsp:sp modelId="{FEB1224E-AB9E-4311-858B-8C3BF3E9CF8D}">
      <dsp:nvSpPr>
        <dsp:cNvPr id="0" name=""/>
        <dsp:cNvSpPr/>
      </dsp:nvSpPr>
      <dsp:spPr>
        <a:xfrm>
          <a:off x="3003014" y="2347716"/>
          <a:ext cx="222302" cy="833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633"/>
              </a:lnTo>
              <a:lnTo>
                <a:pt x="222302" y="833633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8B28B-DD6C-4A83-895E-A4827C0CE15B}">
      <dsp:nvSpPr>
        <dsp:cNvPr id="0" name=""/>
        <dsp:cNvSpPr/>
      </dsp:nvSpPr>
      <dsp:spPr>
        <a:xfrm>
          <a:off x="3225316" y="2625594"/>
          <a:ext cx="1778417" cy="1111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4D7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0" kern="1200" dirty="0">
              <a:latin typeface="Montserrat ExtraBold" panose="00000900000000000000"/>
            </a:rPr>
            <a:t>Nivel máximo de 400% para prevenir riesgos sistémicos.</a:t>
          </a:r>
        </a:p>
      </dsp:txBody>
      <dsp:txXfrm>
        <a:off x="3257871" y="2658149"/>
        <a:ext cx="1713307" cy="1046401"/>
      </dsp:txXfrm>
    </dsp:sp>
    <dsp:sp modelId="{6DBB5553-93A3-45A3-8293-7CBA608CD311}">
      <dsp:nvSpPr>
        <dsp:cNvPr id="0" name=""/>
        <dsp:cNvSpPr/>
      </dsp:nvSpPr>
      <dsp:spPr>
        <a:xfrm>
          <a:off x="5559489" y="1236205"/>
          <a:ext cx="2223022" cy="1111511"/>
        </a:xfrm>
        <a:prstGeom prst="roundRect">
          <a:avLst>
            <a:gd name="adj" fmla="val 10000"/>
          </a:avLst>
        </a:prstGeom>
        <a:solidFill>
          <a:srgbClr val="004D7C"/>
        </a:solidFill>
        <a:ln>
          <a:solidFill>
            <a:srgbClr val="004D7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b="1" kern="1200" dirty="0">
              <a:latin typeface="Montserrat ExtraBold" panose="00000900000000000000"/>
            </a:rPr>
            <a:t>Diversificación del riesgo</a:t>
          </a:r>
        </a:p>
      </dsp:txBody>
      <dsp:txXfrm>
        <a:off x="5592044" y="1268760"/>
        <a:ext cx="2157912" cy="1046401"/>
      </dsp:txXfrm>
    </dsp:sp>
    <dsp:sp modelId="{5198C5B1-5DA0-4BC3-A2F5-C924FF0FE627}">
      <dsp:nvSpPr>
        <dsp:cNvPr id="0" name=""/>
        <dsp:cNvSpPr/>
      </dsp:nvSpPr>
      <dsp:spPr>
        <a:xfrm>
          <a:off x="5781792" y="2347716"/>
          <a:ext cx="222302" cy="833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633"/>
              </a:lnTo>
              <a:lnTo>
                <a:pt x="222302" y="833633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B6AB3-65C6-4401-A621-D2144339D35F}">
      <dsp:nvSpPr>
        <dsp:cNvPr id="0" name=""/>
        <dsp:cNvSpPr/>
      </dsp:nvSpPr>
      <dsp:spPr>
        <a:xfrm>
          <a:off x="6004094" y="2625594"/>
          <a:ext cx="1778417" cy="1111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4D7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0" kern="1200" dirty="0">
              <a:latin typeface="Montserrat ExtraBold" panose="00000900000000000000"/>
            </a:rPr>
            <a:t>Máximo 5% del FDR por PyME.</a:t>
          </a:r>
          <a:endParaRPr lang="es-AR" sz="1400" b="1" kern="1200" dirty="0">
            <a:latin typeface="Montserrat ExtraBold" panose="00000900000000000000"/>
          </a:endParaRPr>
        </a:p>
      </dsp:txBody>
      <dsp:txXfrm>
        <a:off x="6036649" y="2658149"/>
        <a:ext cx="1713307" cy="1046401"/>
      </dsp:txXfrm>
    </dsp:sp>
    <dsp:sp modelId="{5A80D88B-F6CC-4CFA-ACB3-7042CFE7BAC7}">
      <dsp:nvSpPr>
        <dsp:cNvPr id="0" name=""/>
        <dsp:cNvSpPr/>
      </dsp:nvSpPr>
      <dsp:spPr>
        <a:xfrm>
          <a:off x="5781792" y="2347716"/>
          <a:ext cx="222302" cy="2223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3022"/>
              </a:lnTo>
              <a:lnTo>
                <a:pt x="222302" y="2223022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14183-C9AE-4910-AACD-8F93AE706731}">
      <dsp:nvSpPr>
        <dsp:cNvPr id="0" name=""/>
        <dsp:cNvSpPr/>
      </dsp:nvSpPr>
      <dsp:spPr>
        <a:xfrm>
          <a:off x="6004094" y="4014983"/>
          <a:ext cx="1778417" cy="1111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4D7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0" kern="1200" dirty="0">
              <a:latin typeface="Montserrat ExtraBold" panose="00000900000000000000"/>
            </a:rPr>
            <a:t>Las MiPyMEs beneficiarias deben </a:t>
          </a:r>
          <a:r>
            <a:rPr lang="es-AR" sz="1400" b="0" i="0" u="none" kern="1200" dirty="0">
              <a:latin typeface="Montserrat ExtraBold" panose="00000900000000000000"/>
            </a:rPr>
            <a:t>estar registradas ante la Autoridad de Aplicación.</a:t>
          </a:r>
          <a:endParaRPr lang="es-AR" sz="1400" b="0" kern="1200" dirty="0">
            <a:latin typeface="Montserrat ExtraBold" panose="00000900000000000000"/>
          </a:endParaRPr>
        </a:p>
      </dsp:txBody>
      <dsp:txXfrm>
        <a:off x="6036649" y="4047538"/>
        <a:ext cx="1713307" cy="1046401"/>
      </dsp:txXfrm>
    </dsp:sp>
    <dsp:sp modelId="{5632AF84-F172-4650-AAB7-ECCDB29CD14B}">
      <dsp:nvSpPr>
        <dsp:cNvPr id="0" name=""/>
        <dsp:cNvSpPr/>
      </dsp:nvSpPr>
      <dsp:spPr>
        <a:xfrm>
          <a:off x="8338267" y="1236205"/>
          <a:ext cx="2223022" cy="1111511"/>
        </a:xfrm>
        <a:prstGeom prst="roundRect">
          <a:avLst>
            <a:gd name="adj" fmla="val 10000"/>
          </a:avLst>
        </a:prstGeom>
        <a:solidFill>
          <a:srgbClr val="004D7C"/>
        </a:solidFill>
        <a:ln>
          <a:solidFill>
            <a:srgbClr val="004D7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b="1" kern="1200" dirty="0">
              <a:latin typeface="Montserrat ExtraBold" panose="00000900000000000000"/>
            </a:rPr>
            <a:t>Inversores en el Fondo</a:t>
          </a:r>
        </a:p>
      </dsp:txBody>
      <dsp:txXfrm>
        <a:off x="8370822" y="1268760"/>
        <a:ext cx="2157912" cy="1046401"/>
      </dsp:txXfrm>
    </dsp:sp>
    <dsp:sp modelId="{EA4DEC33-CFED-41AD-B4C2-1647A3ACC6A1}">
      <dsp:nvSpPr>
        <dsp:cNvPr id="0" name=""/>
        <dsp:cNvSpPr/>
      </dsp:nvSpPr>
      <dsp:spPr>
        <a:xfrm>
          <a:off x="8560569" y="2347716"/>
          <a:ext cx="222302" cy="833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633"/>
              </a:lnTo>
              <a:lnTo>
                <a:pt x="222302" y="833633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2A0A4-A2C2-4B7D-A34F-06063FE3F846}">
      <dsp:nvSpPr>
        <dsp:cNvPr id="0" name=""/>
        <dsp:cNvSpPr/>
      </dsp:nvSpPr>
      <dsp:spPr>
        <a:xfrm>
          <a:off x="8782872" y="2625594"/>
          <a:ext cx="1778417" cy="1111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4D7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0" kern="1200" dirty="0">
              <a:latin typeface="Montserrat ExtraBold" panose="00000900000000000000"/>
            </a:rPr>
            <a:t>Máximo 60% del FDR por inversor.</a:t>
          </a:r>
        </a:p>
      </dsp:txBody>
      <dsp:txXfrm>
        <a:off x="8815427" y="2658149"/>
        <a:ext cx="1713307" cy="1046401"/>
      </dsp:txXfrm>
    </dsp:sp>
    <dsp:sp modelId="{A70AE938-A7C5-47A1-94C0-D38990D88E6A}">
      <dsp:nvSpPr>
        <dsp:cNvPr id="0" name=""/>
        <dsp:cNvSpPr/>
      </dsp:nvSpPr>
      <dsp:spPr>
        <a:xfrm>
          <a:off x="8560569" y="2347716"/>
          <a:ext cx="222302" cy="2223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3022"/>
              </a:lnTo>
              <a:lnTo>
                <a:pt x="222302" y="2223022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96DFF-8157-42CC-B03D-8E9620530268}">
      <dsp:nvSpPr>
        <dsp:cNvPr id="0" name=""/>
        <dsp:cNvSpPr/>
      </dsp:nvSpPr>
      <dsp:spPr>
        <a:xfrm>
          <a:off x="8782872" y="4014983"/>
          <a:ext cx="1778417" cy="1111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4D7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0" kern="1200" dirty="0">
              <a:latin typeface="Montserrat ExtraBold" panose="00000900000000000000"/>
            </a:rPr>
            <a:t>Incompatibilidad con la figura de MiPyME asistida.</a:t>
          </a:r>
        </a:p>
      </dsp:txBody>
      <dsp:txXfrm>
        <a:off x="8815427" y="4047538"/>
        <a:ext cx="1713307" cy="10464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068AD-AE41-4479-8297-2CA7FB77F78C}">
      <dsp:nvSpPr>
        <dsp:cNvPr id="0" name=""/>
        <dsp:cNvSpPr/>
      </dsp:nvSpPr>
      <dsp:spPr>
        <a:xfrm>
          <a:off x="3064685" y="2459"/>
          <a:ext cx="3291671" cy="1488770"/>
        </a:xfrm>
        <a:prstGeom prst="rect">
          <a:avLst/>
        </a:prstGeom>
        <a:solidFill>
          <a:srgbClr val="004D7C"/>
        </a:solidFill>
        <a:ln>
          <a:solidFill>
            <a:srgbClr val="004D7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700" b="1" kern="1200" dirty="0">
              <a:latin typeface="Montserrat ExtraBold" panose="00000900000000000000"/>
            </a:rPr>
            <a:t>Custodios de los activos del FDR</a:t>
          </a:r>
        </a:p>
      </dsp:txBody>
      <dsp:txXfrm>
        <a:off x="3064685" y="2459"/>
        <a:ext cx="3291671" cy="1488770"/>
      </dsp:txXfrm>
    </dsp:sp>
    <dsp:sp modelId="{09AC0D65-0092-4BE5-940B-423A6EC8FA03}">
      <dsp:nvSpPr>
        <dsp:cNvPr id="0" name=""/>
        <dsp:cNvSpPr/>
      </dsp:nvSpPr>
      <dsp:spPr>
        <a:xfrm>
          <a:off x="1443414" y="2459"/>
          <a:ext cx="1473882" cy="148877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178E86-6AB2-4D99-B5DC-EA642887B35B}">
      <dsp:nvSpPr>
        <dsp:cNvPr id="0" name=""/>
        <dsp:cNvSpPr/>
      </dsp:nvSpPr>
      <dsp:spPr>
        <a:xfrm>
          <a:off x="1443414" y="1736877"/>
          <a:ext cx="3291671" cy="1488770"/>
        </a:xfrm>
        <a:prstGeom prst="rect">
          <a:avLst/>
        </a:prstGeom>
        <a:solidFill>
          <a:srgbClr val="004D7C"/>
        </a:solidFill>
        <a:ln>
          <a:solidFill>
            <a:srgbClr val="004D7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700" b="1" kern="1200" dirty="0">
              <a:latin typeface="Montserrat ExtraBold" panose="00000900000000000000"/>
            </a:rPr>
            <a:t>Requisitos de Idoneidad, Integridad y Solvencia</a:t>
          </a:r>
        </a:p>
      </dsp:txBody>
      <dsp:txXfrm>
        <a:off x="1443414" y="1736877"/>
        <a:ext cx="3291671" cy="1488770"/>
      </dsp:txXfrm>
    </dsp:sp>
    <dsp:sp modelId="{3FF9C7FE-18C0-4CBD-BE4C-F0D288A761A2}">
      <dsp:nvSpPr>
        <dsp:cNvPr id="0" name=""/>
        <dsp:cNvSpPr/>
      </dsp:nvSpPr>
      <dsp:spPr>
        <a:xfrm>
          <a:off x="4882474" y="1736877"/>
          <a:ext cx="1473882" cy="148877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759A02-1D76-414F-BCB5-CB9F981EDEBC}">
      <dsp:nvSpPr>
        <dsp:cNvPr id="0" name=""/>
        <dsp:cNvSpPr/>
      </dsp:nvSpPr>
      <dsp:spPr>
        <a:xfrm>
          <a:off x="3064685" y="3471294"/>
          <a:ext cx="3291671" cy="1488770"/>
        </a:xfrm>
        <a:prstGeom prst="rect">
          <a:avLst/>
        </a:prstGeom>
        <a:solidFill>
          <a:srgbClr val="004D7C"/>
        </a:solidFill>
        <a:ln>
          <a:solidFill>
            <a:srgbClr val="004D7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700" b="1" kern="1200" dirty="0">
              <a:latin typeface="Montserrat ExtraBold" panose="00000900000000000000"/>
            </a:rPr>
            <a:t>Obligatoriedad de informar Hechos Relevantes</a:t>
          </a:r>
        </a:p>
      </dsp:txBody>
      <dsp:txXfrm>
        <a:off x="3064685" y="3471294"/>
        <a:ext cx="3291671" cy="1488770"/>
      </dsp:txXfrm>
    </dsp:sp>
    <dsp:sp modelId="{BBCE3210-102B-44BB-92A0-53A22F3E01DD}">
      <dsp:nvSpPr>
        <dsp:cNvPr id="0" name=""/>
        <dsp:cNvSpPr/>
      </dsp:nvSpPr>
      <dsp:spPr>
        <a:xfrm>
          <a:off x="1443414" y="3471294"/>
          <a:ext cx="1473882" cy="1488770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0500F-588E-4BBC-A5E6-F6018A23ABF3}">
      <dsp:nvSpPr>
        <dsp:cNvPr id="0" name=""/>
        <dsp:cNvSpPr/>
      </dsp:nvSpPr>
      <dsp:spPr>
        <a:xfrm>
          <a:off x="-6423931" y="-982555"/>
          <a:ext cx="7646244" cy="7646244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29269-CDA8-4390-9813-EEDCCA1F8B96}">
      <dsp:nvSpPr>
        <dsp:cNvPr id="0" name=""/>
        <dsp:cNvSpPr/>
      </dsp:nvSpPr>
      <dsp:spPr>
        <a:xfrm>
          <a:off x="639640" y="436765"/>
          <a:ext cx="7876329" cy="87398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372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b="1" i="0" u="none" kern="1200" dirty="0">
              <a:latin typeface="Montserrat ExtraBold" panose="00000900000000000000"/>
            </a:rPr>
            <a:t>Profundizar el impacto del Sistema: más y nuevas MiPyMEs, inclusión financiera, federalidad, entre otros.</a:t>
          </a:r>
          <a:endParaRPr lang="es-AR" sz="2300" b="1" kern="1200" dirty="0">
            <a:latin typeface="Montserrat ExtraBold" panose="00000900000000000000"/>
          </a:endParaRPr>
        </a:p>
      </dsp:txBody>
      <dsp:txXfrm>
        <a:off x="639640" y="436765"/>
        <a:ext cx="7876329" cy="873985"/>
      </dsp:txXfrm>
    </dsp:sp>
    <dsp:sp modelId="{D04BAB43-965A-40DA-891A-D720EF0E6137}">
      <dsp:nvSpPr>
        <dsp:cNvPr id="0" name=""/>
        <dsp:cNvSpPr/>
      </dsp:nvSpPr>
      <dsp:spPr>
        <a:xfrm>
          <a:off x="93399" y="327517"/>
          <a:ext cx="1092482" cy="1092482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FD5074-4733-4D45-B1AE-83A3A5B7B418}">
      <dsp:nvSpPr>
        <dsp:cNvPr id="0" name=""/>
        <dsp:cNvSpPr/>
      </dsp:nvSpPr>
      <dsp:spPr>
        <a:xfrm>
          <a:off x="1140716" y="1747971"/>
          <a:ext cx="7375253" cy="87398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372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b="1" kern="1200" dirty="0">
              <a:latin typeface="Montserrat ExtraBold" panose="00000900000000000000"/>
            </a:rPr>
            <a:t>Potenciar mecanismos de reafianzamiento que distribuyan el riesgo.</a:t>
          </a:r>
        </a:p>
      </dsp:txBody>
      <dsp:txXfrm>
        <a:off x="1140716" y="1747971"/>
        <a:ext cx="7375253" cy="873985"/>
      </dsp:txXfrm>
    </dsp:sp>
    <dsp:sp modelId="{835527CF-B73F-4BF0-AC56-093BA5A128EB}">
      <dsp:nvSpPr>
        <dsp:cNvPr id="0" name=""/>
        <dsp:cNvSpPr/>
      </dsp:nvSpPr>
      <dsp:spPr>
        <a:xfrm>
          <a:off x="594475" y="1638723"/>
          <a:ext cx="1092482" cy="1092482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F25A8F-DBF3-4177-805D-9A91A8BE94EC}">
      <dsp:nvSpPr>
        <dsp:cNvPr id="0" name=""/>
        <dsp:cNvSpPr/>
      </dsp:nvSpPr>
      <dsp:spPr>
        <a:xfrm>
          <a:off x="1140716" y="3059177"/>
          <a:ext cx="7375253" cy="87398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372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b="1" i="0" u="none" kern="1200" dirty="0">
              <a:latin typeface="Montserrat ExtraBold" panose="00000900000000000000"/>
            </a:rPr>
            <a:t>Fortalecer la coordinación entre los FGP (nacionales y provinciales) y las SGR.</a:t>
          </a:r>
          <a:endParaRPr lang="es-AR" sz="2300" b="1" kern="1200" dirty="0">
            <a:latin typeface="Montserrat ExtraBold" panose="00000900000000000000"/>
          </a:endParaRPr>
        </a:p>
      </dsp:txBody>
      <dsp:txXfrm>
        <a:off x="1140716" y="3059177"/>
        <a:ext cx="7375253" cy="873985"/>
      </dsp:txXfrm>
    </dsp:sp>
    <dsp:sp modelId="{999E02D4-D494-4D64-92B7-3A338D056687}">
      <dsp:nvSpPr>
        <dsp:cNvPr id="0" name=""/>
        <dsp:cNvSpPr/>
      </dsp:nvSpPr>
      <dsp:spPr>
        <a:xfrm>
          <a:off x="594475" y="2949928"/>
          <a:ext cx="1092482" cy="1092482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E5D523-F0F2-4139-8A03-F929731E2FCC}">
      <dsp:nvSpPr>
        <dsp:cNvPr id="0" name=""/>
        <dsp:cNvSpPr/>
      </dsp:nvSpPr>
      <dsp:spPr>
        <a:xfrm>
          <a:off x="639640" y="4370382"/>
          <a:ext cx="7876329" cy="87398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372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b="1" i="0" u="none" kern="1200" dirty="0">
              <a:latin typeface="Montserrat ExtraBold" panose="00000900000000000000"/>
            </a:rPr>
            <a:t>Explorar nuevos horizontes por fuera del crédito MiPyME: préstamos personales, hipotecarios y al consumo.</a:t>
          </a:r>
          <a:endParaRPr lang="es-AR" sz="2300" b="1" i="0" kern="1200" dirty="0">
            <a:latin typeface="Montserrat ExtraBold" panose="00000900000000000000"/>
          </a:endParaRPr>
        </a:p>
      </dsp:txBody>
      <dsp:txXfrm>
        <a:off x="639640" y="4370382"/>
        <a:ext cx="7876329" cy="873985"/>
      </dsp:txXfrm>
    </dsp:sp>
    <dsp:sp modelId="{EBEDF9C5-D694-4575-BEA1-65DC9981C177}">
      <dsp:nvSpPr>
        <dsp:cNvPr id="0" name=""/>
        <dsp:cNvSpPr/>
      </dsp:nvSpPr>
      <dsp:spPr>
        <a:xfrm>
          <a:off x="93399" y="4261134"/>
          <a:ext cx="1092482" cy="1092482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F8893-BDF5-40D0-901B-9CE6515BB2F0}" type="datetimeFigureOut">
              <a:rPr lang="es-AR" smtClean="0"/>
              <a:t>25/9/2025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A2F1-60F3-44EA-9A81-5D85E4480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665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89513" y="663709"/>
            <a:ext cx="8807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b="1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Marcos normativos que favorecen la expansión de los sistemas garantías. Eficacia, sostenibilidad y transparencia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937164" y="4512475"/>
            <a:ext cx="543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Lic. Pilar Vázquez</a:t>
            </a:r>
          </a:p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Directora del Régimen de Sociedades de Garantía Recíproca en Argentina</a:t>
            </a:r>
          </a:p>
        </p:txBody>
      </p:sp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6016FEE-F232-4F6E-8EFB-565FD4FBD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84356"/>
              </p:ext>
            </p:extLst>
          </p:nvPr>
        </p:nvGraphicFramePr>
        <p:xfrm>
          <a:off x="2196114" y="1666874"/>
          <a:ext cx="7799772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5A62656-8680-423B-AA20-5AAB1265B2B5}"/>
              </a:ext>
            </a:extLst>
          </p:cNvPr>
          <p:cNvSpPr txBox="1"/>
          <p:nvPr/>
        </p:nvSpPr>
        <p:spPr>
          <a:xfrm>
            <a:off x="1563303" y="372011"/>
            <a:ext cx="640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Transparencia del Régimen</a:t>
            </a:r>
            <a:endParaRPr lang="es-ES" sz="4000" b="1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6016FEE-F232-4F6E-8EFB-565FD4FBD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32836"/>
              </p:ext>
            </p:extLst>
          </p:nvPr>
        </p:nvGraphicFramePr>
        <p:xfrm>
          <a:off x="1563303" y="1176866"/>
          <a:ext cx="8596697" cy="568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5A62656-8680-423B-AA20-5AAB1265B2B5}"/>
              </a:ext>
            </a:extLst>
          </p:cNvPr>
          <p:cNvSpPr txBox="1"/>
          <p:nvPr/>
        </p:nvSpPr>
        <p:spPr>
          <a:xfrm>
            <a:off x="1563303" y="372011"/>
            <a:ext cx="640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Desafíos del Sistema</a:t>
            </a:r>
            <a:endParaRPr lang="es-ES" sz="4000" b="1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b="1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25228" y="283189"/>
            <a:ext cx="6407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Sistema de Garantías en Argentina: Reguladores</a:t>
            </a:r>
            <a:endParaRPr lang="es-ES" sz="4000" b="1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graphicFrame>
        <p:nvGraphicFramePr>
          <p:cNvPr id="27" name="Diagrama 26">
            <a:extLst>
              <a:ext uri="{FF2B5EF4-FFF2-40B4-BE49-F238E27FC236}">
                <a16:creationId xmlns:a16="http://schemas.microsoft.com/office/drawing/2014/main" id="{4D18D9E3-2541-4B23-A18F-E84D54509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539108"/>
              </p:ext>
            </p:extLst>
          </p:nvPr>
        </p:nvGraphicFramePr>
        <p:xfrm>
          <a:off x="1181100" y="1009650"/>
          <a:ext cx="9829800" cy="636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797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37602" y="2384287"/>
            <a:ext cx="8597023" cy="2601353"/>
          </a:xfrm>
          <a:prstGeom prst="rect">
            <a:avLst/>
          </a:prstGeom>
          <a:noFill/>
          <a:ln w="60325" cmpd="thickThin">
            <a:solidFill>
              <a:srgbClr val="5B9BD5"/>
            </a:solidFill>
            <a:beve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es-AR" sz="3200" dirty="0">
                <a:solidFill>
                  <a:schemeClr val="bg1"/>
                </a:solidFill>
                <a:latin typeface="Montserrat ExtraBold" panose="00000900000000000000"/>
              </a:rPr>
              <a:t>La Ley 24.467 - Artículo 79 otorga al Sistema de SGR en Argentina un </a:t>
            </a:r>
            <a:r>
              <a:rPr lang="es-AR" sz="3200" b="1" dirty="0">
                <a:solidFill>
                  <a:schemeClr val="bg1"/>
                </a:solidFill>
                <a:latin typeface="Montserrat ExtraBold" panose="00000900000000000000"/>
              </a:rPr>
              <a:t>incentivo fiscal</a:t>
            </a:r>
            <a:r>
              <a:rPr lang="es-AR" sz="3200" dirty="0">
                <a:solidFill>
                  <a:schemeClr val="bg1"/>
                </a:solidFill>
                <a:latin typeface="Montserrat ExtraBold" panose="00000900000000000000"/>
              </a:rPr>
              <a:t>: los aportes de los inversores privados al Fondo de Riesgo son deducibles del Impuesto a las Ganancias.</a:t>
            </a:r>
            <a:endParaRPr lang="es-ES" sz="3200" dirty="0">
              <a:solidFill>
                <a:schemeClr val="bg1"/>
              </a:solidFill>
              <a:latin typeface="Montserrat ExtraBold" panose="00000900000000000000"/>
              <a:cs typeface="Archivo SemiBold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539465-6411-4546-91E5-58D0E1B1F377}"/>
              </a:ext>
            </a:extLst>
          </p:cNvPr>
          <p:cNvSpPr txBox="1"/>
          <p:nvPr/>
        </p:nvSpPr>
        <p:spPr>
          <a:xfrm>
            <a:off x="1737602" y="797511"/>
            <a:ext cx="640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El Sistema SGR en Argentina</a:t>
            </a:r>
            <a:endParaRPr lang="es-ES" sz="4000" b="1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>
            <a:extLst>
              <a:ext uri="{FF2B5EF4-FFF2-40B4-BE49-F238E27FC236}">
                <a16:creationId xmlns:a16="http://schemas.microsoft.com/office/drawing/2014/main" id="{17986FE9-AE93-482F-BD95-7422CF213A2F}"/>
              </a:ext>
            </a:extLst>
          </p:cNvPr>
          <p:cNvSpPr txBox="1"/>
          <p:nvPr/>
        </p:nvSpPr>
        <p:spPr>
          <a:xfrm>
            <a:off x="1725228" y="283189"/>
            <a:ext cx="640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Exigencias Normativas</a:t>
            </a:r>
            <a:endParaRPr lang="es-ES" sz="4000" b="1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1B944594-D6F5-4902-AABE-881BC9475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108205"/>
              </p:ext>
            </p:extLst>
          </p:nvPr>
        </p:nvGraphicFramePr>
        <p:xfrm>
          <a:off x="1726565" y="13540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0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6E980C1-28C6-4E96-99DC-89F68B588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927164"/>
              </p:ext>
            </p:extLst>
          </p:nvPr>
        </p:nvGraphicFramePr>
        <p:xfrm>
          <a:off x="1984374" y="1688486"/>
          <a:ext cx="7578725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4D74262-52EA-40DA-9802-D06F7DB5CADF}"/>
              </a:ext>
            </a:extLst>
          </p:cNvPr>
          <p:cNvSpPr txBox="1"/>
          <p:nvPr/>
        </p:nvSpPr>
        <p:spPr>
          <a:xfrm>
            <a:off x="1706178" y="137753"/>
            <a:ext cx="6407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Impacto de las Exigencias Normativas</a:t>
            </a:r>
            <a:endParaRPr lang="es-ES" sz="4000" b="1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5FF2CF5-AE88-42ED-8620-1D4532FD4F47}"/>
              </a:ext>
            </a:extLst>
          </p:cNvPr>
          <p:cNvSpPr txBox="1"/>
          <p:nvPr/>
        </p:nvSpPr>
        <p:spPr>
          <a:xfrm>
            <a:off x="1725228" y="283189"/>
            <a:ext cx="640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Eficacia del Costo Fiscal</a:t>
            </a:r>
            <a:endParaRPr lang="es-ES" sz="4000" b="1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D8A7A30-7B00-4164-B49E-248D1E92477B}"/>
              </a:ext>
            </a:extLst>
          </p:cNvPr>
          <p:cNvGrpSpPr/>
          <p:nvPr/>
        </p:nvGrpSpPr>
        <p:grpSpPr>
          <a:xfrm>
            <a:off x="1974436" y="1361542"/>
            <a:ext cx="2667022" cy="5414498"/>
            <a:chOff x="1428092" y="1873624"/>
            <a:chExt cx="2247437" cy="4562671"/>
          </a:xfrm>
        </p:grpSpPr>
        <p:sp>
          <p:nvSpPr>
            <p:cNvPr id="9" name="Google Shape;1321;p43">
              <a:extLst>
                <a:ext uri="{FF2B5EF4-FFF2-40B4-BE49-F238E27FC236}">
                  <a16:creationId xmlns:a16="http://schemas.microsoft.com/office/drawing/2014/main" id="{26060CFF-DE45-4AB7-8F03-FBF20430F3C8}"/>
                </a:ext>
              </a:extLst>
            </p:cNvPr>
            <p:cNvSpPr/>
            <p:nvPr/>
          </p:nvSpPr>
          <p:spPr>
            <a:xfrm>
              <a:off x="2067969" y="2930142"/>
              <a:ext cx="522224" cy="747709"/>
            </a:xfrm>
            <a:custGeom>
              <a:avLst/>
              <a:gdLst/>
              <a:ahLst/>
              <a:cxnLst/>
              <a:rect l="l" t="t" r="r" b="b"/>
              <a:pathLst>
                <a:path w="20640" h="34118" extrusionOk="0">
                  <a:moveTo>
                    <a:pt x="7933" y="1"/>
                  </a:moveTo>
                  <a:lnTo>
                    <a:pt x="5946" y="47"/>
                  </a:lnTo>
                  <a:lnTo>
                    <a:pt x="4437" y="263"/>
                  </a:lnTo>
                  <a:lnTo>
                    <a:pt x="3959" y="401"/>
                  </a:lnTo>
                  <a:lnTo>
                    <a:pt x="4067" y="1002"/>
                  </a:lnTo>
                  <a:lnTo>
                    <a:pt x="4437" y="2173"/>
                  </a:lnTo>
                  <a:lnTo>
                    <a:pt x="4329" y="2758"/>
                  </a:lnTo>
                  <a:lnTo>
                    <a:pt x="3158" y="3713"/>
                  </a:lnTo>
                  <a:lnTo>
                    <a:pt x="2018" y="3944"/>
                  </a:lnTo>
                  <a:lnTo>
                    <a:pt x="1" y="9258"/>
                  </a:lnTo>
                  <a:lnTo>
                    <a:pt x="186" y="15080"/>
                  </a:lnTo>
                  <a:lnTo>
                    <a:pt x="1295" y="15326"/>
                  </a:lnTo>
                  <a:lnTo>
                    <a:pt x="2234" y="16096"/>
                  </a:lnTo>
                  <a:lnTo>
                    <a:pt x="2835" y="16882"/>
                  </a:lnTo>
                  <a:lnTo>
                    <a:pt x="3127" y="17852"/>
                  </a:lnTo>
                  <a:lnTo>
                    <a:pt x="4052" y="17760"/>
                  </a:lnTo>
                  <a:lnTo>
                    <a:pt x="4221" y="17883"/>
                  </a:lnTo>
                  <a:lnTo>
                    <a:pt x="4206" y="18114"/>
                  </a:lnTo>
                  <a:lnTo>
                    <a:pt x="4236" y="18407"/>
                  </a:lnTo>
                  <a:lnTo>
                    <a:pt x="4406" y="18530"/>
                  </a:lnTo>
                  <a:lnTo>
                    <a:pt x="4483" y="18900"/>
                  </a:lnTo>
                  <a:lnTo>
                    <a:pt x="4283" y="19331"/>
                  </a:lnTo>
                  <a:lnTo>
                    <a:pt x="4236" y="19824"/>
                  </a:lnTo>
                  <a:lnTo>
                    <a:pt x="4283" y="20501"/>
                  </a:lnTo>
                  <a:lnTo>
                    <a:pt x="4129" y="20948"/>
                  </a:lnTo>
                  <a:lnTo>
                    <a:pt x="4052" y="21456"/>
                  </a:lnTo>
                  <a:lnTo>
                    <a:pt x="3898" y="22042"/>
                  </a:lnTo>
                  <a:lnTo>
                    <a:pt x="3898" y="22519"/>
                  </a:lnTo>
                  <a:lnTo>
                    <a:pt x="3651" y="22920"/>
                  </a:lnTo>
                  <a:lnTo>
                    <a:pt x="3251" y="23104"/>
                  </a:lnTo>
                  <a:lnTo>
                    <a:pt x="3466" y="25846"/>
                  </a:lnTo>
                  <a:cubicBezTo>
                    <a:pt x="3590" y="28434"/>
                    <a:pt x="3713" y="31329"/>
                    <a:pt x="3851" y="34117"/>
                  </a:cubicBezTo>
                  <a:cubicBezTo>
                    <a:pt x="6947" y="34009"/>
                    <a:pt x="10089" y="33902"/>
                    <a:pt x="12754" y="33732"/>
                  </a:cubicBezTo>
                  <a:lnTo>
                    <a:pt x="12692" y="29882"/>
                  </a:lnTo>
                  <a:lnTo>
                    <a:pt x="15249" y="29912"/>
                  </a:lnTo>
                  <a:lnTo>
                    <a:pt x="18699" y="23921"/>
                  </a:lnTo>
                  <a:lnTo>
                    <a:pt x="19423" y="22920"/>
                  </a:lnTo>
                  <a:lnTo>
                    <a:pt x="20363" y="21965"/>
                  </a:lnTo>
                  <a:lnTo>
                    <a:pt x="20563" y="21379"/>
                  </a:lnTo>
                  <a:lnTo>
                    <a:pt x="20640" y="20902"/>
                  </a:lnTo>
                  <a:lnTo>
                    <a:pt x="20424" y="20147"/>
                  </a:lnTo>
                  <a:lnTo>
                    <a:pt x="20193" y="19084"/>
                  </a:lnTo>
                  <a:lnTo>
                    <a:pt x="20039" y="18407"/>
                  </a:lnTo>
                  <a:lnTo>
                    <a:pt x="19716" y="17760"/>
                  </a:lnTo>
                  <a:lnTo>
                    <a:pt x="19254" y="16928"/>
                  </a:lnTo>
                  <a:lnTo>
                    <a:pt x="18869" y="16281"/>
                  </a:lnTo>
                  <a:lnTo>
                    <a:pt x="18530" y="15835"/>
                  </a:lnTo>
                  <a:lnTo>
                    <a:pt x="18453" y="15419"/>
                  </a:lnTo>
                  <a:lnTo>
                    <a:pt x="18530" y="15141"/>
                  </a:lnTo>
                  <a:lnTo>
                    <a:pt x="18946" y="14572"/>
                  </a:lnTo>
                  <a:lnTo>
                    <a:pt x="18992" y="14186"/>
                  </a:lnTo>
                  <a:lnTo>
                    <a:pt x="18730" y="13586"/>
                  </a:lnTo>
                  <a:lnTo>
                    <a:pt x="18668" y="13324"/>
                  </a:lnTo>
                  <a:lnTo>
                    <a:pt x="18776" y="12785"/>
                  </a:lnTo>
                  <a:lnTo>
                    <a:pt x="19439" y="10813"/>
                  </a:lnTo>
                  <a:lnTo>
                    <a:pt x="20424" y="7733"/>
                  </a:lnTo>
                  <a:lnTo>
                    <a:pt x="20532" y="7456"/>
                  </a:lnTo>
                  <a:lnTo>
                    <a:pt x="18607" y="4776"/>
                  </a:lnTo>
                  <a:lnTo>
                    <a:pt x="16404" y="4806"/>
                  </a:lnTo>
                  <a:lnTo>
                    <a:pt x="16435" y="4298"/>
                  </a:lnTo>
                  <a:lnTo>
                    <a:pt x="16250" y="3990"/>
                  </a:lnTo>
                  <a:lnTo>
                    <a:pt x="16235" y="3744"/>
                  </a:lnTo>
                  <a:lnTo>
                    <a:pt x="16435" y="3343"/>
                  </a:lnTo>
                  <a:lnTo>
                    <a:pt x="16404" y="3020"/>
                  </a:lnTo>
                  <a:lnTo>
                    <a:pt x="15126" y="2342"/>
                  </a:lnTo>
                  <a:lnTo>
                    <a:pt x="15049" y="2096"/>
                  </a:lnTo>
                  <a:lnTo>
                    <a:pt x="15049" y="1464"/>
                  </a:lnTo>
                  <a:cubicBezTo>
                    <a:pt x="13940" y="1372"/>
                    <a:pt x="12846" y="1264"/>
                    <a:pt x="11784" y="1125"/>
                  </a:cubicBezTo>
                  <a:lnTo>
                    <a:pt x="11599" y="1033"/>
                  </a:lnTo>
                  <a:lnTo>
                    <a:pt x="11537" y="648"/>
                  </a:lnTo>
                  <a:lnTo>
                    <a:pt x="11075" y="571"/>
                  </a:lnTo>
                  <a:lnTo>
                    <a:pt x="10767" y="694"/>
                  </a:lnTo>
                  <a:lnTo>
                    <a:pt x="10259" y="679"/>
                  </a:lnTo>
                  <a:lnTo>
                    <a:pt x="9689" y="401"/>
                  </a:lnTo>
                  <a:lnTo>
                    <a:pt x="9258" y="370"/>
                  </a:lnTo>
                  <a:lnTo>
                    <a:pt x="8996" y="494"/>
                  </a:lnTo>
                  <a:lnTo>
                    <a:pt x="8703" y="201"/>
                  </a:lnTo>
                  <a:lnTo>
                    <a:pt x="7933" y="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322;p43">
              <a:extLst>
                <a:ext uri="{FF2B5EF4-FFF2-40B4-BE49-F238E27FC236}">
                  <a16:creationId xmlns:a16="http://schemas.microsoft.com/office/drawing/2014/main" id="{9D987758-3E56-4242-BACA-52B3401D9849}"/>
                </a:ext>
              </a:extLst>
            </p:cNvPr>
            <p:cNvSpPr/>
            <p:nvPr/>
          </p:nvSpPr>
          <p:spPr>
            <a:xfrm>
              <a:off x="2451060" y="2719864"/>
              <a:ext cx="521440" cy="867169"/>
            </a:xfrm>
            <a:custGeom>
              <a:avLst/>
              <a:gdLst/>
              <a:ahLst/>
              <a:cxnLst/>
              <a:rect l="l" t="t" r="r" b="b"/>
              <a:pathLst>
                <a:path w="20609" h="39569" extrusionOk="0">
                  <a:moveTo>
                    <a:pt x="5776" y="0"/>
                  </a:moveTo>
                  <a:lnTo>
                    <a:pt x="5576" y="1941"/>
                  </a:lnTo>
                  <a:lnTo>
                    <a:pt x="5299" y="4097"/>
                  </a:lnTo>
                  <a:lnTo>
                    <a:pt x="4991" y="6038"/>
                  </a:lnTo>
                  <a:lnTo>
                    <a:pt x="4298" y="10705"/>
                  </a:lnTo>
                  <a:lnTo>
                    <a:pt x="3527" y="14432"/>
                  </a:lnTo>
                  <a:lnTo>
                    <a:pt x="5376" y="16989"/>
                  </a:lnTo>
                  <a:lnTo>
                    <a:pt x="5237" y="17451"/>
                  </a:lnTo>
                  <a:lnTo>
                    <a:pt x="3666" y="22380"/>
                  </a:lnTo>
                  <a:cubicBezTo>
                    <a:pt x="3543" y="22780"/>
                    <a:pt x="3543" y="23181"/>
                    <a:pt x="3743" y="23581"/>
                  </a:cubicBezTo>
                  <a:cubicBezTo>
                    <a:pt x="3959" y="23966"/>
                    <a:pt x="3712" y="24197"/>
                    <a:pt x="3558" y="24459"/>
                  </a:cubicBezTo>
                  <a:cubicBezTo>
                    <a:pt x="3343" y="24752"/>
                    <a:pt x="3296" y="25060"/>
                    <a:pt x="3358" y="25383"/>
                  </a:cubicBezTo>
                  <a:lnTo>
                    <a:pt x="4929" y="27879"/>
                  </a:lnTo>
                  <a:lnTo>
                    <a:pt x="4960" y="28248"/>
                  </a:lnTo>
                  <a:lnTo>
                    <a:pt x="5006" y="28664"/>
                  </a:lnTo>
                  <a:lnTo>
                    <a:pt x="5160" y="29188"/>
                  </a:lnTo>
                  <a:cubicBezTo>
                    <a:pt x="5160" y="29188"/>
                    <a:pt x="5268" y="29527"/>
                    <a:pt x="5283" y="29619"/>
                  </a:cubicBezTo>
                  <a:cubicBezTo>
                    <a:pt x="5299" y="29711"/>
                    <a:pt x="5499" y="30281"/>
                    <a:pt x="5499" y="30281"/>
                  </a:cubicBezTo>
                  <a:lnTo>
                    <a:pt x="5484" y="30790"/>
                  </a:lnTo>
                  <a:lnTo>
                    <a:pt x="5330" y="31267"/>
                  </a:lnTo>
                  <a:lnTo>
                    <a:pt x="5222" y="31575"/>
                  </a:lnTo>
                  <a:lnTo>
                    <a:pt x="4097" y="32684"/>
                  </a:lnTo>
                  <a:lnTo>
                    <a:pt x="3527" y="33485"/>
                  </a:lnTo>
                  <a:lnTo>
                    <a:pt x="3019" y="34455"/>
                  </a:lnTo>
                  <a:lnTo>
                    <a:pt x="2064" y="35965"/>
                  </a:lnTo>
                  <a:lnTo>
                    <a:pt x="0" y="39554"/>
                  </a:lnTo>
                  <a:lnTo>
                    <a:pt x="5699" y="39569"/>
                  </a:lnTo>
                  <a:lnTo>
                    <a:pt x="9873" y="34348"/>
                  </a:lnTo>
                  <a:cubicBezTo>
                    <a:pt x="10018" y="34176"/>
                    <a:pt x="10189" y="34118"/>
                    <a:pt x="10370" y="34118"/>
                  </a:cubicBezTo>
                  <a:cubicBezTo>
                    <a:pt x="10612" y="34118"/>
                    <a:pt x="10874" y="34222"/>
                    <a:pt x="11121" y="34301"/>
                  </a:cubicBezTo>
                  <a:cubicBezTo>
                    <a:pt x="11251" y="34388"/>
                    <a:pt x="11381" y="34454"/>
                    <a:pt x="11500" y="34454"/>
                  </a:cubicBezTo>
                  <a:cubicBezTo>
                    <a:pt x="11634" y="34454"/>
                    <a:pt x="11755" y="34369"/>
                    <a:pt x="11845" y="34132"/>
                  </a:cubicBezTo>
                  <a:lnTo>
                    <a:pt x="12615" y="33054"/>
                  </a:lnTo>
                  <a:lnTo>
                    <a:pt x="13046" y="32438"/>
                  </a:lnTo>
                  <a:lnTo>
                    <a:pt x="11999" y="31544"/>
                  </a:lnTo>
                  <a:lnTo>
                    <a:pt x="11213" y="30605"/>
                  </a:lnTo>
                  <a:lnTo>
                    <a:pt x="10767" y="29403"/>
                  </a:lnTo>
                  <a:lnTo>
                    <a:pt x="10720" y="28525"/>
                  </a:lnTo>
                  <a:cubicBezTo>
                    <a:pt x="10720" y="28525"/>
                    <a:pt x="10613" y="28248"/>
                    <a:pt x="10628" y="28187"/>
                  </a:cubicBezTo>
                  <a:cubicBezTo>
                    <a:pt x="10643" y="28125"/>
                    <a:pt x="10643" y="27031"/>
                    <a:pt x="10643" y="27031"/>
                  </a:cubicBezTo>
                  <a:cubicBezTo>
                    <a:pt x="10643" y="27031"/>
                    <a:pt x="10643" y="26600"/>
                    <a:pt x="10720" y="26461"/>
                  </a:cubicBezTo>
                  <a:cubicBezTo>
                    <a:pt x="10813" y="26338"/>
                    <a:pt x="10998" y="25522"/>
                    <a:pt x="11028" y="25414"/>
                  </a:cubicBezTo>
                  <a:cubicBezTo>
                    <a:pt x="11059" y="25306"/>
                    <a:pt x="10890" y="24552"/>
                    <a:pt x="10890" y="24552"/>
                  </a:cubicBezTo>
                  <a:lnTo>
                    <a:pt x="10982" y="23704"/>
                  </a:lnTo>
                  <a:lnTo>
                    <a:pt x="12307" y="22380"/>
                  </a:lnTo>
                  <a:lnTo>
                    <a:pt x="13508" y="21733"/>
                  </a:lnTo>
                  <a:lnTo>
                    <a:pt x="14248" y="20732"/>
                  </a:lnTo>
                  <a:lnTo>
                    <a:pt x="15434" y="18221"/>
                  </a:lnTo>
                  <a:lnTo>
                    <a:pt x="16589" y="16080"/>
                  </a:lnTo>
                  <a:lnTo>
                    <a:pt x="16558" y="15202"/>
                  </a:lnTo>
                  <a:lnTo>
                    <a:pt x="16373" y="13893"/>
                  </a:lnTo>
                  <a:lnTo>
                    <a:pt x="16635" y="12568"/>
                  </a:lnTo>
                  <a:lnTo>
                    <a:pt x="16666" y="11875"/>
                  </a:lnTo>
                  <a:lnTo>
                    <a:pt x="16342" y="11290"/>
                  </a:lnTo>
                  <a:lnTo>
                    <a:pt x="16635" y="10243"/>
                  </a:lnTo>
                  <a:lnTo>
                    <a:pt x="16804" y="8610"/>
                  </a:lnTo>
                  <a:cubicBezTo>
                    <a:pt x="16804" y="8610"/>
                    <a:pt x="17128" y="7886"/>
                    <a:pt x="17174" y="7809"/>
                  </a:cubicBezTo>
                  <a:cubicBezTo>
                    <a:pt x="17220" y="7732"/>
                    <a:pt x="18129" y="7270"/>
                    <a:pt x="18129" y="7270"/>
                  </a:cubicBezTo>
                  <a:lnTo>
                    <a:pt x="18868" y="6438"/>
                  </a:lnTo>
                  <a:cubicBezTo>
                    <a:pt x="18868" y="6438"/>
                    <a:pt x="19146" y="5776"/>
                    <a:pt x="19146" y="5499"/>
                  </a:cubicBezTo>
                  <a:cubicBezTo>
                    <a:pt x="19146" y="5206"/>
                    <a:pt x="19238" y="4528"/>
                    <a:pt x="19238" y="4390"/>
                  </a:cubicBezTo>
                  <a:cubicBezTo>
                    <a:pt x="19253" y="4251"/>
                    <a:pt x="19500" y="3820"/>
                    <a:pt x="19500" y="3820"/>
                  </a:cubicBezTo>
                  <a:lnTo>
                    <a:pt x="19531" y="2341"/>
                  </a:lnTo>
                  <a:lnTo>
                    <a:pt x="19731" y="1386"/>
                  </a:lnTo>
                  <a:lnTo>
                    <a:pt x="20070" y="724"/>
                  </a:lnTo>
                  <a:lnTo>
                    <a:pt x="20439" y="370"/>
                  </a:lnTo>
                  <a:lnTo>
                    <a:pt x="20609" y="200"/>
                  </a:lnTo>
                  <a:lnTo>
                    <a:pt x="20609" y="93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323;p43">
              <a:extLst>
                <a:ext uri="{FF2B5EF4-FFF2-40B4-BE49-F238E27FC236}">
                  <a16:creationId xmlns:a16="http://schemas.microsoft.com/office/drawing/2014/main" id="{2AF5F870-7DD6-464E-92C6-5CDE6BE34F45}"/>
                </a:ext>
              </a:extLst>
            </p:cNvPr>
            <p:cNvSpPr/>
            <p:nvPr/>
          </p:nvSpPr>
          <p:spPr>
            <a:xfrm>
              <a:off x="2365718" y="2188898"/>
              <a:ext cx="673426" cy="533683"/>
            </a:xfrm>
            <a:custGeom>
              <a:avLst/>
              <a:gdLst/>
              <a:ahLst/>
              <a:cxnLst/>
              <a:rect l="l" t="t" r="r" b="b"/>
              <a:pathLst>
                <a:path w="26616" h="24352" extrusionOk="0">
                  <a:moveTo>
                    <a:pt x="5730" y="0"/>
                  </a:moveTo>
                  <a:lnTo>
                    <a:pt x="5761" y="1602"/>
                  </a:lnTo>
                  <a:lnTo>
                    <a:pt x="0" y="9627"/>
                  </a:lnTo>
                  <a:lnTo>
                    <a:pt x="9103" y="9642"/>
                  </a:lnTo>
                  <a:lnTo>
                    <a:pt x="9134" y="24244"/>
                  </a:lnTo>
                  <a:lnTo>
                    <a:pt x="23997" y="24351"/>
                  </a:lnTo>
                  <a:lnTo>
                    <a:pt x="24213" y="23797"/>
                  </a:lnTo>
                  <a:lnTo>
                    <a:pt x="24228" y="22965"/>
                  </a:lnTo>
                  <a:lnTo>
                    <a:pt x="24244" y="21933"/>
                  </a:lnTo>
                  <a:lnTo>
                    <a:pt x="24090" y="21440"/>
                  </a:lnTo>
                  <a:cubicBezTo>
                    <a:pt x="24090" y="21440"/>
                    <a:pt x="24305" y="20655"/>
                    <a:pt x="24321" y="20532"/>
                  </a:cubicBezTo>
                  <a:cubicBezTo>
                    <a:pt x="24336" y="20408"/>
                    <a:pt x="25322" y="19900"/>
                    <a:pt x="25322" y="19900"/>
                  </a:cubicBezTo>
                  <a:cubicBezTo>
                    <a:pt x="25337" y="19761"/>
                    <a:pt x="25368" y="19546"/>
                    <a:pt x="25399" y="19346"/>
                  </a:cubicBezTo>
                  <a:cubicBezTo>
                    <a:pt x="25245" y="18883"/>
                    <a:pt x="25291" y="18714"/>
                    <a:pt x="25584" y="18344"/>
                  </a:cubicBezTo>
                  <a:cubicBezTo>
                    <a:pt x="25799" y="18206"/>
                    <a:pt x="26092" y="18144"/>
                    <a:pt x="26030" y="17636"/>
                  </a:cubicBezTo>
                  <a:lnTo>
                    <a:pt x="26616" y="17251"/>
                  </a:lnTo>
                  <a:lnTo>
                    <a:pt x="26261" y="16773"/>
                  </a:lnTo>
                  <a:lnTo>
                    <a:pt x="25892" y="16342"/>
                  </a:lnTo>
                  <a:cubicBezTo>
                    <a:pt x="25553" y="16342"/>
                    <a:pt x="25276" y="15911"/>
                    <a:pt x="24983" y="15618"/>
                  </a:cubicBezTo>
                  <a:cubicBezTo>
                    <a:pt x="24983" y="15618"/>
                    <a:pt x="24167" y="14756"/>
                    <a:pt x="24136" y="14679"/>
                  </a:cubicBezTo>
                  <a:cubicBezTo>
                    <a:pt x="24090" y="14602"/>
                    <a:pt x="23304" y="13924"/>
                    <a:pt x="23304" y="13924"/>
                  </a:cubicBezTo>
                  <a:lnTo>
                    <a:pt x="22133" y="13508"/>
                  </a:lnTo>
                  <a:lnTo>
                    <a:pt x="21625" y="13416"/>
                  </a:lnTo>
                  <a:cubicBezTo>
                    <a:pt x="21256" y="13277"/>
                    <a:pt x="20994" y="12861"/>
                    <a:pt x="20716" y="12476"/>
                  </a:cubicBezTo>
                  <a:cubicBezTo>
                    <a:pt x="20239" y="11983"/>
                    <a:pt x="19823" y="12399"/>
                    <a:pt x="19484" y="12014"/>
                  </a:cubicBezTo>
                  <a:cubicBezTo>
                    <a:pt x="19515" y="11814"/>
                    <a:pt x="19577" y="11614"/>
                    <a:pt x="19515" y="11305"/>
                  </a:cubicBezTo>
                  <a:lnTo>
                    <a:pt x="19053" y="10843"/>
                  </a:lnTo>
                  <a:lnTo>
                    <a:pt x="18868" y="10212"/>
                  </a:lnTo>
                  <a:lnTo>
                    <a:pt x="18067" y="9596"/>
                  </a:lnTo>
                  <a:lnTo>
                    <a:pt x="16850" y="8872"/>
                  </a:lnTo>
                  <a:lnTo>
                    <a:pt x="16789" y="8210"/>
                  </a:lnTo>
                  <a:lnTo>
                    <a:pt x="16404" y="7886"/>
                  </a:lnTo>
                  <a:lnTo>
                    <a:pt x="16019" y="7470"/>
                  </a:lnTo>
                  <a:lnTo>
                    <a:pt x="15757" y="7162"/>
                  </a:lnTo>
                  <a:lnTo>
                    <a:pt x="15495" y="7178"/>
                  </a:lnTo>
                  <a:lnTo>
                    <a:pt x="15279" y="6531"/>
                  </a:lnTo>
                  <a:lnTo>
                    <a:pt x="14324" y="5868"/>
                  </a:lnTo>
                  <a:lnTo>
                    <a:pt x="12846" y="5098"/>
                  </a:lnTo>
                  <a:lnTo>
                    <a:pt x="12415" y="4405"/>
                  </a:lnTo>
                  <a:lnTo>
                    <a:pt x="11614" y="3943"/>
                  </a:lnTo>
                  <a:cubicBezTo>
                    <a:pt x="11567" y="3127"/>
                    <a:pt x="11167" y="3065"/>
                    <a:pt x="10844" y="2850"/>
                  </a:cubicBezTo>
                  <a:lnTo>
                    <a:pt x="10274" y="2850"/>
                  </a:lnTo>
                  <a:lnTo>
                    <a:pt x="8780" y="1463"/>
                  </a:lnTo>
                  <a:cubicBezTo>
                    <a:pt x="8102" y="1433"/>
                    <a:pt x="8934" y="847"/>
                    <a:pt x="8194" y="678"/>
                  </a:cubicBezTo>
                  <a:lnTo>
                    <a:pt x="8194" y="678"/>
                  </a:lnTo>
                  <a:cubicBezTo>
                    <a:pt x="8200" y="722"/>
                    <a:pt x="8171" y="741"/>
                    <a:pt x="8118" y="741"/>
                  </a:cubicBezTo>
                  <a:cubicBezTo>
                    <a:pt x="7897" y="741"/>
                    <a:pt x="7271" y="414"/>
                    <a:pt x="7147" y="277"/>
                  </a:cubicBezTo>
                  <a:cubicBezTo>
                    <a:pt x="6839" y="16"/>
                    <a:pt x="6223" y="77"/>
                    <a:pt x="573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324;p43">
              <a:extLst>
                <a:ext uri="{FF2B5EF4-FFF2-40B4-BE49-F238E27FC236}">
                  <a16:creationId xmlns:a16="http://schemas.microsoft.com/office/drawing/2014/main" id="{020B440B-ED3D-4A5F-8E87-D3B54F420BA5}"/>
                </a:ext>
              </a:extLst>
            </p:cNvPr>
            <p:cNvSpPr/>
            <p:nvPr/>
          </p:nvSpPr>
          <p:spPr>
            <a:xfrm>
              <a:off x="1834157" y="1873624"/>
              <a:ext cx="428685" cy="387179"/>
            </a:xfrm>
            <a:custGeom>
              <a:avLst/>
              <a:gdLst/>
              <a:ahLst/>
              <a:cxnLst/>
              <a:rect l="l" t="t" r="r" b="b"/>
              <a:pathLst>
                <a:path w="16943" h="17667" extrusionOk="0">
                  <a:moveTo>
                    <a:pt x="4752" y="1"/>
                  </a:moveTo>
                  <a:cubicBezTo>
                    <a:pt x="4489" y="1"/>
                    <a:pt x="4282" y="139"/>
                    <a:pt x="4282" y="139"/>
                  </a:cubicBezTo>
                  <a:lnTo>
                    <a:pt x="4251" y="1171"/>
                  </a:lnTo>
                  <a:lnTo>
                    <a:pt x="4282" y="1679"/>
                  </a:lnTo>
                  <a:cubicBezTo>
                    <a:pt x="4821" y="2080"/>
                    <a:pt x="4559" y="2311"/>
                    <a:pt x="4020" y="2557"/>
                  </a:cubicBezTo>
                  <a:lnTo>
                    <a:pt x="3527" y="2711"/>
                  </a:lnTo>
                  <a:cubicBezTo>
                    <a:pt x="3502" y="2709"/>
                    <a:pt x="3478" y="2708"/>
                    <a:pt x="3455" y="2708"/>
                  </a:cubicBezTo>
                  <a:cubicBezTo>
                    <a:pt x="3168" y="2708"/>
                    <a:pt x="3039" y="2878"/>
                    <a:pt x="2896" y="3035"/>
                  </a:cubicBezTo>
                  <a:lnTo>
                    <a:pt x="2773" y="3420"/>
                  </a:lnTo>
                  <a:cubicBezTo>
                    <a:pt x="2804" y="3912"/>
                    <a:pt x="2603" y="3912"/>
                    <a:pt x="2449" y="4066"/>
                  </a:cubicBezTo>
                  <a:cubicBezTo>
                    <a:pt x="2141" y="4190"/>
                    <a:pt x="1725" y="4236"/>
                    <a:pt x="1695" y="4559"/>
                  </a:cubicBezTo>
                  <a:lnTo>
                    <a:pt x="1387" y="5052"/>
                  </a:lnTo>
                  <a:lnTo>
                    <a:pt x="786" y="5561"/>
                  </a:lnTo>
                  <a:lnTo>
                    <a:pt x="293" y="5930"/>
                  </a:lnTo>
                  <a:lnTo>
                    <a:pt x="0" y="6500"/>
                  </a:lnTo>
                  <a:lnTo>
                    <a:pt x="385" y="7193"/>
                  </a:lnTo>
                  <a:cubicBezTo>
                    <a:pt x="909" y="7640"/>
                    <a:pt x="1217" y="8040"/>
                    <a:pt x="1140" y="8395"/>
                  </a:cubicBezTo>
                  <a:lnTo>
                    <a:pt x="1063" y="9519"/>
                  </a:lnTo>
                  <a:lnTo>
                    <a:pt x="909" y="10613"/>
                  </a:lnTo>
                  <a:lnTo>
                    <a:pt x="462" y="11768"/>
                  </a:lnTo>
                  <a:lnTo>
                    <a:pt x="185" y="12830"/>
                  </a:lnTo>
                  <a:lnTo>
                    <a:pt x="971" y="13169"/>
                  </a:lnTo>
                  <a:lnTo>
                    <a:pt x="1618" y="13816"/>
                  </a:lnTo>
                  <a:lnTo>
                    <a:pt x="2449" y="14448"/>
                  </a:lnTo>
                  <a:lnTo>
                    <a:pt x="2911" y="15110"/>
                  </a:lnTo>
                  <a:lnTo>
                    <a:pt x="3481" y="15326"/>
                  </a:lnTo>
                  <a:cubicBezTo>
                    <a:pt x="3882" y="15249"/>
                    <a:pt x="4282" y="15279"/>
                    <a:pt x="4683" y="15064"/>
                  </a:cubicBezTo>
                  <a:lnTo>
                    <a:pt x="4991" y="14787"/>
                  </a:lnTo>
                  <a:lnTo>
                    <a:pt x="4975" y="14278"/>
                  </a:lnTo>
                  <a:lnTo>
                    <a:pt x="4867" y="13739"/>
                  </a:lnTo>
                  <a:lnTo>
                    <a:pt x="4837" y="12615"/>
                  </a:lnTo>
                  <a:lnTo>
                    <a:pt x="4729" y="11629"/>
                  </a:lnTo>
                  <a:lnTo>
                    <a:pt x="4575" y="11460"/>
                  </a:lnTo>
                  <a:cubicBezTo>
                    <a:pt x="4487" y="11343"/>
                    <a:pt x="4717" y="10108"/>
                    <a:pt x="4951" y="10108"/>
                  </a:cubicBezTo>
                  <a:cubicBezTo>
                    <a:pt x="4965" y="10108"/>
                    <a:pt x="4978" y="10111"/>
                    <a:pt x="4991" y="10120"/>
                  </a:cubicBezTo>
                  <a:lnTo>
                    <a:pt x="6700" y="11167"/>
                  </a:lnTo>
                  <a:lnTo>
                    <a:pt x="6562" y="11814"/>
                  </a:lnTo>
                  <a:lnTo>
                    <a:pt x="6485" y="12769"/>
                  </a:lnTo>
                  <a:lnTo>
                    <a:pt x="6747" y="13477"/>
                  </a:lnTo>
                  <a:cubicBezTo>
                    <a:pt x="7671" y="13493"/>
                    <a:pt x="7655" y="14047"/>
                    <a:pt x="7994" y="14386"/>
                  </a:cubicBezTo>
                  <a:lnTo>
                    <a:pt x="8441" y="15279"/>
                  </a:lnTo>
                  <a:lnTo>
                    <a:pt x="8903" y="16450"/>
                  </a:lnTo>
                  <a:cubicBezTo>
                    <a:pt x="9473" y="16650"/>
                    <a:pt x="10043" y="16820"/>
                    <a:pt x="10643" y="16881"/>
                  </a:cubicBezTo>
                  <a:lnTo>
                    <a:pt x="11275" y="16866"/>
                  </a:lnTo>
                  <a:lnTo>
                    <a:pt x="12030" y="17482"/>
                  </a:lnTo>
                  <a:cubicBezTo>
                    <a:pt x="12153" y="17651"/>
                    <a:pt x="12430" y="17651"/>
                    <a:pt x="12738" y="17667"/>
                  </a:cubicBezTo>
                  <a:cubicBezTo>
                    <a:pt x="13102" y="17355"/>
                    <a:pt x="13071" y="16944"/>
                    <a:pt x="13303" y="16944"/>
                  </a:cubicBezTo>
                  <a:cubicBezTo>
                    <a:pt x="13346" y="16944"/>
                    <a:pt x="13397" y="16958"/>
                    <a:pt x="13462" y="16989"/>
                  </a:cubicBezTo>
                  <a:cubicBezTo>
                    <a:pt x="13930" y="17145"/>
                    <a:pt x="14176" y="17255"/>
                    <a:pt x="14334" y="17255"/>
                  </a:cubicBezTo>
                  <a:cubicBezTo>
                    <a:pt x="14519" y="17255"/>
                    <a:pt x="14582" y="17104"/>
                    <a:pt x="14740" y="16696"/>
                  </a:cubicBezTo>
                  <a:lnTo>
                    <a:pt x="15295" y="16712"/>
                  </a:lnTo>
                  <a:lnTo>
                    <a:pt x="15665" y="16096"/>
                  </a:lnTo>
                  <a:cubicBezTo>
                    <a:pt x="16142" y="15957"/>
                    <a:pt x="16342" y="15526"/>
                    <a:pt x="16635" y="15202"/>
                  </a:cubicBezTo>
                  <a:lnTo>
                    <a:pt x="16943" y="14648"/>
                  </a:lnTo>
                  <a:lnTo>
                    <a:pt x="16897" y="10767"/>
                  </a:lnTo>
                  <a:lnTo>
                    <a:pt x="15541" y="10751"/>
                  </a:lnTo>
                  <a:lnTo>
                    <a:pt x="14925" y="11398"/>
                  </a:lnTo>
                  <a:cubicBezTo>
                    <a:pt x="14925" y="11398"/>
                    <a:pt x="14710" y="11105"/>
                    <a:pt x="14648" y="11013"/>
                  </a:cubicBezTo>
                  <a:cubicBezTo>
                    <a:pt x="14586" y="10905"/>
                    <a:pt x="14371" y="10705"/>
                    <a:pt x="14371" y="10705"/>
                  </a:cubicBezTo>
                  <a:cubicBezTo>
                    <a:pt x="14229" y="10586"/>
                    <a:pt x="14077" y="10531"/>
                    <a:pt x="13914" y="10531"/>
                  </a:cubicBezTo>
                  <a:cubicBezTo>
                    <a:pt x="13740" y="10531"/>
                    <a:pt x="13553" y="10594"/>
                    <a:pt x="13354" y="10705"/>
                  </a:cubicBezTo>
                  <a:lnTo>
                    <a:pt x="12815" y="10659"/>
                  </a:lnTo>
                  <a:lnTo>
                    <a:pt x="12538" y="10351"/>
                  </a:lnTo>
                  <a:lnTo>
                    <a:pt x="12214" y="9950"/>
                  </a:lnTo>
                  <a:lnTo>
                    <a:pt x="11906" y="9488"/>
                  </a:lnTo>
                  <a:lnTo>
                    <a:pt x="11799" y="9242"/>
                  </a:lnTo>
                  <a:lnTo>
                    <a:pt x="11768" y="8918"/>
                  </a:lnTo>
                  <a:cubicBezTo>
                    <a:pt x="12251" y="8238"/>
                    <a:pt x="12023" y="7454"/>
                    <a:pt x="11491" y="7454"/>
                  </a:cubicBezTo>
                  <a:cubicBezTo>
                    <a:pt x="11480" y="7454"/>
                    <a:pt x="11470" y="7454"/>
                    <a:pt x="11460" y="7455"/>
                  </a:cubicBezTo>
                  <a:cubicBezTo>
                    <a:pt x="11424" y="7459"/>
                    <a:pt x="11389" y="7461"/>
                    <a:pt x="11356" y="7461"/>
                  </a:cubicBezTo>
                  <a:cubicBezTo>
                    <a:pt x="11106" y="7461"/>
                    <a:pt x="10937" y="7352"/>
                    <a:pt x="10828" y="7039"/>
                  </a:cubicBezTo>
                  <a:lnTo>
                    <a:pt x="10551" y="6485"/>
                  </a:lnTo>
                  <a:lnTo>
                    <a:pt x="10274" y="5869"/>
                  </a:lnTo>
                  <a:cubicBezTo>
                    <a:pt x="10382" y="5730"/>
                    <a:pt x="10212" y="5591"/>
                    <a:pt x="10027" y="5468"/>
                  </a:cubicBezTo>
                  <a:cubicBezTo>
                    <a:pt x="9704" y="5068"/>
                    <a:pt x="9935" y="4944"/>
                    <a:pt x="9919" y="4698"/>
                  </a:cubicBezTo>
                  <a:lnTo>
                    <a:pt x="10289" y="3835"/>
                  </a:lnTo>
                  <a:lnTo>
                    <a:pt x="10382" y="3065"/>
                  </a:lnTo>
                  <a:cubicBezTo>
                    <a:pt x="10566" y="2711"/>
                    <a:pt x="11075" y="2388"/>
                    <a:pt x="10720" y="1987"/>
                  </a:cubicBezTo>
                  <a:lnTo>
                    <a:pt x="10197" y="1956"/>
                  </a:lnTo>
                  <a:cubicBezTo>
                    <a:pt x="10065" y="1831"/>
                    <a:pt x="9934" y="1793"/>
                    <a:pt x="9802" y="1793"/>
                  </a:cubicBezTo>
                  <a:cubicBezTo>
                    <a:pt x="9626" y="1793"/>
                    <a:pt x="9449" y="1862"/>
                    <a:pt x="9273" y="1879"/>
                  </a:cubicBezTo>
                  <a:lnTo>
                    <a:pt x="9011" y="2018"/>
                  </a:lnTo>
                  <a:lnTo>
                    <a:pt x="8025" y="1895"/>
                  </a:lnTo>
                  <a:lnTo>
                    <a:pt x="7548" y="1879"/>
                  </a:lnTo>
                  <a:cubicBezTo>
                    <a:pt x="7323" y="1397"/>
                    <a:pt x="7017" y="1299"/>
                    <a:pt x="6695" y="1299"/>
                  </a:cubicBezTo>
                  <a:cubicBezTo>
                    <a:pt x="6575" y="1299"/>
                    <a:pt x="6452" y="1312"/>
                    <a:pt x="6331" y="1325"/>
                  </a:cubicBezTo>
                  <a:lnTo>
                    <a:pt x="5899" y="1309"/>
                  </a:lnTo>
                  <a:cubicBezTo>
                    <a:pt x="5915" y="709"/>
                    <a:pt x="5545" y="370"/>
                    <a:pt x="5099" y="93"/>
                  </a:cubicBezTo>
                  <a:cubicBezTo>
                    <a:pt x="4981" y="25"/>
                    <a:pt x="4862" y="1"/>
                    <a:pt x="4752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25;p43">
              <a:extLst>
                <a:ext uri="{FF2B5EF4-FFF2-40B4-BE49-F238E27FC236}">
                  <a16:creationId xmlns:a16="http://schemas.microsoft.com/office/drawing/2014/main" id="{41AB1827-C092-4990-8657-1CC5D980EC1D}"/>
                </a:ext>
              </a:extLst>
            </p:cNvPr>
            <p:cNvSpPr/>
            <p:nvPr/>
          </p:nvSpPr>
          <p:spPr>
            <a:xfrm>
              <a:off x="1656844" y="1900624"/>
              <a:ext cx="854256" cy="610365"/>
            </a:xfrm>
            <a:custGeom>
              <a:avLst/>
              <a:gdLst/>
              <a:ahLst/>
              <a:cxnLst/>
              <a:rect l="l" t="t" r="r" b="b"/>
              <a:pathLst>
                <a:path w="33763" h="27851" extrusionOk="0">
                  <a:moveTo>
                    <a:pt x="26847" y="0"/>
                  </a:moveTo>
                  <a:lnTo>
                    <a:pt x="26354" y="832"/>
                  </a:lnTo>
                  <a:lnTo>
                    <a:pt x="25922" y="231"/>
                  </a:lnTo>
                  <a:lnTo>
                    <a:pt x="24382" y="185"/>
                  </a:lnTo>
                  <a:lnTo>
                    <a:pt x="23766" y="1571"/>
                  </a:lnTo>
                  <a:lnTo>
                    <a:pt x="22950" y="2603"/>
                  </a:lnTo>
                  <a:cubicBezTo>
                    <a:pt x="22950" y="2603"/>
                    <a:pt x="22919" y="3189"/>
                    <a:pt x="22934" y="3266"/>
                  </a:cubicBezTo>
                  <a:cubicBezTo>
                    <a:pt x="22950" y="3343"/>
                    <a:pt x="22827" y="4174"/>
                    <a:pt x="22827" y="4174"/>
                  </a:cubicBezTo>
                  <a:lnTo>
                    <a:pt x="22442" y="4914"/>
                  </a:lnTo>
                  <a:cubicBezTo>
                    <a:pt x="21872" y="4097"/>
                    <a:pt x="21671" y="3420"/>
                    <a:pt x="21810" y="2911"/>
                  </a:cubicBezTo>
                  <a:lnTo>
                    <a:pt x="21487" y="2419"/>
                  </a:lnTo>
                  <a:lnTo>
                    <a:pt x="21363" y="1987"/>
                  </a:lnTo>
                  <a:lnTo>
                    <a:pt x="20901" y="1464"/>
                  </a:lnTo>
                  <a:lnTo>
                    <a:pt x="20393" y="1109"/>
                  </a:lnTo>
                  <a:lnTo>
                    <a:pt x="19777" y="971"/>
                  </a:lnTo>
                  <a:lnTo>
                    <a:pt x="19284" y="617"/>
                  </a:lnTo>
                  <a:lnTo>
                    <a:pt x="18560" y="447"/>
                  </a:lnTo>
                  <a:lnTo>
                    <a:pt x="17759" y="694"/>
                  </a:lnTo>
                  <a:cubicBezTo>
                    <a:pt x="17759" y="1310"/>
                    <a:pt x="17205" y="1618"/>
                    <a:pt x="17390" y="2357"/>
                  </a:cubicBezTo>
                  <a:lnTo>
                    <a:pt x="17266" y="2773"/>
                  </a:lnTo>
                  <a:lnTo>
                    <a:pt x="16850" y="3528"/>
                  </a:lnTo>
                  <a:cubicBezTo>
                    <a:pt x="16850" y="3774"/>
                    <a:pt x="16789" y="4036"/>
                    <a:pt x="17112" y="4190"/>
                  </a:cubicBezTo>
                  <a:lnTo>
                    <a:pt x="17313" y="4406"/>
                  </a:lnTo>
                  <a:lnTo>
                    <a:pt x="17343" y="4775"/>
                  </a:lnTo>
                  <a:lnTo>
                    <a:pt x="17667" y="5237"/>
                  </a:lnTo>
                  <a:lnTo>
                    <a:pt x="17759" y="5592"/>
                  </a:lnTo>
                  <a:lnTo>
                    <a:pt x="18129" y="6115"/>
                  </a:lnTo>
                  <a:lnTo>
                    <a:pt x="18591" y="6177"/>
                  </a:lnTo>
                  <a:lnTo>
                    <a:pt x="18945" y="6516"/>
                  </a:lnTo>
                  <a:lnTo>
                    <a:pt x="18991" y="7116"/>
                  </a:lnTo>
                  <a:lnTo>
                    <a:pt x="18730" y="7686"/>
                  </a:lnTo>
                  <a:lnTo>
                    <a:pt x="18837" y="8195"/>
                  </a:lnTo>
                  <a:lnTo>
                    <a:pt x="19222" y="8672"/>
                  </a:lnTo>
                  <a:lnTo>
                    <a:pt x="19654" y="9211"/>
                  </a:lnTo>
                  <a:lnTo>
                    <a:pt x="19900" y="9535"/>
                  </a:lnTo>
                  <a:lnTo>
                    <a:pt x="20439" y="9458"/>
                  </a:lnTo>
                  <a:lnTo>
                    <a:pt x="21102" y="9350"/>
                  </a:lnTo>
                  <a:cubicBezTo>
                    <a:pt x="21102" y="9350"/>
                    <a:pt x="21502" y="9519"/>
                    <a:pt x="21564" y="9612"/>
                  </a:cubicBezTo>
                  <a:cubicBezTo>
                    <a:pt x="21625" y="9719"/>
                    <a:pt x="21841" y="10151"/>
                    <a:pt x="21841" y="10151"/>
                  </a:cubicBezTo>
                  <a:lnTo>
                    <a:pt x="22103" y="10089"/>
                  </a:lnTo>
                  <a:lnTo>
                    <a:pt x="22457" y="9565"/>
                  </a:lnTo>
                  <a:lnTo>
                    <a:pt x="22719" y="9519"/>
                  </a:lnTo>
                  <a:lnTo>
                    <a:pt x="23412" y="9519"/>
                  </a:lnTo>
                  <a:lnTo>
                    <a:pt x="23859" y="9612"/>
                  </a:lnTo>
                  <a:lnTo>
                    <a:pt x="23920" y="13447"/>
                  </a:lnTo>
                  <a:lnTo>
                    <a:pt x="23396" y="14124"/>
                  </a:lnTo>
                  <a:lnTo>
                    <a:pt x="22857" y="14771"/>
                  </a:lnTo>
                  <a:lnTo>
                    <a:pt x="22503" y="14972"/>
                  </a:lnTo>
                  <a:lnTo>
                    <a:pt x="22257" y="15403"/>
                  </a:lnTo>
                  <a:lnTo>
                    <a:pt x="21671" y="15618"/>
                  </a:lnTo>
                  <a:lnTo>
                    <a:pt x="21317" y="16050"/>
                  </a:lnTo>
                  <a:lnTo>
                    <a:pt x="21040" y="16034"/>
                  </a:lnTo>
                  <a:lnTo>
                    <a:pt x="20716" y="15773"/>
                  </a:lnTo>
                  <a:lnTo>
                    <a:pt x="20177" y="15711"/>
                  </a:lnTo>
                  <a:lnTo>
                    <a:pt x="19931" y="16004"/>
                  </a:lnTo>
                  <a:lnTo>
                    <a:pt x="19777" y="16481"/>
                  </a:lnTo>
                  <a:lnTo>
                    <a:pt x="19161" y="16358"/>
                  </a:lnTo>
                  <a:lnTo>
                    <a:pt x="18406" y="15711"/>
                  </a:lnTo>
                  <a:lnTo>
                    <a:pt x="17898" y="15618"/>
                  </a:lnTo>
                  <a:lnTo>
                    <a:pt x="16912" y="15495"/>
                  </a:lnTo>
                  <a:cubicBezTo>
                    <a:pt x="16265" y="15418"/>
                    <a:pt x="15911" y="15187"/>
                    <a:pt x="15819" y="14787"/>
                  </a:cubicBezTo>
                  <a:lnTo>
                    <a:pt x="15156" y="13447"/>
                  </a:lnTo>
                  <a:lnTo>
                    <a:pt x="14540" y="12507"/>
                  </a:lnTo>
                  <a:cubicBezTo>
                    <a:pt x="14450" y="12326"/>
                    <a:pt x="14293" y="12245"/>
                    <a:pt x="14076" y="12245"/>
                  </a:cubicBezTo>
                  <a:cubicBezTo>
                    <a:pt x="13997" y="12245"/>
                    <a:pt x="13910" y="12256"/>
                    <a:pt x="13816" y="12276"/>
                  </a:cubicBezTo>
                  <a:lnTo>
                    <a:pt x="13631" y="12138"/>
                  </a:lnTo>
                  <a:lnTo>
                    <a:pt x="13554" y="11521"/>
                  </a:lnTo>
                  <a:lnTo>
                    <a:pt x="13631" y="10443"/>
                  </a:lnTo>
                  <a:lnTo>
                    <a:pt x="13524" y="9827"/>
                  </a:lnTo>
                  <a:cubicBezTo>
                    <a:pt x="13123" y="9488"/>
                    <a:pt x="12661" y="9303"/>
                    <a:pt x="12076" y="9011"/>
                  </a:cubicBezTo>
                  <a:lnTo>
                    <a:pt x="11737" y="9088"/>
                  </a:lnTo>
                  <a:cubicBezTo>
                    <a:pt x="11675" y="9473"/>
                    <a:pt x="11537" y="9796"/>
                    <a:pt x="11706" y="10320"/>
                  </a:cubicBezTo>
                  <a:lnTo>
                    <a:pt x="11875" y="11460"/>
                  </a:lnTo>
                  <a:lnTo>
                    <a:pt x="11999" y="13585"/>
                  </a:lnTo>
                  <a:lnTo>
                    <a:pt x="11152" y="14017"/>
                  </a:lnTo>
                  <a:lnTo>
                    <a:pt x="10304" y="14124"/>
                  </a:lnTo>
                  <a:lnTo>
                    <a:pt x="9842" y="13786"/>
                  </a:lnTo>
                  <a:lnTo>
                    <a:pt x="9488" y="13308"/>
                  </a:lnTo>
                  <a:lnTo>
                    <a:pt x="8549" y="12553"/>
                  </a:lnTo>
                  <a:lnTo>
                    <a:pt x="7840" y="11783"/>
                  </a:lnTo>
                  <a:lnTo>
                    <a:pt x="7162" y="11645"/>
                  </a:lnTo>
                  <a:lnTo>
                    <a:pt x="6839" y="12954"/>
                  </a:lnTo>
                  <a:lnTo>
                    <a:pt x="6007" y="13370"/>
                  </a:lnTo>
                  <a:lnTo>
                    <a:pt x="2311" y="15187"/>
                  </a:lnTo>
                  <a:lnTo>
                    <a:pt x="1279" y="15788"/>
                  </a:lnTo>
                  <a:lnTo>
                    <a:pt x="1078" y="16004"/>
                  </a:lnTo>
                  <a:lnTo>
                    <a:pt x="1155" y="16573"/>
                  </a:lnTo>
                  <a:lnTo>
                    <a:pt x="170" y="17636"/>
                  </a:lnTo>
                  <a:lnTo>
                    <a:pt x="0" y="18283"/>
                  </a:lnTo>
                  <a:lnTo>
                    <a:pt x="509" y="19192"/>
                  </a:lnTo>
                  <a:lnTo>
                    <a:pt x="1155" y="19993"/>
                  </a:lnTo>
                  <a:lnTo>
                    <a:pt x="1078" y="20162"/>
                  </a:lnTo>
                  <a:lnTo>
                    <a:pt x="740" y="20516"/>
                  </a:lnTo>
                  <a:lnTo>
                    <a:pt x="1833" y="20794"/>
                  </a:lnTo>
                  <a:lnTo>
                    <a:pt x="2819" y="20963"/>
                  </a:lnTo>
                  <a:lnTo>
                    <a:pt x="4282" y="21225"/>
                  </a:lnTo>
                  <a:lnTo>
                    <a:pt x="5976" y="21086"/>
                  </a:lnTo>
                  <a:lnTo>
                    <a:pt x="8995" y="20979"/>
                  </a:lnTo>
                  <a:lnTo>
                    <a:pt x="11152" y="21102"/>
                  </a:lnTo>
                  <a:cubicBezTo>
                    <a:pt x="11152" y="21102"/>
                    <a:pt x="11244" y="22673"/>
                    <a:pt x="11105" y="23135"/>
                  </a:cubicBezTo>
                  <a:cubicBezTo>
                    <a:pt x="11032" y="23399"/>
                    <a:pt x="10873" y="23453"/>
                    <a:pt x="10755" y="23453"/>
                  </a:cubicBezTo>
                  <a:cubicBezTo>
                    <a:pt x="10674" y="23453"/>
                    <a:pt x="10612" y="23428"/>
                    <a:pt x="10612" y="23428"/>
                  </a:cubicBezTo>
                  <a:cubicBezTo>
                    <a:pt x="10612" y="23428"/>
                    <a:pt x="10443" y="23412"/>
                    <a:pt x="10258" y="23412"/>
                  </a:cubicBezTo>
                  <a:cubicBezTo>
                    <a:pt x="10073" y="23412"/>
                    <a:pt x="9873" y="23428"/>
                    <a:pt x="9812" y="23489"/>
                  </a:cubicBezTo>
                  <a:cubicBezTo>
                    <a:pt x="9688" y="23597"/>
                    <a:pt x="9688" y="23951"/>
                    <a:pt x="9688" y="23951"/>
                  </a:cubicBezTo>
                  <a:cubicBezTo>
                    <a:pt x="9688" y="23951"/>
                    <a:pt x="9642" y="24721"/>
                    <a:pt x="9889" y="24952"/>
                  </a:cubicBezTo>
                  <a:cubicBezTo>
                    <a:pt x="10797" y="25769"/>
                    <a:pt x="10443" y="25276"/>
                    <a:pt x="11213" y="26801"/>
                  </a:cubicBezTo>
                  <a:cubicBezTo>
                    <a:pt x="11213" y="26801"/>
                    <a:pt x="11567" y="27694"/>
                    <a:pt x="11783" y="27802"/>
                  </a:cubicBezTo>
                  <a:cubicBezTo>
                    <a:pt x="11825" y="27836"/>
                    <a:pt x="11867" y="27850"/>
                    <a:pt x="11909" y="27850"/>
                  </a:cubicBezTo>
                  <a:cubicBezTo>
                    <a:pt x="12094" y="27850"/>
                    <a:pt x="12265" y="27554"/>
                    <a:pt x="12353" y="27340"/>
                  </a:cubicBezTo>
                  <a:cubicBezTo>
                    <a:pt x="12368" y="27232"/>
                    <a:pt x="12569" y="26631"/>
                    <a:pt x="12569" y="26631"/>
                  </a:cubicBezTo>
                  <a:cubicBezTo>
                    <a:pt x="12753" y="26446"/>
                    <a:pt x="12907" y="26292"/>
                    <a:pt x="13215" y="26277"/>
                  </a:cubicBezTo>
                  <a:lnTo>
                    <a:pt x="13678" y="26708"/>
                  </a:lnTo>
                  <a:lnTo>
                    <a:pt x="14109" y="26770"/>
                  </a:lnTo>
                  <a:lnTo>
                    <a:pt x="15064" y="27232"/>
                  </a:lnTo>
                  <a:lnTo>
                    <a:pt x="15557" y="27478"/>
                  </a:lnTo>
                  <a:lnTo>
                    <a:pt x="15896" y="27201"/>
                  </a:lnTo>
                  <a:lnTo>
                    <a:pt x="15896" y="26662"/>
                  </a:lnTo>
                  <a:lnTo>
                    <a:pt x="15664" y="26061"/>
                  </a:lnTo>
                  <a:lnTo>
                    <a:pt x="15803" y="25769"/>
                  </a:lnTo>
                  <a:lnTo>
                    <a:pt x="16373" y="25984"/>
                  </a:lnTo>
                  <a:cubicBezTo>
                    <a:pt x="16514" y="26046"/>
                    <a:pt x="16659" y="26102"/>
                    <a:pt x="16796" y="26102"/>
                  </a:cubicBezTo>
                  <a:cubicBezTo>
                    <a:pt x="16898" y="26102"/>
                    <a:pt x="16996" y="26070"/>
                    <a:pt x="17082" y="25984"/>
                  </a:cubicBezTo>
                  <a:cubicBezTo>
                    <a:pt x="17231" y="25910"/>
                    <a:pt x="17331" y="25755"/>
                    <a:pt x="17463" y="25755"/>
                  </a:cubicBezTo>
                  <a:cubicBezTo>
                    <a:pt x="17577" y="25755"/>
                    <a:pt x="17715" y="25869"/>
                    <a:pt x="17929" y="26246"/>
                  </a:cubicBezTo>
                  <a:lnTo>
                    <a:pt x="18129" y="26431"/>
                  </a:lnTo>
                  <a:lnTo>
                    <a:pt x="19084" y="26662"/>
                  </a:lnTo>
                  <a:cubicBezTo>
                    <a:pt x="19376" y="26693"/>
                    <a:pt x="19669" y="26647"/>
                    <a:pt x="19962" y="26862"/>
                  </a:cubicBezTo>
                  <a:lnTo>
                    <a:pt x="20408" y="26585"/>
                  </a:lnTo>
                  <a:lnTo>
                    <a:pt x="20994" y="26693"/>
                  </a:lnTo>
                  <a:cubicBezTo>
                    <a:pt x="20994" y="26693"/>
                    <a:pt x="21902" y="26770"/>
                    <a:pt x="22010" y="26770"/>
                  </a:cubicBezTo>
                  <a:cubicBezTo>
                    <a:pt x="22380" y="26416"/>
                    <a:pt x="22288" y="25738"/>
                    <a:pt x="22580" y="25384"/>
                  </a:cubicBezTo>
                  <a:cubicBezTo>
                    <a:pt x="22488" y="25122"/>
                    <a:pt x="22673" y="24968"/>
                    <a:pt x="22857" y="24798"/>
                  </a:cubicBezTo>
                  <a:cubicBezTo>
                    <a:pt x="22857" y="24798"/>
                    <a:pt x="22919" y="24490"/>
                    <a:pt x="22919" y="24352"/>
                  </a:cubicBezTo>
                  <a:cubicBezTo>
                    <a:pt x="22919" y="24213"/>
                    <a:pt x="22965" y="23612"/>
                    <a:pt x="22965" y="23612"/>
                  </a:cubicBezTo>
                  <a:cubicBezTo>
                    <a:pt x="23068" y="23502"/>
                    <a:pt x="23175" y="23464"/>
                    <a:pt x="23288" y="23464"/>
                  </a:cubicBezTo>
                  <a:cubicBezTo>
                    <a:pt x="23395" y="23464"/>
                    <a:pt x="23508" y="23498"/>
                    <a:pt x="23628" y="23535"/>
                  </a:cubicBezTo>
                  <a:cubicBezTo>
                    <a:pt x="23813" y="23591"/>
                    <a:pt x="23991" y="23637"/>
                    <a:pt x="24135" y="23637"/>
                  </a:cubicBezTo>
                  <a:cubicBezTo>
                    <a:pt x="24351" y="23637"/>
                    <a:pt x="24493" y="23535"/>
                    <a:pt x="24475" y="23212"/>
                  </a:cubicBezTo>
                  <a:lnTo>
                    <a:pt x="24475" y="23212"/>
                  </a:lnTo>
                  <a:lnTo>
                    <a:pt x="26123" y="23258"/>
                  </a:lnTo>
                  <a:lnTo>
                    <a:pt x="27571" y="23520"/>
                  </a:lnTo>
                  <a:lnTo>
                    <a:pt x="33762" y="14787"/>
                  </a:lnTo>
                  <a:lnTo>
                    <a:pt x="33747" y="3420"/>
                  </a:lnTo>
                  <a:lnTo>
                    <a:pt x="33732" y="2834"/>
                  </a:lnTo>
                  <a:cubicBezTo>
                    <a:pt x="33639" y="2725"/>
                    <a:pt x="33487" y="2703"/>
                    <a:pt x="33322" y="2703"/>
                  </a:cubicBezTo>
                  <a:cubicBezTo>
                    <a:pt x="33211" y="2703"/>
                    <a:pt x="33095" y="2713"/>
                    <a:pt x="32988" y="2713"/>
                  </a:cubicBezTo>
                  <a:cubicBezTo>
                    <a:pt x="32963" y="2713"/>
                    <a:pt x="32939" y="2713"/>
                    <a:pt x="32915" y="2711"/>
                  </a:cubicBezTo>
                  <a:cubicBezTo>
                    <a:pt x="32438" y="2126"/>
                    <a:pt x="31976" y="1633"/>
                    <a:pt x="31498" y="1202"/>
                  </a:cubicBezTo>
                  <a:lnTo>
                    <a:pt x="30851" y="694"/>
                  </a:lnTo>
                  <a:lnTo>
                    <a:pt x="30605" y="278"/>
                  </a:lnTo>
                  <a:lnTo>
                    <a:pt x="26847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326;p43">
              <a:extLst>
                <a:ext uri="{FF2B5EF4-FFF2-40B4-BE49-F238E27FC236}">
                  <a16:creationId xmlns:a16="http://schemas.microsoft.com/office/drawing/2014/main" id="{A0A1E313-0E2C-463D-9675-D1B01B791542}"/>
                </a:ext>
              </a:extLst>
            </p:cNvPr>
            <p:cNvSpPr/>
            <p:nvPr/>
          </p:nvSpPr>
          <p:spPr>
            <a:xfrm>
              <a:off x="1610466" y="2349911"/>
              <a:ext cx="574067" cy="668353"/>
            </a:xfrm>
            <a:custGeom>
              <a:avLst/>
              <a:gdLst/>
              <a:ahLst/>
              <a:cxnLst/>
              <a:rect l="l" t="t" r="r" b="b"/>
              <a:pathLst>
                <a:path w="22689" h="30497" extrusionOk="0">
                  <a:moveTo>
                    <a:pt x="2576" y="0"/>
                  </a:moveTo>
                  <a:cubicBezTo>
                    <a:pt x="2196" y="0"/>
                    <a:pt x="2082" y="261"/>
                    <a:pt x="2172" y="801"/>
                  </a:cubicBezTo>
                  <a:cubicBezTo>
                    <a:pt x="2187" y="878"/>
                    <a:pt x="2187" y="1355"/>
                    <a:pt x="2187" y="1432"/>
                  </a:cubicBezTo>
                  <a:cubicBezTo>
                    <a:pt x="2187" y="1509"/>
                    <a:pt x="2234" y="2511"/>
                    <a:pt x="2234" y="2511"/>
                  </a:cubicBezTo>
                  <a:lnTo>
                    <a:pt x="2388" y="3065"/>
                  </a:lnTo>
                  <a:lnTo>
                    <a:pt x="2958" y="3743"/>
                  </a:lnTo>
                  <a:cubicBezTo>
                    <a:pt x="2850" y="4205"/>
                    <a:pt x="2850" y="4729"/>
                    <a:pt x="3189" y="5406"/>
                  </a:cubicBezTo>
                  <a:lnTo>
                    <a:pt x="3266" y="6361"/>
                  </a:lnTo>
                  <a:lnTo>
                    <a:pt x="2280" y="7470"/>
                  </a:lnTo>
                  <a:lnTo>
                    <a:pt x="2295" y="8487"/>
                  </a:lnTo>
                  <a:lnTo>
                    <a:pt x="3743" y="10597"/>
                  </a:lnTo>
                  <a:cubicBezTo>
                    <a:pt x="4036" y="10890"/>
                    <a:pt x="3974" y="11305"/>
                    <a:pt x="3343" y="11875"/>
                  </a:cubicBezTo>
                  <a:cubicBezTo>
                    <a:pt x="3173" y="11906"/>
                    <a:pt x="1956" y="12106"/>
                    <a:pt x="1879" y="12122"/>
                  </a:cubicBezTo>
                  <a:cubicBezTo>
                    <a:pt x="1878" y="12122"/>
                    <a:pt x="1876" y="12122"/>
                    <a:pt x="1874" y="12122"/>
                  </a:cubicBezTo>
                  <a:cubicBezTo>
                    <a:pt x="1821" y="12122"/>
                    <a:pt x="1600" y="12039"/>
                    <a:pt x="1395" y="12039"/>
                  </a:cubicBezTo>
                  <a:cubicBezTo>
                    <a:pt x="1186" y="12039"/>
                    <a:pt x="994" y="12126"/>
                    <a:pt x="1017" y="12476"/>
                  </a:cubicBezTo>
                  <a:cubicBezTo>
                    <a:pt x="1079" y="13185"/>
                    <a:pt x="1002" y="13985"/>
                    <a:pt x="1002" y="13985"/>
                  </a:cubicBezTo>
                  <a:lnTo>
                    <a:pt x="247" y="15048"/>
                  </a:lnTo>
                  <a:lnTo>
                    <a:pt x="47" y="15803"/>
                  </a:lnTo>
                  <a:lnTo>
                    <a:pt x="0" y="16404"/>
                  </a:lnTo>
                  <a:lnTo>
                    <a:pt x="924" y="16527"/>
                  </a:lnTo>
                  <a:cubicBezTo>
                    <a:pt x="1571" y="16465"/>
                    <a:pt x="2203" y="16388"/>
                    <a:pt x="2788" y="16019"/>
                  </a:cubicBezTo>
                  <a:cubicBezTo>
                    <a:pt x="3204" y="16034"/>
                    <a:pt x="3173" y="16188"/>
                    <a:pt x="3189" y="16604"/>
                  </a:cubicBezTo>
                  <a:cubicBezTo>
                    <a:pt x="3404" y="17128"/>
                    <a:pt x="3635" y="16958"/>
                    <a:pt x="3620" y="17667"/>
                  </a:cubicBezTo>
                  <a:cubicBezTo>
                    <a:pt x="3774" y="18406"/>
                    <a:pt x="4960" y="18329"/>
                    <a:pt x="5838" y="18483"/>
                  </a:cubicBezTo>
                  <a:cubicBezTo>
                    <a:pt x="6192" y="18853"/>
                    <a:pt x="6531" y="19222"/>
                    <a:pt x="6793" y="19761"/>
                  </a:cubicBezTo>
                  <a:cubicBezTo>
                    <a:pt x="6933" y="19826"/>
                    <a:pt x="7080" y="19863"/>
                    <a:pt x="7234" y="19863"/>
                  </a:cubicBezTo>
                  <a:cubicBezTo>
                    <a:pt x="7485" y="19863"/>
                    <a:pt x="7754" y="19763"/>
                    <a:pt x="8040" y="19515"/>
                  </a:cubicBezTo>
                  <a:cubicBezTo>
                    <a:pt x="8348" y="19654"/>
                    <a:pt x="8117" y="19731"/>
                    <a:pt x="8734" y="20069"/>
                  </a:cubicBezTo>
                  <a:cubicBezTo>
                    <a:pt x="9054" y="20069"/>
                    <a:pt x="9444" y="20189"/>
                    <a:pt x="9761" y="20189"/>
                  </a:cubicBezTo>
                  <a:cubicBezTo>
                    <a:pt x="10144" y="20189"/>
                    <a:pt x="10420" y="20014"/>
                    <a:pt x="10335" y="19238"/>
                  </a:cubicBezTo>
                  <a:cubicBezTo>
                    <a:pt x="10335" y="19238"/>
                    <a:pt x="10459" y="18791"/>
                    <a:pt x="10628" y="18791"/>
                  </a:cubicBezTo>
                  <a:cubicBezTo>
                    <a:pt x="10797" y="18791"/>
                    <a:pt x="12769" y="19099"/>
                    <a:pt x="12769" y="19099"/>
                  </a:cubicBezTo>
                  <a:lnTo>
                    <a:pt x="13169" y="19407"/>
                  </a:lnTo>
                  <a:lnTo>
                    <a:pt x="13631" y="20162"/>
                  </a:lnTo>
                  <a:lnTo>
                    <a:pt x="14109" y="20763"/>
                  </a:lnTo>
                  <a:lnTo>
                    <a:pt x="14278" y="20947"/>
                  </a:lnTo>
                  <a:lnTo>
                    <a:pt x="14140" y="21872"/>
                  </a:lnTo>
                  <a:lnTo>
                    <a:pt x="14217" y="22364"/>
                  </a:lnTo>
                  <a:cubicBezTo>
                    <a:pt x="14217" y="22364"/>
                    <a:pt x="14556" y="22565"/>
                    <a:pt x="14710" y="22580"/>
                  </a:cubicBezTo>
                  <a:cubicBezTo>
                    <a:pt x="14848" y="22611"/>
                    <a:pt x="15341" y="23011"/>
                    <a:pt x="15341" y="23011"/>
                  </a:cubicBezTo>
                  <a:cubicBezTo>
                    <a:pt x="15341" y="23011"/>
                    <a:pt x="15834" y="23181"/>
                    <a:pt x="15957" y="23242"/>
                  </a:cubicBezTo>
                  <a:cubicBezTo>
                    <a:pt x="16096" y="23289"/>
                    <a:pt x="18406" y="25568"/>
                    <a:pt x="18406" y="25568"/>
                  </a:cubicBezTo>
                  <a:lnTo>
                    <a:pt x="18622" y="27093"/>
                  </a:lnTo>
                  <a:lnTo>
                    <a:pt x="19685" y="29034"/>
                  </a:lnTo>
                  <a:cubicBezTo>
                    <a:pt x="19900" y="29434"/>
                    <a:pt x="20039" y="29927"/>
                    <a:pt x="20147" y="30497"/>
                  </a:cubicBezTo>
                  <a:lnTo>
                    <a:pt x="21394" y="30143"/>
                  </a:lnTo>
                  <a:cubicBezTo>
                    <a:pt x="21856" y="29727"/>
                    <a:pt x="22241" y="29388"/>
                    <a:pt x="22503" y="29141"/>
                  </a:cubicBezTo>
                  <a:cubicBezTo>
                    <a:pt x="22395" y="28356"/>
                    <a:pt x="22211" y="27570"/>
                    <a:pt x="22041" y="26800"/>
                  </a:cubicBezTo>
                  <a:lnTo>
                    <a:pt x="22041" y="26800"/>
                  </a:lnTo>
                  <a:lnTo>
                    <a:pt x="22673" y="26846"/>
                  </a:lnTo>
                  <a:lnTo>
                    <a:pt x="22611" y="25630"/>
                  </a:lnTo>
                  <a:cubicBezTo>
                    <a:pt x="22457" y="25445"/>
                    <a:pt x="22457" y="25275"/>
                    <a:pt x="22688" y="25137"/>
                  </a:cubicBezTo>
                  <a:lnTo>
                    <a:pt x="22580" y="24844"/>
                  </a:lnTo>
                  <a:lnTo>
                    <a:pt x="22426" y="24428"/>
                  </a:lnTo>
                  <a:lnTo>
                    <a:pt x="22457" y="23751"/>
                  </a:lnTo>
                  <a:cubicBezTo>
                    <a:pt x="21687" y="23412"/>
                    <a:pt x="22549" y="22672"/>
                    <a:pt x="21394" y="22072"/>
                  </a:cubicBezTo>
                  <a:cubicBezTo>
                    <a:pt x="20640" y="21779"/>
                    <a:pt x="21240" y="20994"/>
                    <a:pt x="21225" y="20424"/>
                  </a:cubicBezTo>
                  <a:lnTo>
                    <a:pt x="21055" y="18252"/>
                  </a:lnTo>
                  <a:lnTo>
                    <a:pt x="20747" y="17944"/>
                  </a:lnTo>
                  <a:lnTo>
                    <a:pt x="20640" y="17066"/>
                  </a:lnTo>
                  <a:lnTo>
                    <a:pt x="20501" y="16527"/>
                  </a:lnTo>
                  <a:cubicBezTo>
                    <a:pt x="20338" y="16338"/>
                    <a:pt x="20175" y="16126"/>
                    <a:pt x="19994" y="16126"/>
                  </a:cubicBezTo>
                  <a:cubicBezTo>
                    <a:pt x="19849" y="16126"/>
                    <a:pt x="19693" y="16261"/>
                    <a:pt x="19515" y="16650"/>
                  </a:cubicBezTo>
                  <a:lnTo>
                    <a:pt x="19053" y="17020"/>
                  </a:lnTo>
                  <a:lnTo>
                    <a:pt x="18653" y="17035"/>
                  </a:lnTo>
                  <a:cubicBezTo>
                    <a:pt x="18560" y="16742"/>
                    <a:pt x="18237" y="16604"/>
                    <a:pt x="18237" y="16357"/>
                  </a:cubicBezTo>
                  <a:cubicBezTo>
                    <a:pt x="18220" y="16058"/>
                    <a:pt x="18131" y="15815"/>
                    <a:pt x="17995" y="15815"/>
                  </a:cubicBezTo>
                  <a:cubicBezTo>
                    <a:pt x="17886" y="15815"/>
                    <a:pt x="17747" y="15969"/>
                    <a:pt x="17590" y="16373"/>
                  </a:cubicBezTo>
                  <a:lnTo>
                    <a:pt x="17359" y="15664"/>
                  </a:lnTo>
                  <a:lnTo>
                    <a:pt x="16851" y="14555"/>
                  </a:lnTo>
                  <a:lnTo>
                    <a:pt x="16851" y="13939"/>
                  </a:lnTo>
                  <a:cubicBezTo>
                    <a:pt x="17343" y="13231"/>
                    <a:pt x="16681" y="13154"/>
                    <a:pt x="16404" y="12830"/>
                  </a:cubicBezTo>
                  <a:cubicBezTo>
                    <a:pt x="15095" y="12676"/>
                    <a:pt x="16527" y="11629"/>
                    <a:pt x="16604" y="11059"/>
                  </a:cubicBezTo>
                  <a:cubicBezTo>
                    <a:pt x="16804" y="10520"/>
                    <a:pt x="16804" y="9858"/>
                    <a:pt x="16897" y="9334"/>
                  </a:cubicBezTo>
                  <a:cubicBezTo>
                    <a:pt x="16358" y="9072"/>
                    <a:pt x="15772" y="8733"/>
                    <a:pt x="15326" y="8656"/>
                  </a:cubicBezTo>
                  <a:cubicBezTo>
                    <a:pt x="14987" y="8471"/>
                    <a:pt x="15218" y="8009"/>
                    <a:pt x="15295" y="7624"/>
                  </a:cubicBezTo>
                  <a:cubicBezTo>
                    <a:pt x="15643" y="6610"/>
                    <a:pt x="15413" y="5769"/>
                    <a:pt x="15003" y="5769"/>
                  </a:cubicBezTo>
                  <a:cubicBezTo>
                    <a:pt x="14779" y="5769"/>
                    <a:pt x="14500" y="6022"/>
                    <a:pt x="14232" y="6639"/>
                  </a:cubicBezTo>
                  <a:cubicBezTo>
                    <a:pt x="14082" y="6949"/>
                    <a:pt x="13977" y="7333"/>
                    <a:pt x="13767" y="7333"/>
                  </a:cubicBezTo>
                  <a:cubicBezTo>
                    <a:pt x="13675" y="7333"/>
                    <a:pt x="13562" y="7258"/>
                    <a:pt x="13416" y="7070"/>
                  </a:cubicBezTo>
                  <a:cubicBezTo>
                    <a:pt x="13123" y="6438"/>
                    <a:pt x="12831" y="5807"/>
                    <a:pt x="12476" y="5129"/>
                  </a:cubicBezTo>
                  <a:lnTo>
                    <a:pt x="11737" y="4636"/>
                  </a:lnTo>
                  <a:lnTo>
                    <a:pt x="11521" y="3466"/>
                  </a:lnTo>
                  <a:cubicBezTo>
                    <a:pt x="11474" y="2945"/>
                    <a:pt x="11672" y="2870"/>
                    <a:pt x="11913" y="2870"/>
                  </a:cubicBezTo>
                  <a:cubicBezTo>
                    <a:pt x="11986" y="2870"/>
                    <a:pt x="12062" y="2877"/>
                    <a:pt x="12137" y="2880"/>
                  </a:cubicBezTo>
                  <a:lnTo>
                    <a:pt x="12769" y="2973"/>
                  </a:lnTo>
                  <a:lnTo>
                    <a:pt x="12985" y="2249"/>
                  </a:lnTo>
                  <a:lnTo>
                    <a:pt x="12938" y="816"/>
                  </a:lnTo>
                  <a:lnTo>
                    <a:pt x="12846" y="647"/>
                  </a:lnTo>
                  <a:lnTo>
                    <a:pt x="10397" y="508"/>
                  </a:lnTo>
                  <a:lnTo>
                    <a:pt x="7794" y="616"/>
                  </a:lnTo>
                  <a:lnTo>
                    <a:pt x="5838" y="739"/>
                  </a:lnTo>
                  <a:lnTo>
                    <a:pt x="4467" y="370"/>
                  </a:lnTo>
                  <a:lnTo>
                    <a:pt x="2834" y="31"/>
                  </a:lnTo>
                  <a:cubicBezTo>
                    <a:pt x="2738" y="10"/>
                    <a:pt x="2652" y="0"/>
                    <a:pt x="2576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327;p43">
              <a:extLst>
                <a:ext uri="{FF2B5EF4-FFF2-40B4-BE49-F238E27FC236}">
                  <a16:creationId xmlns:a16="http://schemas.microsoft.com/office/drawing/2014/main" id="{E2A501F2-5F9D-41E6-B23A-764063626F45}"/>
                </a:ext>
              </a:extLst>
            </p:cNvPr>
            <p:cNvSpPr/>
            <p:nvPr/>
          </p:nvSpPr>
          <p:spPr>
            <a:xfrm>
              <a:off x="1562519" y="2700600"/>
              <a:ext cx="558861" cy="579596"/>
            </a:xfrm>
            <a:custGeom>
              <a:avLst/>
              <a:gdLst/>
              <a:ahLst/>
              <a:cxnLst/>
              <a:rect l="l" t="t" r="r" b="b"/>
              <a:pathLst>
                <a:path w="22088" h="26447" extrusionOk="0">
                  <a:moveTo>
                    <a:pt x="4537" y="1"/>
                  </a:moveTo>
                  <a:cubicBezTo>
                    <a:pt x="4524" y="1"/>
                    <a:pt x="4512" y="1"/>
                    <a:pt x="4498" y="1"/>
                  </a:cubicBezTo>
                  <a:lnTo>
                    <a:pt x="3636" y="509"/>
                  </a:lnTo>
                  <a:lnTo>
                    <a:pt x="1988" y="509"/>
                  </a:lnTo>
                  <a:lnTo>
                    <a:pt x="1911" y="1002"/>
                  </a:lnTo>
                  <a:lnTo>
                    <a:pt x="1726" y="1372"/>
                  </a:lnTo>
                  <a:cubicBezTo>
                    <a:pt x="1449" y="1742"/>
                    <a:pt x="1141" y="2127"/>
                    <a:pt x="1156" y="2496"/>
                  </a:cubicBezTo>
                  <a:cubicBezTo>
                    <a:pt x="1094" y="2897"/>
                    <a:pt x="771" y="3236"/>
                    <a:pt x="463" y="3590"/>
                  </a:cubicBezTo>
                  <a:lnTo>
                    <a:pt x="1" y="4237"/>
                  </a:lnTo>
                  <a:lnTo>
                    <a:pt x="1895" y="6362"/>
                  </a:lnTo>
                  <a:cubicBezTo>
                    <a:pt x="3359" y="7610"/>
                    <a:pt x="3266" y="6655"/>
                    <a:pt x="3420" y="8565"/>
                  </a:cubicBezTo>
                  <a:cubicBezTo>
                    <a:pt x="3990" y="8996"/>
                    <a:pt x="3682" y="9181"/>
                    <a:pt x="3343" y="9350"/>
                  </a:cubicBezTo>
                  <a:cubicBezTo>
                    <a:pt x="3343" y="9350"/>
                    <a:pt x="3235" y="10521"/>
                    <a:pt x="3220" y="10798"/>
                  </a:cubicBezTo>
                  <a:cubicBezTo>
                    <a:pt x="3340" y="11189"/>
                    <a:pt x="3124" y="11754"/>
                    <a:pt x="3940" y="11754"/>
                  </a:cubicBezTo>
                  <a:cubicBezTo>
                    <a:pt x="3961" y="11754"/>
                    <a:pt x="3983" y="11754"/>
                    <a:pt x="4005" y="11753"/>
                  </a:cubicBezTo>
                  <a:lnTo>
                    <a:pt x="5053" y="11553"/>
                  </a:lnTo>
                  <a:lnTo>
                    <a:pt x="6362" y="12046"/>
                  </a:lnTo>
                  <a:lnTo>
                    <a:pt x="7794" y="13263"/>
                  </a:lnTo>
                  <a:lnTo>
                    <a:pt x="9704" y="15142"/>
                  </a:lnTo>
                  <a:lnTo>
                    <a:pt x="10829" y="16774"/>
                  </a:lnTo>
                  <a:lnTo>
                    <a:pt x="11121" y="17082"/>
                  </a:lnTo>
                  <a:lnTo>
                    <a:pt x="11614" y="17314"/>
                  </a:lnTo>
                  <a:lnTo>
                    <a:pt x="12107" y="17406"/>
                  </a:lnTo>
                  <a:cubicBezTo>
                    <a:pt x="12107" y="17406"/>
                    <a:pt x="12261" y="17652"/>
                    <a:pt x="12338" y="17668"/>
                  </a:cubicBezTo>
                  <a:cubicBezTo>
                    <a:pt x="12415" y="17699"/>
                    <a:pt x="13339" y="18854"/>
                    <a:pt x="13339" y="18854"/>
                  </a:cubicBezTo>
                  <a:lnTo>
                    <a:pt x="13278" y="19639"/>
                  </a:lnTo>
                  <a:lnTo>
                    <a:pt x="13355" y="20794"/>
                  </a:lnTo>
                  <a:lnTo>
                    <a:pt x="13509" y="21426"/>
                  </a:lnTo>
                  <a:lnTo>
                    <a:pt x="13601" y="21919"/>
                  </a:lnTo>
                  <a:lnTo>
                    <a:pt x="13740" y="22704"/>
                  </a:lnTo>
                  <a:lnTo>
                    <a:pt x="13755" y="23197"/>
                  </a:lnTo>
                  <a:cubicBezTo>
                    <a:pt x="14279" y="24152"/>
                    <a:pt x="14818" y="25169"/>
                    <a:pt x="15095" y="25677"/>
                  </a:cubicBezTo>
                  <a:cubicBezTo>
                    <a:pt x="15228" y="26075"/>
                    <a:pt x="15442" y="26162"/>
                    <a:pt x="15700" y="26162"/>
                  </a:cubicBezTo>
                  <a:cubicBezTo>
                    <a:pt x="15833" y="26162"/>
                    <a:pt x="15976" y="26139"/>
                    <a:pt x="16127" y="26124"/>
                  </a:cubicBezTo>
                  <a:cubicBezTo>
                    <a:pt x="16140" y="26122"/>
                    <a:pt x="16154" y="26122"/>
                    <a:pt x="16167" y="26122"/>
                  </a:cubicBezTo>
                  <a:cubicBezTo>
                    <a:pt x="16479" y="26122"/>
                    <a:pt x="16807" y="26447"/>
                    <a:pt x="16981" y="26447"/>
                  </a:cubicBezTo>
                  <a:cubicBezTo>
                    <a:pt x="17076" y="26447"/>
                    <a:pt x="17124" y="26349"/>
                    <a:pt x="17098" y="26047"/>
                  </a:cubicBezTo>
                  <a:cubicBezTo>
                    <a:pt x="17180" y="25893"/>
                    <a:pt x="17286" y="25841"/>
                    <a:pt x="17404" y="25841"/>
                  </a:cubicBezTo>
                  <a:cubicBezTo>
                    <a:pt x="17595" y="25841"/>
                    <a:pt x="17819" y="25974"/>
                    <a:pt x="18037" y="26031"/>
                  </a:cubicBezTo>
                  <a:cubicBezTo>
                    <a:pt x="18086" y="25993"/>
                    <a:pt x="18133" y="25980"/>
                    <a:pt x="18180" y="25980"/>
                  </a:cubicBezTo>
                  <a:cubicBezTo>
                    <a:pt x="18260" y="25980"/>
                    <a:pt x="18340" y="26016"/>
                    <a:pt x="18431" y="26016"/>
                  </a:cubicBezTo>
                  <a:cubicBezTo>
                    <a:pt x="18521" y="26016"/>
                    <a:pt x="18622" y="25982"/>
                    <a:pt x="18746" y="25846"/>
                  </a:cubicBezTo>
                  <a:cubicBezTo>
                    <a:pt x="18961" y="25615"/>
                    <a:pt x="19731" y="25585"/>
                    <a:pt x="20209" y="25523"/>
                  </a:cubicBezTo>
                  <a:lnTo>
                    <a:pt x="20024" y="19439"/>
                  </a:lnTo>
                  <a:lnTo>
                    <a:pt x="22088" y="14387"/>
                  </a:lnTo>
                  <a:lnTo>
                    <a:pt x="21949" y="13894"/>
                  </a:lnTo>
                  <a:cubicBezTo>
                    <a:pt x="21826" y="13216"/>
                    <a:pt x="21426" y="12662"/>
                    <a:pt x="21071" y="12092"/>
                  </a:cubicBezTo>
                  <a:lnTo>
                    <a:pt x="20594" y="11183"/>
                  </a:lnTo>
                  <a:lnTo>
                    <a:pt x="20394" y="10675"/>
                  </a:lnTo>
                  <a:cubicBezTo>
                    <a:pt x="20471" y="10321"/>
                    <a:pt x="20517" y="10013"/>
                    <a:pt x="20394" y="9766"/>
                  </a:cubicBezTo>
                  <a:cubicBezTo>
                    <a:pt x="19870" y="8765"/>
                    <a:pt x="18792" y="8241"/>
                    <a:pt x="17991" y="7287"/>
                  </a:cubicBezTo>
                  <a:lnTo>
                    <a:pt x="17205" y="6932"/>
                  </a:lnTo>
                  <a:lnTo>
                    <a:pt x="16820" y="6609"/>
                  </a:lnTo>
                  <a:lnTo>
                    <a:pt x="16204" y="6532"/>
                  </a:lnTo>
                  <a:lnTo>
                    <a:pt x="16066" y="6362"/>
                  </a:lnTo>
                  <a:lnTo>
                    <a:pt x="16127" y="4791"/>
                  </a:lnTo>
                  <a:lnTo>
                    <a:pt x="15896" y="4560"/>
                  </a:lnTo>
                  <a:lnTo>
                    <a:pt x="15650" y="4422"/>
                  </a:lnTo>
                  <a:lnTo>
                    <a:pt x="15203" y="3575"/>
                  </a:lnTo>
                  <a:lnTo>
                    <a:pt x="14849" y="3128"/>
                  </a:lnTo>
                  <a:lnTo>
                    <a:pt x="13709" y="2881"/>
                  </a:lnTo>
                  <a:lnTo>
                    <a:pt x="12261" y="2912"/>
                  </a:lnTo>
                  <a:cubicBezTo>
                    <a:pt x="12183" y="3536"/>
                    <a:pt x="12368" y="4203"/>
                    <a:pt x="11625" y="4203"/>
                  </a:cubicBezTo>
                  <a:cubicBezTo>
                    <a:pt x="11486" y="4203"/>
                    <a:pt x="11316" y="4180"/>
                    <a:pt x="11106" y="4129"/>
                  </a:cubicBezTo>
                  <a:lnTo>
                    <a:pt x="10444" y="3975"/>
                  </a:lnTo>
                  <a:lnTo>
                    <a:pt x="10105" y="3590"/>
                  </a:lnTo>
                  <a:lnTo>
                    <a:pt x="9704" y="3590"/>
                  </a:lnTo>
                  <a:lnTo>
                    <a:pt x="9242" y="3867"/>
                  </a:lnTo>
                  <a:cubicBezTo>
                    <a:pt x="9221" y="3868"/>
                    <a:pt x="9199" y="3869"/>
                    <a:pt x="9179" y="3869"/>
                  </a:cubicBezTo>
                  <a:cubicBezTo>
                    <a:pt x="8023" y="3869"/>
                    <a:pt x="8608" y="2271"/>
                    <a:pt x="6526" y="2271"/>
                  </a:cubicBezTo>
                  <a:cubicBezTo>
                    <a:pt x="6436" y="2271"/>
                    <a:pt x="6340" y="2274"/>
                    <a:pt x="6239" y="2281"/>
                  </a:cubicBezTo>
                  <a:cubicBezTo>
                    <a:pt x="5284" y="2096"/>
                    <a:pt x="5561" y="1649"/>
                    <a:pt x="5469" y="1280"/>
                  </a:cubicBezTo>
                  <a:lnTo>
                    <a:pt x="5130" y="725"/>
                  </a:lnTo>
                  <a:cubicBezTo>
                    <a:pt x="5160" y="333"/>
                    <a:pt x="5102" y="1"/>
                    <a:pt x="4537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328;p43">
              <a:extLst>
                <a:ext uri="{FF2B5EF4-FFF2-40B4-BE49-F238E27FC236}">
                  <a16:creationId xmlns:a16="http://schemas.microsoft.com/office/drawing/2014/main" id="{2232BD4B-D9ED-4575-9A37-84BA0DD30818}"/>
                </a:ext>
              </a:extLst>
            </p:cNvPr>
            <p:cNvSpPr/>
            <p:nvPr/>
          </p:nvSpPr>
          <p:spPr>
            <a:xfrm>
              <a:off x="1459263" y="2797488"/>
              <a:ext cx="484424" cy="580604"/>
            </a:xfrm>
            <a:custGeom>
              <a:avLst/>
              <a:gdLst/>
              <a:ahLst/>
              <a:cxnLst/>
              <a:rect l="l" t="t" r="r" b="b"/>
              <a:pathLst>
                <a:path w="19146" h="26493" extrusionOk="0">
                  <a:moveTo>
                    <a:pt x="3959" y="1"/>
                  </a:moveTo>
                  <a:lnTo>
                    <a:pt x="3635" y="293"/>
                  </a:lnTo>
                  <a:lnTo>
                    <a:pt x="3620" y="848"/>
                  </a:lnTo>
                  <a:cubicBezTo>
                    <a:pt x="3743" y="1279"/>
                    <a:pt x="3558" y="1603"/>
                    <a:pt x="3343" y="1926"/>
                  </a:cubicBezTo>
                  <a:lnTo>
                    <a:pt x="3235" y="2434"/>
                  </a:lnTo>
                  <a:cubicBezTo>
                    <a:pt x="3189" y="2835"/>
                    <a:pt x="3173" y="3235"/>
                    <a:pt x="3034" y="3636"/>
                  </a:cubicBezTo>
                  <a:lnTo>
                    <a:pt x="3081" y="4144"/>
                  </a:lnTo>
                  <a:cubicBezTo>
                    <a:pt x="3312" y="4929"/>
                    <a:pt x="2788" y="4976"/>
                    <a:pt x="2619" y="5453"/>
                  </a:cubicBezTo>
                  <a:lnTo>
                    <a:pt x="2218" y="5884"/>
                  </a:lnTo>
                  <a:lnTo>
                    <a:pt x="2064" y="5992"/>
                  </a:lnTo>
                  <a:lnTo>
                    <a:pt x="2003" y="6516"/>
                  </a:lnTo>
                  <a:lnTo>
                    <a:pt x="2341" y="7240"/>
                  </a:lnTo>
                  <a:cubicBezTo>
                    <a:pt x="2341" y="7240"/>
                    <a:pt x="2495" y="7440"/>
                    <a:pt x="2495" y="7548"/>
                  </a:cubicBezTo>
                  <a:lnTo>
                    <a:pt x="2495" y="8118"/>
                  </a:lnTo>
                  <a:cubicBezTo>
                    <a:pt x="2495" y="8195"/>
                    <a:pt x="2665" y="8688"/>
                    <a:pt x="2665" y="8688"/>
                  </a:cubicBezTo>
                  <a:lnTo>
                    <a:pt x="2665" y="9335"/>
                  </a:lnTo>
                  <a:cubicBezTo>
                    <a:pt x="2665" y="9427"/>
                    <a:pt x="2542" y="10105"/>
                    <a:pt x="2542" y="10228"/>
                  </a:cubicBezTo>
                  <a:cubicBezTo>
                    <a:pt x="2542" y="10351"/>
                    <a:pt x="2572" y="10659"/>
                    <a:pt x="2588" y="10736"/>
                  </a:cubicBezTo>
                  <a:cubicBezTo>
                    <a:pt x="2988" y="10829"/>
                    <a:pt x="3266" y="10859"/>
                    <a:pt x="2850" y="11630"/>
                  </a:cubicBezTo>
                  <a:lnTo>
                    <a:pt x="2680" y="12076"/>
                  </a:lnTo>
                  <a:cubicBezTo>
                    <a:pt x="2618" y="12242"/>
                    <a:pt x="2640" y="12519"/>
                    <a:pt x="2468" y="12519"/>
                  </a:cubicBezTo>
                  <a:cubicBezTo>
                    <a:pt x="2385" y="12519"/>
                    <a:pt x="2256" y="12453"/>
                    <a:pt x="2049" y="12276"/>
                  </a:cubicBezTo>
                  <a:lnTo>
                    <a:pt x="1710" y="12461"/>
                  </a:lnTo>
                  <a:cubicBezTo>
                    <a:pt x="1710" y="12461"/>
                    <a:pt x="1525" y="12677"/>
                    <a:pt x="1525" y="12769"/>
                  </a:cubicBezTo>
                  <a:cubicBezTo>
                    <a:pt x="1525" y="12846"/>
                    <a:pt x="1602" y="13278"/>
                    <a:pt x="1602" y="13278"/>
                  </a:cubicBezTo>
                  <a:lnTo>
                    <a:pt x="1540" y="13786"/>
                  </a:lnTo>
                  <a:lnTo>
                    <a:pt x="1063" y="14510"/>
                  </a:lnTo>
                  <a:lnTo>
                    <a:pt x="940" y="15942"/>
                  </a:lnTo>
                  <a:lnTo>
                    <a:pt x="1155" y="16712"/>
                  </a:lnTo>
                  <a:lnTo>
                    <a:pt x="216" y="17713"/>
                  </a:lnTo>
                  <a:lnTo>
                    <a:pt x="0" y="18807"/>
                  </a:lnTo>
                  <a:lnTo>
                    <a:pt x="46" y="19777"/>
                  </a:lnTo>
                  <a:lnTo>
                    <a:pt x="247" y="20686"/>
                  </a:lnTo>
                  <a:lnTo>
                    <a:pt x="524" y="21271"/>
                  </a:lnTo>
                  <a:cubicBezTo>
                    <a:pt x="524" y="21271"/>
                    <a:pt x="663" y="21395"/>
                    <a:pt x="678" y="21533"/>
                  </a:cubicBezTo>
                  <a:cubicBezTo>
                    <a:pt x="815" y="22028"/>
                    <a:pt x="1137" y="22106"/>
                    <a:pt x="1489" y="22106"/>
                  </a:cubicBezTo>
                  <a:cubicBezTo>
                    <a:pt x="1532" y="22106"/>
                    <a:pt x="1575" y="22105"/>
                    <a:pt x="1617" y="22103"/>
                  </a:cubicBezTo>
                  <a:lnTo>
                    <a:pt x="1848" y="22442"/>
                  </a:lnTo>
                  <a:lnTo>
                    <a:pt x="1864" y="22873"/>
                  </a:lnTo>
                  <a:lnTo>
                    <a:pt x="1571" y="23228"/>
                  </a:lnTo>
                  <a:cubicBezTo>
                    <a:pt x="1078" y="23643"/>
                    <a:pt x="1571" y="23844"/>
                    <a:pt x="1725" y="24167"/>
                  </a:cubicBezTo>
                  <a:cubicBezTo>
                    <a:pt x="1725" y="24167"/>
                    <a:pt x="2280" y="24660"/>
                    <a:pt x="2341" y="24737"/>
                  </a:cubicBezTo>
                  <a:cubicBezTo>
                    <a:pt x="2403" y="24814"/>
                    <a:pt x="2388" y="25461"/>
                    <a:pt x="2388" y="25461"/>
                  </a:cubicBezTo>
                  <a:cubicBezTo>
                    <a:pt x="2480" y="25707"/>
                    <a:pt x="2973" y="25784"/>
                    <a:pt x="2542" y="26246"/>
                  </a:cubicBezTo>
                  <a:lnTo>
                    <a:pt x="2973" y="26493"/>
                  </a:lnTo>
                  <a:lnTo>
                    <a:pt x="3404" y="26293"/>
                  </a:lnTo>
                  <a:lnTo>
                    <a:pt x="3851" y="26246"/>
                  </a:lnTo>
                  <a:cubicBezTo>
                    <a:pt x="3966" y="26287"/>
                    <a:pt x="4080" y="26318"/>
                    <a:pt x="4193" y="26318"/>
                  </a:cubicBezTo>
                  <a:cubicBezTo>
                    <a:pt x="4382" y="26318"/>
                    <a:pt x="4564" y="26228"/>
                    <a:pt x="4729" y="25938"/>
                  </a:cubicBezTo>
                  <a:lnTo>
                    <a:pt x="4790" y="24953"/>
                  </a:lnTo>
                  <a:lnTo>
                    <a:pt x="4898" y="24521"/>
                  </a:lnTo>
                  <a:lnTo>
                    <a:pt x="5499" y="23813"/>
                  </a:lnTo>
                  <a:lnTo>
                    <a:pt x="6038" y="23397"/>
                  </a:lnTo>
                  <a:cubicBezTo>
                    <a:pt x="6109" y="23407"/>
                    <a:pt x="6173" y="23412"/>
                    <a:pt x="6230" y="23412"/>
                  </a:cubicBezTo>
                  <a:cubicBezTo>
                    <a:pt x="6685" y="23412"/>
                    <a:pt x="6741" y="23102"/>
                    <a:pt x="6700" y="22719"/>
                  </a:cubicBezTo>
                  <a:lnTo>
                    <a:pt x="7209" y="22673"/>
                  </a:lnTo>
                  <a:lnTo>
                    <a:pt x="7794" y="22827"/>
                  </a:lnTo>
                  <a:lnTo>
                    <a:pt x="8610" y="23258"/>
                  </a:lnTo>
                  <a:cubicBezTo>
                    <a:pt x="8610" y="23258"/>
                    <a:pt x="8672" y="23597"/>
                    <a:pt x="8610" y="23751"/>
                  </a:cubicBezTo>
                  <a:cubicBezTo>
                    <a:pt x="8527" y="24214"/>
                    <a:pt x="8700" y="24467"/>
                    <a:pt x="9157" y="24467"/>
                  </a:cubicBezTo>
                  <a:cubicBezTo>
                    <a:pt x="9293" y="24467"/>
                    <a:pt x="9455" y="24444"/>
                    <a:pt x="9642" y="24398"/>
                  </a:cubicBezTo>
                  <a:lnTo>
                    <a:pt x="10197" y="24383"/>
                  </a:lnTo>
                  <a:cubicBezTo>
                    <a:pt x="10783" y="23997"/>
                    <a:pt x="10971" y="23213"/>
                    <a:pt x="11943" y="23213"/>
                  </a:cubicBezTo>
                  <a:cubicBezTo>
                    <a:pt x="12018" y="23213"/>
                    <a:pt x="12098" y="23218"/>
                    <a:pt x="12184" y="23228"/>
                  </a:cubicBezTo>
                  <a:lnTo>
                    <a:pt x="12800" y="23151"/>
                  </a:lnTo>
                  <a:lnTo>
                    <a:pt x="13061" y="22966"/>
                  </a:lnTo>
                  <a:lnTo>
                    <a:pt x="13292" y="23382"/>
                  </a:lnTo>
                  <a:lnTo>
                    <a:pt x="13708" y="23782"/>
                  </a:lnTo>
                  <a:cubicBezTo>
                    <a:pt x="13708" y="23782"/>
                    <a:pt x="14340" y="24090"/>
                    <a:pt x="14417" y="24090"/>
                  </a:cubicBezTo>
                  <a:cubicBezTo>
                    <a:pt x="14478" y="24090"/>
                    <a:pt x="14802" y="24044"/>
                    <a:pt x="14802" y="24044"/>
                  </a:cubicBezTo>
                  <a:lnTo>
                    <a:pt x="15172" y="23951"/>
                  </a:lnTo>
                  <a:lnTo>
                    <a:pt x="15279" y="23551"/>
                  </a:lnTo>
                  <a:lnTo>
                    <a:pt x="15818" y="23797"/>
                  </a:lnTo>
                  <a:lnTo>
                    <a:pt x="16250" y="24229"/>
                  </a:lnTo>
                  <a:cubicBezTo>
                    <a:pt x="16453" y="24415"/>
                    <a:pt x="16560" y="24479"/>
                    <a:pt x="16618" y="24479"/>
                  </a:cubicBezTo>
                  <a:cubicBezTo>
                    <a:pt x="16721" y="24479"/>
                    <a:pt x="16662" y="24273"/>
                    <a:pt x="16712" y="24213"/>
                  </a:cubicBezTo>
                  <a:lnTo>
                    <a:pt x="16450" y="23674"/>
                  </a:lnTo>
                  <a:lnTo>
                    <a:pt x="16111" y="23212"/>
                  </a:lnTo>
                  <a:lnTo>
                    <a:pt x="16019" y="21348"/>
                  </a:lnTo>
                  <a:lnTo>
                    <a:pt x="19145" y="21348"/>
                  </a:lnTo>
                  <a:lnTo>
                    <a:pt x="18884" y="20347"/>
                  </a:lnTo>
                  <a:lnTo>
                    <a:pt x="18360" y="19485"/>
                  </a:lnTo>
                  <a:lnTo>
                    <a:pt x="18006" y="18915"/>
                  </a:lnTo>
                  <a:cubicBezTo>
                    <a:pt x="18006" y="18915"/>
                    <a:pt x="17867" y="18268"/>
                    <a:pt x="17867" y="18176"/>
                  </a:cubicBezTo>
                  <a:cubicBezTo>
                    <a:pt x="17867" y="18068"/>
                    <a:pt x="17667" y="17051"/>
                    <a:pt x="17667" y="17051"/>
                  </a:cubicBezTo>
                  <a:lnTo>
                    <a:pt x="17436" y="16065"/>
                  </a:lnTo>
                  <a:lnTo>
                    <a:pt x="17420" y="14494"/>
                  </a:lnTo>
                  <a:cubicBezTo>
                    <a:pt x="17020" y="13863"/>
                    <a:pt x="16604" y="13231"/>
                    <a:pt x="15772" y="12800"/>
                  </a:cubicBezTo>
                  <a:lnTo>
                    <a:pt x="15141" y="12661"/>
                  </a:lnTo>
                  <a:lnTo>
                    <a:pt x="13816" y="10782"/>
                  </a:lnTo>
                  <a:lnTo>
                    <a:pt x="11829" y="8765"/>
                  </a:lnTo>
                  <a:lnTo>
                    <a:pt x="10351" y="7594"/>
                  </a:lnTo>
                  <a:lnTo>
                    <a:pt x="9827" y="7317"/>
                  </a:lnTo>
                  <a:lnTo>
                    <a:pt x="9473" y="7194"/>
                  </a:lnTo>
                  <a:lnTo>
                    <a:pt x="8857" y="7194"/>
                  </a:lnTo>
                  <a:lnTo>
                    <a:pt x="8240" y="7240"/>
                  </a:lnTo>
                  <a:lnTo>
                    <a:pt x="7979" y="7332"/>
                  </a:lnTo>
                  <a:lnTo>
                    <a:pt x="7609" y="7255"/>
                  </a:lnTo>
                  <a:lnTo>
                    <a:pt x="7347" y="6839"/>
                  </a:lnTo>
                  <a:lnTo>
                    <a:pt x="7363" y="6054"/>
                  </a:lnTo>
                  <a:lnTo>
                    <a:pt x="7455" y="4899"/>
                  </a:lnTo>
                  <a:cubicBezTo>
                    <a:pt x="8194" y="4621"/>
                    <a:pt x="7532" y="4344"/>
                    <a:pt x="7486" y="4067"/>
                  </a:cubicBezTo>
                  <a:cubicBezTo>
                    <a:pt x="7486" y="4067"/>
                    <a:pt x="7424" y="3620"/>
                    <a:pt x="7409" y="3543"/>
                  </a:cubicBezTo>
                  <a:cubicBezTo>
                    <a:pt x="7501" y="3050"/>
                    <a:pt x="7301" y="2804"/>
                    <a:pt x="7008" y="2619"/>
                  </a:cubicBezTo>
                  <a:cubicBezTo>
                    <a:pt x="6808" y="2588"/>
                    <a:pt x="6592" y="2527"/>
                    <a:pt x="5992" y="1988"/>
                  </a:cubicBezTo>
                  <a:cubicBezTo>
                    <a:pt x="5483" y="1479"/>
                    <a:pt x="5268" y="1140"/>
                    <a:pt x="4944" y="725"/>
                  </a:cubicBezTo>
                  <a:lnTo>
                    <a:pt x="4421" y="201"/>
                  </a:lnTo>
                  <a:lnTo>
                    <a:pt x="3959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329;p43">
              <a:extLst>
                <a:ext uri="{FF2B5EF4-FFF2-40B4-BE49-F238E27FC236}">
                  <a16:creationId xmlns:a16="http://schemas.microsoft.com/office/drawing/2014/main" id="{1E595958-CB63-421D-B68E-958DB7EFB751}"/>
                </a:ext>
              </a:extLst>
            </p:cNvPr>
            <p:cNvSpPr/>
            <p:nvPr/>
          </p:nvSpPr>
          <p:spPr>
            <a:xfrm>
              <a:off x="1863759" y="3259596"/>
              <a:ext cx="317636" cy="564409"/>
            </a:xfrm>
            <a:custGeom>
              <a:avLst/>
              <a:gdLst/>
              <a:ahLst/>
              <a:cxnLst/>
              <a:rect l="l" t="t" r="r" b="b"/>
              <a:pathLst>
                <a:path w="12554" h="25754" extrusionOk="0">
                  <a:moveTo>
                    <a:pt x="8195" y="1"/>
                  </a:moveTo>
                  <a:lnTo>
                    <a:pt x="7040" y="108"/>
                  </a:lnTo>
                  <a:lnTo>
                    <a:pt x="6716" y="447"/>
                  </a:lnTo>
                  <a:lnTo>
                    <a:pt x="6408" y="509"/>
                  </a:lnTo>
                  <a:lnTo>
                    <a:pt x="5700" y="309"/>
                  </a:lnTo>
                  <a:lnTo>
                    <a:pt x="5192" y="278"/>
                  </a:lnTo>
                  <a:lnTo>
                    <a:pt x="5192" y="432"/>
                  </a:lnTo>
                  <a:lnTo>
                    <a:pt x="5161" y="879"/>
                  </a:lnTo>
                  <a:lnTo>
                    <a:pt x="4991" y="940"/>
                  </a:lnTo>
                  <a:lnTo>
                    <a:pt x="4314" y="647"/>
                  </a:lnTo>
                  <a:lnTo>
                    <a:pt x="3605" y="740"/>
                  </a:lnTo>
                  <a:lnTo>
                    <a:pt x="3158" y="232"/>
                  </a:lnTo>
                  <a:lnTo>
                    <a:pt x="1" y="293"/>
                  </a:lnTo>
                  <a:lnTo>
                    <a:pt x="155" y="2804"/>
                  </a:lnTo>
                  <a:lnTo>
                    <a:pt x="725" y="3620"/>
                  </a:lnTo>
                  <a:lnTo>
                    <a:pt x="756" y="4221"/>
                  </a:lnTo>
                  <a:lnTo>
                    <a:pt x="1218" y="4991"/>
                  </a:lnTo>
                  <a:lnTo>
                    <a:pt x="1356" y="6362"/>
                  </a:lnTo>
                  <a:lnTo>
                    <a:pt x="1433" y="7640"/>
                  </a:lnTo>
                  <a:lnTo>
                    <a:pt x="1695" y="8903"/>
                  </a:lnTo>
                  <a:lnTo>
                    <a:pt x="2450" y="10767"/>
                  </a:lnTo>
                  <a:lnTo>
                    <a:pt x="2573" y="11583"/>
                  </a:lnTo>
                  <a:lnTo>
                    <a:pt x="3205" y="12323"/>
                  </a:lnTo>
                  <a:lnTo>
                    <a:pt x="4129" y="12954"/>
                  </a:lnTo>
                  <a:lnTo>
                    <a:pt x="4098" y="13755"/>
                  </a:lnTo>
                  <a:lnTo>
                    <a:pt x="3744" y="14802"/>
                  </a:lnTo>
                  <a:lnTo>
                    <a:pt x="3744" y="15280"/>
                  </a:lnTo>
                  <a:lnTo>
                    <a:pt x="4083" y="15588"/>
                  </a:lnTo>
                  <a:lnTo>
                    <a:pt x="4160" y="16035"/>
                  </a:lnTo>
                  <a:lnTo>
                    <a:pt x="4375" y="17143"/>
                  </a:lnTo>
                  <a:lnTo>
                    <a:pt x="4699" y="17652"/>
                  </a:lnTo>
                  <a:lnTo>
                    <a:pt x="5269" y="18622"/>
                  </a:lnTo>
                  <a:lnTo>
                    <a:pt x="5315" y="19762"/>
                  </a:lnTo>
                  <a:lnTo>
                    <a:pt x="5469" y="20147"/>
                  </a:lnTo>
                  <a:lnTo>
                    <a:pt x="5500" y="21271"/>
                  </a:lnTo>
                  <a:lnTo>
                    <a:pt x="5346" y="25014"/>
                  </a:lnTo>
                  <a:lnTo>
                    <a:pt x="5022" y="25753"/>
                  </a:lnTo>
                  <a:lnTo>
                    <a:pt x="12184" y="25461"/>
                  </a:lnTo>
                  <a:cubicBezTo>
                    <a:pt x="12015" y="20948"/>
                    <a:pt x="11784" y="16219"/>
                    <a:pt x="11584" y="11799"/>
                  </a:cubicBezTo>
                  <a:lnTo>
                    <a:pt x="11306" y="8071"/>
                  </a:lnTo>
                  <a:lnTo>
                    <a:pt x="11830" y="7902"/>
                  </a:lnTo>
                  <a:lnTo>
                    <a:pt x="11953" y="7625"/>
                  </a:lnTo>
                  <a:lnTo>
                    <a:pt x="11999" y="6993"/>
                  </a:lnTo>
                  <a:lnTo>
                    <a:pt x="12138" y="6423"/>
                  </a:lnTo>
                  <a:lnTo>
                    <a:pt x="12200" y="5915"/>
                  </a:lnTo>
                  <a:lnTo>
                    <a:pt x="12369" y="5622"/>
                  </a:lnTo>
                  <a:lnTo>
                    <a:pt x="12307" y="4945"/>
                  </a:lnTo>
                  <a:lnTo>
                    <a:pt x="12415" y="4159"/>
                  </a:lnTo>
                  <a:lnTo>
                    <a:pt x="12554" y="3867"/>
                  </a:lnTo>
                  <a:lnTo>
                    <a:pt x="12554" y="3636"/>
                  </a:lnTo>
                  <a:lnTo>
                    <a:pt x="12261" y="3204"/>
                  </a:lnTo>
                  <a:lnTo>
                    <a:pt x="12354" y="2912"/>
                  </a:lnTo>
                  <a:lnTo>
                    <a:pt x="12215" y="2742"/>
                  </a:lnTo>
                  <a:lnTo>
                    <a:pt x="11198" y="2850"/>
                  </a:lnTo>
                  <a:lnTo>
                    <a:pt x="11121" y="2388"/>
                  </a:lnTo>
                  <a:lnTo>
                    <a:pt x="10736" y="1510"/>
                  </a:lnTo>
                  <a:lnTo>
                    <a:pt x="10105" y="786"/>
                  </a:lnTo>
                  <a:lnTo>
                    <a:pt x="9212" y="216"/>
                  </a:lnTo>
                  <a:lnTo>
                    <a:pt x="8195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330;p43">
              <a:extLst>
                <a:ext uri="{FF2B5EF4-FFF2-40B4-BE49-F238E27FC236}">
                  <a16:creationId xmlns:a16="http://schemas.microsoft.com/office/drawing/2014/main" id="{2EEA0FDD-E73B-441A-99C0-11825E35B35E}"/>
                </a:ext>
              </a:extLst>
            </p:cNvPr>
            <p:cNvSpPr/>
            <p:nvPr/>
          </p:nvSpPr>
          <p:spPr>
            <a:xfrm>
              <a:off x="1515762" y="3290650"/>
              <a:ext cx="487940" cy="760178"/>
            </a:xfrm>
            <a:custGeom>
              <a:avLst/>
              <a:gdLst/>
              <a:ahLst/>
              <a:cxnLst/>
              <a:rect l="l" t="t" r="r" b="b"/>
              <a:pathLst>
                <a:path w="19285" h="34687" extrusionOk="0">
                  <a:moveTo>
                    <a:pt x="10859" y="1"/>
                  </a:moveTo>
                  <a:lnTo>
                    <a:pt x="10628" y="247"/>
                  </a:lnTo>
                  <a:lnTo>
                    <a:pt x="9627" y="355"/>
                  </a:lnTo>
                  <a:lnTo>
                    <a:pt x="8272" y="1525"/>
                  </a:lnTo>
                  <a:lnTo>
                    <a:pt x="7840" y="1972"/>
                  </a:lnTo>
                  <a:lnTo>
                    <a:pt x="6439" y="1926"/>
                  </a:lnTo>
                  <a:lnTo>
                    <a:pt x="6346" y="802"/>
                  </a:lnTo>
                  <a:cubicBezTo>
                    <a:pt x="6038" y="601"/>
                    <a:pt x="5792" y="416"/>
                    <a:pt x="4868" y="78"/>
                  </a:cubicBezTo>
                  <a:cubicBezTo>
                    <a:pt x="4606" y="185"/>
                    <a:pt x="4344" y="309"/>
                    <a:pt x="4128" y="879"/>
                  </a:cubicBezTo>
                  <a:cubicBezTo>
                    <a:pt x="3374" y="1017"/>
                    <a:pt x="3189" y="1310"/>
                    <a:pt x="2742" y="1895"/>
                  </a:cubicBezTo>
                  <a:cubicBezTo>
                    <a:pt x="2188" y="2573"/>
                    <a:pt x="2634" y="3358"/>
                    <a:pt x="2095" y="3851"/>
                  </a:cubicBezTo>
                  <a:cubicBezTo>
                    <a:pt x="1958" y="3760"/>
                    <a:pt x="1813" y="3727"/>
                    <a:pt x="1666" y="3727"/>
                  </a:cubicBezTo>
                  <a:cubicBezTo>
                    <a:pt x="1295" y="3727"/>
                    <a:pt x="908" y="3934"/>
                    <a:pt x="599" y="3934"/>
                  </a:cubicBezTo>
                  <a:cubicBezTo>
                    <a:pt x="450" y="3934"/>
                    <a:pt x="319" y="3886"/>
                    <a:pt x="216" y="3743"/>
                  </a:cubicBezTo>
                  <a:lnTo>
                    <a:pt x="216" y="3743"/>
                  </a:lnTo>
                  <a:cubicBezTo>
                    <a:pt x="16" y="4067"/>
                    <a:pt x="31" y="4298"/>
                    <a:pt x="478" y="4945"/>
                  </a:cubicBezTo>
                  <a:cubicBezTo>
                    <a:pt x="1063" y="5700"/>
                    <a:pt x="909" y="6531"/>
                    <a:pt x="1094" y="7332"/>
                  </a:cubicBezTo>
                  <a:cubicBezTo>
                    <a:pt x="1187" y="7686"/>
                    <a:pt x="1202" y="8041"/>
                    <a:pt x="1433" y="8395"/>
                  </a:cubicBezTo>
                  <a:cubicBezTo>
                    <a:pt x="1541" y="8418"/>
                    <a:pt x="1641" y="8449"/>
                    <a:pt x="1772" y="8449"/>
                  </a:cubicBezTo>
                  <a:cubicBezTo>
                    <a:pt x="1903" y="8449"/>
                    <a:pt x="2064" y="8418"/>
                    <a:pt x="2296" y="8318"/>
                  </a:cubicBezTo>
                  <a:cubicBezTo>
                    <a:pt x="3035" y="8595"/>
                    <a:pt x="2634" y="9396"/>
                    <a:pt x="2480" y="10074"/>
                  </a:cubicBezTo>
                  <a:lnTo>
                    <a:pt x="2496" y="10983"/>
                  </a:lnTo>
                  <a:lnTo>
                    <a:pt x="2450" y="11629"/>
                  </a:lnTo>
                  <a:lnTo>
                    <a:pt x="2650" y="12538"/>
                  </a:lnTo>
                  <a:cubicBezTo>
                    <a:pt x="2711" y="12985"/>
                    <a:pt x="2758" y="13478"/>
                    <a:pt x="2865" y="13786"/>
                  </a:cubicBezTo>
                  <a:lnTo>
                    <a:pt x="2557" y="13971"/>
                  </a:lnTo>
                  <a:lnTo>
                    <a:pt x="2064" y="14833"/>
                  </a:lnTo>
                  <a:lnTo>
                    <a:pt x="2203" y="15542"/>
                  </a:lnTo>
                  <a:lnTo>
                    <a:pt x="1803" y="16035"/>
                  </a:lnTo>
                  <a:cubicBezTo>
                    <a:pt x="1803" y="16035"/>
                    <a:pt x="1479" y="16466"/>
                    <a:pt x="1495" y="16558"/>
                  </a:cubicBezTo>
                  <a:cubicBezTo>
                    <a:pt x="1525" y="16635"/>
                    <a:pt x="1294" y="17036"/>
                    <a:pt x="1294" y="17036"/>
                  </a:cubicBezTo>
                  <a:cubicBezTo>
                    <a:pt x="1294" y="17036"/>
                    <a:pt x="878" y="17236"/>
                    <a:pt x="848" y="17313"/>
                  </a:cubicBezTo>
                  <a:cubicBezTo>
                    <a:pt x="832" y="17390"/>
                    <a:pt x="740" y="17713"/>
                    <a:pt x="740" y="17713"/>
                  </a:cubicBezTo>
                  <a:lnTo>
                    <a:pt x="1063" y="18068"/>
                  </a:lnTo>
                  <a:lnTo>
                    <a:pt x="1125" y="18376"/>
                  </a:lnTo>
                  <a:lnTo>
                    <a:pt x="1002" y="18884"/>
                  </a:lnTo>
                  <a:lnTo>
                    <a:pt x="940" y="19639"/>
                  </a:lnTo>
                  <a:lnTo>
                    <a:pt x="555" y="20055"/>
                  </a:lnTo>
                  <a:lnTo>
                    <a:pt x="155" y="20609"/>
                  </a:lnTo>
                  <a:lnTo>
                    <a:pt x="1" y="21010"/>
                  </a:lnTo>
                  <a:lnTo>
                    <a:pt x="586" y="21641"/>
                  </a:lnTo>
                  <a:lnTo>
                    <a:pt x="586" y="22041"/>
                  </a:lnTo>
                  <a:lnTo>
                    <a:pt x="940" y="22750"/>
                  </a:lnTo>
                  <a:lnTo>
                    <a:pt x="1002" y="23351"/>
                  </a:lnTo>
                  <a:lnTo>
                    <a:pt x="1371" y="24429"/>
                  </a:lnTo>
                  <a:lnTo>
                    <a:pt x="1433" y="25199"/>
                  </a:lnTo>
                  <a:lnTo>
                    <a:pt x="1187" y="26092"/>
                  </a:lnTo>
                  <a:lnTo>
                    <a:pt x="878" y="26416"/>
                  </a:lnTo>
                  <a:lnTo>
                    <a:pt x="1217" y="27509"/>
                  </a:lnTo>
                  <a:lnTo>
                    <a:pt x="1433" y="27941"/>
                  </a:lnTo>
                  <a:lnTo>
                    <a:pt x="1387" y="28310"/>
                  </a:lnTo>
                  <a:lnTo>
                    <a:pt x="1818" y="28588"/>
                  </a:lnTo>
                  <a:lnTo>
                    <a:pt x="2111" y="29080"/>
                  </a:lnTo>
                  <a:lnTo>
                    <a:pt x="2942" y="29650"/>
                  </a:lnTo>
                  <a:lnTo>
                    <a:pt x="4621" y="31314"/>
                  </a:lnTo>
                  <a:lnTo>
                    <a:pt x="4683" y="31837"/>
                  </a:lnTo>
                  <a:lnTo>
                    <a:pt x="4883" y="32238"/>
                  </a:lnTo>
                  <a:lnTo>
                    <a:pt x="5545" y="32669"/>
                  </a:lnTo>
                  <a:lnTo>
                    <a:pt x="6254" y="32854"/>
                  </a:lnTo>
                  <a:lnTo>
                    <a:pt x="7579" y="32777"/>
                  </a:lnTo>
                  <a:lnTo>
                    <a:pt x="8210" y="33563"/>
                  </a:lnTo>
                  <a:lnTo>
                    <a:pt x="8533" y="33840"/>
                  </a:lnTo>
                  <a:lnTo>
                    <a:pt x="9781" y="33794"/>
                  </a:lnTo>
                  <a:lnTo>
                    <a:pt x="10289" y="34132"/>
                  </a:lnTo>
                  <a:lnTo>
                    <a:pt x="10828" y="34086"/>
                  </a:lnTo>
                  <a:lnTo>
                    <a:pt x="11583" y="34487"/>
                  </a:lnTo>
                  <a:lnTo>
                    <a:pt x="11937" y="34687"/>
                  </a:lnTo>
                  <a:lnTo>
                    <a:pt x="12030" y="34579"/>
                  </a:lnTo>
                  <a:lnTo>
                    <a:pt x="11460" y="26323"/>
                  </a:lnTo>
                  <a:lnTo>
                    <a:pt x="11121" y="25738"/>
                  </a:lnTo>
                  <a:lnTo>
                    <a:pt x="11044" y="24629"/>
                  </a:lnTo>
                  <a:lnTo>
                    <a:pt x="11583" y="24675"/>
                  </a:lnTo>
                  <a:lnTo>
                    <a:pt x="18607" y="24398"/>
                  </a:lnTo>
                  <a:lnTo>
                    <a:pt x="18791" y="24306"/>
                  </a:lnTo>
                  <a:lnTo>
                    <a:pt x="19069" y="23551"/>
                  </a:lnTo>
                  <a:lnTo>
                    <a:pt x="19284" y="19777"/>
                  </a:lnTo>
                  <a:lnTo>
                    <a:pt x="19238" y="18699"/>
                  </a:lnTo>
                  <a:lnTo>
                    <a:pt x="19115" y="18437"/>
                  </a:lnTo>
                  <a:lnTo>
                    <a:pt x="18976" y="17174"/>
                  </a:lnTo>
                  <a:lnTo>
                    <a:pt x="18129" y="15665"/>
                  </a:lnTo>
                  <a:lnTo>
                    <a:pt x="17837" y="14186"/>
                  </a:lnTo>
                  <a:lnTo>
                    <a:pt x="17559" y="13817"/>
                  </a:lnTo>
                  <a:lnTo>
                    <a:pt x="17482" y="13385"/>
                  </a:lnTo>
                  <a:lnTo>
                    <a:pt x="17867" y="12415"/>
                  </a:lnTo>
                  <a:lnTo>
                    <a:pt x="17914" y="11460"/>
                  </a:lnTo>
                  <a:lnTo>
                    <a:pt x="16959" y="10906"/>
                  </a:lnTo>
                  <a:lnTo>
                    <a:pt x="16296" y="10135"/>
                  </a:lnTo>
                  <a:lnTo>
                    <a:pt x="16235" y="9381"/>
                  </a:lnTo>
                  <a:lnTo>
                    <a:pt x="15465" y="7425"/>
                  </a:lnTo>
                  <a:lnTo>
                    <a:pt x="15203" y="6300"/>
                  </a:lnTo>
                  <a:lnTo>
                    <a:pt x="15003" y="3528"/>
                  </a:lnTo>
                  <a:lnTo>
                    <a:pt x="14556" y="2773"/>
                  </a:lnTo>
                  <a:lnTo>
                    <a:pt x="14494" y="2203"/>
                  </a:lnTo>
                  <a:lnTo>
                    <a:pt x="13878" y="1387"/>
                  </a:lnTo>
                  <a:lnTo>
                    <a:pt x="13724" y="1464"/>
                  </a:lnTo>
                  <a:lnTo>
                    <a:pt x="12307" y="1325"/>
                  </a:lnTo>
                  <a:lnTo>
                    <a:pt x="11137" y="786"/>
                  </a:lnTo>
                  <a:lnTo>
                    <a:pt x="11167" y="309"/>
                  </a:lnTo>
                  <a:lnTo>
                    <a:pt x="10859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331;p43">
              <a:extLst>
                <a:ext uri="{FF2B5EF4-FFF2-40B4-BE49-F238E27FC236}">
                  <a16:creationId xmlns:a16="http://schemas.microsoft.com/office/drawing/2014/main" id="{7C8C032C-B03A-49CF-A2FD-D438972FA6AB}"/>
                </a:ext>
              </a:extLst>
            </p:cNvPr>
            <p:cNvSpPr/>
            <p:nvPr/>
          </p:nvSpPr>
          <p:spPr>
            <a:xfrm>
              <a:off x="1428851" y="3870224"/>
              <a:ext cx="420133" cy="708546"/>
            </a:xfrm>
            <a:custGeom>
              <a:avLst/>
              <a:gdLst/>
              <a:ahLst/>
              <a:cxnLst/>
              <a:rect l="l" t="t" r="r" b="b"/>
              <a:pathLst>
                <a:path w="16605" h="32331" extrusionOk="0">
                  <a:moveTo>
                    <a:pt x="4375" y="1"/>
                  </a:moveTo>
                  <a:lnTo>
                    <a:pt x="4159" y="62"/>
                  </a:lnTo>
                  <a:cubicBezTo>
                    <a:pt x="4159" y="62"/>
                    <a:pt x="3913" y="170"/>
                    <a:pt x="3774" y="309"/>
                  </a:cubicBezTo>
                  <a:cubicBezTo>
                    <a:pt x="3548" y="535"/>
                    <a:pt x="3293" y="1527"/>
                    <a:pt x="3397" y="1527"/>
                  </a:cubicBezTo>
                  <a:cubicBezTo>
                    <a:pt x="3400" y="1527"/>
                    <a:pt x="3402" y="1526"/>
                    <a:pt x="3405" y="1525"/>
                  </a:cubicBezTo>
                  <a:lnTo>
                    <a:pt x="3405" y="1525"/>
                  </a:lnTo>
                  <a:cubicBezTo>
                    <a:pt x="3405" y="1525"/>
                    <a:pt x="3728" y="1664"/>
                    <a:pt x="3282" y="1849"/>
                  </a:cubicBezTo>
                  <a:cubicBezTo>
                    <a:pt x="2850" y="2018"/>
                    <a:pt x="2742" y="2049"/>
                    <a:pt x="2742" y="2049"/>
                  </a:cubicBezTo>
                  <a:lnTo>
                    <a:pt x="2327" y="1987"/>
                  </a:lnTo>
                  <a:lnTo>
                    <a:pt x="2311" y="2234"/>
                  </a:lnTo>
                  <a:lnTo>
                    <a:pt x="1911" y="2773"/>
                  </a:lnTo>
                  <a:lnTo>
                    <a:pt x="1818" y="3050"/>
                  </a:lnTo>
                  <a:lnTo>
                    <a:pt x="1972" y="3451"/>
                  </a:lnTo>
                  <a:lnTo>
                    <a:pt x="1788" y="3713"/>
                  </a:lnTo>
                  <a:lnTo>
                    <a:pt x="1510" y="3851"/>
                  </a:lnTo>
                  <a:lnTo>
                    <a:pt x="1402" y="4359"/>
                  </a:lnTo>
                  <a:lnTo>
                    <a:pt x="1433" y="5222"/>
                  </a:lnTo>
                  <a:lnTo>
                    <a:pt x="1541" y="5776"/>
                  </a:lnTo>
                  <a:lnTo>
                    <a:pt x="1710" y="6500"/>
                  </a:lnTo>
                  <a:lnTo>
                    <a:pt x="1541" y="6978"/>
                  </a:lnTo>
                  <a:lnTo>
                    <a:pt x="1418" y="7594"/>
                  </a:lnTo>
                  <a:lnTo>
                    <a:pt x="1356" y="8041"/>
                  </a:lnTo>
                  <a:lnTo>
                    <a:pt x="1633" y="8272"/>
                  </a:lnTo>
                  <a:lnTo>
                    <a:pt x="1865" y="8980"/>
                  </a:lnTo>
                  <a:lnTo>
                    <a:pt x="1818" y="9334"/>
                  </a:lnTo>
                  <a:lnTo>
                    <a:pt x="1603" y="9951"/>
                  </a:lnTo>
                  <a:lnTo>
                    <a:pt x="1788" y="10690"/>
                  </a:lnTo>
                  <a:lnTo>
                    <a:pt x="2003" y="11398"/>
                  </a:lnTo>
                  <a:lnTo>
                    <a:pt x="2311" y="11968"/>
                  </a:lnTo>
                  <a:lnTo>
                    <a:pt x="2696" y="12430"/>
                  </a:lnTo>
                  <a:lnTo>
                    <a:pt x="2819" y="13185"/>
                  </a:lnTo>
                  <a:lnTo>
                    <a:pt x="2819" y="13971"/>
                  </a:lnTo>
                  <a:lnTo>
                    <a:pt x="2866" y="14525"/>
                  </a:lnTo>
                  <a:lnTo>
                    <a:pt x="3251" y="14956"/>
                  </a:lnTo>
                  <a:lnTo>
                    <a:pt x="3805" y="15557"/>
                  </a:lnTo>
                  <a:lnTo>
                    <a:pt x="3774" y="16589"/>
                  </a:lnTo>
                  <a:lnTo>
                    <a:pt x="3744" y="16866"/>
                  </a:lnTo>
                  <a:lnTo>
                    <a:pt x="2681" y="17375"/>
                  </a:lnTo>
                  <a:cubicBezTo>
                    <a:pt x="2250" y="17883"/>
                    <a:pt x="1541" y="18191"/>
                    <a:pt x="1464" y="18915"/>
                  </a:cubicBezTo>
                  <a:lnTo>
                    <a:pt x="1556" y="19300"/>
                  </a:lnTo>
                  <a:lnTo>
                    <a:pt x="1772" y="19469"/>
                  </a:lnTo>
                  <a:lnTo>
                    <a:pt x="1972" y="20070"/>
                  </a:lnTo>
                  <a:lnTo>
                    <a:pt x="1865" y="20717"/>
                  </a:lnTo>
                  <a:cubicBezTo>
                    <a:pt x="1649" y="21071"/>
                    <a:pt x="1325" y="21395"/>
                    <a:pt x="1341" y="21780"/>
                  </a:cubicBezTo>
                  <a:lnTo>
                    <a:pt x="1341" y="22642"/>
                  </a:lnTo>
                  <a:cubicBezTo>
                    <a:pt x="1356" y="22932"/>
                    <a:pt x="1249" y="22991"/>
                    <a:pt x="1109" y="22991"/>
                  </a:cubicBezTo>
                  <a:cubicBezTo>
                    <a:pt x="1013" y="22991"/>
                    <a:pt x="902" y="22963"/>
                    <a:pt x="805" y="22963"/>
                  </a:cubicBezTo>
                  <a:cubicBezTo>
                    <a:pt x="765" y="22963"/>
                    <a:pt x="727" y="22968"/>
                    <a:pt x="694" y="22981"/>
                  </a:cubicBezTo>
                  <a:lnTo>
                    <a:pt x="401" y="23181"/>
                  </a:lnTo>
                  <a:lnTo>
                    <a:pt x="309" y="23520"/>
                  </a:lnTo>
                  <a:cubicBezTo>
                    <a:pt x="1" y="24306"/>
                    <a:pt x="586" y="24490"/>
                    <a:pt x="940" y="24845"/>
                  </a:cubicBezTo>
                  <a:lnTo>
                    <a:pt x="956" y="25122"/>
                  </a:lnTo>
                  <a:lnTo>
                    <a:pt x="817" y="25599"/>
                  </a:lnTo>
                  <a:lnTo>
                    <a:pt x="555" y="25907"/>
                  </a:lnTo>
                  <a:lnTo>
                    <a:pt x="232" y="26092"/>
                  </a:lnTo>
                  <a:lnTo>
                    <a:pt x="124" y="26477"/>
                  </a:lnTo>
                  <a:lnTo>
                    <a:pt x="216" y="26939"/>
                  </a:lnTo>
                  <a:lnTo>
                    <a:pt x="540" y="27217"/>
                  </a:lnTo>
                  <a:lnTo>
                    <a:pt x="879" y="27586"/>
                  </a:lnTo>
                  <a:lnTo>
                    <a:pt x="632" y="28110"/>
                  </a:lnTo>
                  <a:cubicBezTo>
                    <a:pt x="432" y="28418"/>
                    <a:pt x="1" y="28726"/>
                    <a:pt x="340" y="29034"/>
                  </a:cubicBezTo>
                  <a:lnTo>
                    <a:pt x="170" y="29696"/>
                  </a:lnTo>
                  <a:lnTo>
                    <a:pt x="47" y="30236"/>
                  </a:lnTo>
                  <a:lnTo>
                    <a:pt x="278" y="31021"/>
                  </a:lnTo>
                  <a:lnTo>
                    <a:pt x="632" y="31622"/>
                  </a:lnTo>
                  <a:lnTo>
                    <a:pt x="802" y="32330"/>
                  </a:lnTo>
                  <a:lnTo>
                    <a:pt x="3790" y="32084"/>
                  </a:lnTo>
                  <a:cubicBezTo>
                    <a:pt x="4005" y="31961"/>
                    <a:pt x="4221" y="31853"/>
                    <a:pt x="4437" y="31422"/>
                  </a:cubicBezTo>
                  <a:lnTo>
                    <a:pt x="4159" y="30975"/>
                  </a:lnTo>
                  <a:lnTo>
                    <a:pt x="4082" y="30297"/>
                  </a:lnTo>
                  <a:cubicBezTo>
                    <a:pt x="4406" y="29219"/>
                    <a:pt x="4529" y="29219"/>
                    <a:pt x="5022" y="28865"/>
                  </a:cubicBezTo>
                  <a:cubicBezTo>
                    <a:pt x="5885" y="28603"/>
                    <a:pt x="6824" y="28449"/>
                    <a:pt x="7502" y="28002"/>
                  </a:cubicBezTo>
                  <a:lnTo>
                    <a:pt x="7871" y="27386"/>
                  </a:lnTo>
                  <a:lnTo>
                    <a:pt x="8287" y="26739"/>
                  </a:lnTo>
                  <a:lnTo>
                    <a:pt x="8164" y="26262"/>
                  </a:lnTo>
                  <a:lnTo>
                    <a:pt x="8441" y="25969"/>
                  </a:lnTo>
                  <a:lnTo>
                    <a:pt x="8626" y="25815"/>
                  </a:lnTo>
                  <a:lnTo>
                    <a:pt x="8426" y="24475"/>
                  </a:lnTo>
                  <a:lnTo>
                    <a:pt x="8565" y="24259"/>
                  </a:lnTo>
                  <a:cubicBezTo>
                    <a:pt x="8597" y="24263"/>
                    <a:pt x="8628" y="24265"/>
                    <a:pt x="8657" y="24265"/>
                  </a:cubicBezTo>
                  <a:cubicBezTo>
                    <a:pt x="9005" y="24265"/>
                    <a:pt x="9151" y="24023"/>
                    <a:pt x="9350" y="23782"/>
                  </a:cubicBezTo>
                  <a:cubicBezTo>
                    <a:pt x="9550" y="23535"/>
                    <a:pt x="9920" y="23458"/>
                    <a:pt x="10336" y="23304"/>
                  </a:cubicBezTo>
                  <a:lnTo>
                    <a:pt x="10798" y="22873"/>
                  </a:lnTo>
                  <a:lnTo>
                    <a:pt x="11337" y="22211"/>
                  </a:lnTo>
                  <a:lnTo>
                    <a:pt x="12816" y="21102"/>
                  </a:lnTo>
                  <a:lnTo>
                    <a:pt x="13832" y="19331"/>
                  </a:lnTo>
                  <a:lnTo>
                    <a:pt x="14186" y="18483"/>
                  </a:lnTo>
                  <a:lnTo>
                    <a:pt x="14464" y="18360"/>
                  </a:lnTo>
                  <a:lnTo>
                    <a:pt x="14849" y="18345"/>
                  </a:lnTo>
                  <a:lnTo>
                    <a:pt x="15311" y="18114"/>
                  </a:lnTo>
                  <a:lnTo>
                    <a:pt x="15757" y="17867"/>
                  </a:lnTo>
                  <a:lnTo>
                    <a:pt x="16343" y="17683"/>
                  </a:lnTo>
                  <a:lnTo>
                    <a:pt x="16605" y="17590"/>
                  </a:lnTo>
                  <a:lnTo>
                    <a:pt x="16374" y="17159"/>
                  </a:lnTo>
                  <a:lnTo>
                    <a:pt x="16281" y="16589"/>
                  </a:lnTo>
                  <a:lnTo>
                    <a:pt x="15989" y="16019"/>
                  </a:lnTo>
                  <a:lnTo>
                    <a:pt x="15804" y="15249"/>
                  </a:lnTo>
                  <a:lnTo>
                    <a:pt x="15449" y="8118"/>
                  </a:lnTo>
                  <a:lnTo>
                    <a:pt x="14849" y="7779"/>
                  </a:lnTo>
                  <a:lnTo>
                    <a:pt x="14310" y="7594"/>
                  </a:lnTo>
                  <a:lnTo>
                    <a:pt x="13694" y="7671"/>
                  </a:lnTo>
                  <a:lnTo>
                    <a:pt x="13339" y="7425"/>
                  </a:lnTo>
                  <a:lnTo>
                    <a:pt x="13000" y="7271"/>
                  </a:lnTo>
                  <a:lnTo>
                    <a:pt x="12508" y="7317"/>
                  </a:lnTo>
                  <a:lnTo>
                    <a:pt x="11922" y="7378"/>
                  </a:lnTo>
                  <a:lnTo>
                    <a:pt x="11645" y="7117"/>
                  </a:lnTo>
                  <a:lnTo>
                    <a:pt x="11106" y="6439"/>
                  </a:lnTo>
                  <a:lnTo>
                    <a:pt x="10783" y="6316"/>
                  </a:lnTo>
                  <a:lnTo>
                    <a:pt x="8919" y="6254"/>
                  </a:lnTo>
                  <a:cubicBezTo>
                    <a:pt x="8919" y="6254"/>
                    <a:pt x="8349" y="5776"/>
                    <a:pt x="8241" y="5699"/>
                  </a:cubicBezTo>
                  <a:cubicBezTo>
                    <a:pt x="8118" y="5622"/>
                    <a:pt x="8087" y="5145"/>
                    <a:pt x="8087" y="5145"/>
                  </a:cubicBezTo>
                  <a:lnTo>
                    <a:pt x="7979" y="4822"/>
                  </a:lnTo>
                  <a:lnTo>
                    <a:pt x="7610" y="4375"/>
                  </a:lnTo>
                  <a:lnTo>
                    <a:pt x="6732" y="3435"/>
                  </a:lnTo>
                  <a:lnTo>
                    <a:pt x="6223" y="3050"/>
                  </a:lnTo>
                  <a:cubicBezTo>
                    <a:pt x="6223" y="3050"/>
                    <a:pt x="6054" y="2942"/>
                    <a:pt x="5715" y="2696"/>
                  </a:cubicBezTo>
                  <a:cubicBezTo>
                    <a:pt x="5376" y="2434"/>
                    <a:pt x="5268" y="2142"/>
                    <a:pt x="5130" y="2018"/>
                  </a:cubicBezTo>
                  <a:cubicBezTo>
                    <a:pt x="4976" y="1910"/>
                    <a:pt x="4822" y="2049"/>
                    <a:pt x="4837" y="1726"/>
                  </a:cubicBezTo>
                  <a:cubicBezTo>
                    <a:pt x="4868" y="1418"/>
                    <a:pt x="4699" y="1002"/>
                    <a:pt x="4699" y="1002"/>
                  </a:cubicBezTo>
                  <a:lnTo>
                    <a:pt x="4375" y="1"/>
                  </a:lnTo>
                  <a:close/>
                </a:path>
              </a:pathLst>
            </a:custGeom>
            <a:solidFill>
              <a:srgbClr val="FBE2D1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32;p43">
              <a:extLst>
                <a:ext uri="{FF2B5EF4-FFF2-40B4-BE49-F238E27FC236}">
                  <a16:creationId xmlns:a16="http://schemas.microsoft.com/office/drawing/2014/main" id="{512869E0-82CC-45E1-A6CA-3B104E353F9F}"/>
                </a:ext>
              </a:extLst>
            </p:cNvPr>
            <p:cNvSpPr/>
            <p:nvPr/>
          </p:nvSpPr>
          <p:spPr>
            <a:xfrm>
              <a:off x="1794408" y="3669392"/>
              <a:ext cx="603291" cy="609620"/>
            </a:xfrm>
            <a:custGeom>
              <a:avLst/>
              <a:gdLst/>
              <a:ahLst/>
              <a:cxnLst/>
              <a:rect l="l" t="t" r="r" b="b"/>
              <a:pathLst>
                <a:path w="23844" h="27817" extrusionOk="0">
                  <a:moveTo>
                    <a:pt x="23535" y="0"/>
                  </a:moveTo>
                  <a:lnTo>
                    <a:pt x="14663" y="324"/>
                  </a:lnTo>
                  <a:lnTo>
                    <a:pt x="14879" y="6685"/>
                  </a:lnTo>
                  <a:cubicBezTo>
                    <a:pt x="7917" y="6993"/>
                    <a:pt x="0" y="7332"/>
                    <a:pt x="16" y="7455"/>
                  </a:cubicBezTo>
                  <a:lnTo>
                    <a:pt x="46" y="8271"/>
                  </a:lnTo>
                  <a:cubicBezTo>
                    <a:pt x="124" y="8641"/>
                    <a:pt x="247" y="8934"/>
                    <a:pt x="462" y="9088"/>
                  </a:cubicBezTo>
                  <a:cubicBezTo>
                    <a:pt x="601" y="11798"/>
                    <a:pt x="709" y="14494"/>
                    <a:pt x="940" y="17328"/>
                  </a:cubicBezTo>
                  <a:lnTo>
                    <a:pt x="1371" y="17359"/>
                  </a:lnTo>
                  <a:lnTo>
                    <a:pt x="1895" y="17420"/>
                  </a:lnTo>
                  <a:lnTo>
                    <a:pt x="2157" y="17436"/>
                  </a:lnTo>
                  <a:lnTo>
                    <a:pt x="2680" y="17328"/>
                  </a:lnTo>
                  <a:lnTo>
                    <a:pt x="2942" y="17343"/>
                  </a:lnTo>
                  <a:lnTo>
                    <a:pt x="3358" y="17898"/>
                  </a:lnTo>
                  <a:lnTo>
                    <a:pt x="3435" y="18221"/>
                  </a:lnTo>
                  <a:lnTo>
                    <a:pt x="3358" y="18745"/>
                  </a:lnTo>
                  <a:lnTo>
                    <a:pt x="2927" y="19284"/>
                  </a:lnTo>
                  <a:lnTo>
                    <a:pt x="2619" y="19962"/>
                  </a:lnTo>
                  <a:lnTo>
                    <a:pt x="2434" y="20347"/>
                  </a:lnTo>
                  <a:lnTo>
                    <a:pt x="2773" y="20855"/>
                  </a:lnTo>
                  <a:lnTo>
                    <a:pt x="3450" y="21286"/>
                  </a:lnTo>
                  <a:lnTo>
                    <a:pt x="3866" y="21625"/>
                  </a:lnTo>
                  <a:lnTo>
                    <a:pt x="4852" y="21487"/>
                  </a:lnTo>
                  <a:lnTo>
                    <a:pt x="5376" y="21841"/>
                  </a:lnTo>
                  <a:lnTo>
                    <a:pt x="5992" y="21702"/>
                  </a:lnTo>
                  <a:lnTo>
                    <a:pt x="6454" y="21856"/>
                  </a:lnTo>
                  <a:lnTo>
                    <a:pt x="6546" y="22441"/>
                  </a:lnTo>
                  <a:lnTo>
                    <a:pt x="6870" y="22734"/>
                  </a:lnTo>
                  <a:lnTo>
                    <a:pt x="7671" y="22765"/>
                  </a:lnTo>
                  <a:lnTo>
                    <a:pt x="8733" y="23489"/>
                  </a:lnTo>
                  <a:lnTo>
                    <a:pt x="9119" y="23905"/>
                  </a:lnTo>
                  <a:lnTo>
                    <a:pt x="9365" y="24197"/>
                  </a:lnTo>
                  <a:lnTo>
                    <a:pt x="9812" y="24367"/>
                  </a:lnTo>
                  <a:lnTo>
                    <a:pt x="11922" y="24444"/>
                  </a:lnTo>
                  <a:lnTo>
                    <a:pt x="12461" y="24675"/>
                  </a:lnTo>
                  <a:lnTo>
                    <a:pt x="13015" y="24813"/>
                  </a:lnTo>
                  <a:lnTo>
                    <a:pt x="13339" y="24598"/>
                  </a:lnTo>
                  <a:lnTo>
                    <a:pt x="13739" y="24505"/>
                  </a:lnTo>
                  <a:cubicBezTo>
                    <a:pt x="13739" y="24505"/>
                    <a:pt x="13768" y="24502"/>
                    <a:pt x="13813" y="24502"/>
                  </a:cubicBezTo>
                  <a:cubicBezTo>
                    <a:pt x="13902" y="24502"/>
                    <a:pt x="14052" y="24516"/>
                    <a:pt x="14155" y="24598"/>
                  </a:cubicBezTo>
                  <a:cubicBezTo>
                    <a:pt x="14325" y="24721"/>
                    <a:pt x="15156" y="24721"/>
                    <a:pt x="15156" y="24721"/>
                  </a:cubicBezTo>
                  <a:lnTo>
                    <a:pt x="16774" y="24582"/>
                  </a:lnTo>
                  <a:lnTo>
                    <a:pt x="18437" y="24798"/>
                  </a:lnTo>
                  <a:lnTo>
                    <a:pt x="20516" y="25584"/>
                  </a:lnTo>
                  <a:lnTo>
                    <a:pt x="21887" y="26307"/>
                  </a:lnTo>
                  <a:lnTo>
                    <a:pt x="22780" y="27324"/>
                  </a:lnTo>
                  <a:lnTo>
                    <a:pt x="23474" y="27817"/>
                  </a:lnTo>
                  <a:lnTo>
                    <a:pt x="23843" y="27725"/>
                  </a:lnTo>
                  <a:cubicBezTo>
                    <a:pt x="23828" y="18437"/>
                    <a:pt x="23643" y="9288"/>
                    <a:pt x="23535" y="0"/>
                  </a:cubicBezTo>
                  <a:close/>
                </a:path>
              </a:pathLst>
            </a:custGeom>
            <a:solidFill>
              <a:srgbClr val="FBE2D1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33;p43">
              <a:extLst>
                <a:ext uri="{FF2B5EF4-FFF2-40B4-BE49-F238E27FC236}">
                  <a16:creationId xmlns:a16="http://schemas.microsoft.com/office/drawing/2014/main" id="{BF65A36E-72DC-437F-BC98-2ED8C52539AF}"/>
                </a:ext>
              </a:extLst>
            </p:cNvPr>
            <p:cNvSpPr/>
            <p:nvPr/>
          </p:nvSpPr>
          <p:spPr>
            <a:xfrm>
              <a:off x="1444437" y="4048111"/>
              <a:ext cx="1027699" cy="649462"/>
            </a:xfrm>
            <a:custGeom>
              <a:avLst/>
              <a:gdLst/>
              <a:ahLst/>
              <a:cxnLst/>
              <a:rect l="l" t="t" r="r" b="b"/>
              <a:pathLst>
                <a:path w="40618" h="29635" extrusionOk="0">
                  <a:moveTo>
                    <a:pt x="16636" y="1"/>
                  </a:moveTo>
                  <a:lnTo>
                    <a:pt x="16358" y="47"/>
                  </a:lnTo>
                  <a:lnTo>
                    <a:pt x="16112" y="170"/>
                  </a:lnTo>
                  <a:lnTo>
                    <a:pt x="15742" y="124"/>
                  </a:lnTo>
                  <a:lnTo>
                    <a:pt x="15388" y="16"/>
                  </a:lnTo>
                  <a:lnTo>
                    <a:pt x="14803" y="78"/>
                  </a:lnTo>
                  <a:lnTo>
                    <a:pt x="15172" y="7471"/>
                  </a:lnTo>
                  <a:lnTo>
                    <a:pt x="15434" y="7933"/>
                  </a:lnTo>
                  <a:lnTo>
                    <a:pt x="15665" y="8457"/>
                  </a:lnTo>
                  <a:lnTo>
                    <a:pt x="15742" y="9011"/>
                  </a:lnTo>
                  <a:lnTo>
                    <a:pt x="15989" y="9458"/>
                  </a:lnTo>
                  <a:lnTo>
                    <a:pt x="15927" y="9658"/>
                  </a:lnTo>
                  <a:lnTo>
                    <a:pt x="15373" y="9673"/>
                  </a:lnTo>
                  <a:lnTo>
                    <a:pt x="14957" y="9904"/>
                  </a:lnTo>
                  <a:lnTo>
                    <a:pt x="14448" y="10259"/>
                  </a:lnTo>
                  <a:lnTo>
                    <a:pt x="13817" y="10320"/>
                  </a:lnTo>
                  <a:lnTo>
                    <a:pt x="13493" y="10567"/>
                  </a:lnTo>
                  <a:lnTo>
                    <a:pt x="13108" y="11337"/>
                  </a:lnTo>
                  <a:lnTo>
                    <a:pt x="12384" y="12661"/>
                  </a:lnTo>
                  <a:lnTo>
                    <a:pt x="10290" y="14464"/>
                  </a:lnTo>
                  <a:lnTo>
                    <a:pt x="9828" y="15095"/>
                  </a:lnTo>
                  <a:lnTo>
                    <a:pt x="9227" y="15372"/>
                  </a:lnTo>
                  <a:lnTo>
                    <a:pt x="8996" y="15357"/>
                  </a:lnTo>
                  <a:lnTo>
                    <a:pt x="8749" y="15665"/>
                  </a:lnTo>
                  <a:lnTo>
                    <a:pt x="8518" y="15927"/>
                  </a:lnTo>
                  <a:lnTo>
                    <a:pt x="7979" y="16173"/>
                  </a:lnTo>
                  <a:lnTo>
                    <a:pt x="7795" y="16512"/>
                  </a:lnTo>
                  <a:lnTo>
                    <a:pt x="7964" y="17790"/>
                  </a:lnTo>
                  <a:lnTo>
                    <a:pt x="7625" y="18068"/>
                  </a:lnTo>
                  <a:lnTo>
                    <a:pt x="7579" y="18576"/>
                  </a:lnTo>
                  <a:lnTo>
                    <a:pt x="7286" y="19377"/>
                  </a:lnTo>
                  <a:lnTo>
                    <a:pt x="6747" y="19901"/>
                  </a:lnTo>
                  <a:lnTo>
                    <a:pt x="5346" y="20332"/>
                  </a:lnTo>
                  <a:lnTo>
                    <a:pt x="4421" y="20732"/>
                  </a:lnTo>
                  <a:lnTo>
                    <a:pt x="4129" y="20871"/>
                  </a:lnTo>
                  <a:lnTo>
                    <a:pt x="3697" y="21395"/>
                  </a:lnTo>
                  <a:lnTo>
                    <a:pt x="3451" y="21965"/>
                  </a:lnTo>
                  <a:lnTo>
                    <a:pt x="3590" y="22658"/>
                  </a:lnTo>
                  <a:lnTo>
                    <a:pt x="3728" y="23320"/>
                  </a:lnTo>
                  <a:lnTo>
                    <a:pt x="3528" y="23597"/>
                  </a:lnTo>
                  <a:lnTo>
                    <a:pt x="3174" y="23936"/>
                  </a:lnTo>
                  <a:lnTo>
                    <a:pt x="2280" y="23951"/>
                  </a:lnTo>
                  <a:lnTo>
                    <a:pt x="201" y="24182"/>
                  </a:lnTo>
                  <a:lnTo>
                    <a:pt x="63" y="24645"/>
                  </a:lnTo>
                  <a:lnTo>
                    <a:pt x="1" y="25368"/>
                  </a:lnTo>
                  <a:lnTo>
                    <a:pt x="355" y="26370"/>
                  </a:lnTo>
                  <a:lnTo>
                    <a:pt x="525" y="27171"/>
                  </a:lnTo>
                  <a:lnTo>
                    <a:pt x="709" y="28449"/>
                  </a:lnTo>
                  <a:lnTo>
                    <a:pt x="1125" y="29142"/>
                  </a:lnTo>
                  <a:lnTo>
                    <a:pt x="1156" y="29635"/>
                  </a:lnTo>
                  <a:cubicBezTo>
                    <a:pt x="15003" y="28526"/>
                    <a:pt x="20656" y="27509"/>
                    <a:pt x="30806" y="27463"/>
                  </a:cubicBezTo>
                  <a:cubicBezTo>
                    <a:pt x="30744" y="27124"/>
                    <a:pt x="30790" y="26678"/>
                    <a:pt x="30790" y="26678"/>
                  </a:cubicBezTo>
                  <a:lnTo>
                    <a:pt x="30852" y="26631"/>
                  </a:lnTo>
                  <a:lnTo>
                    <a:pt x="30775" y="26570"/>
                  </a:lnTo>
                  <a:lnTo>
                    <a:pt x="30790" y="26447"/>
                  </a:lnTo>
                  <a:lnTo>
                    <a:pt x="30975" y="26231"/>
                  </a:lnTo>
                  <a:lnTo>
                    <a:pt x="30975" y="25738"/>
                  </a:lnTo>
                  <a:lnTo>
                    <a:pt x="30914" y="25661"/>
                  </a:lnTo>
                  <a:lnTo>
                    <a:pt x="30867" y="24598"/>
                  </a:lnTo>
                  <a:lnTo>
                    <a:pt x="31006" y="24444"/>
                  </a:lnTo>
                  <a:lnTo>
                    <a:pt x="30975" y="24275"/>
                  </a:lnTo>
                  <a:lnTo>
                    <a:pt x="30821" y="24044"/>
                  </a:lnTo>
                  <a:lnTo>
                    <a:pt x="30621" y="23690"/>
                  </a:lnTo>
                  <a:lnTo>
                    <a:pt x="30467" y="23397"/>
                  </a:lnTo>
                  <a:lnTo>
                    <a:pt x="30451" y="23043"/>
                  </a:lnTo>
                  <a:lnTo>
                    <a:pt x="30344" y="22950"/>
                  </a:lnTo>
                  <a:lnTo>
                    <a:pt x="30374" y="22550"/>
                  </a:lnTo>
                  <a:lnTo>
                    <a:pt x="30267" y="22473"/>
                  </a:lnTo>
                  <a:lnTo>
                    <a:pt x="30282" y="22396"/>
                  </a:lnTo>
                  <a:lnTo>
                    <a:pt x="30220" y="22380"/>
                  </a:lnTo>
                  <a:lnTo>
                    <a:pt x="30220" y="21841"/>
                  </a:lnTo>
                  <a:lnTo>
                    <a:pt x="30128" y="21780"/>
                  </a:lnTo>
                  <a:lnTo>
                    <a:pt x="30143" y="21410"/>
                  </a:lnTo>
                  <a:lnTo>
                    <a:pt x="30036" y="21425"/>
                  </a:lnTo>
                  <a:lnTo>
                    <a:pt x="30036" y="21425"/>
                  </a:lnTo>
                  <a:lnTo>
                    <a:pt x="30082" y="20948"/>
                  </a:lnTo>
                  <a:lnTo>
                    <a:pt x="30267" y="20393"/>
                  </a:lnTo>
                  <a:lnTo>
                    <a:pt x="30374" y="20070"/>
                  </a:lnTo>
                  <a:lnTo>
                    <a:pt x="30606" y="19839"/>
                  </a:lnTo>
                  <a:lnTo>
                    <a:pt x="30698" y="19593"/>
                  </a:lnTo>
                  <a:lnTo>
                    <a:pt x="31175" y="19639"/>
                  </a:lnTo>
                  <a:lnTo>
                    <a:pt x="31175" y="19639"/>
                  </a:lnTo>
                  <a:lnTo>
                    <a:pt x="31068" y="19454"/>
                  </a:lnTo>
                  <a:lnTo>
                    <a:pt x="30960" y="19315"/>
                  </a:lnTo>
                  <a:lnTo>
                    <a:pt x="31222" y="19284"/>
                  </a:lnTo>
                  <a:lnTo>
                    <a:pt x="31761" y="19439"/>
                  </a:lnTo>
                  <a:cubicBezTo>
                    <a:pt x="31747" y="19607"/>
                    <a:pt x="31668" y="19751"/>
                    <a:pt x="31432" y="19751"/>
                  </a:cubicBezTo>
                  <a:cubicBezTo>
                    <a:pt x="31409" y="19751"/>
                    <a:pt x="31386" y="19749"/>
                    <a:pt x="31360" y="19747"/>
                  </a:cubicBezTo>
                  <a:cubicBezTo>
                    <a:pt x="31356" y="19746"/>
                    <a:pt x="31353" y="19746"/>
                    <a:pt x="31349" y="19746"/>
                  </a:cubicBezTo>
                  <a:cubicBezTo>
                    <a:pt x="31184" y="19746"/>
                    <a:pt x="31129" y="20059"/>
                    <a:pt x="31448" y="20059"/>
                  </a:cubicBezTo>
                  <a:cubicBezTo>
                    <a:pt x="31469" y="20059"/>
                    <a:pt x="31491" y="20057"/>
                    <a:pt x="31514" y="20055"/>
                  </a:cubicBezTo>
                  <a:lnTo>
                    <a:pt x="31530" y="19947"/>
                  </a:lnTo>
                  <a:lnTo>
                    <a:pt x="32007" y="19931"/>
                  </a:lnTo>
                  <a:lnTo>
                    <a:pt x="32053" y="20070"/>
                  </a:lnTo>
                  <a:cubicBezTo>
                    <a:pt x="32109" y="20072"/>
                    <a:pt x="32158" y="20072"/>
                    <a:pt x="32203" y="20072"/>
                  </a:cubicBezTo>
                  <a:cubicBezTo>
                    <a:pt x="32281" y="20072"/>
                    <a:pt x="32344" y="20071"/>
                    <a:pt x="32398" y="20071"/>
                  </a:cubicBezTo>
                  <a:cubicBezTo>
                    <a:pt x="32581" y="20071"/>
                    <a:pt x="32667" y="20091"/>
                    <a:pt x="32962" y="20270"/>
                  </a:cubicBezTo>
                  <a:lnTo>
                    <a:pt x="33162" y="20255"/>
                  </a:lnTo>
                  <a:lnTo>
                    <a:pt x="33162" y="20378"/>
                  </a:lnTo>
                  <a:lnTo>
                    <a:pt x="33393" y="20409"/>
                  </a:lnTo>
                  <a:lnTo>
                    <a:pt x="33624" y="20594"/>
                  </a:lnTo>
                  <a:lnTo>
                    <a:pt x="33917" y="20686"/>
                  </a:lnTo>
                  <a:lnTo>
                    <a:pt x="34179" y="20979"/>
                  </a:lnTo>
                  <a:lnTo>
                    <a:pt x="34518" y="20994"/>
                  </a:lnTo>
                  <a:lnTo>
                    <a:pt x="34626" y="21117"/>
                  </a:lnTo>
                  <a:lnTo>
                    <a:pt x="34857" y="21071"/>
                  </a:lnTo>
                  <a:lnTo>
                    <a:pt x="35611" y="21502"/>
                  </a:lnTo>
                  <a:lnTo>
                    <a:pt x="35889" y="21780"/>
                  </a:lnTo>
                  <a:lnTo>
                    <a:pt x="37968" y="21764"/>
                  </a:lnTo>
                  <a:cubicBezTo>
                    <a:pt x="38063" y="21705"/>
                    <a:pt x="38285" y="21687"/>
                    <a:pt x="38523" y="21687"/>
                  </a:cubicBezTo>
                  <a:cubicBezTo>
                    <a:pt x="38903" y="21687"/>
                    <a:pt x="39323" y="21733"/>
                    <a:pt x="39323" y="21733"/>
                  </a:cubicBezTo>
                  <a:lnTo>
                    <a:pt x="39678" y="21518"/>
                  </a:lnTo>
                  <a:cubicBezTo>
                    <a:pt x="39986" y="21271"/>
                    <a:pt x="40155" y="21010"/>
                    <a:pt x="40617" y="20856"/>
                  </a:cubicBezTo>
                  <a:lnTo>
                    <a:pt x="40078" y="20209"/>
                  </a:lnTo>
                  <a:lnTo>
                    <a:pt x="39647" y="19623"/>
                  </a:lnTo>
                  <a:lnTo>
                    <a:pt x="39169" y="19377"/>
                  </a:lnTo>
                  <a:cubicBezTo>
                    <a:pt x="38661" y="18961"/>
                    <a:pt x="37706" y="18853"/>
                    <a:pt x="37721" y="18437"/>
                  </a:cubicBezTo>
                  <a:lnTo>
                    <a:pt x="37691" y="10505"/>
                  </a:lnTo>
                  <a:lnTo>
                    <a:pt x="36705" y="10135"/>
                  </a:lnTo>
                  <a:lnTo>
                    <a:pt x="36243" y="9365"/>
                  </a:lnTo>
                  <a:lnTo>
                    <a:pt x="35026" y="8549"/>
                  </a:lnTo>
                  <a:lnTo>
                    <a:pt x="33994" y="8179"/>
                  </a:lnTo>
                  <a:lnTo>
                    <a:pt x="32885" y="7748"/>
                  </a:lnTo>
                  <a:lnTo>
                    <a:pt x="31499" y="7378"/>
                  </a:lnTo>
                  <a:lnTo>
                    <a:pt x="29866" y="7301"/>
                  </a:lnTo>
                  <a:lnTo>
                    <a:pt x="28619" y="7471"/>
                  </a:lnTo>
                  <a:lnTo>
                    <a:pt x="27725" y="7271"/>
                  </a:lnTo>
                  <a:lnTo>
                    <a:pt x="27433" y="7178"/>
                  </a:lnTo>
                  <a:lnTo>
                    <a:pt x="27186" y="7286"/>
                  </a:lnTo>
                  <a:lnTo>
                    <a:pt x="26724" y="7440"/>
                  </a:lnTo>
                  <a:lnTo>
                    <a:pt x="26308" y="7440"/>
                  </a:lnTo>
                  <a:lnTo>
                    <a:pt x="25800" y="7194"/>
                  </a:lnTo>
                  <a:lnTo>
                    <a:pt x="24106" y="7117"/>
                  </a:lnTo>
                  <a:lnTo>
                    <a:pt x="23459" y="6993"/>
                  </a:lnTo>
                  <a:lnTo>
                    <a:pt x="23166" y="6916"/>
                  </a:lnTo>
                  <a:lnTo>
                    <a:pt x="22812" y="6500"/>
                  </a:lnTo>
                  <a:lnTo>
                    <a:pt x="22612" y="6208"/>
                  </a:lnTo>
                  <a:lnTo>
                    <a:pt x="21472" y="5469"/>
                  </a:lnTo>
                  <a:lnTo>
                    <a:pt x="21010" y="5453"/>
                  </a:lnTo>
                  <a:lnTo>
                    <a:pt x="20656" y="5330"/>
                  </a:lnTo>
                  <a:lnTo>
                    <a:pt x="20409" y="5160"/>
                  </a:lnTo>
                  <a:lnTo>
                    <a:pt x="20301" y="4745"/>
                  </a:lnTo>
                  <a:lnTo>
                    <a:pt x="20070" y="4498"/>
                  </a:lnTo>
                  <a:lnTo>
                    <a:pt x="19470" y="4467"/>
                  </a:lnTo>
                  <a:lnTo>
                    <a:pt x="18699" y="4498"/>
                  </a:lnTo>
                  <a:lnTo>
                    <a:pt x="18299" y="4406"/>
                  </a:lnTo>
                  <a:lnTo>
                    <a:pt x="17344" y="4175"/>
                  </a:lnTo>
                  <a:lnTo>
                    <a:pt x="17144" y="3959"/>
                  </a:lnTo>
                  <a:lnTo>
                    <a:pt x="16774" y="3512"/>
                  </a:lnTo>
                  <a:lnTo>
                    <a:pt x="16420" y="2943"/>
                  </a:lnTo>
                  <a:lnTo>
                    <a:pt x="17021" y="1880"/>
                  </a:lnTo>
                  <a:lnTo>
                    <a:pt x="17252" y="1171"/>
                  </a:lnTo>
                  <a:lnTo>
                    <a:pt x="17221" y="740"/>
                  </a:lnTo>
                  <a:lnTo>
                    <a:pt x="17067" y="463"/>
                  </a:lnTo>
                  <a:lnTo>
                    <a:pt x="16851" y="185"/>
                  </a:lnTo>
                  <a:lnTo>
                    <a:pt x="16636" y="1"/>
                  </a:lnTo>
                  <a:close/>
                </a:path>
              </a:pathLst>
            </a:custGeom>
            <a:solidFill>
              <a:srgbClr val="FBE2D1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334;p43">
              <a:extLst>
                <a:ext uri="{FF2B5EF4-FFF2-40B4-BE49-F238E27FC236}">
                  <a16:creationId xmlns:a16="http://schemas.microsoft.com/office/drawing/2014/main" id="{11AB158B-097A-47C5-B96E-3A6ECDA2F8BC}"/>
                </a:ext>
              </a:extLst>
            </p:cNvPr>
            <p:cNvSpPr/>
            <p:nvPr/>
          </p:nvSpPr>
          <p:spPr>
            <a:xfrm>
              <a:off x="1428092" y="4648285"/>
              <a:ext cx="963761" cy="590049"/>
            </a:xfrm>
            <a:custGeom>
              <a:avLst/>
              <a:gdLst/>
              <a:ahLst/>
              <a:cxnLst/>
              <a:rect l="l" t="t" r="r" b="b"/>
              <a:pathLst>
                <a:path w="38091" h="26924" extrusionOk="0">
                  <a:moveTo>
                    <a:pt x="36997" y="0"/>
                  </a:moveTo>
                  <a:lnTo>
                    <a:pt x="36950" y="108"/>
                  </a:lnTo>
                  <a:lnTo>
                    <a:pt x="36719" y="200"/>
                  </a:lnTo>
                  <a:lnTo>
                    <a:pt x="36565" y="216"/>
                  </a:lnTo>
                  <a:lnTo>
                    <a:pt x="36350" y="385"/>
                  </a:lnTo>
                  <a:lnTo>
                    <a:pt x="36011" y="570"/>
                  </a:lnTo>
                  <a:lnTo>
                    <a:pt x="35918" y="739"/>
                  </a:lnTo>
                  <a:lnTo>
                    <a:pt x="35549" y="878"/>
                  </a:lnTo>
                  <a:lnTo>
                    <a:pt x="35087" y="1078"/>
                  </a:lnTo>
                  <a:lnTo>
                    <a:pt x="34748" y="1186"/>
                  </a:lnTo>
                  <a:lnTo>
                    <a:pt x="34501" y="1232"/>
                  </a:lnTo>
                  <a:lnTo>
                    <a:pt x="34471" y="1279"/>
                  </a:lnTo>
                  <a:lnTo>
                    <a:pt x="34748" y="1325"/>
                  </a:lnTo>
                  <a:lnTo>
                    <a:pt x="35025" y="1279"/>
                  </a:lnTo>
                  <a:lnTo>
                    <a:pt x="35595" y="1202"/>
                  </a:lnTo>
                  <a:cubicBezTo>
                    <a:pt x="35595" y="1202"/>
                    <a:pt x="35657" y="1263"/>
                    <a:pt x="35718" y="1263"/>
                  </a:cubicBezTo>
                  <a:cubicBezTo>
                    <a:pt x="35795" y="1263"/>
                    <a:pt x="35811" y="1525"/>
                    <a:pt x="35811" y="1525"/>
                  </a:cubicBezTo>
                  <a:lnTo>
                    <a:pt x="35918" y="1818"/>
                  </a:lnTo>
                  <a:lnTo>
                    <a:pt x="36011" y="1972"/>
                  </a:lnTo>
                  <a:lnTo>
                    <a:pt x="35918" y="2095"/>
                  </a:lnTo>
                  <a:lnTo>
                    <a:pt x="35764" y="2172"/>
                  </a:lnTo>
                  <a:lnTo>
                    <a:pt x="35657" y="2326"/>
                  </a:lnTo>
                  <a:lnTo>
                    <a:pt x="35102" y="2357"/>
                  </a:lnTo>
                  <a:lnTo>
                    <a:pt x="34871" y="2249"/>
                  </a:lnTo>
                  <a:lnTo>
                    <a:pt x="34702" y="2295"/>
                  </a:lnTo>
                  <a:lnTo>
                    <a:pt x="34625" y="2465"/>
                  </a:lnTo>
                  <a:lnTo>
                    <a:pt x="34347" y="2511"/>
                  </a:lnTo>
                  <a:lnTo>
                    <a:pt x="33685" y="2511"/>
                  </a:lnTo>
                  <a:lnTo>
                    <a:pt x="33469" y="2465"/>
                  </a:lnTo>
                  <a:lnTo>
                    <a:pt x="33408" y="2357"/>
                  </a:lnTo>
                  <a:lnTo>
                    <a:pt x="33654" y="2264"/>
                  </a:lnTo>
                  <a:lnTo>
                    <a:pt x="33716" y="2002"/>
                  </a:lnTo>
                  <a:lnTo>
                    <a:pt x="33700" y="1802"/>
                  </a:lnTo>
                  <a:lnTo>
                    <a:pt x="33901" y="1479"/>
                  </a:lnTo>
                  <a:lnTo>
                    <a:pt x="34116" y="1263"/>
                  </a:lnTo>
                  <a:lnTo>
                    <a:pt x="33531" y="1263"/>
                  </a:lnTo>
                  <a:lnTo>
                    <a:pt x="33208" y="1186"/>
                  </a:lnTo>
                  <a:lnTo>
                    <a:pt x="33007" y="1309"/>
                  </a:lnTo>
                  <a:lnTo>
                    <a:pt x="32761" y="1171"/>
                  </a:lnTo>
                  <a:lnTo>
                    <a:pt x="32561" y="1125"/>
                  </a:lnTo>
                  <a:lnTo>
                    <a:pt x="32345" y="1032"/>
                  </a:lnTo>
                  <a:lnTo>
                    <a:pt x="32222" y="1017"/>
                  </a:lnTo>
                  <a:lnTo>
                    <a:pt x="31991" y="878"/>
                  </a:lnTo>
                  <a:lnTo>
                    <a:pt x="31821" y="755"/>
                  </a:lnTo>
                  <a:lnTo>
                    <a:pt x="31606" y="524"/>
                  </a:lnTo>
                  <a:lnTo>
                    <a:pt x="31483" y="108"/>
                  </a:lnTo>
                  <a:cubicBezTo>
                    <a:pt x="30935" y="74"/>
                    <a:pt x="30313" y="58"/>
                    <a:pt x="29623" y="58"/>
                  </a:cubicBezTo>
                  <a:cubicBezTo>
                    <a:pt x="23804" y="58"/>
                    <a:pt x="13144" y="1202"/>
                    <a:pt x="1771" y="2249"/>
                  </a:cubicBezTo>
                  <a:lnTo>
                    <a:pt x="1740" y="2711"/>
                  </a:lnTo>
                  <a:lnTo>
                    <a:pt x="1402" y="2927"/>
                  </a:lnTo>
                  <a:lnTo>
                    <a:pt x="1171" y="3004"/>
                  </a:lnTo>
                  <a:lnTo>
                    <a:pt x="585" y="3373"/>
                  </a:lnTo>
                  <a:lnTo>
                    <a:pt x="277" y="3666"/>
                  </a:lnTo>
                  <a:lnTo>
                    <a:pt x="139" y="4036"/>
                  </a:lnTo>
                  <a:lnTo>
                    <a:pt x="0" y="4513"/>
                  </a:lnTo>
                  <a:lnTo>
                    <a:pt x="46" y="5006"/>
                  </a:lnTo>
                  <a:lnTo>
                    <a:pt x="293" y="5175"/>
                  </a:lnTo>
                  <a:lnTo>
                    <a:pt x="570" y="5098"/>
                  </a:lnTo>
                  <a:lnTo>
                    <a:pt x="801" y="5129"/>
                  </a:lnTo>
                  <a:cubicBezTo>
                    <a:pt x="801" y="5129"/>
                    <a:pt x="786" y="5360"/>
                    <a:pt x="801" y="5453"/>
                  </a:cubicBezTo>
                  <a:cubicBezTo>
                    <a:pt x="816" y="5545"/>
                    <a:pt x="709" y="6238"/>
                    <a:pt x="709" y="6238"/>
                  </a:cubicBezTo>
                  <a:lnTo>
                    <a:pt x="555" y="6592"/>
                  </a:lnTo>
                  <a:lnTo>
                    <a:pt x="462" y="7039"/>
                  </a:lnTo>
                  <a:lnTo>
                    <a:pt x="447" y="7393"/>
                  </a:lnTo>
                  <a:lnTo>
                    <a:pt x="632" y="7932"/>
                  </a:lnTo>
                  <a:lnTo>
                    <a:pt x="1063" y="8394"/>
                  </a:lnTo>
                  <a:lnTo>
                    <a:pt x="1586" y="8857"/>
                  </a:lnTo>
                  <a:lnTo>
                    <a:pt x="1756" y="9134"/>
                  </a:lnTo>
                  <a:lnTo>
                    <a:pt x="1710" y="9396"/>
                  </a:lnTo>
                  <a:lnTo>
                    <a:pt x="1864" y="9627"/>
                  </a:lnTo>
                  <a:lnTo>
                    <a:pt x="2249" y="9858"/>
                  </a:lnTo>
                  <a:lnTo>
                    <a:pt x="2572" y="10012"/>
                  </a:lnTo>
                  <a:lnTo>
                    <a:pt x="2557" y="10304"/>
                  </a:lnTo>
                  <a:lnTo>
                    <a:pt x="2449" y="10705"/>
                  </a:lnTo>
                  <a:lnTo>
                    <a:pt x="2310" y="10951"/>
                  </a:lnTo>
                  <a:cubicBezTo>
                    <a:pt x="2310" y="10951"/>
                    <a:pt x="2156" y="11152"/>
                    <a:pt x="2187" y="11229"/>
                  </a:cubicBezTo>
                  <a:cubicBezTo>
                    <a:pt x="2218" y="11321"/>
                    <a:pt x="2126" y="11768"/>
                    <a:pt x="2126" y="11768"/>
                  </a:cubicBezTo>
                  <a:lnTo>
                    <a:pt x="2249" y="12076"/>
                  </a:lnTo>
                  <a:lnTo>
                    <a:pt x="2634" y="12492"/>
                  </a:lnTo>
                  <a:lnTo>
                    <a:pt x="3142" y="12938"/>
                  </a:lnTo>
                  <a:lnTo>
                    <a:pt x="3265" y="13138"/>
                  </a:lnTo>
                  <a:lnTo>
                    <a:pt x="3327" y="13493"/>
                  </a:lnTo>
                  <a:lnTo>
                    <a:pt x="3389" y="14740"/>
                  </a:lnTo>
                  <a:lnTo>
                    <a:pt x="3389" y="15172"/>
                  </a:lnTo>
                  <a:lnTo>
                    <a:pt x="3358" y="15449"/>
                  </a:lnTo>
                  <a:lnTo>
                    <a:pt x="3373" y="15664"/>
                  </a:lnTo>
                  <a:lnTo>
                    <a:pt x="3265" y="15711"/>
                  </a:lnTo>
                  <a:lnTo>
                    <a:pt x="3111" y="15772"/>
                  </a:lnTo>
                  <a:lnTo>
                    <a:pt x="3065" y="15926"/>
                  </a:lnTo>
                  <a:lnTo>
                    <a:pt x="3111" y="16157"/>
                  </a:lnTo>
                  <a:lnTo>
                    <a:pt x="3250" y="16373"/>
                  </a:lnTo>
                  <a:lnTo>
                    <a:pt x="3188" y="17282"/>
                  </a:lnTo>
                  <a:lnTo>
                    <a:pt x="3281" y="17559"/>
                  </a:lnTo>
                  <a:lnTo>
                    <a:pt x="3404" y="17682"/>
                  </a:lnTo>
                  <a:lnTo>
                    <a:pt x="3512" y="17667"/>
                  </a:lnTo>
                  <a:lnTo>
                    <a:pt x="4174" y="17451"/>
                  </a:lnTo>
                  <a:cubicBezTo>
                    <a:pt x="4174" y="17451"/>
                    <a:pt x="4374" y="17420"/>
                    <a:pt x="4482" y="17405"/>
                  </a:cubicBezTo>
                  <a:cubicBezTo>
                    <a:pt x="4590" y="17390"/>
                    <a:pt x="4806" y="17343"/>
                    <a:pt x="4806" y="17343"/>
                  </a:cubicBezTo>
                  <a:lnTo>
                    <a:pt x="5514" y="17405"/>
                  </a:lnTo>
                  <a:lnTo>
                    <a:pt x="6022" y="17590"/>
                  </a:lnTo>
                  <a:lnTo>
                    <a:pt x="6269" y="17944"/>
                  </a:lnTo>
                  <a:lnTo>
                    <a:pt x="6361" y="18221"/>
                  </a:lnTo>
                  <a:lnTo>
                    <a:pt x="6269" y="18714"/>
                  </a:lnTo>
                  <a:lnTo>
                    <a:pt x="6161" y="19530"/>
                  </a:lnTo>
                  <a:lnTo>
                    <a:pt x="6007" y="19715"/>
                  </a:lnTo>
                  <a:lnTo>
                    <a:pt x="5838" y="19715"/>
                  </a:lnTo>
                  <a:lnTo>
                    <a:pt x="5545" y="19684"/>
                  </a:lnTo>
                  <a:lnTo>
                    <a:pt x="5314" y="19438"/>
                  </a:lnTo>
                  <a:lnTo>
                    <a:pt x="5114" y="19315"/>
                  </a:lnTo>
                  <a:lnTo>
                    <a:pt x="4913" y="19407"/>
                  </a:lnTo>
                  <a:lnTo>
                    <a:pt x="4790" y="19530"/>
                  </a:lnTo>
                  <a:lnTo>
                    <a:pt x="4652" y="19684"/>
                  </a:lnTo>
                  <a:lnTo>
                    <a:pt x="4544" y="19869"/>
                  </a:lnTo>
                  <a:lnTo>
                    <a:pt x="4297" y="19869"/>
                  </a:lnTo>
                  <a:lnTo>
                    <a:pt x="2618" y="19962"/>
                  </a:lnTo>
                  <a:lnTo>
                    <a:pt x="2449" y="20023"/>
                  </a:lnTo>
                  <a:lnTo>
                    <a:pt x="2372" y="20193"/>
                  </a:lnTo>
                  <a:lnTo>
                    <a:pt x="2480" y="20439"/>
                  </a:lnTo>
                  <a:lnTo>
                    <a:pt x="2572" y="20670"/>
                  </a:lnTo>
                  <a:lnTo>
                    <a:pt x="2957" y="21040"/>
                  </a:lnTo>
                  <a:lnTo>
                    <a:pt x="3358" y="21040"/>
                  </a:lnTo>
                  <a:lnTo>
                    <a:pt x="3897" y="20917"/>
                  </a:lnTo>
                  <a:lnTo>
                    <a:pt x="4328" y="20932"/>
                  </a:lnTo>
                  <a:lnTo>
                    <a:pt x="4528" y="21024"/>
                  </a:lnTo>
                  <a:lnTo>
                    <a:pt x="4867" y="21394"/>
                  </a:lnTo>
                  <a:lnTo>
                    <a:pt x="5144" y="21702"/>
                  </a:lnTo>
                  <a:lnTo>
                    <a:pt x="5945" y="22750"/>
                  </a:lnTo>
                  <a:lnTo>
                    <a:pt x="6038" y="22965"/>
                  </a:lnTo>
                  <a:lnTo>
                    <a:pt x="5976" y="23135"/>
                  </a:lnTo>
                  <a:lnTo>
                    <a:pt x="5822" y="23212"/>
                  </a:lnTo>
                  <a:lnTo>
                    <a:pt x="5576" y="23212"/>
                  </a:lnTo>
                  <a:lnTo>
                    <a:pt x="5345" y="23335"/>
                  </a:lnTo>
                  <a:lnTo>
                    <a:pt x="5268" y="23597"/>
                  </a:lnTo>
                  <a:lnTo>
                    <a:pt x="5406" y="23874"/>
                  </a:lnTo>
                  <a:lnTo>
                    <a:pt x="5452" y="24059"/>
                  </a:lnTo>
                  <a:lnTo>
                    <a:pt x="5314" y="24120"/>
                  </a:lnTo>
                  <a:lnTo>
                    <a:pt x="4990" y="24136"/>
                  </a:lnTo>
                  <a:lnTo>
                    <a:pt x="4559" y="24213"/>
                  </a:lnTo>
                  <a:lnTo>
                    <a:pt x="4421" y="24398"/>
                  </a:lnTo>
                  <a:lnTo>
                    <a:pt x="4374" y="24675"/>
                  </a:lnTo>
                  <a:lnTo>
                    <a:pt x="4359" y="25522"/>
                  </a:lnTo>
                  <a:lnTo>
                    <a:pt x="4544" y="26092"/>
                  </a:lnTo>
                  <a:lnTo>
                    <a:pt x="4621" y="26369"/>
                  </a:lnTo>
                  <a:lnTo>
                    <a:pt x="4621" y="26462"/>
                  </a:lnTo>
                  <a:lnTo>
                    <a:pt x="4883" y="26662"/>
                  </a:lnTo>
                  <a:lnTo>
                    <a:pt x="5268" y="26924"/>
                  </a:lnTo>
                  <a:cubicBezTo>
                    <a:pt x="11737" y="26246"/>
                    <a:pt x="16973" y="25830"/>
                    <a:pt x="22303" y="25445"/>
                  </a:cubicBezTo>
                  <a:lnTo>
                    <a:pt x="22303" y="25229"/>
                  </a:lnTo>
                  <a:lnTo>
                    <a:pt x="22472" y="25014"/>
                  </a:lnTo>
                  <a:lnTo>
                    <a:pt x="22719" y="24721"/>
                  </a:lnTo>
                  <a:lnTo>
                    <a:pt x="22749" y="24459"/>
                  </a:lnTo>
                  <a:lnTo>
                    <a:pt x="22996" y="24213"/>
                  </a:lnTo>
                  <a:lnTo>
                    <a:pt x="22950" y="23997"/>
                  </a:lnTo>
                  <a:lnTo>
                    <a:pt x="22996" y="23720"/>
                  </a:lnTo>
                  <a:lnTo>
                    <a:pt x="22934" y="23443"/>
                  </a:lnTo>
                  <a:lnTo>
                    <a:pt x="23042" y="23181"/>
                  </a:lnTo>
                  <a:lnTo>
                    <a:pt x="23335" y="22780"/>
                  </a:lnTo>
                  <a:lnTo>
                    <a:pt x="23674" y="22133"/>
                  </a:lnTo>
                  <a:lnTo>
                    <a:pt x="23828" y="21687"/>
                  </a:lnTo>
                  <a:lnTo>
                    <a:pt x="24490" y="20932"/>
                  </a:lnTo>
                  <a:lnTo>
                    <a:pt x="24998" y="20609"/>
                  </a:lnTo>
                  <a:lnTo>
                    <a:pt x="25245" y="20655"/>
                  </a:lnTo>
                  <a:lnTo>
                    <a:pt x="25383" y="20578"/>
                  </a:lnTo>
                  <a:lnTo>
                    <a:pt x="25491" y="20593"/>
                  </a:lnTo>
                  <a:lnTo>
                    <a:pt x="25583" y="20455"/>
                  </a:lnTo>
                  <a:lnTo>
                    <a:pt x="26307" y="20470"/>
                  </a:lnTo>
                  <a:lnTo>
                    <a:pt x="26261" y="20362"/>
                  </a:lnTo>
                  <a:lnTo>
                    <a:pt x="26184" y="20285"/>
                  </a:lnTo>
                  <a:lnTo>
                    <a:pt x="26123" y="20116"/>
                  </a:lnTo>
                  <a:lnTo>
                    <a:pt x="25938" y="20116"/>
                  </a:lnTo>
                  <a:lnTo>
                    <a:pt x="25953" y="20008"/>
                  </a:lnTo>
                  <a:lnTo>
                    <a:pt x="26261" y="20039"/>
                  </a:lnTo>
                  <a:lnTo>
                    <a:pt x="26246" y="20116"/>
                  </a:lnTo>
                  <a:lnTo>
                    <a:pt x="26384" y="20177"/>
                  </a:lnTo>
                  <a:lnTo>
                    <a:pt x="26369" y="20039"/>
                  </a:lnTo>
                  <a:lnTo>
                    <a:pt x="26523" y="19962"/>
                  </a:lnTo>
                  <a:lnTo>
                    <a:pt x="26246" y="19931"/>
                  </a:lnTo>
                  <a:lnTo>
                    <a:pt x="26184" y="19731"/>
                  </a:lnTo>
                  <a:lnTo>
                    <a:pt x="26415" y="19638"/>
                  </a:lnTo>
                  <a:lnTo>
                    <a:pt x="26600" y="19561"/>
                  </a:lnTo>
                  <a:lnTo>
                    <a:pt x="26662" y="19438"/>
                  </a:lnTo>
                  <a:lnTo>
                    <a:pt x="26862" y="19361"/>
                  </a:lnTo>
                  <a:lnTo>
                    <a:pt x="26877" y="19222"/>
                  </a:lnTo>
                  <a:lnTo>
                    <a:pt x="27000" y="19407"/>
                  </a:lnTo>
                  <a:lnTo>
                    <a:pt x="27185" y="19392"/>
                  </a:lnTo>
                  <a:lnTo>
                    <a:pt x="27355" y="19007"/>
                  </a:lnTo>
                  <a:lnTo>
                    <a:pt x="27755" y="18884"/>
                  </a:lnTo>
                  <a:lnTo>
                    <a:pt x="28048" y="19022"/>
                  </a:lnTo>
                  <a:lnTo>
                    <a:pt x="28186" y="18914"/>
                  </a:lnTo>
                  <a:lnTo>
                    <a:pt x="28325" y="19022"/>
                  </a:lnTo>
                  <a:lnTo>
                    <a:pt x="28448" y="19053"/>
                  </a:lnTo>
                  <a:lnTo>
                    <a:pt x="28587" y="19330"/>
                  </a:lnTo>
                  <a:lnTo>
                    <a:pt x="28649" y="19238"/>
                  </a:lnTo>
                  <a:lnTo>
                    <a:pt x="28756" y="19130"/>
                  </a:lnTo>
                  <a:lnTo>
                    <a:pt x="28787" y="18976"/>
                  </a:lnTo>
                  <a:lnTo>
                    <a:pt x="28926" y="18945"/>
                  </a:lnTo>
                  <a:lnTo>
                    <a:pt x="29049" y="18976"/>
                  </a:lnTo>
                  <a:lnTo>
                    <a:pt x="29003" y="19084"/>
                  </a:lnTo>
                  <a:lnTo>
                    <a:pt x="29126" y="19161"/>
                  </a:lnTo>
                  <a:lnTo>
                    <a:pt x="29126" y="18991"/>
                  </a:lnTo>
                  <a:lnTo>
                    <a:pt x="29449" y="19038"/>
                  </a:lnTo>
                  <a:lnTo>
                    <a:pt x="29419" y="19192"/>
                  </a:lnTo>
                  <a:lnTo>
                    <a:pt x="29542" y="19299"/>
                  </a:lnTo>
                  <a:lnTo>
                    <a:pt x="29788" y="19053"/>
                  </a:lnTo>
                  <a:lnTo>
                    <a:pt x="29911" y="19084"/>
                  </a:lnTo>
                  <a:lnTo>
                    <a:pt x="29881" y="19253"/>
                  </a:lnTo>
                  <a:lnTo>
                    <a:pt x="29881" y="19253"/>
                  </a:lnTo>
                  <a:lnTo>
                    <a:pt x="29973" y="19222"/>
                  </a:lnTo>
                  <a:lnTo>
                    <a:pt x="30081" y="19038"/>
                  </a:lnTo>
                  <a:lnTo>
                    <a:pt x="29942" y="18976"/>
                  </a:lnTo>
                  <a:lnTo>
                    <a:pt x="29942" y="18807"/>
                  </a:lnTo>
                  <a:lnTo>
                    <a:pt x="30081" y="18807"/>
                  </a:lnTo>
                  <a:lnTo>
                    <a:pt x="29973" y="18699"/>
                  </a:lnTo>
                  <a:lnTo>
                    <a:pt x="30050" y="18576"/>
                  </a:lnTo>
                  <a:lnTo>
                    <a:pt x="30173" y="18421"/>
                  </a:lnTo>
                  <a:lnTo>
                    <a:pt x="30312" y="18267"/>
                  </a:lnTo>
                  <a:lnTo>
                    <a:pt x="30189" y="18190"/>
                  </a:lnTo>
                  <a:lnTo>
                    <a:pt x="30266" y="18160"/>
                  </a:lnTo>
                  <a:lnTo>
                    <a:pt x="30235" y="18021"/>
                  </a:lnTo>
                  <a:lnTo>
                    <a:pt x="30189" y="18098"/>
                  </a:lnTo>
                  <a:lnTo>
                    <a:pt x="30127" y="18160"/>
                  </a:lnTo>
                  <a:lnTo>
                    <a:pt x="29973" y="18129"/>
                  </a:lnTo>
                  <a:lnTo>
                    <a:pt x="29973" y="18036"/>
                  </a:lnTo>
                  <a:lnTo>
                    <a:pt x="29496" y="18006"/>
                  </a:lnTo>
                  <a:lnTo>
                    <a:pt x="29449" y="17852"/>
                  </a:lnTo>
                  <a:lnTo>
                    <a:pt x="29449" y="17621"/>
                  </a:lnTo>
                  <a:lnTo>
                    <a:pt x="29557" y="17636"/>
                  </a:lnTo>
                  <a:lnTo>
                    <a:pt x="29557" y="17081"/>
                  </a:lnTo>
                  <a:lnTo>
                    <a:pt x="29496" y="16989"/>
                  </a:lnTo>
                  <a:lnTo>
                    <a:pt x="29788" y="16712"/>
                  </a:lnTo>
                  <a:lnTo>
                    <a:pt x="30143" y="16558"/>
                  </a:lnTo>
                  <a:lnTo>
                    <a:pt x="30497" y="16157"/>
                  </a:lnTo>
                  <a:lnTo>
                    <a:pt x="30620" y="16080"/>
                  </a:lnTo>
                  <a:lnTo>
                    <a:pt x="30651" y="16219"/>
                  </a:lnTo>
                  <a:lnTo>
                    <a:pt x="30866" y="16157"/>
                  </a:lnTo>
                  <a:lnTo>
                    <a:pt x="30836" y="15911"/>
                  </a:lnTo>
                  <a:lnTo>
                    <a:pt x="30728" y="15957"/>
                  </a:lnTo>
                  <a:lnTo>
                    <a:pt x="30836" y="15849"/>
                  </a:lnTo>
                  <a:lnTo>
                    <a:pt x="30897" y="15649"/>
                  </a:lnTo>
                  <a:lnTo>
                    <a:pt x="31036" y="15772"/>
                  </a:lnTo>
                  <a:lnTo>
                    <a:pt x="31174" y="15649"/>
                  </a:lnTo>
                  <a:lnTo>
                    <a:pt x="31082" y="15541"/>
                  </a:lnTo>
                  <a:lnTo>
                    <a:pt x="31036" y="15449"/>
                  </a:lnTo>
                  <a:lnTo>
                    <a:pt x="31097" y="15233"/>
                  </a:lnTo>
                  <a:lnTo>
                    <a:pt x="31359" y="14956"/>
                  </a:lnTo>
                  <a:lnTo>
                    <a:pt x="31329" y="14617"/>
                  </a:lnTo>
                  <a:lnTo>
                    <a:pt x="31236" y="14432"/>
                  </a:lnTo>
                  <a:lnTo>
                    <a:pt x="31174" y="14140"/>
                  </a:lnTo>
                  <a:lnTo>
                    <a:pt x="31036" y="13924"/>
                  </a:lnTo>
                  <a:lnTo>
                    <a:pt x="30913" y="13693"/>
                  </a:lnTo>
                  <a:lnTo>
                    <a:pt x="31113" y="13400"/>
                  </a:lnTo>
                  <a:lnTo>
                    <a:pt x="31298" y="13431"/>
                  </a:lnTo>
                  <a:lnTo>
                    <a:pt x="31298" y="13308"/>
                  </a:lnTo>
                  <a:lnTo>
                    <a:pt x="31359" y="13308"/>
                  </a:lnTo>
                  <a:lnTo>
                    <a:pt x="31298" y="13108"/>
                  </a:lnTo>
                  <a:lnTo>
                    <a:pt x="31221" y="12954"/>
                  </a:lnTo>
                  <a:lnTo>
                    <a:pt x="31298" y="12800"/>
                  </a:lnTo>
                  <a:lnTo>
                    <a:pt x="31560" y="12723"/>
                  </a:lnTo>
                  <a:lnTo>
                    <a:pt x="31221" y="12738"/>
                  </a:lnTo>
                  <a:lnTo>
                    <a:pt x="31174" y="12415"/>
                  </a:lnTo>
                  <a:lnTo>
                    <a:pt x="31236" y="12261"/>
                  </a:lnTo>
                  <a:lnTo>
                    <a:pt x="31067" y="12245"/>
                  </a:lnTo>
                  <a:lnTo>
                    <a:pt x="30959" y="11952"/>
                  </a:lnTo>
                  <a:lnTo>
                    <a:pt x="30851" y="11644"/>
                  </a:lnTo>
                  <a:lnTo>
                    <a:pt x="30882" y="11167"/>
                  </a:lnTo>
                  <a:lnTo>
                    <a:pt x="30697" y="10982"/>
                  </a:lnTo>
                  <a:lnTo>
                    <a:pt x="30712" y="10612"/>
                  </a:lnTo>
                  <a:lnTo>
                    <a:pt x="30866" y="10166"/>
                  </a:lnTo>
                  <a:cubicBezTo>
                    <a:pt x="30866" y="10166"/>
                    <a:pt x="30974" y="9765"/>
                    <a:pt x="31097" y="9765"/>
                  </a:cubicBezTo>
                  <a:cubicBezTo>
                    <a:pt x="31221" y="9765"/>
                    <a:pt x="31436" y="9319"/>
                    <a:pt x="31436" y="9319"/>
                  </a:cubicBezTo>
                  <a:lnTo>
                    <a:pt x="31513" y="9103"/>
                  </a:lnTo>
                  <a:lnTo>
                    <a:pt x="31775" y="8764"/>
                  </a:lnTo>
                  <a:lnTo>
                    <a:pt x="31929" y="8595"/>
                  </a:lnTo>
                  <a:lnTo>
                    <a:pt x="31852" y="8410"/>
                  </a:lnTo>
                  <a:lnTo>
                    <a:pt x="31852" y="8117"/>
                  </a:lnTo>
                  <a:lnTo>
                    <a:pt x="32083" y="7763"/>
                  </a:lnTo>
                  <a:lnTo>
                    <a:pt x="32468" y="7501"/>
                  </a:lnTo>
                  <a:lnTo>
                    <a:pt x="32946" y="7193"/>
                  </a:lnTo>
                  <a:lnTo>
                    <a:pt x="33608" y="6716"/>
                  </a:lnTo>
                  <a:lnTo>
                    <a:pt x="34024" y="6623"/>
                  </a:lnTo>
                  <a:lnTo>
                    <a:pt x="34193" y="6546"/>
                  </a:lnTo>
                  <a:lnTo>
                    <a:pt x="34578" y="6192"/>
                  </a:lnTo>
                  <a:lnTo>
                    <a:pt x="34871" y="5961"/>
                  </a:lnTo>
                  <a:lnTo>
                    <a:pt x="34994" y="5807"/>
                  </a:lnTo>
                  <a:lnTo>
                    <a:pt x="34856" y="5714"/>
                  </a:lnTo>
                  <a:lnTo>
                    <a:pt x="34317" y="5668"/>
                  </a:lnTo>
                  <a:lnTo>
                    <a:pt x="34178" y="5745"/>
                  </a:lnTo>
                  <a:lnTo>
                    <a:pt x="34024" y="5545"/>
                  </a:lnTo>
                  <a:lnTo>
                    <a:pt x="33362" y="5545"/>
                  </a:lnTo>
                  <a:lnTo>
                    <a:pt x="33069" y="5237"/>
                  </a:lnTo>
                  <a:lnTo>
                    <a:pt x="32746" y="5052"/>
                  </a:lnTo>
                  <a:lnTo>
                    <a:pt x="32407" y="5083"/>
                  </a:lnTo>
                  <a:lnTo>
                    <a:pt x="32391" y="4944"/>
                  </a:lnTo>
                  <a:lnTo>
                    <a:pt x="32145" y="4898"/>
                  </a:lnTo>
                  <a:lnTo>
                    <a:pt x="31914" y="4744"/>
                  </a:lnTo>
                  <a:lnTo>
                    <a:pt x="31760" y="4590"/>
                  </a:lnTo>
                  <a:lnTo>
                    <a:pt x="31929" y="4297"/>
                  </a:lnTo>
                  <a:lnTo>
                    <a:pt x="32129" y="3851"/>
                  </a:lnTo>
                  <a:lnTo>
                    <a:pt x="32576" y="3758"/>
                  </a:lnTo>
                  <a:lnTo>
                    <a:pt x="33377" y="2988"/>
                  </a:lnTo>
                  <a:lnTo>
                    <a:pt x="33793" y="2896"/>
                  </a:lnTo>
                  <a:cubicBezTo>
                    <a:pt x="33793" y="2896"/>
                    <a:pt x="34184" y="3036"/>
                    <a:pt x="34288" y="3036"/>
                  </a:cubicBezTo>
                  <a:cubicBezTo>
                    <a:pt x="34293" y="3036"/>
                    <a:pt x="34298" y="3035"/>
                    <a:pt x="34301" y="3034"/>
                  </a:cubicBezTo>
                  <a:cubicBezTo>
                    <a:pt x="34394" y="3034"/>
                    <a:pt x="34717" y="3142"/>
                    <a:pt x="34717" y="3142"/>
                  </a:cubicBezTo>
                  <a:lnTo>
                    <a:pt x="35041" y="3527"/>
                  </a:lnTo>
                  <a:lnTo>
                    <a:pt x="35164" y="3851"/>
                  </a:lnTo>
                  <a:lnTo>
                    <a:pt x="35071" y="4190"/>
                  </a:lnTo>
                  <a:lnTo>
                    <a:pt x="35118" y="4544"/>
                  </a:lnTo>
                  <a:lnTo>
                    <a:pt x="35302" y="4806"/>
                  </a:lnTo>
                  <a:lnTo>
                    <a:pt x="35533" y="5098"/>
                  </a:lnTo>
                  <a:lnTo>
                    <a:pt x="35918" y="5237"/>
                  </a:lnTo>
                  <a:lnTo>
                    <a:pt x="36488" y="5052"/>
                  </a:lnTo>
                  <a:lnTo>
                    <a:pt x="37320" y="4713"/>
                  </a:lnTo>
                  <a:lnTo>
                    <a:pt x="37890" y="4297"/>
                  </a:lnTo>
                  <a:lnTo>
                    <a:pt x="37967" y="3789"/>
                  </a:lnTo>
                  <a:lnTo>
                    <a:pt x="38090" y="3373"/>
                  </a:lnTo>
                  <a:lnTo>
                    <a:pt x="37982" y="3111"/>
                  </a:lnTo>
                  <a:lnTo>
                    <a:pt x="37967" y="2680"/>
                  </a:lnTo>
                  <a:lnTo>
                    <a:pt x="37921" y="2203"/>
                  </a:lnTo>
                  <a:lnTo>
                    <a:pt x="37921" y="1895"/>
                  </a:lnTo>
                  <a:lnTo>
                    <a:pt x="37875" y="1617"/>
                  </a:lnTo>
                  <a:lnTo>
                    <a:pt x="37859" y="1402"/>
                  </a:lnTo>
                  <a:lnTo>
                    <a:pt x="37721" y="1279"/>
                  </a:lnTo>
                  <a:lnTo>
                    <a:pt x="37489" y="847"/>
                  </a:lnTo>
                  <a:lnTo>
                    <a:pt x="37305" y="370"/>
                  </a:lnTo>
                  <a:lnTo>
                    <a:pt x="37197" y="77"/>
                  </a:lnTo>
                  <a:lnTo>
                    <a:pt x="37120" y="170"/>
                  </a:lnTo>
                  <a:lnTo>
                    <a:pt x="36997" y="0"/>
                  </a:lnTo>
                  <a:close/>
                </a:path>
              </a:pathLst>
            </a:custGeom>
            <a:solidFill>
              <a:srgbClr val="FFF0E1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335;p43">
              <a:extLst>
                <a:ext uri="{FF2B5EF4-FFF2-40B4-BE49-F238E27FC236}">
                  <a16:creationId xmlns:a16="http://schemas.microsoft.com/office/drawing/2014/main" id="{5817553A-6D6C-4666-9425-187B477569DC}"/>
                </a:ext>
              </a:extLst>
            </p:cNvPr>
            <p:cNvSpPr/>
            <p:nvPr/>
          </p:nvSpPr>
          <p:spPr>
            <a:xfrm>
              <a:off x="2142406" y="5072589"/>
              <a:ext cx="8602" cy="5413"/>
            </a:xfrm>
            <a:custGeom>
              <a:avLst/>
              <a:gdLst/>
              <a:ahLst/>
              <a:cxnLst/>
              <a:rect l="l" t="t" r="r" b="b"/>
              <a:pathLst>
                <a:path w="340" h="247" extrusionOk="0">
                  <a:moveTo>
                    <a:pt x="47" y="0"/>
                  </a:moveTo>
                  <a:lnTo>
                    <a:pt x="1" y="77"/>
                  </a:lnTo>
                  <a:lnTo>
                    <a:pt x="31" y="185"/>
                  </a:lnTo>
                  <a:lnTo>
                    <a:pt x="124" y="200"/>
                  </a:lnTo>
                  <a:lnTo>
                    <a:pt x="309" y="246"/>
                  </a:lnTo>
                  <a:lnTo>
                    <a:pt x="339" y="154"/>
                  </a:lnTo>
                  <a:lnTo>
                    <a:pt x="247" y="139"/>
                  </a:lnTo>
                  <a:lnTo>
                    <a:pt x="155" y="92"/>
                  </a:lnTo>
                  <a:lnTo>
                    <a:pt x="124" y="3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CECEC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36;p43">
              <a:extLst>
                <a:ext uri="{FF2B5EF4-FFF2-40B4-BE49-F238E27FC236}">
                  <a16:creationId xmlns:a16="http://schemas.microsoft.com/office/drawing/2014/main" id="{8748EBC9-91D8-4B99-A6ED-7F332F9BFEE9}"/>
                </a:ext>
              </a:extLst>
            </p:cNvPr>
            <p:cNvSpPr/>
            <p:nvPr/>
          </p:nvSpPr>
          <p:spPr>
            <a:xfrm>
              <a:off x="1994316" y="2463870"/>
              <a:ext cx="236240" cy="261407"/>
            </a:xfrm>
            <a:custGeom>
              <a:avLst/>
              <a:gdLst/>
              <a:ahLst/>
              <a:cxnLst/>
              <a:rect l="l" t="t" r="r" b="b"/>
              <a:pathLst>
                <a:path w="9337" h="11928" extrusionOk="0">
                  <a:moveTo>
                    <a:pt x="3877" y="1"/>
                  </a:moveTo>
                  <a:cubicBezTo>
                    <a:pt x="3832" y="1"/>
                    <a:pt x="3788" y="28"/>
                    <a:pt x="3744" y="98"/>
                  </a:cubicBezTo>
                  <a:lnTo>
                    <a:pt x="3158" y="37"/>
                  </a:lnTo>
                  <a:lnTo>
                    <a:pt x="2481" y="83"/>
                  </a:lnTo>
                  <a:lnTo>
                    <a:pt x="2342" y="530"/>
                  </a:lnTo>
                  <a:cubicBezTo>
                    <a:pt x="2342" y="530"/>
                    <a:pt x="2342" y="946"/>
                    <a:pt x="2403" y="1023"/>
                  </a:cubicBezTo>
                  <a:cubicBezTo>
                    <a:pt x="2521" y="1508"/>
                    <a:pt x="2456" y="1688"/>
                    <a:pt x="2282" y="1688"/>
                  </a:cubicBezTo>
                  <a:cubicBezTo>
                    <a:pt x="2135" y="1688"/>
                    <a:pt x="1909" y="1560"/>
                    <a:pt x="1649" y="1377"/>
                  </a:cubicBezTo>
                  <a:lnTo>
                    <a:pt x="832" y="1161"/>
                  </a:lnTo>
                  <a:lnTo>
                    <a:pt x="309" y="961"/>
                  </a:lnTo>
                  <a:lnTo>
                    <a:pt x="278" y="1870"/>
                  </a:lnTo>
                  <a:cubicBezTo>
                    <a:pt x="278" y="1870"/>
                    <a:pt x="93" y="2347"/>
                    <a:pt x="62" y="2455"/>
                  </a:cubicBezTo>
                  <a:cubicBezTo>
                    <a:pt x="47" y="2578"/>
                    <a:pt x="1" y="3133"/>
                    <a:pt x="1" y="3133"/>
                  </a:cubicBezTo>
                  <a:lnTo>
                    <a:pt x="32" y="3518"/>
                  </a:lnTo>
                  <a:lnTo>
                    <a:pt x="632" y="3518"/>
                  </a:lnTo>
                  <a:cubicBezTo>
                    <a:pt x="632" y="3518"/>
                    <a:pt x="956" y="3718"/>
                    <a:pt x="1048" y="3795"/>
                  </a:cubicBezTo>
                  <a:cubicBezTo>
                    <a:pt x="2111" y="3949"/>
                    <a:pt x="1556" y="4596"/>
                    <a:pt x="1556" y="5489"/>
                  </a:cubicBezTo>
                  <a:lnTo>
                    <a:pt x="1156" y="6290"/>
                  </a:lnTo>
                  <a:cubicBezTo>
                    <a:pt x="1156" y="6290"/>
                    <a:pt x="740" y="6845"/>
                    <a:pt x="740" y="6968"/>
                  </a:cubicBezTo>
                  <a:lnTo>
                    <a:pt x="740" y="7384"/>
                  </a:lnTo>
                  <a:lnTo>
                    <a:pt x="1372" y="7753"/>
                  </a:lnTo>
                  <a:lnTo>
                    <a:pt x="1741" y="7908"/>
                  </a:lnTo>
                  <a:lnTo>
                    <a:pt x="1772" y="8477"/>
                  </a:lnTo>
                  <a:cubicBezTo>
                    <a:pt x="1695" y="8832"/>
                    <a:pt x="1556" y="9171"/>
                    <a:pt x="1818" y="9571"/>
                  </a:cubicBezTo>
                  <a:lnTo>
                    <a:pt x="2157" y="10449"/>
                  </a:lnTo>
                  <a:cubicBezTo>
                    <a:pt x="2301" y="11011"/>
                    <a:pt x="2401" y="11191"/>
                    <a:pt x="2482" y="11191"/>
                  </a:cubicBezTo>
                  <a:cubicBezTo>
                    <a:pt x="2617" y="11191"/>
                    <a:pt x="2694" y="10682"/>
                    <a:pt x="2819" y="10634"/>
                  </a:cubicBezTo>
                  <a:cubicBezTo>
                    <a:pt x="3174" y="10757"/>
                    <a:pt x="3035" y="10880"/>
                    <a:pt x="3112" y="11204"/>
                  </a:cubicBezTo>
                  <a:cubicBezTo>
                    <a:pt x="3158" y="11373"/>
                    <a:pt x="3405" y="11681"/>
                    <a:pt x="3405" y="11681"/>
                  </a:cubicBezTo>
                  <a:cubicBezTo>
                    <a:pt x="3538" y="11869"/>
                    <a:pt x="3635" y="11928"/>
                    <a:pt x="3717" y="11928"/>
                  </a:cubicBezTo>
                  <a:cubicBezTo>
                    <a:pt x="3842" y="11928"/>
                    <a:pt x="3930" y="11786"/>
                    <a:pt x="4052" y="11758"/>
                  </a:cubicBezTo>
                  <a:lnTo>
                    <a:pt x="4467" y="11311"/>
                  </a:lnTo>
                  <a:cubicBezTo>
                    <a:pt x="4620" y="11011"/>
                    <a:pt x="4744" y="10911"/>
                    <a:pt x="4854" y="10911"/>
                  </a:cubicBezTo>
                  <a:cubicBezTo>
                    <a:pt x="5043" y="10911"/>
                    <a:pt x="5191" y="11208"/>
                    <a:pt x="5376" y="11296"/>
                  </a:cubicBezTo>
                  <a:cubicBezTo>
                    <a:pt x="6162" y="10988"/>
                    <a:pt x="6485" y="10618"/>
                    <a:pt x="6886" y="10264"/>
                  </a:cubicBezTo>
                  <a:cubicBezTo>
                    <a:pt x="6855" y="10064"/>
                    <a:pt x="6531" y="9833"/>
                    <a:pt x="6531" y="9833"/>
                  </a:cubicBezTo>
                  <a:lnTo>
                    <a:pt x="6485" y="9571"/>
                  </a:lnTo>
                  <a:lnTo>
                    <a:pt x="6608" y="8693"/>
                  </a:lnTo>
                  <a:lnTo>
                    <a:pt x="6670" y="7923"/>
                  </a:lnTo>
                  <a:lnTo>
                    <a:pt x="6824" y="7569"/>
                  </a:lnTo>
                  <a:cubicBezTo>
                    <a:pt x="6902" y="7600"/>
                    <a:pt x="6963" y="7614"/>
                    <a:pt x="7011" y="7614"/>
                  </a:cubicBezTo>
                  <a:cubicBezTo>
                    <a:pt x="7269" y="7614"/>
                    <a:pt x="7157" y="7217"/>
                    <a:pt x="7209" y="6983"/>
                  </a:cubicBezTo>
                  <a:lnTo>
                    <a:pt x="7764" y="4950"/>
                  </a:lnTo>
                  <a:lnTo>
                    <a:pt x="8133" y="4488"/>
                  </a:lnTo>
                  <a:lnTo>
                    <a:pt x="8395" y="4026"/>
                  </a:lnTo>
                  <a:lnTo>
                    <a:pt x="8318" y="3718"/>
                  </a:lnTo>
                  <a:cubicBezTo>
                    <a:pt x="8318" y="3718"/>
                    <a:pt x="8472" y="3502"/>
                    <a:pt x="8534" y="3425"/>
                  </a:cubicBezTo>
                  <a:cubicBezTo>
                    <a:pt x="8611" y="3348"/>
                    <a:pt x="8703" y="2886"/>
                    <a:pt x="8703" y="2886"/>
                  </a:cubicBezTo>
                  <a:lnTo>
                    <a:pt x="8534" y="2378"/>
                  </a:lnTo>
                  <a:cubicBezTo>
                    <a:pt x="8417" y="2072"/>
                    <a:pt x="9336" y="950"/>
                    <a:pt x="8269" y="950"/>
                  </a:cubicBezTo>
                  <a:cubicBezTo>
                    <a:pt x="8210" y="950"/>
                    <a:pt x="8144" y="954"/>
                    <a:pt x="8072" y="961"/>
                  </a:cubicBezTo>
                  <a:lnTo>
                    <a:pt x="7764" y="961"/>
                  </a:lnTo>
                  <a:cubicBezTo>
                    <a:pt x="7687" y="961"/>
                    <a:pt x="7224" y="822"/>
                    <a:pt x="7224" y="822"/>
                  </a:cubicBezTo>
                  <a:cubicBezTo>
                    <a:pt x="7224" y="822"/>
                    <a:pt x="6793" y="1146"/>
                    <a:pt x="6701" y="1161"/>
                  </a:cubicBezTo>
                  <a:cubicBezTo>
                    <a:pt x="6692" y="1163"/>
                    <a:pt x="6682" y="1163"/>
                    <a:pt x="6671" y="1163"/>
                  </a:cubicBezTo>
                  <a:cubicBezTo>
                    <a:pt x="6560" y="1163"/>
                    <a:pt x="6331" y="1100"/>
                    <a:pt x="6331" y="1100"/>
                  </a:cubicBezTo>
                  <a:lnTo>
                    <a:pt x="5777" y="992"/>
                  </a:lnTo>
                  <a:lnTo>
                    <a:pt x="5315" y="745"/>
                  </a:lnTo>
                  <a:lnTo>
                    <a:pt x="4822" y="730"/>
                  </a:lnTo>
                  <a:lnTo>
                    <a:pt x="4344" y="360"/>
                  </a:lnTo>
                  <a:cubicBezTo>
                    <a:pt x="4169" y="278"/>
                    <a:pt x="4020" y="1"/>
                    <a:pt x="3877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337;p43">
              <a:extLst>
                <a:ext uri="{FF2B5EF4-FFF2-40B4-BE49-F238E27FC236}">
                  <a16:creationId xmlns:a16="http://schemas.microsoft.com/office/drawing/2014/main" id="{45A1B108-54BE-4B13-93AB-0D30204B5E62}"/>
                </a:ext>
              </a:extLst>
            </p:cNvPr>
            <p:cNvSpPr/>
            <p:nvPr/>
          </p:nvSpPr>
          <p:spPr>
            <a:xfrm>
              <a:off x="2509507" y="1977920"/>
              <a:ext cx="649288" cy="587354"/>
            </a:xfrm>
            <a:custGeom>
              <a:avLst/>
              <a:gdLst/>
              <a:ahLst/>
              <a:cxnLst/>
              <a:rect l="l" t="t" r="r" b="b"/>
              <a:pathLst>
                <a:path w="25662" h="26801" extrusionOk="0">
                  <a:moveTo>
                    <a:pt x="1" y="1"/>
                  </a:moveTo>
                  <a:lnTo>
                    <a:pt x="32" y="9704"/>
                  </a:lnTo>
                  <a:lnTo>
                    <a:pt x="879" y="9689"/>
                  </a:lnTo>
                  <a:cubicBezTo>
                    <a:pt x="1372" y="9735"/>
                    <a:pt x="1787" y="9874"/>
                    <a:pt x="1895" y="10274"/>
                  </a:cubicBezTo>
                  <a:cubicBezTo>
                    <a:pt x="1995" y="10264"/>
                    <a:pt x="2090" y="10259"/>
                    <a:pt x="2178" y="10259"/>
                  </a:cubicBezTo>
                  <a:cubicBezTo>
                    <a:pt x="2659" y="10259"/>
                    <a:pt x="2935" y="10423"/>
                    <a:pt x="2727" y="10983"/>
                  </a:cubicBezTo>
                  <a:cubicBezTo>
                    <a:pt x="2775" y="11037"/>
                    <a:pt x="2816" y="11051"/>
                    <a:pt x="2854" y="11051"/>
                  </a:cubicBezTo>
                  <a:cubicBezTo>
                    <a:pt x="2896" y="11051"/>
                    <a:pt x="2933" y="11033"/>
                    <a:pt x="2972" y="11033"/>
                  </a:cubicBezTo>
                  <a:cubicBezTo>
                    <a:pt x="2988" y="11033"/>
                    <a:pt x="3003" y="11036"/>
                    <a:pt x="3020" y="11044"/>
                  </a:cubicBezTo>
                  <a:cubicBezTo>
                    <a:pt x="3405" y="11183"/>
                    <a:pt x="3743" y="11583"/>
                    <a:pt x="4098" y="11937"/>
                  </a:cubicBezTo>
                  <a:lnTo>
                    <a:pt x="4652" y="12430"/>
                  </a:lnTo>
                  <a:cubicBezTo>
                    <a:pt x="6100" y="12631"/>
                    <a:pt x="5746" y="13416"/>
                    <a:pt x="6100" y="13601"/>
                  </a:cubicBezTo>
                  <a:lnTo>
                    <a:pt x="6916" y="14232"/>
                  </a:lnTo>
                  <a:lnTo>
                    <a:pt x="7425" y="14787"/>
                  </a:lnTo>
                  <a:lnTo>
                    <a:pt x="8549" y="15465"/>
                  </a:lnTo>
                  <a:lnTo>
                    <a:pt x="9027" y="15680"/>
                  </a:lnTo>
                  <a:lnTo>
                    <a:pt x="9658" y="16219"/>
                  </a:lnTo>
                  <a:cubicBezTo>
                    <a:pt x="9799" y="16658"/>
                    <a:pt x="9980" y="16966"/>
                    <a:pt x="10247" y="16966"/>
                  </a:cubicBezTo>
                  <a:cubicBezTo>
                    <a:pt x="10271" y="16966"/>
                    <a:pt x="10295" y="16964"/>
                    <a:pt x="10320" y="16959"/>
                  </a:cubicBezTo>
                  <a:lnTo>
                    <a:pt x="10967" y="17621"/>
                  </a:lnTo>
                  <a:cubicBezTo>
                    <a:pt x="11183" y="17837"/>
                    <a:pt x="11229" y="18160"/>
                    <a:pt x="11214" y="18561"/>
                  </a:cubicBezTo>
                  <a:cubicBezTo>
                    <a:pt x="11214" y="18561"/>
                    <a:pt x="11691" y="18715"/>
                    <a:pt x="11784" y="18776"/>
                  </a:cubicBezTo>
                  <a:cubicBezTo>
                    <a:pt x="11876" y="18838"/>
                    <a:pt x="12184" y="19223"/>
                    <a:pt x="12184" y="19223"/>
                  </a:cubicBezTo>
                  <a:cubicBezTo>
                    <a:pt x="12538" y="19223"/>
                    <a:pt x="12754" y="19423"/>
                    <a:pt x="12908" y="19685"/>
                  </a:cubicBezTo>
                  <a:lnTo>
                    <a:pt x="13385" y="20547"/>
                  </a:lnTo>
                  <a:cubicBezTo>
                    <a:pt x="13385" y="20547"/>
                    <a:pt x="13755" y="20794"/>
                    <a:pt x="13817" y="20871"/>
                  </a:cubicBezTo>
                  <a:cubicBezTo>
                    <a:pt x="13940" y="21302"/>
                    <a:pt x="13678" y="21841"/>
                    <a:pt x="14310" y="21841"/>
                  </a:cubicBezTo>
                  <a:cubicBezTo>
                    <a:pt x="14802" y="21872"/>
                    <a:pt x="15110" y="22088"/>
                    <a:pt x="15264" y="22488"/>
                  </a:cubicBezTo>
                  <a:cubicBezTo>
                    <a:pt x="15757" y="23058"/>
                    <a:pt x="16019" y="23073"/>
                    <a:pt x="16897" y="23212"/>
                  </a:cubicBezTo>
                  <a:cubicBezTo>
                    <a:pt x="17482" y="23520"/>
                    <a:pt x="18037" y="23828"/>
                    <a:pt x="18345" y="24136"/>
                  </a:cubicBezTo>
                  <a:lnTo>
                    <a:pt x="18976" y="24845"/>
                  </a:lnTo>
                  <a:cubicBezTo>
                    <a:pt x="19392" y="25261"/>
                    <a:pt x="19747" y="25846"/>
                    <a:pt x="20270" y="26031"/>
                  </a:cubicBezTo>
                  <a:lnTo>
                    <a:pt x="20979" y="26801"/>
                  </a:lnTo>
                  <a:lnTo>
                    <a:pt x="21379" y="26123"/>
                  </a:lnTo>
                  <a:cubicBezTo>
                    <a:pt x="21734" y="24983"/>
                    <a:pt x="21980" y="25492"/>
                    <a:pt x="21918" y="24244"/>
                  </a:cubicBezTo>
                  <a:lnTo>
                    <a:pt x="22011" y="23597"/>
                  </a:lnTo>
                  <a:cubicBezTo>
                    <a:pt x="22534" y="22411"/>
                    <a:pt x="23428" y="21887"/>
                    <a:pt x="24136" y="20301"/>
                  </a:cubicBezTo>
                  <a:cubicBezTo>
                    <a:pt x="24598" y="18545"/>
                    <a:pt x="24260" y="20239"/>
                    <a:pt x="25661" y="18068"/>
                  </a:cubicBezTo>
                  <a:lnTo>
                    <a:pt x="25553" y="17790"/>
                  </a:lnTo>
                  <a:lnTo>
                    <a:pt x="25137" y="17313"/>
                  </a:lnTo>
                  <a:lnTo>
                    <a:pt x="25137" y="17020"/>
                  </a:lnTo>
                  <a:lnTo>
                    <a:pt x="24768" y="16651"/>
                  </a:lnTo>
                  <a:lnTo>
                    <a:pt x="23674" y="15526"/>
                  </a:lnTo>
                  <a:lnTo>
                    <a:pt x="22134" y="14802"/>
                  </a:lnTo>
                  <a:lnTo>
                    <a:pt x="21656" y="14787"/>
                  </a:lnTo>
                  <a:cubicBezTo>
                    <a:pt x="20761" y="14094"/>
                    <a:pt x="20258" y="13563"/>
                    <a:pt x="19348" y="13563"/>
                  </a:cubicBezTo>
                  <a:cubicBezTo>
                    <a:pt x="19288" y="13563"/>
                    <a:pt x="19226" y="13565"/>
                    <a:pt x="19161" y="13570"/>
                  </a:cubicBezTo>
                  <a:lnTo>
                    <a:pt x="18222" y="12969"/>
                  </a:lnTo>
                  <a:lnTo>
                    <a:pt x="17744" y="12831"/>
                  </a:lnTo>
                  <a:cubicBezTo>
                    <a:pt x="16065" y="11830"/>
                    <a:pt x="15958" y="10782"/>
                    <a:pt x="13355" y="10305"/>
                  </a:cubicBezTo>
                  <a:lnTo>
                    <a:pt x="12754" y="10058"/>
                  </a:lnTo>
                  <a:lnTo>
                    <a:pt x="12246" y="10058"/>
                  </a:lnTo>
                  <a:cubicBezTo>
                    <a:pt x="12067" y="9824"/>
                    <a:pt x="11921" y="9557"/>
                    <a:pt x="11519" y="9557"/>
                  </a:cubicBezTo>
                  <a:cubicBezTo>
                    <a:pt x="11367" y="9557"/>
                    <a:pt x="11178" y="9595"/>
                    <a:pt x="10936" y="9689"/>
                  </a:cubicBezTo>
                  <a:cubicBezTo>
                    <a:pt x="10845" y="9854"/>
                    <a:pt x="10749" y="9920"/>
                    <a:pt x="10643" y="9920"/>
                  </a:cubicBezTo>
                  <a:cubicBezTo>
                    <a:pt x="10265" y="9920"/>
                    <a:pt x="9773" y="9074"/>
                    <a:pt x="9027" y="8857"/>
                  </a:cubicBezTo>
                  <a:lnTo>
                    <a:pt x="8149" y="7779"/>
                  </a:lnTo>
                  <a:cubicBezTo>
                    <a:pt x="7163" y="7579"/>
                    <a:pt x="6793" y="6978"/>
                    <a:pt x="6439" y="6362"/>
                  </a:cubicBezTo>
                  <a:cubicBezTo>
                    <a:pt x="6424" y="5884"/>
                    <a:pt x="5992" y="5807"/>
                    <a:pt x="5607" y="5684"/>
                  </a:cubicBezTo>
                  <a:cubicBezTo>
                    <a:pt x="5361" y="5515"/>
                    <a:pt x="5638" y="5314"/>
                    <a:pt x="4868" y="5237"/>
                  </a:cubicBezTo>
                  <a:cubicBezTo>
                    <a:pt x="4252" y="5160"/>
                    <a:pt x="4082" y="4606"/>
                    <a:pt x="3836" y="4221"/>
                  </a:cubicBezTo>
                  <a:cubicBezTo>
                    <a:pt x="3220" y="3574"/>
                    <a:pt x="2527" y="3143"/>
                    <a:pt x="1864" y="2634"/>
                  </a:cubicBezTo>
                  <a:cubicBezTo>
                    <a:pt x="1741" y="2126"/>
                    <a:pt x="1633" y="2142"/>
                    <a:pt x="1526" y="1926"/>
                  </a:cubicBezTo>
                  <a:cubicBezTo>
                    <a:pt x="817" y="1325"/>
                    <a:pt x="509" y="632"/>
                    <a:pt x="1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338;p43">
              <a:extLst>
                <a:ext uri="{FF2B5EF4-FFF2-40B4-BE49-F238E27FC236}">
                  <a16:creationId xmlns:a16="http://schemas.microsoft.com/office/drawing/2014/main" id="{E6D5E133-1C65-4A45-A9A2-5AA38A8298C6}"/>
                </a:ext>
              </a:extLst>
            </p:cNvPr>
            <p:cNvSpPr/>
            <p:nvPr/>
          </p:nvSpPr>
          <p:spPr>
            <a:xfrm>
              <a:off x="2863374" y="2615547"/>
              <a:ext cx="536241" cy="467543"/>
            </a:xfrm>
            <a:custGeom>
              <a:avLst/>
              <a:gdLst/>
              <a:ahLst/>
              <a:cxnLst/>
              <a:rect l="l" t="t" r="r" b="b"/>
              <a:pathLst>
                <a:path w="21194" h="21334" extrusionOk="0">
                  <a:moveTo>
                    <a:pt x="7270" y="1"/>
                  </a:moveTo>
                  <a:cubicBezTo>
                    <a:pt x="6253" y="170"/>
                    <a:pt x="5406" y="494"/>
                    <a:pt x="4698" y="925"/>
                  </a:cubicBezTo>
                  <a:cubicBezTo>
                    <a:pt x="4652" y="1002"/>
                    <a:pt x="4482" y="1387"/>
                    <a:pt x="4482" y="1387"/>
                  </a:cubicBezTo>
                  <a:lnTo>
                    <a:pt x="4544" y="2527"/>
                  </a:lnTo>
                  <a:cubicBezTo>
                    <a:pt x="4544" y="2527"/>
                    <a:pt x="4636" y="3220"/>
                    <a:pt x="4652" y="3312"/>
                  </a:cubicBezTo>
                  <a:cubicBezTo>
                    <a:pt x="4667" y="3420"/>
                    <a:pt x="4482" y="4375"/>
                    <a:pt x="4482" y="4514"/>
                  </a:cubicBezTo>
                  <a:cubicBezTo>
                    <a:pt x="4482" y="4652"/>
                    <a:pt x="4097" y="5084"/>
                    <a:pt x="4097" y="5084"/>
                  </a:cubicBezTo>
                  <a:lnTo>
                    <a:pt x="3604" y="5715"/>
                  </a:lnTo>
                  <a:lnTo>
                    <a:pt x="3219" y="6993"/>
                  </a:lnTo>
                  <a:lnTo>
                    <a:pt x="3204" y="8025"/>
                  </a:lnTo>
                  <a:lnTo>
                    <a:pt x="3081" y="8734"/>
                  </a:lnTo>
                  <a:lnTo>
                    <a:pt x="2988" y="9011"/>
                  </a:lnTo>
                  <a:lnTo>
                    <a:pt x="2896" y="9889"/>
                  </a:lnTo>
                  <a:lnTo>
                    <a:pt x="2726" y="11091"/>
                  </a:lnTo>
                  <a:lnTo>
                    <a:pt x="1725" y="12061"/>
                  </a:lnTo>
                  <a:cubicBezTo>
                    <a:pt x="1309" y="12276"/>
                    <a:pt x="724" y="12446"/>
                    <a:pt x="616" y="12970"/>
                  </a:cubicBezTo>
                  <a:cubicBezTo>
                    <a:pt x="616" y="12970"/>
                    <a:pt x="508" y="14094"/>
                    <a:pt x="539" y="14217"/>
                  </a:cubicBezTo>
                  <a:cubicBezTo>
                    <a:pt x="585" y="14340"/>
                    <a:pt x="216" y="15557"/>
                    <a:pt x="123" y="15696"/>
                  </a:cubicBezTo>
                  <a:cubicBezTo>
                    <a:pt x="31" y="15834"/>
                    <a:pt x="77" y="16327"/>
                    <a:pt x="108" y="16420"/>
                  </a:cubicBezTo>
                  <a:cubicBezTo>
                    <a:pt x="123" y="16528"/>
                    <a:pt x="354" y="17221"/>
                    <a:pt x="354" y="17313"/>
                  </a:cubicBezTo>
                  <a:cubicBezTo>
                    <a:pt x="354" y="17421"/>
                    <a:pt x="185" y="18052"/>
                    <a:pt x="185" y="18052"/>
                  </a:cubicBezTo>
                  <a:lnTo>
                    <a:pt x="0" y="19238"/>
                  </a:lnTo>
                  <a:lnTo>
                    <a:pt x="200" y="19177"/>
                  </a:lnTo>
                  <a:lnTo>
                    <a:pt x="755" y="18884"/>
                  </a:lnTo>
                  <a:lnTo>
                    <a:pt x="1479" y="19038"/>
                  </a:lnTo>
                  <a:lnTo>
                    <a:pt x="2372" y="19023"/>
                  </a:lnTo>
                  <a:lnTo>
                    <a:pt x="3004" y="18792"/>
                  </a:lnTo>
                  <a:lnTo>
                    <a:pt x="3558" y="18561"/>
                  </a:lnTo>
                  <a:lnTo>
                    <a:pt x="4374" y="18653"/>
                  </a:lnTo>
                  <a:lnTo>
                    <a:pt x="5206" y="18253"/>
                  </a:lnTo>
                  <a:lnTo>
                    <a:pt x="6130" y="18114"/>
                  </a:lnTo>
                  <a:lnTo>
                    <a:pt x="7008" y="18345"/>
                  </a:lnTo>
                  <a:lnTo>
                    <a:pt x="7393" y="18622"/>
                  </a:lnTo>
                  <a:lnTo>
                    <a:pt x="7701" y="19023"/>
                  </a:lnTo>
                  <a:lnTo>
                    <a:pt x="8410" y="19454"/>
                  </a:lnTo>
                  <a:lnTo>
                    <a:pt x="8410" y="20255"/>
                  </a:lnTo>
                  <a:lnTo>
                    <a:pt x="8995" y="21333"/>
                  </a:lnTo>
                  <a:cubicBezTo>
                    <a:pt x="8995" y="21333"/>
                    <a:pt x="9118" y="20732"/>
                    <a:pt x="9134" y="20609"/>
                  </a:cubicBezTo>
                  <a:cubicBezTo>
                    <a:pt x="9149" y="20486"/>
                    <a:pt x="9442" y="20116"/>
                    <a:pt x="9442" y="20116"/>
                  </a:cubicBezTo>
                  <a:lnTo>
                    <a:pt x="9842" y="19423"/>
                  </a:lnTo>
                  <a:lnTo>
                    <a:pt x="10073" y="18699"/>
                  </a:lnTo>
                  <a:lnTo>
                    <a:pt x="10289" y="18268"/>
                  </a:lnTo>
                  <a:lnTo>
                    <a:pt x="10705" y="18068"/>
                  </a:lnTo>
                  <a:lnTo>
                    <a:pt x="11151" y="17837"/>
                  </a:lnTo>
                  <a:cubicBezTo>
                    <a:pt x="11151" y="17837"/>
                    <a:pt x="11629" y="17421"/>
                    <a:pt x="11706" y="17375"/>
                  </a:cubicBezTo>
                  <a:cubicBezTo>
                    <a:pt x="11783" y="17344"/>
                    <a:pt x="11783" y="16928"/>
                    <a:pt x="11783" y="16928"/>
                  </a:cubicBezTo>
                  <a:cubicBezTo>
                    <a:pt x="11783" y="16928"/>
                    <a:pt x="11814" y="16543"/>
                    <a:pt x="11845" y="16466"/>
                  </a:cubicBezTo>
                  <a:cubicBezTo>
                    <a:pt x="11891" y="16389"/>
                    <a:pt x="12168" y="16327"/>
                    <a:pt x="12168" y="16327"/>
                  </a:cubicBezTo>
                  <a:lnTo>
                    <a:pt x="12291" y="16065"/>
                  </a:lnTo>
                  <a:cubicBezTo>
                    <a:pt x="12430" y="15834"/>
                    <a:pt x="12630" y="15665"/>
                    <a:pt x="12969" y="15619"/>
                  </a:cubicBezTo>
                  <a:lnTo>
                    <a:pt x="13570" y="15141"/>
                  </a:lnTo>
                  <a:lnTo>
                    <a:pt x="13985" y="14802"/>
                  </a:lnTo>
                  <a:cubicBezTo>
                    <a:pt x="13999" y="14551"/>
                    <a:pt x="13975" y="14237"/>
                    <a:pt x="14165" y="14237"/>
                  </a:cubicBezTo>
                  <a:cubicBezTo>
                    <a:pt x="14185" y="14237"/>
                    <a:pt x="14207" y="14241"/>
                    <a:pt x="14232" y="14248"/>
                  </a:cubicBezTo>
                  <a:lnTo>
                    <a:pt x="14663" y="14156"/>
                  </a:lnTo>
                  <a:cubicBezTo>
                    <a:pt x="14663" y="14156"/>
                    <a:pt x="14925" y="13832"/>
                    <a:pt x="15002" y="13709"/>
                  </a:cubicBezTo>
                  <a:cubicBezTo>
                    <a:pt x="15079" y="13586"/>
                    <a:pt x="15495" y="13139"/>
                    <a:pt x="15495" y="13139"/>
                  </a:cubicBezTo>
                  <a:lnTo>
                    <a:pt x="15634" y="12508"/>
                  </a:lnTo>
                  <a:lnTo>
                    <a:pt x="15972" y="12045"/>
                  </a:lnTo>
                  <a:lnTo>
                    <a:pt x="16250" y="11676"/>
                  </a:lnTo>
                  <a:lnTo>
                    <a:pt x="16820" y="11445"/>
                  </a:lnTo>
                  <a:cubicBezTo>
                    <a:pt x="16820" y="11445"/>
                    <a:pt x="17266" y="10952"/>
                    <a:pt x="17374" y="10829"/>
                  </a:cubicBezTo>
                  <a:cubicBezTo>
                    <a:pt x="17482" y="10705"/>
                    <a:pt x="17744" y="10151"/>
                    <a:pt x="17744" y="10151"/>
                  </a:cubicBezTo>
                  <a:lnTo>
                    <a:pt x="18298" y="9381"/>
                  </a:lnTo>
                  <a:lnTo>
                    <a:pt x="18637" y="8980"/>
                  </a:lnTo>
                  <a:cubicBezTo>
                    <a:pt x="18637" y="8980"/>
                    <a:pt x="19022" y="8796"/>
                    <a:pt x="19084" y="8719"/>
                  </a:cubicBezTo>
                  <a:cubicBezTo>
                    <a:pt x="19130" y="8626"/>
                    <a:pt x="19346" y="8226"/>
                    <a:pt x="19346" y="8226"/>
                  </a:cubicBezTo>
                  <a:lnTo>
                    <a:pt x="19746" y="8041"/>
                  </a:lnTo>
                  <a:cubicBezTo>
                    <a:pt x="19746" y="8041"/>
                    <a:pt x="19977" y="7733"/>
                    <a:pt x="20008" y="7656"/>
                  </a:cubicBezTo>
                  <a:cubicBezTo>
                    <a:pt x="20470" y="7178"/>
                    <a:pt x="20470" y="7409"/>
                    <a:pt x="20778" y="6762"/>
                  </a:cubicBezTo>
                  <a:lnTo>
                    <a:pt x="21194" y="6254"/>
                  </a:lnTo>
                  <a:lnTo>
                    <a:pt x="21086" y="5746"/>
                  </a:lnTo>
                  <a:lnTo>
                    <a:pt x="20778" y="5299"/>
                  </a:lnTo>
                  <a:lnTo>
                    <a:pt x="20254" y="4699"/>
                  </a:lnTo>
                  <a:lnTo>
                    <a:pt x="20208" y="4283"/>
                  </a:lnTo>
                  <a:lnTo>
                    <a:pt x="19885" y="4005"/>
                  </a:lnTo>
                  <a:lnTo>
                    <a:pt x="19423" y="3297"/>
                  </a:lnTo>
                  <a:lnTo>
                    <a:pt x="19284" y="2804"/>
                  </a:lnTo>
                  <a:cubicBezTo>
                    <a:pt x="19284" y="2804"/>
                    <a:pt x="19299" y="2219"/>
                    <a:pt x="19299" y="2095"/>
                  </a:cubicBezTo>
                  <a:cubicBezTo>
                    <a:pt x="19299" y="1972"/>
                    <a:pt x="19253" y="1680"/>
                    <a:pt x="19253" y="1680"/>
                  </a:cubicBezTo>
                  <a:lnTo>
                    <a:pt x="19577" y="1125"/>
                  </a:lnTo>
                  <a:lnTo>
                    <a:pt x="18668" y="725"/>
                  </a:lnTo>
                  <a:lnTo>
                    <a:pt x="17636" y="1187"/>
                  </a:lnTo>
                  <a:lnTo>
                    <a:pt x="17112" y="2018"/>
                  </a:lnTo>
                  <a:lnTo>
                    <a:pt x="16727" y="2219"/>
                  </a:lnTo>
                  <a:lnTo>
                    <a:pt x="16419" y="1510"/>
                  </a:lnTo>
                  <a:cubicBezTo>
                    <a:pt x="16287" y="1416"/>
                    <a:pt x="16165" y="1370"/>
                    <a:pt x="16054" y="1370"/>
                  </a:cubicBezTo>
                  <a:cubicBezTo>
                    <a:pt x="15892" y="1370"/>
                    <a:pt x="15752" y="1466"/>
                    <a:pt x="15634" y="1649"/>
                  </a:cubicBezTo>
                  <a:cubicBezTo>
                    <a:pt x="15541" y="1880"/>
                    <a:pt x="15233" y="1926"/>
                    <a:pt x="15372" y="2342"/>
                  </a:cubicBezTo>
                  <a:lnTo>
                    <a:pt x="14786" y="2265"/>
                  </a:lnTo>
                  <a:lnTo>
                    <a:pt x="13508" y="1710"/>
                  </a:lnTo>
                  <a:lnTo>
                    <a:pt x="12645" y="1264"/>
                  </a:lnTo>
                  <a:lnTo>
                    <a:pt x="10982" y="925"/>
                  </a:lnTo>
                  <a:lnTo>
                    <a:pt x="9288" y="186"/>
                  </a:lnTo>
                  <a:lnTo>
                    <a:pt x="7270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339;p43">
              <a:extLst>
                <a:ext uri="{FF2B5EF4-FFF2-40B4-BE49-F238E27FC236}">
                  <a16:creationId xmlns:a16="http://schemas.microsoft.com/office/drawing/2014/main" id="{B004581A-2458-424E-A57B-34AC5939A9B8}"/>
                </a:ext>
              </a:extLst>
            </p:cNvPr>
            <p:cNvSpPr/>
            <p:nvPr/>
          </p:nvSpPr>
          <p:spPr>
            <a:xfrm>
              <a:off x="3217595" y="2648288"/>
              <a:ext cx="29654" cy="14552"/>
            </a:xfrm>
            <a:custGeom>
              <a:avLst/>
              <a:gdLst/>
              <a:ahLst/>
              <a:cxnLst/>
              <a:rect l="l" t="t" r="r" b="b"/>
              <a:pathLst>
                <a:path w="1172" h="664" extrusionOk="0">
                  <a:moveTo>
                    <a:pt x="478" y="1"/>
                  </a:moveTo>
                  <a:lnTo>
                    <a:pt x="217" y="186"/>
                  </a:lnTo>
                  <a:lnTo>
                    <a:pt x="1" y="124"/>
                  </a:lnTo>
                  <a:lnTo>
                    <a:pt x="62" y="324"/>
                  </a:lnTo>
                  <a:cubicBezTo>
                    <a:pt x="371" y="524"/>
                    <a:pt x="694" y="632"/>
                    <a:pt x="1002" y="663"/>
                  </a:cubicBezTo>
                  <a:lnTo>
                    <a:pt x="1171" y="524"/>
                  </a:lnTo>
                  <a:lnTo>
                    <a:pt x="1064" y="186"/>
                  </a:lnTo>
                  <a:lnTo>
                    <a:pt x="771" y="78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340;p43">
              <a:extLst>
                <a:ext uri="{FF2B5EF4-FFF2-40B4-BE49-F238E27FC236}">
                  <a16:creationId xmlns:a16="http://schemas.microsoft.com/office/drawing/2014/main" id="{22E6F5E7-BB99-4132-AD8A-17FABB660DF6}"/>
                </a:ext>
              </a:extLst>
            </p:cNvPr>
            <p:cNvSpPr/>
            <p:nvPr/>
          </p:nvSpPr>
          <p:spPr>
            <a:xfrm>
              <a:off x="2718396" y="3012851"/>
              <a:ext cx="379195" cy="526604"/>
            </a:xfrm>
            <a:custGeom>
              <a:avLst/>
              <a:gdLst/>
              <a:ahLst/>
              <a:cxnLst/>
              <a:rect l="l" t="t" r="r" b="b"/>
              <a:pathLst>
                <a:path w="14987" h="24029" extrusionOk="0">
                  <a:moveTo>
                    <a:pt x="11475" y="0"/>
                  </a:moveTo>
                  <a:lnTo>
                    <a:pt x="10844" y="124"/>
                  </a:lnTo>
                  <a:lnTo>
                    <a:pt x="10197" y="401"/>
                  </a:lnTo>
                  <a:lnTo>
                    <a:pt x="9827" y="462"/>
                  </a:lnTo>
                  <a:lnTo>
                    <a:pt x="9242" y="401"/>
                  </a:lnTo>
                  <a:lnTo>
                    <a:pt x="8888" y="586"/>
                  </a:lnTo>
                  <a:lnTo>
                    <a:pt x="8302" y="832"/>
                  </a:lnTo>
                  <a:lnTo>
                    <a:pt x="7501" y="878"/>
                  </a:lnTo>
                  <a:lnTo>
                    <a:pt x="7163" y="955"/>
                  </a:lnTo>
                  <a:lnTo>
                    <a:pt x="6531" y="724"/>
                  </a:lnTo>
                  <a:lnTo>
                    <a:pt x="5699" y="1202"/>
                  </a:lnTo>
                  <a:lnTo>
                    <a:pt x="5776" y="2942"/>
                  </a:lnTo>
                  <a:lnTo>
                    <a:pt x="5499" y="3820"/>
                  </a:lnTo>
                  <a:lnTo>
                    <a:pt x="4991" y="4775"/>
                  </a:lnTo>
                  <a:cubicBezTo>
                    <a:pt x="4991" y="4775"/>
                    <a:pt x="3897" y="6516"/>
                    <a:pt x="3897" y="6593"/>
                  </a:cubicBezTo>
                  <a:cubicBezTo>
                    <a:pt x="3897" y="6670"/>
                    <a:pt x="3204" y="8010"/>
                    <a:pt x="3204" y="8010"/>
                  </a:cubicBezTo>
                  <a:lnTo>
                    <a:pt x="1833" y="9088"/>
                  </a:lnTo>
                  <a:lnTo>
                    <a:pt x="817" y="9981"/>
                  </a:lnTo>
                  <a:lnTo>
                    <a:pt x="401" y="10921"/>
                  </a:lnTo>
                  <a:lnTo>
                    <a:pt x="385" y="11968"/>
                  </a:lnTo>
                  <a:lnTo>
                    <a:pt x="201" y="13308"/>
                  </a:lnTo>
                  <a:lnTo>
                    <a:pt x="0" y="14633"/>
                  </a:lnTo>
                  <a:lnTo>
                    <a:pt x="231" y="16004"/>
                  </a:lnTo>
                  <a:cubicBezTo>
                    <a:pt x="231" y="16004"/>
                    <a:pt x="334" y="16837"/>
                    <a:pt x="410" y="16837"/>
                  </a:cubicBezTo>
                  <a:cubicBezTo>
                    <a:pt x="412" y="16837"/>
                    <a:pt x="414" y="16836"/>
                    <a:pt x="416" y="16835"/>
                  </a:cubicBezTo>
                  <a:cubicBezTo>
                    <a:pt x="417" y="16835"/>
                    <a:pt x="418" y="16835"/>
                    <a:pt x="420" y="16835"/>
                  </a:cubicBezTo>
                  <a:cubicBezTo>
                    <a:pt x="512" y="16835"/>
                    <a:pt x="1233" y="17975"/>
                    <a:pt x="1233" y="17975"/>
                  </a:cubicBezTo>
                  <a:lnTo>
                    <a:pt x="2095" y="18791"/>
                  </a:lnTo>
                  <a:lnTo>
                    <a:pt x="3759" y="20547"/>
                  </a:lnTo>
                  <a:lnTo>
                    <a:pt x="5099" y="21240"/>
                  </a:lnTo>
                  <a:lnTo>
                    <a:pt x="5422" y="21718"/>
                  </a:lnTo>
                  <a:lnTo>
                    <a:pt x="6331" y="22010"/>
                  </a:lnTo>
                  <a:lnTo>
                    <a:pt x="6962" y="22688"/>
                  </a:lnTo>
                  <a:lnTo>
                    <a:pt x="7748" y="22811"/>
                  </a:lnTo>
                  <a:lnTo>
                    <a:pt x="8487" y="23089"/>
                  </a:lnTo>
                  <a:lnTo>
                    <a:pt x="9504" y="23273"/>
                  </a:lnTo>
                  <a:lnTo>
                    <a:pt x="10074" y="23612"/>
                  </a:lnTo>
                  <a:lnTo>
                    <a:pt x="10643" y="23997"/>
                  </a:lnTo>
                  <a:lnTo>
                    <a:pt x="11090" y="24028"/>
                  </a:lnTo>
                  <a:lnTo>
                    <a:pt x="11275" y="23920"/>
                  </a:lnTo>
                  <a:lnTo>
                    <a:pt x="10952" y="22627"/>
                  </a:lnTo>
                  <a:lnTo>
                    <a:pt x="11244" y="20655"/>
                  </a:lnTo>
                  <a:lnTo>
                    <a:pt x="11537" y="19700"/>
                  </a:lnTo>
                  <a:lnTo>
                    <a:pt x="11891" y="18530"/>
                  </a:lnTo>
                  <a:lnTo>
                    <a:pt x="12769" y="18299"/>
                  </a:lnTo>
                  <a:lnTo>
                    <a:pt x="13200" y="17852"/>
                  </a:lnTo>
                  <a:lnTo>
                    <a:pt x="13015" y="15927"/>
                  </a:lnTo>
                  <a:lnTo>
                    <a:pt x="12692" y="14710"/>
                  </a:lnTo>
                  <a:lnTo>
                    <a:pt x="13046" y="13570"/>
                  </a:lnTo>
                  <a:lnTo>
                    <a:pt x="13308" y="13092"/>
                  </a:lnTo>
                  <a:lnTo>
                    <a:pt x="13000" y="12261"/>
                  </a:lnTo>
                  <a:lnTo>
                    <a:pt x="13092" y="11568"/>
                  </a:lnTo>
                  <a:lnTo>
                    <a:pt x="13000" y="11152"/>
                  </a:lnTo>
                  <a:lnTo>
                    <a:pt x="12969" y="10690"/>
                  </a:lnTo>
                  <a:lnTo>
                    <a:pt x="13724" y="10104"/>
                  </a:lnTo>
                  <a:lnTo>
                    <a:pt x="13955" y="9165"/>
                  </a:lnTo>
                  <a:lnTo>
                    <a:pt x="14032" y="8749"/>
                  </a:lnTo>
                  <a:lnTo>
                    <a:pt x="13863" y="8441"/>
                  </a:lnTo>
                  <a:lnTo>
                    <a:pt x="13878" y="8071"/>
                  </a:lnTo>
                  <a:lnTo>
                    <a:pt x="14417" y="7347"/>
                  </a:lnTo>
                  <a:lnTo>
                    <a:pt x="14771" y="6208"/>
                  </a:lnTo>
                  <a:lnTo>
                    <a:pt x="14987" y="4329"/>
                  </a:lnTo>
                  <a:lnTo>
                    <a:pt x="14910" y="3497"/>
                  </a:lnTo>
                  <a:lnTo>
                    <a:pt x="14663" y="2958"/>
                  </a:lnTo>
                  <a:lnTo>
                    <a:pt x="14109" y="1972"/>
                  </a:lnTo>
                  <a:lnTo>
                    <a:pt x="14155" y="1263"/>
                  </a:lnTo>
                  <a:lnTo>
                    <a:pt x="13323" y="832"/>
                  </a:lnTo>
                  <a:lnTo>
                    <a:pt x="12892" y="308"/>
                  </a:lnTo>
                  <a:lnTo>
                    <a:pt x="12399" y="139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341;p43">
              <a:extLst>
                <a:ext uri="{FF2B5EF4-FFF2-40B4-BE49-F238E27FC236}">
                  <a16:creationId xmlns:a16="http://schemas.microsoft.com/office/drawing/2014/main" id="{4DDF7CF2-0D76-4B90-BAA2-15D50CBE8D3C}"/>
                </a:ext>
              </a:extLst>
            </p:cNvPr>
            <p:cNvSpPr/>
            <p:nvPr/>
          </p:nvSpPr>
          <p:spPr>
            <a:xfrm>
              <a:off x="2522359" y="4251661"/>
              <a:ext cx="25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342;p43">
              <a:extLst>
                <a:ext uri="{FF2B5EF4-FFF2-40B4-BE49-F238E27FC236}">
                  <a16:creationId xmlns:a16="http://schemas.microsoft.com/office/drawing/2014/main" id="{F28EE158-0DC9-440F-B0F7-24FD7314A3A7}"/>
                </a:ext>
              </a:extLst>
            </p:cNvPr>
            <p:cNvSpPr/>
            <p:nvPr/>
          </p:nvSpPr>
          <p:spPr>
            <a:xfrm>
              <a:off x="2550418" y="4235466"/>
              <a:ext cx="27705" cy="24655"/>
            </a:xfrm>
            <a:custGeom>
              <a:avLst/>
              <a:gdLst/>
              <a:ahLst/>
              <a:cxnLst/>
              <a:rect l="l" t="t" r="r" b="b"/>
              <a:pathLst>
                <a:path w="1095" h="1125" extrusionOk="0">
                  <a:moveTo>
                    <a:pt x="1" y="0"/>
                  </a:moveTo>
                  <a:lnTo>
                    <a:pt x="1" y="216"/>
                  </a:lnTo>
                  <a:lnTo>
                    <a:pt x="63" y="385"/>
                  </a:lnTo>
                  <a:lnTo>
                    <a:pt x="63" y="539"/>
                  </a:lnTo>
                  <a:lnTo>
                    <a:pt x="217" y="554"/>
                  </a:lnTo>
                  <a:lnTo>
                    <a:pt x="401" y="724"/>
                  </a:lnTo>
                  <a:lnTo>
                    <a:pt x="463" y="739"/>
                  </a:lnTo>
                  <a:lnTo>
                    <a:pt x="694" y="770"/>
                  </a:lnTo>
                  <a:lnTo>
                    <a:pt x="802" y="847"/>
                  </a:lnTo>
                  <a:lnTo>
                    <a:pt x="879" y="1124"/>
                  </a:lnTo>
                  <a:lnTo>
                    <a:pt x="987" y="1094"/>
                  </a:lnTo>
                  <a:lnTo>
                    <a:pt x="1095" y="678"/>
                  </a:lnTo>
                  <a:lnTo>
                    <a:pt x="987" y="477"/>
                  </a:lnTo>
                  <a:lnTo>
                    <a:pt x="910" y="339"/>
                  </a:lnTo>
                  <a:lnTo>
                    <a:pt x="786" y="246"/>
                  </a:lnTo>
                  <a:lnTo>
                    <a:pt x="694" y="154"/>
                  </a:lnTo>
                  <a:lnTo>
                    <a:pt x="47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343;p43">
              <a:extLst>
                <a:ext uri="{FF2B5EF4-FFF2-40B4-BE49-F238E27FC236}">
                  <a16:creationId xmlns:a16="http://schemas.microsoft.com/office/drawing/2014/main" id="{E724BE94-71B7-41AA-94B4-5A3244EBD929}"/>
                </a:ext>
              </a:extLst>
            </p:cNvPr>
            <p:cNvSpPr/>
            <p:nvPr/>
          </p:nvSpPr>
          <p:spPr>
            <a:xfrm>
              <a:off x="2541867" y="4220935"/>
              <a:ext cx="24188" cy="13873"/>
            </a:xfrm>
            <a:custGeom>
              <a:avLst/>
              <a:gdLst/>
              <a:ahLst/>
              <a:cxnLst/>
              <a:rect l="l" t="t" r="r" b="b"/>
              <a:pathLst>
                <a:path w="956" h="633" extrusionOk="0">
                  <a:moveTo>
                    <a:pt x="46" y="1"/>
                  </a:moveTo>
                  <a:lnTo>
                    <a:pt x="31" y="186"/>
                  </a:lnTo>
                  <a:lnTo>
                    <a:pt x="123" y="293"/>
                  </a:lnTo>
                  <a:lnTo>
                    <a:pt x="0" y="355"/>
                  </a:lnTo>
                  <a:lnTo>
                    <a:pt x="247" y="386"/>
                  </a:lnTo>
                  <a:lnTo>
                    <a:pt x="416" y="324"/>
                  </a:lnTo>
                  <a:lnTo>
                    <a:pt x="739" y="524"/>
                  </a:lnTo>
                  <a:lnTo>
                    <a:pt x="786" y="632"/>
                  </a:lnTo>
                  <a:lnTo>
                    <a:pt x="955" y="478"/>
                  </a:lnTo>
                  <a:lnTo>
                    <a:pt x="801" y="370"/>
                  </a:lnTo>
                  <a:lnTo>
                    <a:pt x="601" y="324"/>
                  </a:lnTo>
                  <a:lnTo>
                    <a:pt x="570" y="170"/>
                  </a:lnTo>
                  <a:lnTo>
                    <a:pt x="185" y="201"/>
                  </a:lnTo>
                  <a:lnTo>
                    <a:pt x="46" y="109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44;p43">
              <a:extLst>
                <a:ext uri="{FF2B5EF4-FFF2-40B4-BE49-F238E27FC236}">
                  <a16:creationId xmlns:a16="http://schemas.microsoft.com/office/drawing/2014/main" id="{21E4275D-3827-4BA1-B8B2-D946591F7AF3}"/>
                </a:ext>
              </a:extLst>
            </p:cNvPr>
            <p:cNvSpPr/>
            <p:nvPr/>
          </p:nvSpPr>
          <p:spPr>
            <a:xfrm>
              <a:off x="2524712" y="4216552"/>
              <a:ext cx="5490" cy="6771"/>
            </a:xfrm>
            <a:custGeom>
              <a:avLst/>
              <a:gdLst/>
              <a:ahLst/>
              <a:cxnLst/>
              <a:rect l="l" t="t" r="r" b="b"/>
              <a:pathLst>
                <a:path w="217" h="309" extrusionOk="0">
                  <a:moveTo>
                    <a:pt x="124" y="0"/>
                  </a:moveTo>
                  <a:lnTo>
                    <a:pt x="0" y="154"/>
                  </a:lnTo>
                  <a:lnTo>
                    <a:pt x="31" y="309"/>
                  </a:lnTo>
                  <a:lnTo>
                    <a:pt x="154" y="278"/>
                  </a:lnTo>
                  <a:lnTo>
                    <a:pt x="139" y="170"/>
                  </a:lnTo>
                  <a:lnTo>
                    <a:pt x="216" y="6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345;p43">
              <a:extLst>
                <a:ext uri="{FF2B5EF4-FFF2-40B4-BE49-F238E27FC236}">
                  <a16:creationId xmlns:a16="http://schemas.microsoft.com/office/drawing/2014/main" id="{3E3E2F86-B10B-48F7-BDF3-8D2F9DD882A1}"/>
                </a:ext>
              </a:extLst>
            </p:cNvPr>
            <p:cNvSpPr/>
            <p:nvPr/>
          </p:nvSpPr>
          <p:spPr>
            <a:xfrm>
              <a:off x="2540678" y="4251310"/>
              <a:ext cx="12499" cy="11506"/>
            </a:xfrm>
            <a:custGeom>
              <a:avLst/>
              <a:gdLst/>
              <a:ahLst/>
              <a:cxnLst/>
              <a:rect l="l" t="t" r="r" b="b"/>
              <a:pathLst>
                <a:path w="494" h="525" extrusionOk="0">
                  <a:moveTo>
                    <a:pt x="232" y="1"/>
                  </a:moveTo>
                  <a:lnTo>
                    <a:pt x="63" y="63"/>
                  </a:lnTo>
                  <a:lnTo>
                    <a:pt x="1" y="247"/>
                  </a:lnTo>
                  <a:lnTo>
                    <a:pt x="232" y="340"/>
                  </a:lnTo>
                  <a:lnTo>
                    <a:pt x="386" y="525"/>
                  </a:lnTo>
                  <a:lnTo>
                    <a:pt x="494" y="448"/>
                  </a:lnTo>
                  <a:lnTo>
                    <a:pt x="386" y="324"/>
                  </a:lnTo>
                  <a:cubicBezTo>
                    <a:pt x="386" y="324"/>
                    <a:pt x="401" y="217"/>
                    <a:pt x="401" y="155"/>
                  </a:cubicBezTo>
                  <a:cubicBezTo>
                    <a:pt x="401" y="134"/>
                    <a:pt x="388" y="128"/>
                    <a:pt x="369" y="128"/>
                  </a:cubicBezTo>
                  <a:cubicBezTo>
                    <a:pt x="333" y="128"/>
                    <a:pt x="278" y="155"/>
                    <a:pt x="278" y="155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346;p43">
              <a:extLst>
                <a:ext uri="{FF2B5EF4-FFF2-40B4-BE49-F238E27FC236}">
                  <a16:creationId xmlns:a16="http://schemas.microsoft.com/office/drawing/2014/main" id="{06657943-6A5C-4CD1-A109-8D752BBF731E}"/>
                </a:ext>
              </a:extLst>
            </p:cNvPr>
            <p:cNvSpPr/>
            <p:nvPr/>
          </p:nvSpPr>
          <p:spPr>
            <a:xfrm>
              <a:off x="2556264" y="4257053"/>
              <a:ext cx="4706" cy="3748"/>
            </a:xfrm>
            <a:custGeom>
              <a:avLst/>
              <a:gdLst/>
              <a:ahLst/>
              <a:cxnLst/>
              <a:rect l="l" t="t" r="r" b="b"/>
              <a:pathLst>
                <a:path w="186" h="171" extrusionOk="0">
                  <a:moveTo>
                    <a:pt x="1" y="1"/>
                  </a:moveTo>
                  <a:lnTo>
                    <a:pt x="186" y="170"/>
                  </a:lnTo>
                  <a:lnTo>
                    <a:pt x="186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347;p43">
              <a:extLst>
                <a:ext uri="{FF2B5EF4-FFF2-40B4-BE49-F238E27FC236}">
                  <a16:creationId xmlns:a16="http://schemas.microsoft.com/office/drawing/2014/main" id="{A1A99C97-D44A-43AC-A8CA-207B6271EC0F}"/>
                </a:ext>
              </a:extLst>
            </p:cNvPr>
            <p:cNvSpPr/>
            <p:nvPr/>
          </p:nvSpPr>
          <p:spPr>
            <a:xfrm>
              <a:off x="2530557" y="4203381"/>
              <a:ext cx="25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348;p43">
              <a:extLst>
                <a:ext uri="{FF2B5EF4-FFF2-40B4-BE49-F238E27FC236}">
                  <a16:creationId xmlns:a16="http://schemas.microsoft.com/office/drawing/2014/main" id="{151BF05D-F094-43E3-BECE-23991E47F656}"/>
                </a:ext>
              </a:extLst>
            </p:cNvPr>
            <p:cNvSpPr/>
            <p:nvPr/>
          </p:nvSpPr>
          <p:spPr>
            <a:xfrm>
              <a:off x="2528608" y="4202373"/>
              <a:ext cx="4706" cy="5435"/>
            </a:xfrm>
            <a:custGeom>
              <a:avLst/>
              <a:gdLst/>
              <a:ahLst/>
              <a:cxnLst/>
              <a:rect l="l" t="t" r="r" b="b"/>
              <a:pathLst>
                <a:path w="186" h="248" extrusionOk="0">
                  <a:moveTo>
                    <a:pt x="0" y="1"/>
                  </a:moveTo>
                  <a:lnTo>
                    <a:pt x="124" y="232"/>
                  </a:lnTo>
                  <a:lnTo>
                    <a:pt x="185" y="247"/>
                  </a:lnTo>
                  <a:lnTo>
                    <a:pt x="108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349;p43">
              <a:extLst>
                <a:ext uri="{FF2B5EF4-FFF2-40B4-BE49-F238E27FC236}">
                  <a16:creationId xmlns:a16="http://schemas.microsoft.com/office/drawing/2014/main" id="{AE376DDD-3687-4D86-B4FE-09AEA9E181BA}"/>
                </a:ext>
              </a:extLst>
            </p:cNvPr>
            <p:cNvSpPr/>
            <p:nvPr/>
          </p:nvSpPr>
          <p:spPr>
            <a:xfrm>
              <a:off x="2520031" y="4402877"/>
              <a:ext cx="6249" cy="8131"/>
            </a:xfrm>
            <a:custGeom>
              <a:avLst/>
              <a:gdLst/>
              <a:ahLst/>
              <a:cxnLst/>
              <a:rect l="l" t="t" r="r" b="b"/>
              <a:pathLst>
                <a:path w="247" h="371" extrusionOk="0">
                  <a:moveTo>
                    <a:pt x="108" y="1"/>
                  </a:moveTo>
                  <a:lnTo>
                    <a:pt x="1" y="139"/>
                  </a:lnTo>
                  <a:lnTo>
                    <a:pt x="1" y="370"/>
                  </a:lnTo>
                  <a:lnTo>
                    <a:pt x="155" y="278"/>
                  </a:lnTo>
                  <a:lnTo>
                    <a:pt x="247" y="232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350;p43">
              <a:extLst>
                <a:ext uri="{FF2B5EF4-FFF2-40B4-BE49-F238E27FC236}">
                  <a16:creationId xmlns:a16="http://schemas.microsoft.com/office/drawing/2014/main" id="{8661969C-E2EB-43CF-9F24-E17C03894520}"/>
                </a:ext>
              </a:extLst>
            </p:cNvPr>
            <p:cNvSpPr/>
            <p:nvPr/>
          </p:nvSpPr>
          <p:spPr>
            <a:xfrm>
              <a:off x="2547306" y="4380611"/>
              <a:ext cx="1974" cy="11484"/>
            </a:xfrm>
            <a:custGeom>
              <a:avLst/>
              <a:gdLst/>
              <a:ahLst/>
              <a:cxnLst/>
              <a:rect l="l" t="t" r="r" b="b"/>
              <a:pathLst>
                <a:path w="78" h="524" extrusionOk="0">
                  <a:moveTo>
                    <a:pt x="32" y="0"/>
                  </a:moveTo>
                  <a:lnTo>
                    <a:pt x="1" y="324"/>
                  </a:lnTo>
                  <a:lnTo>
                    <a:pt x="16" y="524"/>
                  </a:lnTo>
                  <a:lnTo>
                    <a:pt x="78" y="29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351;p43">
              <a:extLst>
                <a:ext uri="{FF2B5EF4-FFF2-40B4-BE49-F238E27FC236}">
                  <a16:creationId xmlns:a16="http://schemas.microsoft.com/office/drawing/2014/main" id="{9F9B5966-B79A-45E5-B6A1-B9F0CDB8E77D}"/>
                </a:ext>
              </a:extLst>
            </p:cNvPr>
            <p:cNvSpPr/>
            <p:nvPr/>
          </p:nvSpPr>
          <p:spPr>
            <a:xfrm>
              <a:off x="2534075" y="4410635"/>
              <a:ext cx="14042" cy="24326"/>
            </a:xfrm>
            <a:custGeom>
              <a:avLst/>
              <a:gdLst/>
              <a:ahLst/>
              <a:cxnLst/>
              <a:rect l="l" t="t" r="r" b="b"/>
              <a:pathLst>
                <a:path w="555" h="1110" extrusionOk="0">
                  <a:moveTo>
                    <a:pt x="555" y="1"/>
                  </a:moveTo>
                  <a:lnTo>
                    <a:pt x="431" y="139"/>
                  </a:lnTo>
                  <a:lnTo>
                    <a:pt x="308" y="32"/>
                  </a:lnTo>
                  <a:lnTo>
                    <a:pt x="293" y="294"/>
                  </a:lnTo>
                  <a:lnTo>
                    <a:pt x="185" y="386"/>
                  </a:lnTo>
                  <a:lnTo>
                    <a:pt x="185" y="602"/>
                  </a:lnTo>
                  <a:lnTo>
                    <a:pt x="185" y="771"/>
                  </a:lnTo>
                  <a:lnTo>
                    <a:pt x="108" y="925"/>
                  </a:lnTo>
                  <a:lnTo>
                    <a:pt x="15" y="863"/>
                  </a:lnTo>
                  <a:lnTo>
                    <a:pt x="0" y="1002"/>
                  </a:lnTo>
                  <a:lnTo>
                    <a:pt x="123" y="1110"/>
                  </a:lnTo>
                  <a:lnTo>
                    <a:pt x="231" y="940"/>
                  </a:lnTo>
                  <a:lnTo>
                    <a:pt x="354" y="740"/>
                  </a:lnTo>
                  <a:lnTo>
                    <a:pt x="324" y="586"/>
                  </a:lnTo>
                  <a:lnTo>
                    <a:pt x="293" y="478"/>
                  </a:lnTo>
                  <a:lnTo>
                    <a:pt x="416" y="478"/>
                  </a:lnTo>
                  <a:lnTo>
                    <a:pt x="493" y="340"/>
                  </a:lnTo>
                  <a:lnTo>
                    <a:pt x="385" y="309"/>
                  </a:lnTo>
                  <a:lnTo>
                    <a:pt x="416" y="232"/>
                  </a:lnTo>
                  <a:lnTo>
                    <a:pt x="524" y="340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352;p43">
              <a:extLst>
                <a:ext uri="{FF2B5EF4-FFF2-40B4-BE49-F238E27FC236}">
                  <a16:creationId xmlns:a16="http://schemas.microsoft.com/office/drawing/2014/main" id="{D50CFE08-4614-416E-98E4-26452D1CC8CC}"/>
                </a:ext>
              </a:extLst>
            </p:cNvPr>
            <p:cNvSpPr/>
            <p:nvPr/>
          </p:nvSpPr>
          <p:spPr>
            <a:xfrm>
              <a:off x="2527824" y="4360690"/>
              <a:ext cx="4327" cy="4733"/>
            </a:xfrm>
            <a:custGeom>
              <a:avLst/>
              <a:gdLst/>
              <a:ahLst/>
              <a:cxnLst/>
              <a:rect l="l" t="t" r="r" b="b"/>
              <a:pathLst>
                <a:path w="171" h="216" extrusionOk="0">
                  <a:moveTo>
                    <a:pt x="108" y="0"/>
                  </a:moveTo>
                  <a:lnTo>
                    <a:pt x="1" y="47"/>
                  </a:lnTo>
                  <a:lnTo>
                    <a:pt x="155" y="216"/>
                  </a:lnTo>
                  <a:lnTo>
                    <a:pt x="170" y="9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53;p43">
              <a:extLst>
                <a:ext uri="{FF2B5EF4-FFF2-40B4-BE49-F238E27FC236}">
                  <a16:creationId xmlns:a16="http://schemas.microsoft.com/office/drawing/2014/main" id="{6E2D305D-A061-4C83-AC84-C3E48176704E}"/>
                </a:ext>
              </a:extLst>
            </p:cNvPr>
            <p:cNvSpPr/>
            <p:nvPr/>
          </p:nvSpPr>
          <p:spPr>
            <a:xfrm>
              <a:off x="2389476" y="3432420"/>
              <a:ext cx="805931" cy="1073963"/>
            </a:xfrm>
            <a:custGeom>
              <a:avLst/>
              <a:gdLst/>
              <a:ahLst/>
              <a:cxnLst/>
              <a:rect l="l" t="t" r="r" b="b"/>
              <a:pathLst>
                <a:path w="31853" h="49005" extrusionOk="0">
                  <a:moveTo>
                    <a:pt x="15419" y="1"/>
                  </a:moveTo>
                  <a:lnTo>
                    <a:pt x="14002" y="1926"/>
                  </a:lnTo>
                  <a:lnTo>
                    <a:pt x="13678" y="1757"/>
                  </a:lnTo>
                  <a:lnTo>
                    <a:pt x="13278" y="1633"/>
                  </a:lnTo>
                  <a:lnTo>
                    <a:pt x="12816" y="1464"/>
                  </a:lnTo>
                  <a:cubicBezTo>
                    <a:pt x="12816" y="1464"/>
                    <a:pt x="12384" y="1556"/>
                    <a:pt x="12338" y="1572"/>
                  </a:cubicBezTo>
                  <a:cubicBezTo>
                    <a:pt x="12276" y="1602"/>
                    <a:pt x="12184" y="1803"/>
                    <a:pt x="12184" y="1803"/>
                  </a:cubicBezTo>
                  <a:lnTo>
                    <a:pt x="12122" y="2065"/>
                  </a:lnTo>
                  <a:lnTo>
                    <a:pt x="8241" y="7024"/>
                  </a:lnTo>
                  <a:lnTo>
                    <a:pt x="1" y="6993"/>
                  </a:lnTo>
                  <a:lnTo>
                    <a:pt x="340" y="46947"/>
                  </a:lnTo>
                  <a:lnTo>
                    <a:pt x="894" y="46947"/>
                  </a:lnTo>
                  <a:lnTo>
                    <a:pt x="1141" y="47178"/>
                  </a:lnTo>
                  <a:lnTo>
                    <a:pt x="1556" y="47255"/>
                  </a:lnTo>
                  <a:lnTo>
                    <a:pt x="2357" y="47794"/>
                  </a:lnTo>
                  <a:lnTo>
                    <a:pt x="3204" y="48965"/>
                  </a:lnTo>
                  <a:lnTo>
                    <a:pt x="3497" y="48965"/>
                  </a:lnTo>
                  <a:cubicBezTo>
                    <a:pt x="3497" y="48965"/>
                    <a:pt x="3552" y="49004"/>
                    <a:pt x="3589" y="49004"/>
                  </a:cubicBezTo>
                  <a:cubicBezTo>
                    <a:pt x="3604" y="49004"/>
                    <a:pt x="3616" y="48998"/>
                    <a:pt x="3620" y="48980"/>
                  </a:cubicBezTo>
                  <a:cubicBezTo>
                    <a:pt x="3636" y="48903"/>
                    <a:pt x="3620" y="48857"/>
                    <a:pt x="3620" y="48857"/>
                  </a:cubicBezTo>
                  <a:cubicBezTo>
                    <a:pt x="3620" y="48857"/>
                    <a:pt x="3790" y="48826"/>
                    <a:pt x="3851" y="48826"/>
                  </a:cubicBezTo>
                  <a:cubicBezTo>
                    <a:pt x="3913" y="48826"/>
                    <a:pt x="3990" y="48580"/>
                    <a:pt x="3990" y="48580"/>
                  </a:cubicBezTo>
                  <a:lnTo>
                    <a:pt x="4360" y="48503"/>
                  </a:lnTo>
                  <a:lnTo>
                    <a:pt x="4437" y="48395"/>
                  </a:lnTo>
                  <a:lnTo>
                    <a:pt x="4637" y="48333"/>
                  </a:lnTo>
                  <a:lnTo>
                    <a:pt x="4930" y="48333"/>
                  </a:lnTo>
                  <a:cubicBezTo>
                    <a:pt x="4991" y="48333"/>
                    <a:pt x="4976" y="48179"/>
                    <a:pt x="4976" y="48179"/>
                  </a:cubicBezTo>
                  <a:lnTo>
                    <a:pt x="5099" y="48164"/>
                  </a:lnTo>
                  <a:lnTo>
                    <a:pt x="5253" y="48010"/>
                  </a:lnTo>
                  <a:lnTo>
                    <a:pt x="5453" y="47825"/>
                  </a:lnTo>
                  <a:lnTo>
                    <a:pt x="5530" y="47563"/>
                  </a:lnTo>
                  <a:cubicBezTo>
                    <a:pt x="5530" y="47563"/>
                    <a:pt x="5700" y="47086"/>
                    <a:pt x="5715" y="46978"/>
                  </a:cubicBezTo>
                  <a:cubicBezTo>
                    <a:pt x="5730" y="46870"/>
                    <a:pt x="5730" y="46809"/>
                    <a:pt x="5746" y="46732"/>
                  </a:cubicBezTo>
                  <a:cubicBezTo>
                    <a:pt x="5757" y="46677"/>
                    <a:pt x="5807" y="46669"/>
                    <a:pt x="5835" y="46669"/>
                  </a:cubicBezTo>
                  <a:cubicBezTo>
                    <a:pt x="5846" y="46669"/>
                    <a:pt x="5854" y="46670"/>
                    <a:pt x="5854" y="46670"/>
                  </a:cubicBezTo>
                  <a:lnTo>
                    <a:pt x="5977" y="46501"/>
                  </a:lnTo>
                  <a:lnTo>
                    <a:pt x="5977" y="46193"/>
                  </a:lnTo>
                  <a:cubicBezTo>
                    <a:pt x="5977" y="46193"/>
                    <a:pt x="5977" y="46054"/>
                    <a:pt x="5915" y="46023"/>
                  </a:cubicBezTo>
                  <a:cubicBezTo>
                    <a:pt x="5854" y="45992"/>
                    <a:pt x="5823" y="45900"/>
                    <a:pt x="5823" y="45900"/>
                  </a:cubicBezTo>
                  <a:lnTo>
                    <a:pt x="5530" y="45746"/>
                  </a:lnTo>
                  <a:lnTo>
                    <a:pt x="5407" y="45576"/>
                  </a:lnTo>
                  <a:lnTo>
                    <a:pt x="5037" y="45453"/>
                  </a:lnTo>
                  <a:cubicBezTo>
                    <a:pt x="5037" y="45453"/>
                    <a:pt x="4976" y="45253"/>
                    <a:pt x="4976" y="45191"/>
                  </a:cubicBezTo>
                  <a:cubicBezTo>
                    <a:pt x="4976" y="45130"/>
                    <a:pt x="4930" y="45145"/>
                    <a:pt x="4822" y="44976"/>
                  </a:cubicBezTo>
                  <a:cubicBezTo>
                    <a:pt x="4729" y="44806"/>
                    <a:pt x="4760" y="44745"/>
                    <a:pt x="4760" y="44745"/>
                  </a:cubicBezTo>
                  <a:lnTo>
                    <a:pt x="4683" y="44498"/>
                  </a:lnTo>
                  <a:lnTo>
                    <a:pt x="4760" y="44252"/>
                  </a:lnTo>
                  <a:lnTo>
                    <a:pt x="4837" y="44098"/>
                  </a:lnTo>
                  <a:lnTo>
                    <a:pt x="4976" y="43944"/>
                  </a:lnTo>
                  <a:lnTo>
                    <a:pt x="5114" y="44129"/>
                  </a:lnTo>
                  <a:lnTo>
                    <a:pt x="5145" y="43821"/>
                  </a:lnTo>
                  <a:cubicBezTo>
                    <a:pt x="5145" y="43821"/>
                    <a:pt x="5222" y="43774"/>
                    <a:pt x="5222" y="43713"/>
                  </a:cubicBezTo>
                  <a:cubicBezTo>
                    <a:pt x="5222" y="43651"/>
                    <a:pt x="5253" y="43543"/>
                    <a:pt x="5253" y="43543"/>
                  </a:cubicBezTo>
                  <a:lnTo>
                    <a:pt x="5422" y="43435"/>
                  </a:lnTo>
                  <a:lnTo>
                    <a:pt x="5238" y="43235"/>
                  </a:lnTo>
                  <a:lnTo>
                    <a:pt x="5191" y="42712"/>
                  </a:lnTo>
                  <a:lnTo>
                    <a:pt x="5238" y="42450"/>
                  </a:lnTo>
                  <a:lnTo>
                    <a:pt x="5376" y="42465"/>
                  </a:lnTo>
                  <a:lnTo>
                    <a:pt x="5268" y="42311"/>
                  </a:lnTo>
                  <a:lnTo>
                    <a:pt x="5299" y="42203"/>
                  </a:lnTo>
                  <a:lnTo>
                    <a:pt x="5453" y="42142"/>
                  </a:lnTo>
                  <a:lnTo>
                    <a:pt x="5299" y="42049"/>
                  </a:lnTo>
                  <a:lnTo>
                    <a:pt x="5284" y="41926"/>
                  </a:lnTo>
                  <a:lnTo>
                    <a:pt x="5438" y="41803"/>
                  </a:lnTo>
                  <a:lnTo>
                    <a:pt x="5669" y="41741"/>
                  </a:lnTo>
                  <a:lnTo>
                    <a:pt x="5854" y="41772"/>
                  </a:lnTo>
                  <a:lnTo>
                    <a:pt x="5900" y="41649"/>
                  </a:lnTo>
                  <a:lnTo>
                    <a:pt x="5992" y="41695"/>
                  </a:lnTo>
                  <a:lnTo>
                    <a:pt x="6131" y="41787"/>
                  </a:lnTo>
                  <a:lnTo>
                    <a:pt x="6254" y="41741"/>
                  </a:lnTo>
                  <a:lnTo>
                    <a:pt x="6270" y="41603"/>
                  </a:lnTo>
                  <a:lnTo>
                    <a:pt x="6223" y="41526"/>
                  </a:lnTo>
                  <a:lnTo>
                    <a:pt x="6316" y="41510"/>
                  </a:lnTo>
                  <a:lnTo>
                    <a:pt x="6300" y="41372"/>
                  </a:lnTo>
                  <a:cubicBezTo>
                    <a:pt x="6300" y="41372"/>
                    <a:pt x="6285" y="41383"/>
                    <a:pt x="6270" y="41383"/>
                  </a:cubicBezTo>
                  <a:cubicBezTo>
                    <a:pt x="6254" y="41383"/>
                    <a:pt x="6239" y="41372"/>
                    <a:pt x="6239" y="41325"/>
                  </a:cubicBezTo>
                  <a:lnTo>
                    <a:pt x="6239" y="41048"/>
                  </a:lnTo>
                  <a:cubicBezTo>
                    <a:pt x="6239" y="40986"/>
                    <a:pt x="6285" y="40971"/>
                    <a:pt x="6285" y="40971"/>
                  </a:cubicBezTo>
                  <a:lnTo>
                    <a:pt x="6331" y="40802"/>
                  </a:lnTo>
                  <a:lnTo>
                    <a:pt x="6239" y="40663"/>
                  </a:lnTo>
                  <a:cubicBezTo>
                    <a:pt x="6239" y="40663"/>
                    <a:pt x="6254" y="40524"/>
                    <a:pt x="6300" y="40447"/>
                  </a:cubicBezTo>
                  <a:cubicBezTo>
                    <a:pt x="6347" y="40370"/>
                    <a:pt x="6331" y="40232"/>
                    <a:pt x="6316" y="40170"/>
                  </a:cubicBezTo>
                  <a:cubicBezTo>
                    <a:pt x="6300" y="40109"/>
                    <a:pt x="6316" y="39878"/>
                    <a:pt x="6316" y="39878"/>
                  </a:cubicBezTo>
                  <a:lnTo>
                    <a:pt x="6424" y="39816"/>
                  </a:lnTo>
                  <a:cubicBezTo>
                    <a:pt x="6424" y="39816"/>
                    <a:pt x="6408" y="39723"/>
                    <a:pt x="6424" y="39646"/>
                  </a:cubicBezTo>
                  <a:cubicBezTo>
                    <a:pt x="6439" y="39569"/>
                    <a:pt x="6501" y="39539"/>
                    <a:pt x="6501" y="39539"/>
                  </a:cubicBezTo>
                  <a:lnTo>
                    <a:pt x="6470" y="39308"/>
                  </a:lnTo>
                  <a:lnTo>
                    <a:pt x="6516" y="39107"/>
                  </a:lnTo>
                  <a:lnTo>
                    <a:pt x="6562" y="39015"/>
                  </a:lnTo>
                  <a:lnTo>
                    <a:pt x="6485" y="38923"/>
                  </a:lnTo>
                  <a:cubicBezTo>
                    <a:pt x="6485" y="38923"/>
                    <a:pt x="6424" y="38892"/>
                    <a:pt x="6362" y="38892"/>
                  </a:cubicBezTo>
                  <a:cubicBezTo>
                    <a:pt x="6285" y="38892"/>
                    <a:pt x="6316" y="38815"/>
                    <a:pt x="6316" y="38815"/>
                  </a:cubicBezTo>
                  <a:lnTo>
                    <a:pt x="6146" y="38722"/>
                  </a:lnTo>
                  <a:lnTo>
                    <a:pt x="5992" y="38645"/>
                  </a:lnTo>
                  <a:lnTo>
                    <a:pt x="5992" y="38430"/>
                  </a:lnTo>
                  <a:lnTo>
                    <a:pt x="5807" y="38353"/>
                  </a:lnTo>
                  <a:lnTo>
                    <a:pt x="5607" y="38368"/>
                  </a:lnTo>
                  <a:lnTo>
                    <a:pt x="5576" y="38199"/>
                  </a:lnTo>
                  <a:lnTo>
                    <a:pt x="5792" y="38152"/>
                  </a:lnTo>
                  <a:lnTo>
                    <a:pt x="5884" y="38229"/>
                  </a:lnTo>
                  <a:lnTo>
                    <a:pt x="6054" y="38353"/>
                  </a:lnTo>
                  <a:lnTo>
                    <a:pt x="6162" y="38399"/>
                  </a:lnTo>
                  <a:lnTo>
                    <a:pt x="6146" y="38584"/>
                  </a:lnTo>
                  <a:lnTo>
                    <a:pt x="6362" y="38584"/>
                  </a:lnTo>
                  <a:lnTo>
                    <a:pt x="6377" y="38661"/>
                  </a:lnTo>
                  <a:lnTo>
                    <a:pt x="6516" y="38738"/>
                  </a:lnTo>
                  <a:lnTo>
                    <a:pt x="6747" y="38722"/>
                  </a:lnTo>
                  <a:lnTo>
                    <a:pt x="6670" y="38430"/>
                  </a:lnTo>
                  <a:lnTo>
                    <a:pt x="6531" y="38322"/>
                  </a:lnTo>
                  <a:lnTo>
                    <a:pt x="6316" y="38122"/>
                  </a:lnTo>
                  <a:lnTo>
                    <a:pt x="6223" y="38060"/>
                  </a:lnTo>
                  <a:lnTo>
                    <a:pt x="6100" y="38137"/>
                  </a:lnTo>
                  <a:lnTo>
                    <a:pt x="6069" y="37968"/>
                  </a:lnTo>
                  <a:lnTo>
                    <a:pt x="5746" y="37968"/>
                  </a:lnTo>
                  <a:lnTo>
                    <a:pt x="5607" y="37891"/>
                  </a:lnTo>
                  <a:lnTo>
                    <a:pt x="5653" y="37737"/>
                  </a:lnTo>
                  <a:lnTo>
                    <a:pt x="5546" y="37613"/>
                  </a:lnTo>
                  <a:lnTo>
                    <a:pt x="5484" y="37706"/>
                  </a:lnTo>
                  <a:lnTo>
                    <a:pt x="5392" y="37644"/>
                  </a:lnTo>
                  <a:lnTo>
                    <a:pt x="5345" y="37536"/>
                  </a:lnTo>
                  <a:lnTo>
                    <a:pt x="5330" y="37398"/>
                  </a:lnTo>
                  <a:lnTo>
                    <a:pt x="5176" y="37244"/>
                  </a:lnTo>
                  <a:lnTo>
                    <a:pt x="5253" y="37182"/>
                  </a:lnTo>
                  <a:lnTo>
                    <a:pt x="5268" y="37059"/>
                  </a:lnTo>
                  <a:lnTo>
                    <a:pt x="5161" y="37028"/>
                  </a:lnTo>
                  <a:lnTo>
                    <a:pt x="5099" y="36920"/>
                  </a:lnTo>
                  <a:lnTo>
                    <a:pt x="5238" y="36859"/>
                  </a:lnTo>
                  <a:lnTo>
                    <a:pt x="5345" y="36751"/>
                  </a:lnTo>
                  <a:lnTo>
                    <a:pt x="5284" y="36597"/>
                  </a:lnTo>
                  <a:lnTo>
                    <a:pt x="5469" y="36474"/>
                  </a:lnTo>
                  <a:lnTo>
                    <a:pt x="5638" y="36258"/>
                  </a:lnTo>
                  <a:lnTo>
                    <a:pt x="5376" y="36243"/>
                  </a:lnTo>
                  <a:lnTo>
                    <a:pt x="5191" y="36042"/>
                  </a:lnTo>
                  <a:cubicBezTo>
                    <a:pt x="5191" y="36042"/>
                    <a:pt x="5145" y="35919"/>
                    <a:pt x="5284" y="35857"/>
                  </a:cubicBezTo>
                  <a:cubicBezTo>
                    <a:pt x="5438" y="35796"/>
                    <a:pt x="5207" y="35673"/>
                    <a:pt x="5207" y="35673"/>
                  </a:cubicBezTo>
                  <a:lnTo>
                    <a:pt x="5176" y="35488"/>
                  </a:lnTo>
                  <a:lnTo>
                    <a:pt x="4991" y="35442"/>
                  </a:lnTo>
                  <a:lnTo>
                    <a:pt x="4991" y="35149"/>
                  </a:lnTo>
                  <a:lnTo>
                    <a:pt x="5084" y="34964"/>
                  </a:lnTo>
                  <a:lnTo>
                    <a:pt x="5161" y="35057"/>
                  </a:lnTo>
                  <a:lnTo>
                    <a:pt x="5145" y="35195"/>
                  </a:lnTo>
                  <a:lnTo>
                    <a:pt x="5238" y="35134"/>
                  </a:lnTo>
                  <a:lnTo>
                    <a:pt x="5238" y="34980"/>
                  </a:lnTo>
                  <a:lnTo>
                    <a:pt x="5392" y="34856"/>
                  </a:lnTo>
                  <a:lnTo>
                    <a:pt x="5607" y="34964"/>
                  </a:lnTo>
                  <a:lnTo>
                    <a:pt x="5838" y="34995"/>
                  </a:lnTo>
                  <a:lnTo>
                    <a:pt x="6085" y="35257"/>
                  </a:lnTo>
                  <a:cubicBezTo>
                    <a:pt x="6085" y="35257"/>
                    <a:pt x="6331" y="35642"/>
                    <a:pt x="6377" y="35719"/>
                  </a:cubicBezTo>
                  <a:cubicBezTo>
                    <a:pt x="6439" y="35796"/>
                    <a:pt x="6562" y="35796"/>
                    <a:pt x="6716" y="35888"/>
                  </a:cubicBezTo>
                  <a:cubicBezTo>
                    <a:pt x="6870" y="35965"/>
                    <a:pt x="7163" y="36012"/>
                    <a:pt x="7163" y="36012"/>
                  </a:cubicBezTo>
                  <a:lnTo>
                    <a:pt x="7764" y="36135"/>
                  </a:lnTo>
                  <a:lnTo>
                    <a:pt x="8195" y="36104"/>
                  </a:lnTo>
                  <a:lnTo>
                    <a:pt x="8380" y="36397"/>
                  </a:lnTo>
                  <a:cubicBezTo>
                    <a:pt x="8380" y="36397"/>
                    <a:pt x="8617" y="36257"/>
                    <a:pt x="8706" y="36257"/>
                  </a:cubicBezTo>
                  <a:cubicBezTo>
                    <a:pt x="8711" y="36257"/>
                    <a:pt x="8715" y="36257"/>
                    <a:pt x="8719" y="36258"/>
                  </a:cubicBezTo>
                  <a:cubicBezTo>
                    <a:pt x="8721" y="36258"/>
                    <a:pt x="8723" y="36259"/>
                    <a:pt x="8725" y="36259"/>
                  </a:cubicBezTo>
                  <a:cubicBezTo>
                    <a:pt x="8807" y="36259"/>
                    <a:pt x="9013" y="35980"/>
                    <a:pt x="9088" y="35965"/>
                  </a:cubicBezTo>
                  <a:cubicBezTo>
                    <a:pt x="9094" y="35963"/>
                    <a:pt x="9102" y="35962"/>
                    <a:pt x="9111" y="35962"/>
                  </a:cubicBezTo>
                  <a:cubicBezTo>
                    <a:pt x="9220" y="35962"/>
                    <a:pt x="9535" y="36119"/>
                    <a:pt x="9535" y="36119"/>
                  </a:cubicBezTo>
                  <a:lnTo>
                    <a:pt x="10182" y="36042"/>
                  </a:lnTo>
                  <a:lnTo>
                    <a:pt x="10859" y="36073"/>
                  </a:lnTo>
                  <a:cubicBezTo>
                    <a:pt x="10859" y="36073"/>
                    <a:pt x="11537" y="35888"/>
                    <a:pt x="12107" y="35842"/>
                  </a:cubicBezTo>
                  <a:cubicBezTo>
                    <a:pt x="12677" y="35796"/>
                    <a:pt x="12523" y="35780"/>
                    <a:pt x="12754" y="35765"/>
                  </a:cubicBezTo>
                  <a:cubicBezTo>
                    <a:pt x="13000" y="35750"/>
                    <a:pt x="13154" y="35673"/>
                    <a:pt x="13278" y="35642"/>
                  </a:cubicBezTo>
                  <a:cubicBezTo>
                    <a:pt x="13401" y="35626"/>
                    <a:pt x="13632" y="35580"/>
                    <a:pt x="13925" y="35549"/>
                  </a:cubicBezTo>
                  <a:cubicBezTo>
                    <a:pt x="14217" y="35503"/>
                    <a:pt x="14402" y="35365"/>
                    <a:pt x="14402" y="35365"/>
                  </a:cubicBezTo>
                  <a:cubicBezTo>
                    <a:pt x="14402" y="35365"/>
                    <a:pt x="15049" y="35257"/>
                    <a:pt x="15249" y="35257"/>
                  </a:cubicBezTo>
                  <a:cubicBezTo>
                    <a:pt x="15434" y="35257"/>
                    <a:pt x="15634" y="35072"/>
                    <a:pt x="15988" y="35072"/>
                  </a:cubicBezTo>
                  <a:cubicBezTo>
                    <a:pt x="16343" y="35072"/>
                    <a:pt x="16682" y="35041"/>
                    <a:pt x="16682" y="35041"/>
                  </a:cubicBezTo>
                  <a:cubicBezTo>
                    <a:pt x="16682" y="35041"/>
                    <a:pt x="17128" y="34795"/>
                    <a:pt x="17221" y="34795"/>
                  </a:cubicBezTo>
                  <a:cubicBezTo>
                    <a:pt x="17313" y="34795"/>
                    <a:pt x="17683" y="34625"/>
                    <a:pt x="17852" y="34564"/>
                  </a:cubicBezTo>
                  <a:cubicBezTo>
                    <a:pt x="18022" y="34502"/>
                    <a:pt x="18114" y="34517"/>
                    <a:pt x="18237" y="34502"/>
                  </a:cubicBezTo>
                  <a:cubicBezTo>
                    <a:pt x="18376" y="34487"/>
                    <a:pt x="18622" y="34471"/>
                    <a:pt x="18838" y="34440"/>
                  </a:cubicBezTo>
                  <a:cubicBezTo>
                    <a:pt x="19054" y="34425"/>
                    <a:pt x="19054" y="34333"/>
                    <a:pt x="19177" y="34286"/>
                  </a:cubicBezTo>
                  <a:cubicBezTo>
                    <a:pt x="19285" y="34256"/>
                    <a:pt x="19500" y="34225"/>
                    <a:pt x="19593" y="34209"/>
                  </a:cubicBezTo>
                  <a:cubicBezTo>
                    <a:pt x="19685" y="34194"/>
                    <a:pt x="19854" y="34148"/>
                    <a:pt x="20055" y="34132"/>
                  </a:cubicBezTo>
                  <a:cubicBezTo>
                    <a:pt x="20270" y="34117"/>
                    <a:pt x="20532" y="34040"/>
                    <a:pt x="20532" y="34040"/>
                  </a:cubicBezTo>
                  <a:lnTo>
                    <a:pt x="21148" y="33794"/>
                  </a:lnTo>
                  <a:lnTo>
                    <a:pt x="21764" y="33593"/>
                  </a:lnTo>
                  <a:lnTo>
                    <a:pt x="22319" y="33439"/>
                  </a:lnTo>
                  <a:cubicBezTo>
                    <a:pt x="22319" y="33439"/>
                    <a:pt x="22427" y="33439"/>
                    <a:pt x="22596" y="33362"/>
                  </a:cubicBezTo>
                  <a:cubicBezTo>
                    <a:pt x="22766" y="33285"/>
                    <a:pt x="22781" y="33239"/>
                    <a:pt x="22935" y="33208"/>
                  </a:cubicBezTo>
                  <a:cubicBezTo>
                    <a:pt x="23089" y="33162"/>
                    <a:pt x="23120" y="33162"/>
                    <a:pt x="23289" y="33147"/>
                  </a:cubicBezTo>
                  <a:cubicBezTo>
                    <a:pt x="23459" y="33131"/>
                    <a:pt x="23551" y="33039"/>
                    <a:pt x="23736" y="32962"/>
                  </a:cubicBezTo>
                  <a:cubicBezTo>
                    <a:pt x="24013" y="32823"/>
                    <a:pt x="24013" y="32869"/>
                    <a:pt x="24183" y="32839"/>
                  </a:cubicBezTo>
                  <a:cubicBezTo>
                    <a:pt x="24337" y="32792"/>
                    <a:pt x="24367" y="32731"/>
                    <a:pt x="24367" y="32731"/>
                  </a:cubicBezTo>
                  <a:cubicBezTo>
                    <a:pt x="24367" y="32731"/>
                    <a:pt x="24460" y="32623"/>
                    <a:pt x="24568" y="32546"/>
                  </a:cubicBezTo>
                  <a:cubicBezTo>
                    <a:pt x="24675" y="32454"/>
                    <a:pt x="24660" y="32515"/>
                    <a:pt x="24814" y="32454"/>
                  </a:cubicBezTo>
                  <a:cubicBezTo>
                    <a:pt x="24953" y="32407"/>
                    <a:pt x="24937" y="32407"/>
                    <a:pt x="25030" y="32315"/>
                  </a:cubicBezTo>
                  <a:cubicBezTo>
                    <a:pt x="25122" y="32238"/>
                    <a:pt x="25137" y="32238"/>
                    <a:pt x="25199" y="32145"/>
                  </a:cubicBezTo>
                  <a:cubicBezTo>
                    <a:pt x="25227" y="32090"/>
                    <a:pt x="25249" y="32079"/>
                    <a:pt x="25276" y="32079"/>
                  </a:cubicBezTo>
                  <a:cubicBezTo>
                    <a:pt x="25293" y="32079"/>
                    <a:pt x="25313" y="32084"/>
                    <a:pt x="25338" y="32084"/>
                  </a:cubicBezTo>
                  <a:cubicBezTo>
                    <a:pt x="25415" y="32084"/>
                    <a:pt x="25584" y="31991"/>
                    <a:pt x="25692" y="31914"/>
                  </a:cubicBezTo>
                  <a:cubicBezTo>
                    <a:pt x="25815" y="31837"/>
                    <a:pt x="25877" y="31807"/>
                    <a:pt x="26000" y="31776"/>
                  </a:cubicBezTo>
                  <a:cubicBezTo>
                    <a:pt x="26108" y="31730"/>
                    <a:pt x="26231" y="31653"/>
                    <a:pt x="26231" y="31653"/>
                  </a:cubicBezTo>
                  <a:cubicBezTo>
                    <a:pt x="26231" y="31653"/>
                    <a:pt x="26524" y="31483"/>
                    <a:pt x="26616" y="31437"/>
                  </a:cubicBezTo>
                  <a:cubicBezTo>
                    <a:pt x="26724" y="31391"/>
                    <a:pt x="26970" y="31067"/>
                    <a:pt x="26970" y="31067"/>
                  </a:cubicBezTo>
                  <a:cubicBezTo>
                    <a:pt x="26970" y="31067"/>
                    <a:pt x="27063" y="30944"/>
                    <a:pt x="27140" y="30852"/>
                  </a:cubicBezTo>
                  <a:cubicBezTo>
                    <a:pt x="27217" y="30744"/>
                    <a:pt x="27294" y="30667"/>
                    <a:pt x="27294" y="30667"/>
                  </a:cubicBezTo>
                  <a:cubicBezTo>
                    <a:pt x="27294" y="30667"/>
                    <a:pt x="27402" y="30497"/>
                    <a:pt x="27417" y="30374"/>
                  </a:cubicBezTo>
                  <a:cubicBezTo>
                    <a:pt x="27432" y="30251"/>
                    <a:pt x="27417" y="30159"/>
                    <a:pt x="27417" y="30159"/>
                  </a:cubicBezTo>
                  <a:lnTo>
                    <a:pt x="27294" y="30005"/>
                  </a:lnTo>
                  <a:lnTo>
                    <a:pt x="27463" y="29881"/>
                  </a:lnTo>
                  <a:lnTo>
                    <a:pt x="27509" y="29650"/>
                  </a:lnTo>
                  <a:lnTo>
                    <a:pt x="27509" y="29435"/>
                  </a:lnTo>
                  <a:cubicBezTo>
                    <a:pt x="27509" y="29435"/>
                    <a:pt x="27602" y="29096"/>
                    <a:pt x="27679" y="29003"/>
                  </a:cubicBezTo>
                  <a:cubicBezTo>
                    <a:pt x="27756" y="28896"/>
                    <a:pt x="27864" y="28788"/>
                    <a:pt x="27910" y="28711"/>
                  </a:cubicBezTo>
                  <a:cubicBezTo>
                    <a:pt x="27941" y="28618"/>
                    <a:pt x="28110" y="28541"/>
                    <a:pt x="28110" y="28541"/>
                  </a:cubicBezTo>
                  <a:cubicBezTo>
                    <a:pt x="28110" y="28541"/>
                    <a:pt x="28233" y="28187"/>
                    <a:pt x="28341" y="28110"/>
                  </a:cubicBezTo>
                  <a:cubicBezTo>
                    <a:pt x="28464" y="28033"/>
                    <a:pt x="28557" y="28002"/>
                    <a:pt x="28557" y="28002"/>
                  </a:cubicBezTo>
                  <a:lnTo>
                    <a:pt x="28618" y="27833"/>
                  </a:lnTo>
                  <a:cubicBezTo>
                    <a:pt x="28618" y="27833"/>
                    <a:pt x="28680" y="27802"/>
                    <a:pt x="28757" y="27756"/>
                  </a:cubicBezTo>
                  <a:cubicBezTo>
                    <a:pt x="28834" y="27725"/>
                    <a:pt x="28880" y="27725"/>
                    <a:pt x="28957" y="27663"/>
                  </a:cubicBezTo>
                  <a:cubicBezTo>
                    <a:pt x="29034" y="27602"/>
                    <a:pt x="29081" y="27525"/>
                    <a:pt x="29081" y="27525"/>
                  </a:cubicBezTo>
                  <a:lnTo>
                    <a:pt x="29281" y="27309"/>
                  </a:lnTo>
                  <a:lnTo>
                    <a:pt x="29604" y="26801"/>
                  </a:lnTo>
                  <a:lnTo>
                    <a:pt x="29758" y="26616"/>
                  </a:lnTo>
                  <a:lnTo>
                    <a:pt x="29881" y="26385"/>
                  </a:lnTo>
                  <a:lnTo>
                    <a:pt x="29866" y="26231"/>
                  </a:lnTo>
                  <a:cubicBezTo>
                    <a:pt x="29866" y="26231"/>
                    <a:pt x="29912" y="26031"/>
                    <a:pt x="29958" y="25954"/>
                  </a:cubicBezTo>
                  <a:cubicBezTo>
                    <a:pt x="29993" y="25911"/>
                    <a:pt x="30046" y="25901"/>
                    <a:pt x="30086" y="25901"/>
                  </a:cubicBezTo>
                  <a:cubicBezTo>
                    <a:pt x="30119" y="25901"/>
                    <a:pt x="30143" y="25908"/>
                    <a:pt x="30143" y="25908"/>
                  </a:cubicBezTo>
                  <a:cubicBezTo>
                    <a:pt x="30143" y="25908"/>
                    <a:pt x="30220" y="25723"/>
                    <a:pt x="30220" y="25630"/>
                  </a:cubicBezTo>
                  <a:cubicBezTo>
                    <a:pt x="30220" y="25553"/>
                    <a:pt x="30344" y="25399"/>
                    <a:pt x="30344" y="25399"/>
                  </a:cubicBezTo>
                  <a:cubicBezTo>
                    <a:pt x="30344" y="25399"/>
                    <a:pt x="30559" y="25122"/>
                    <a:pt x="30605" y="25030"/>
                  </a:cubicBezTo>
                  <a:cubicBezTo>
                    <a:pt x="30667" y="24922"/>
                    <a:pt x="30852" y="24752"/>
                    <a:pt x="30852" y="24752"/>
                  </a:cubicBezTo>
                  <a:lnTo>
                    <a:pt x="30960" y="24413"/>
                  </a:lnTo>
                  <a:lnTo>
                    <a:pt x="31160" y="24336"/>
                  </a:lnTo>
                  <a:cubicBezTo>
                    <a:pt x="31160" y="24336"/>
                    <a:pt x="31406" y="23905"/>
                    <a:pt x="31483" y="23751"/>
                  </a:cubicBezTo>
                  <a:cubicBezTo>
                    <a:pt x="31547" y="23623"/>
                    <a:pt x="31601" y="23612"/>
                    <a:pt x="31617" y="23612"/>
                  </a:cubicBezTo>
                  <a:cubicBezTo>
                    <a:pt x="31620" y="23612"/>
                    <a:pt x="31622" y="23613"/>
                    <a:pt x="31622" y="23613"/>
                  </a:cubicBezTo>
                  <a:lnTo>
                    <a:pt x="31776" y="23289"/>
                  </a:lnTo>
                  <a:lnTo>
                    <a:pt x="31853" y="22981"/>
                  </a:lnTo>
                  <a:lnTo>
                    <a:pt x="31745" y="22750"/>
                  </a:lnTo>
                  <a:lnTo>
                    <a:pt x="31807" y="22565"/>
                  </a:lnTo>
                  <a:lnTo>
                    <a:pt x="31853" y="22365"/>
                  </a:lnTo>
                  <a:lnTo>
                    <a:pt x="31853" y="22134"/>
                  </a:lnTo>
                  <a:cubicBezTo>
                    <a:pt x="31853" y="22134"/>
                    <a:pt x="31791" y="21980"/>
                    <a:pt x="31791" y="21857"/>
                  </a:cubicBezTo>
                  <a:lnTo>
                    <a:pt x="31791" y="21487"/>
                  </a:lnTo>
                  <a:cubicBezTo>
                    <a:pt x="31791" y="21410"/>
                    <a:pt x="31853" y="21271"/>
                    <a:pt x="31853" y="21271"/>
                  </a:cubicBezTo>
                  <a:lnTo>
                    <a:pt x="31838" y="21087"/>
                  </a:lnTo>
                  <a:lnTo>
                    <a:pt x="31684" y="19901"/>
                  </a:lnTo>
                  <a:lnTo>
                    <a:pt x="31591" y="19593"/>
                  </a:lnTo>
                  <a:lnTo>
                    <a:pt x="31529" y="19654"/>
                  </a:lnTo>
                  <a:lnTo>
                    <a:pt x="31560" y="19870"/>
                  </a:lnTo>
                  <a:lnTo>
                    <a:pt x="31468" y="19870"/>
                  </a:lnTo>
                  <a:lnTo>
                    <a:pt x="31237" y="19762"/>
                  </a:lnTo>
                  <a:lnTo>
                    <a:pt x="31021" y="19731"/>
                  </a:lnTo>
                  <a:lnTo>
                    <a:pt x="30944" y="19916"/>
                  </a:lnTo>
                  <a:lnTo>
                    <a:pt x="30883" y="19808"/>
                  </a:lnTo>
                  <a:lnTo>
                    <a:pt x="30698" y="19793"/>
                  </a:lnTo>
                  <a:lnTo>
                    <a:pt x="30236" y="19685"/>
                  </a:lnTo>
                  <a:cubicBezTo>
                    <a:pt x="30236" y="19685"/>
                    <a:pt x="29943" y="19516"/>
                    <a:pt x="29912" y="19423"/>
                  </a:cubicBezTo>
                  <a:cubicBezTo>
                    <a:pt x="29866" y="19331"/>
                    <a:pt x="29697" y="19130"/>
                    <a:pt x="29697" y="19130"/>
                  </a:cubicBezTo>
                  <a:lnTo>
                    <a:pt x="29312" y="18792"/>
                  </a:lnTo>
                  <a:lnTo>
                    <a:pt x="29204" y="18376"/>
                  </a:lnTo>
                  <a:lnTo>
                    <a:pt x="29050" y="18191"/>
                  </a:lnTo>
                  <a:lnTo>
                    <a:pt x="28834" y="17744"/>
                  </a:lnTo>
                  <a:lnTo>
                    <a:pt x="28680" y="17452"/>
                  </a:lnTo>
                  <a:lnTo>
                    <a:pt x="28665" y="17144"/>
                  </a:lnTo>
                  <a:lnTo>
                    <a:pt x="28665" y="16851"/>
                  </a:lnTo>
                  <a:lnTo>
                    <a:pt x="28680" y="16512"/>
                  </a:lnTo>
                  <a:lnTo>
                    <a:pt x="28772" y="16250"/>
                  </a:lnTo>
                  <a:lnTo>
                    <a:pt x="29034" y="15819"/>
                  </a:lnTo>
                  <a:lnTo>
                    <a:pt x="29127" y="15588"/>
                  </a:lnTo>
                  <a:lnTo>
                    <a:pt x="29327" y="15372"/>
                  </a:lnTo>
                  <a:lnTo>
                    <a:pt x="29327" y="15187"/>
                  </a:lnTo>
                  <a:lnTo>
                    <a:pt x="29558" y="15018"/>
                  </a:lnTo>
                  <a:lnTo>
                    <a:pt x="29758" y="14725"/>
                  </a:lnTo>
                  <a:lnTo>
                    <a:pt x="29958" y="14510"/>
                  </a:lnTo>
                  <a:lnTo>
                    <a:pt x="30066" y="14186"/>
                  </a:lnTo>
                  <a:lnTo>
                    <a:pt x="30020" y="13863"/>
                  </a:lnTo>
                  <a:lnTo>
                    <a:pt x="29835" y="13478"/>
                  </a:lnTo>
                  <a:lnTo>
                    <a:pt x="29296" y="12723"/>
                  </a:lnTo>
                  <a:lnTo>
                    <a:pt x="29127" y="12477"/>
                  </a:lnTo>
                  <a:lnTo>
                    <a:pt x="28880" y="12246"/>
                  </a:lnTo>
                  <a:lnTo>
                    <a:pt x="28711" y="11938"/>
                  </a:lnTo>
                  <a:lnTo>
                    <a:pt x="28372" y="11599"/>
                  </a:lnTo>
                  <a:lnTo>
                    <a:pt x="28110" y="11537"/>
                  </a:lnTo>
                  <a:lnTo>
                    <a:pt x="27879" y="11352"/>
                  </a:lnTo>
                  <a:lnTo>
                    <a:pt x="27648" y="11198"/>
                  </a:lnTo>
                  <a:lnTo>
                    <a:pt x="27617" y="11044"/>
                  </a:lnTo>
                  <a:lnTo>
                    <a:pt x="27340" y="10952"/>
                  </a:lnTo>
                  <a:lnTo>
                    <a:pt x="26847" y="10613"/>
                  </a:lnTo>
                  <a:lnTo>
                    <a:pt x="26678" y="10413"/>
                  </a:lnTo>
                  <a:lnTo>
                    <a:pt x="26478" y="10305"/>
                  </a:lnTo>
                  <a:lnTo>
                    <a:pt x="26123" y="10197"/>
                  </a:lnTo>
                  <a:lnTo>
                    <a:pt x="25923" y="10028"/>
                  </a:lnTo>
                  <a:lnTo>
                    <a:pt x="25677" y="9858"/>
                  </a:lnTo>
                  <a:lnTo>
                    <a:pt x="25569" y="9766"/>
                  </a:lnTo>
                  <a:lnTo>
                    <a:pt x="25322" y="9766"/>
                  </a:lnTo>
                  <a:cubicBezTo>
                    <a:pt x="25322" y="9766"/>
                    <a:pt x="25091" y="9750"/>
                    <a:pt x="25014" y="9750"/>
                  </a:cubicBezTo>
                  <a:cubicBezTo>
                    <a:pt x="24937" y="9750"/>
                    <a:pt x="24953" y="9458"/>
                    <a:pt x="24953" y="9458"/>
                  </a:cubicBezTo>
                  <a:lnTo>
                    <a:pt x="24737" y="9381"/>
                  </a:lnTo>
                  <a:lnTo>
                    <a:pt x="24645" y="9288"/>
                  </a:lnTo>
                  <a:lnTo>
                    <a:pt x="24475" y="9242"/>
                  </a:lnTo>
                  <a:lnTo>
                    <a:pt x="24383" y="9057"/>
                  </a:lnTo>
                  <a:lnTo>
                    <a:pt x="23813" y="8195"/>
                  </a:lnTo>
                  <a:lnTo>
                    <a:pt x="23767" y="8056"/>
                  </a:lnTo>
                  <a:lnTo>
                    <a:pt x="23751" y="7933"/>
                  </a:lnTo>
                  <a:lnTo>
                    <a:pt x="23582" y="7794"/>
                  </a:lnTo>
                  <a:lnTo>
                    <a:pt x="23520" y="7579"/>
                  </a:lnTo>
                  <a:lnTo>
                    <a:pt x="23674" y="7471"/>
                  </a:lnTo>
                  <a:lnTo>
                    <a:pt x="23643" y="7332"/>
                  </a:lnTo>
                  <a:lnTo>
                    <a:pt x="23736" y="7224"/>
                  </a:lnTo>
                  <a:lnTo>
                    <a:pt x="23736" y="7009"/>
                  </a:lnTo>
                  <a:lnTo>
                    <a:pt x="23597" y="6932"/>
                  </a:lnTo>
                  <a:lnTo>
                    <a:pt x="23597" y="6762"/>
                  </a:lnTo>
                  <a:lnTo>
                    <a:pt x="23828" y="6639"/>
                  </a:lnTo>
                  <a:lnTo>
                    <a:pt x="23952" y="6793"/>
                  </a:lnTo>
                  <a:lnTo>
                    <a:pt x="24152" y="6701"/>
                  </a:lnTo>
                  <a:lnTo>
                    <a:pt x="24229" y="6470"/>
                  </a:lnTo>
                  <a:lnTo>
                    <a:pt x="24306" y="6069"/>
                  </a:lnTo>
                  <a:lnTo>
                    <a:pt x="24398" y="5700"/>
                  </a:lnTo>
                  <a:lnTo>
                    <a:pt x="24414" y="5407"/>
                  </a:lnTo>
                  <a:lnTo>
                    <a:pt x="24414" y="5222"/>
                  </a:lnTo>
                  <a:lnTo>
                    <a:pt x="24290" y="4806"/>
                  </a:lnTo>
                  <a:lnTo>
                    <a:pt x="23736" y="4914"/>
                  </a:lnTo>
                  <a:lnTo>
                    <a:pt x="23243" y="4637"/>
                  </a:lnTo>
                  <a:lnTo>
                    <a:pt x="22488" y="4082"/>
                  </a:lnTo>
                  <a:lnTo>
                    <a:pt x="22180" y="4128"/>
                  </a:lnTo>
                  <a:lnTo>
                    <a:pt x="20994" y="3605"/>
                  </a:lnTo>
                  <a:lnTo>
                    <a:pt x="20286" y="3651"/>
                  </a:lnTo>
                  <a:lnTo>
                    <a:pt x="19716" y="3281"/>
                  </a:lnTo>
                  <a:lnTo>
                    <a:pt x="19054" y="2742"/>
                  </a:lnTo>
                  <a:lnTo>
                    <a:pt x="18453" y="2650"/>
                  </a:lnTo>
                  <a:lnTo>
                    <a:pt x="18283" y="2296"/>
                  </a:lnTo>
                  <a:lnTo>
                    <a:pt x="17575" y="1818"/>
                  </a:lnTo>
                  <a:lnTo>
                    <a:pt x="16820" y="1464"/>
                  </a:lnTo>
                  <a:lnTo>
                    <a:pt x="15419" y="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354;p43">
              <a:extLst>
                <a:ext uri="{FF2B5EF4-FFF2-40B4-BE49-F238E27FC236}">
                  <a16:creationId xmlns:a16="http://schemas.microsoft.com/office/drawing/2014/main" id="{6ADC6BAF-F87E-4238-903C-358A548AB725}"/>
                </a:ext>
              </a:extLst>
            </p:cNvPr>
            <p:cNvSpPr/>
            <p:nvPr/>
          </p:nvSpPr>
          <p:spPr>
            <a:xfrm>
              <a:off x="3018473" y="3567113"/>
              <a:ext cx="3137" cy="5085"/>
            </a:xfrm>
            <a:custGeom>
              <a:avLst/>
              <a:gdLst/>
              <a:ahLst/>
              <a:cxnLst/>
              <a:rect l="l" t="t" r="r" b="b"/>
              <a:pathLst>
                <a:path w="124" h="232" extrusionOk="0">
                  <a:moveTo>
                    <a:pt x="46" y="0"/>
                  </a:moveTo>
                  <a:lnTo>
                    <a:pt x="0" y="108"/>
                  </a:lnTo>
                  <a:lnTo>
                    <a:pt x="46" y="170"/>
                  </a:lnTo>
                  <a:lnTo>
                    <a:pt x="77" y="231"/>
                  </a:lnTo>
                  <a:lnTo>
                    <a:pt x="123" y="170"/>
                  </a:lnTo>
                  <a:lnTo>
                    <a:pt x="93" y="10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355;p43">
              <a:extLst>
                <a:ext uri="{FF2B5EF4-FFF2-40B4-BE49-F238E27FC236}">
                  <a16:creationId xmlns:a16="http://schemas.microsoft.com/office/drawing/2014/main" id="{248E2BAF-AE72-41D1-AFC9-BAFE6B9C8F3F}"/>
                </a:ext>
              </a:extLst>
            </p:cNvPr>
            <p:cNvSpPr/>
            <p:nvPr/>
          </p:nvSpPr>
          <p:spPr>
            <a:xfrm>
              <a:off x="3351669" y="2398103"/>
              <a:ext cx="323860" cy="349791"/>
            </a:xfrm>
            <a:custGeom>
              <a:avLst/>
              <a:gdLst/>
              <a:ahLst/>
              <a:cxnLst/>
              <a:rect l="l" t="t" r="r" b="b"/>
              <a:pathLst>
                <a:path w="12800" h="15961" extrusionOk="0">
                  <a:moveTo>
                    <a:pt x="10316" y="0"/>
                  </a:moveTo>
                  <a:cubicBezTo>
                    <a:pt x="10307" y="0"/>
                    <a:pt x="10298" y="1"/>
                    <a:pt x="10289" y="4"/>
                  </a:cubicBezTo>
                  <a:cubicBezTo>
                    <a:pt x="10212" y="19"/>
                    <a:pt x="9919" y="327"/>
                    <a:pt x="9919" y="327"/>
                  </a:cubicBezTo>
                  <a:lnTo>
                    <a:pt x="9750" y="450"/>
                  </a:lnTo>
                  <a:lnTo>
                    <a:pt x="9519" y="404"/>
                  </a:lnTo>
                  <a:cubicBezTo>
                    <a:pt x="9519" y="404"/>
                    <a:pt x="9456" y="277"/>
                    <a:pt x="9390" y="277"/>
                  </a:cubicBezTo>
                  <a:cubicBezTo>
                    <a:pt x="9377" y="277"/>
                    <a:pt x="9363" y="283"/>
                    <a:pt x="9350" y="296"/>
                  </a:cubicBezTo>
                  <a:cubicBezTo>
                    <a:pt x="9288" y="373"/>
                    <a:pt x="8934" y="573"/>
                    <a:pt x="8934" y="573"/>
                  </a:cubicBezTo>
                  <a:lnTo>
                    <a:pt x="8518" y="358"/>
                  </a:lnTo>
                  <a:lnTo>
                    <a:pt x="8348" y="204"/>
                  </a:lnTo>
                  <a:lnTo>
                    <a:pt x="8010" y="204"/>
                  </a:lnTo>
                  <a:cubicBezTo>
                    <a:pt x="8010" y="204"/>
                    <a:pt x="8040" y="404"/>
                    <a:pt x="8040" y="496"/>
                  </a:cubicBezTo>
                  <a:cubicBezTo>
                    <a:pt x="8040" y="589"/>
                    <a:pt x="7994" y="835"/>
                    <a:pt x="7917" y="959"/>
                  </a:cubicBezTo>
                  <a:cubicBezTo>
                    <a:pt x="7840" y="1082"/>
                    <a:pt x="7655" y="1405"/>
                    <a:pt x="7655" y="1405"/>
                  </a:cubicBezTo>
                  <a:cubicBezTo>
                    <a:pt x="7655" y="1405"/>
                    <a:pt x="7640" y="1652"/>
                    <a:pt x="7671" y="1790"/>
                  </a:cubicBezTo>
                  <a:cubicBezTo>
                    <a:pt x="7702" y="1929"/>
                    <a:pt x="7994" y="2222"/>
                    <a:pt x="7994" y="2222"/>
                  </a:cubicBezTo>
                  <a:cubicBezTo>
                    <a:pt x="7994" y="2222"/>
                    <a:pt x="7979" y="2514"/>
                    <a:pt x="7933" y="2591"/>
                  </a:cubicBezTo>
                  <a:cubicBezTo>
                    <a:pt x="7886" y="2668"/>
                    <a:pt x="7763" y="2930"/>
                    <a:pt x="7763" y="2930"/>
                  </a:cubicBezTo>
                  <a:cubicBezTo>
                    <a:pt x="7763" y="2930"/>
                    <a:pt x="7625" y="3177"/>
                    <a:pt x="7609" y="3300"/>
                  </a:cubicBezTo>
                  <a:cubicBezTo>
                    <a:pt x="7594" y="3423"/>
                    <a:pt x="7594" y="3515"/>
                    <a:pt x="7594" y="3669"/>
                  </a:cubicBezTo>
                  <a:lnTo>
                    <a:pt x="7594" y="4054"/>
                  </a:lnTo>
                  <a:cubicBezTo>
                    <a:pt x="7594" y="4255"/>
                    <a:pt x="7578" y="4362"/>
                    <a:pt x="7563" y="4440"/>
                  </a:cubicBezTo>
                  <a:cubicBezTo>
                    <a:pt x="7547" y="4517"/>
                    <a:pt x="7455" y="4871"/>
                    <a:pt x="7424" y="4948"/>
                  </a:cubicBezTo>
                  <a:cubicBezTo>
                    <a:pt x="7393" y="5025"/>
                    <a:pt x="7332" y="5179"/>
                    <a:pt x="7301" y="5364"/>
                  </a:cubicBezTo>
                  <a:cubicBezTo>
                    <a:pt x="7286" y="5548"/>
                    <a:pt x="7224" y="5610"/>
                    <a:pt x="7178" y="5672"/>
                  </a:cubicBezTo>
                  <a:cubicBezTo>
                    <a:pt x="7132" y="5733"/>
                    <a:pt x="6978" y="5995"/>
                    <a:pt x="6978" y="5995"/>
                  </a:cubicBezTo>
                  <a:cubicBezTo>
                    <a:pt x="6978" y="5995"/>
                    <a:pt x="6839" y="6180"/>
                    <a:pt x="6793" y="6242"/>
                  </a:cubicBezTo>
                  <a:cubicBezTo>
                    <a:pt x="6762" y="6303"/>
                    <a:pt x="6654" y="6442"/>
                    <a:pt x="6654" y="6442"/>
                  </a:cubicBezTo>
                  <a:cubicBezTo>
                    <a:pt x="6654" y="6442"/>
                    <a:pt x="6639" y="6519"/>
                    <a:pt x="6639" y="6657"/>
                  </a:cubicBezTo>
                  <a:lnTo>
                    <a:pt x="6639" y="6950"/>
                  </a:lnTo>
                  <a:cubicBezTo>
                    <a:pt x="6639" y="7043"/>
                    <a:pt x="6623" y="7120"/>
                    <a:pt x="6623" y="7120"/>
                  </a:cubicBezTo>
                  <a:lnTo>
                    <a:pt x="6346" y="7166"/>
                  </a:lnTo>
                  <a:lnTo>
                    <a:pt x="6023" y="7120"/>
                  </a:lnTo>
                  <a:cubicBezTo>
                    <a:pt x="6023" y="7120"/>
                    <a:pt x="5776" y="7397"/>
                    <a:pt x="5776" y="7489"/>
                  </a:cubicBezTo>
                  <a:cubicBezTo>
                    <a:pt x="5776" y="7582"/>
                    <a:pt x="5838" y="7643"/>
                    <a:pt x="5838" y="7643"/>
                  </a:cubicBezTo>
                  <a:lnTo>
                    <a:pt x="5607" y="7967"/>
                  </a:lnTo>
                  <a:lnTo>
                    <a:pt x="5176" y="7951"/>
                  </a:lnTo>
                  <a:cubicBezTo>
                    <a:pt x="5176" y="7951"/>
                    <a:pt x="4898" y="8136"/>
                    <a:pt x="4837" y="8167"/>
                  </a:cubicBezTo>
                  <a:cubicBezTo>
                    <a:pt x="4790" y="8198"/>
                    <a:pt x="4652" y="8228"/>
                    <a:pt x="4590" y="8352"/>
                  </a:cubicBezTo>
                  <a:cubicBezTo>
                    <a:pt x="4544" y="8475"/>
                    <a:pt x="4529" y="8937"/>
                    <a:pt x="4529" y="8937"/>
                  </a:cubicBezTo>
                  <a:lnTo>
                    <a:pt x="4251" y="8983"/>
                  </a:lnTo>
                  <a:cubicBezTo>
                    <a:pt x="4251" y="8983"/>
                    <a:pt x="3813" y="8970"/>
                    <a:pt x="3503" y="8970"/>
                  </a:cubicBezTo>
                  <a:cubicBezTo>
                    <a:pt x="3348" y="8970"/>
                    <a:pt x="3225" y="8973"/>
                    <a:pt x="3204" y="8983"/>
                  </a:cubicBezTo>
                  <a:cubicBezTo>
                    <a:pt x="3142" y="9014"/>
                    <a:pt x="3004" y="9122"/>
                    <a:pt x="3004" y="9199"/>
                  </a:cubicBezTo>
                  <a:cubicBezTo>
                    <a:pt x="3004" y="9276"/>
                    <a:pt x="3127" y="9784"/>
                    <a:pt x="3127" y="9784"/>
                  </a:cubicBezTo>
                  <a:lnTo>
                    <a:pt x="2665" y="9815"/>
                  </a:lnTo>
                  <a:lnTo>
                    <a:pt x="2449" y="10061"/>
                  </a:lnTo>
                  <a:lnTo>
                    <a:pt x="2341" y="10354"/>
                  </a:lnTo>
                  <a:cubicBezTo>
                    <a:pt x="2341" y="10354"/>
                    <a:pt x="2157" y="10354"/>
                    <a:pt x="2172" y="10446"/>
                  </a:cubicBezTo>
                  <a:cubicBezTo>
                    <a:pt x="2187" y="10539"/>
                    <a:pt x="2311" y="10708"/>
                    <a:pt x="2326" y="10785"/>
                  </a:cubicBezTo>
                  <a:cubicBezTo>
                    <a:pt x="2341" y="10862"/>
                    <a:pt x="2064" y="11063"/>
                    <a:pt x="2018" y="11109"/>
                  </a:cubicBezTo>
                  <a:cubicBezTo>
                    <a:pt x="1956" y="11155"/>
                    <a:pt x="1864" y="11294"/>
                    <a:pt x="1741" y="11340"/>
                  </a:cubicBezTo>
                  <a:cubicBezTo>
                    <a:pt x="1644" y="11372"/>
                    <a:pt x="1539" y="11412"/>
                    <a:pt x="1454" y="11412"/>
                  </a:cubicBezTo>
                  <a:cubicBezTo>
                    <a:pt x="1417" y="11412"/>
                    <a:pt x="1384" y="11405"/>
                    <a:pt x="1356" y="11386"/>
                  </a:cubicBezTo>
                  <a:cubicBezTo>
                    <a:pt x="1279" y="11324"/>
                    <a:pt x="1001" y="11155"/>
                    <a:pt x="1001" y="11155"/>
                  </a:cubicBezTo>
                  <a:lnTo>
                    <a:pt x="462" y="10816"/>
                  </a:lnTo>
                  <a:lnTo>
                    <a:pt x="324" y="11032"/>
                  </a:lnTo>
                  <a:lnTo>
                    <a:pt x="124" y="11386"/>
                  </a:lnTo>
                  <a:lnTo>
                    <a:pt x="0" y="11786"/>
                  </a:lnTo>
                  <a:cubicBezTo>
                    <a:pt x="0" y="11786"/>
                    <a:pt x="31" y="12141"/>
                    <a:pt x="31" y="12295"/>
                  </a:cubicBezTo>
                  <a:cubicBezTo>
                    <a:pt x="31" y="12449"/>
                    <a:pt x="0" y="12880"/>
                    <a:pt x="0" y="12942"/>
                  </a:cubicBezTo>
                  <a:cubicBezTo>
                    <a:pt x="0" y="13003"/>
                    <a:pt x="216" y="13280"/>
                    <a:pt x="216" y="13280"/>
                  </a:cubicBezTo>
                  <a:lnTo>
                    <a:pt x="924" y="14251"/>
                  </a:lnTo>
                  <a:cubicBezTo>
                    <a:pt x="924" y="14251"/>
                    <a:pt x="909" y="14605"/>
                    <a:pt x="940" y="14682"/>
                  </a:cubicBezTo>
                  <a:cubicBezTo>
                    <a:pt x="971" y="14759"/>
                    <a:pt x="1217" y="15160"/>
                    <a:pt x="1325" y="15267"/>
                  </a:cubicBezTo>
                  <a:cubicBezTo>
                    <a:pt x="1448" y="15375"/>
                    <a:pt x="1695" y="15806"/>
                    <a:pt x="1695" y="15806"/>
                  </a:cubicBezTo>
                  <a:cubicBezTo>
                    <a:pt x="1695" y="15806"/>
                    <a:pt x="1842" y="15905"/>
                    <a:pt x="1980" y="15905"/>
                  </a:cubicBezTo>
                  <a:cubicBezTo>
                    <a:pt x="2015" y="15905"/>
                    <a:pt x="2049" y="15899"/>
                    <a:pt x="2080" y="15884"/>
                  </a:cubicBezTo>
                  <a:cubicBezTo>
                    <a:pt x="2116" y="15864"/>
                    <a:pt x="2161" y="15856"/>
                    <a:pt x="2211" y="15856"/>
                  </a:cubicBezTo>
                  <a:cubicBezTo>
                    <a:pt x="2391" y="15856"/>
                    <a:pt x="2619" y="15961"/>
                    <a:pt x="2619" y="15961"/>
                  </a:cubicBezTo>
                  <a:lnTo>
                    <a:pt x="2927" y="15714"/>
                  </a:lnTo>
                  <a:lnTo>
                    <a:pt x="3281" y="15144"/>
                  </a:lnTo>
                  <a:lnTo>
                    <a:pt x="3897" y="14574"/>
                  </a:lnTo>
                  <a:lnTo>
                    <a:pt x="4298" y="14389"/>
                  </a:lnTo>
                  <a:lnTo>
                    <a:pt x="4837" y="14389"/>
                  </a:lnTo>
                  <a:lnTo>
                    <a:pt x="5283" y="13804"/>
                  </a:lnTo>
                  <a:lnTo>
                    <a:pt x="5653" y="13681"/>
                  </a:lnTo>
                  <a:lnTo>
                    <a:pt x="5792" y="13280"/>
                  </a:lnTo>
                  <a:lnTo>
                    <a:pt x="6392" y="12757"/>
                  </a:lnTo>
                  <a:lnTo>
                    <a:pt x="7008" y="12433"/>
                  </a:lnTo>
                  <a:lnTo>
                    <a:pt x="7609" y="12218"/>
                  </a:lnTo>
                  <a:lnTo>
                    <a:pt x="7994" y="12048"/>
                  </a:lnTo>
                  <a:lnTo>
                    <a:pt x="8441" y="11863"/>
                  </a:lnTo>
                  <a:lnTo>
                    <a:pt x="8518" y="11771"/>
                  </a:lnTo>
                  <a:lnTo>
                    <a:pt x="9011" y="11756"/>
                  </a:lnTo>
                  <a:lnTo>
                    <a:pt x="9319" y="11725"/>
                  </a:lnTo>
                  <a:lnTo>
                    <a:pt x="9735" y="10955"/>
                  </a:lnTo>
                  <a:lnTo>
                    <a:pt x="10151" y="10862"/>
                  </a:lnTo>
                  <a:lnTo>
                    <a:pt x="10459" y="10724"/>
                  </a:lnTo>
                  <a:lnTo>
                    <a:pt x="10489" y="10554"/>
                  </a:lnTo>
                  <a:lnTo>
                    <a:pt x="10782" y="10277"/>
                  </a:lnTo>
                  <a:lnTo>
                    <a:pt x="11167" y="10185"/>
                  </a:lnTo>
                  <a:lnTo>
                    <a:pt x="11321" y="10000"/>
                  </a:lnTo>
                  <a:lnTo>
                    <a:pt x="11629" y="10292"/>
                  </a:lnTo>
                  <a:lnTo>
                    <a:pt x="11845" y="10215"/>
                  </a:lnTo>
                  <a:lnTo>
                    <a:pt x="11876" y="9954"/>
                  </a:lnTo>
                  <a:lnTo>
                    <a:pt x="12399" y="9322"/>
                  </a:lnTo>
                  <a:lnTo>
                    <a:pt x="12599" y="8937"/>
                  </a:lnTo>
                  <a:lnTo>
                    <a:pt x="12646" y="8598"/>
                  </a:lnTo>
                  <a:lnTo>
                    <a:pt x="12584" y="8444"/>
                  </a:lnTo>
                  <a:lnTo>
                    <a:pt x="12476" y="8336"/>
                  </a:lnTo>
                  <a:lnTo>
                    <a:pt x="12507" y="7982"/>
                  </a:lnTo>
                  <a:lnTo>
                    <a:pt x="12353" y="7797"/>
                  </a:lnTo>
                  <a:lnTo>
                    <a:pt x="12322" y="7289"/>
                  </a:lnTo>
                  <a:lnTo>
                    <a:pt x="12538" y="6257"/>
                  </a:lnTo>
                  <a:lnTo>
                    <a:pt x="12630" y="5995"/>
                  </a:lnTo>
                  <a:lnTo>
                    <a:pt x="12800" y="5564"/>
                  </a:lnTo>
                  <a:cubicBezTo>
                    <a:pt x="12800" y="5564"/>
                    <a:pt x="12784" y="4932"/>
                    <a:pt x="12784" y="4840"/>
                  </a:cubicBezTo>
                  <a:lnTo>
                    <a:pt x="12784" y="4162"/>
                  </a:lnTo>
                  <a:lnTo>
                    <a:pt x="12415" y="3546"/>
                  </a:lnTo>
                  <a:lnTo>
                    <a:pt x="12091" y="3177"/>
                  </a:lnTo>
                  <a:cubicBezTo>
                    <a:pt x="12091" y="3177"/>
                    <a:pt x="12076" y="2776"/>
                    <a:pt x="12076" y="2668"/>
                  </a:cubicBezTo>
                  <a:cubicBezTo>
                    <a:pt x="12076" y="2560"/>
                    <a:pt x="12045" y="1883"/>
                    <a:pt x="12045" y="1821"/>
                  </a:cubicBezTo>
                  <a:cubicBezTo>
                    <a:pt x="12045" y="1759"/>
                    <a:pt x="12076" y="1451"/>
                    <a:pt x="12030" y="1405"/>
                  </a:cubicBezTo>
                  <a:cubicBezTo>
                    <a:pt x="11968" y="1359"/>
                    <a:pt x="11645" y="928"/>
                    <a:pt x="11645" y="928"/>
                  </a:cubicBezTo>
                  <a:lnTo>
                    <a:pt x="11383" y="466"/>
                  </a:lnTo>
                  <a:lnTo>
                    <a:pt x="11213" y="158"/>
                  </a:lnTo>
                  <a:lnTo>
                    <a:pt x="10982" y="219"/>
                  </a:lnTo>
                  <a:cubicBezTo>
                    <a:pt x="10982" y="219"/>
                    <a:pt x="10844" y="278"/>
                    <a:pt x="10750" y="278"/>
                  </a:cubicBezTo>
                  <a:cubicBezTo>
                    <a:pt x="10726" y="278"/>
                    <a:pt x="10705" y="275"/>
                    <a:pt x="10690" y="265"/>
                  </a:cubicBezTo>
                  <a:cubicBezTo>
                    <a:pt x="10613" y="219"/>
                    <a:pt x="10428" y="34"/>
                    <a:pt x="10428" y="34"/>
                  </a:cubicBezTo>
                  <a:cubicBezTo>
                    <a:pt x="10428" y="34"/>
                    <a:pt x="10371" y="0"/>
                    <a:pt x="10316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356;p43">
              <a:extLst>
                <a:ext uri="{FF2B5EF4-FFF2-40B4-BE49-F238E27FC236}">
                  <a16:creationId xmlns:a16="http://schemas.microsoft.com/office/drawing/2014/main" id="{345EB2DA-1012-47C0-919B-DDDBD2BEABEF}"/>
                </a:ext>
              </a:extLst>
            </p:cNvPr>
            <p:cNvSpPr/>
            <p:nvPr/>
          </p:nvSpPr>
          <p:spPr>
            <a:xfrm>
              <a:off x="2979508" y="3612345"/>
              <a:ext cx="28059" cy="26342"/>
            </a:xfrm>
            <a:custGeom>
              <a:avLst/>
              <a:gdLst/>
              <a:ahLst/>
              <a:cxnLst/>
              <a:rect l="l" t="t" r="r" b="b"/>
              <a:pathLst>
                <a:path w="1109" h="1202" extrusionOk="0">
                  <a:moveTo>
                    <a:pt x="477" y="0"/>
                  </a:moveTo>
                  <a:lnTo>
                    <a:pt x="262" y="62"/>
                  </a:lnTo>
                  <a:lnTo>
                    <a:pt x="31" y="401"/>
                  </a:lnTo>
                  <a:lnTo>
                    <a:pt x="0" y="647"/>
                  </a:lnTo>
                  <a:lnTo>
                    <a:pt x="15" y="770"/>
                  </a:lnTo>
                  <a:lnTo>
                    <a:pt x="216" y="1047"/>
                  </a:lnTo>
                  <a:lnTo>
                    <a:pt x="323" y="1202"/>
                  </a:lnTo>
                  <a:lnTo>
                    <a:pt x="447" y="1078"/>
                  </a:lnTo>
                  <a:lnTo>
                    <a:pt x="585" y="955"/>
                  </a:lnTo>
                  <a:lnTo>
                    <a:pt x="601" y="940"/>
                  </a:lnTo>
                  <a:lnTo>
                    <a:pt x="693" y="955"/>
                  </a:lnTo>
                  <a:cubicBezTo>
                    <a:pt x="693" y="970"/>
                    <a:pt x="693" y="970"/>
                    <a:pt x="693" y="970"/>
                  </a:cubicBezTo>
                  <a:lnTo>
                    <a:pt x="724" y="970"/>
                  </a:lnTo>
                  <a:cubicBezTo>
                    <a:pt x="739" y="970"/>
                    <a:pt x="739" y="970"/>
                    <a:pt x="739" y="986"/>
                  </a:cubicBezTo>
                  <a:lnTo>
                    <a:pt x="770" y="986"/>
                  </a:lnTo>
                  <a:lnTo>
                    <a:pt x="801" y="970"/>
                  </a:lnTo>
                  <a:lnTo>
                    <a:pt x="847" y="970"/>
                  </a:lnTo>
                  <a:cubicBezTo>
                    <a:pt x="847" y="955"/>
                    <a:pt x="863" y="955"/>
                    <a:pt x="863" y="955"/>
                  </a:cubicBezTo>
                  <a:cubicBezTo>
                    <a:pt x="863" y="955"/>
                    <a:pt x="863" y="940"/>
                    <a:pt x="878" y="940"/>
                  </a:cubicBezTo>
                  <a:lnTo>
                    <a:pt x="893" y="940"/>
                  </a:lnTo>
                  <a:cubicBezTo>
                    <a:pt x="893" y="940"/>
                    <a:pt x="893" y="924"/>
                    <a:pt x="893" y="924"/>
                  </a:cubicBezTo>
                  <a:lnTo>
                    <a:pt x="909" y="924"/>
                  </a:lnTo>
                  <a:cubicBezTo>
                    <a:pt x="924" y="924"/>
                    <a:pt x="924" y="909"/>
                    <a:pt x="924" y="909"/>
                  </a:cubicBezTo>
                  <a:lnTo>
                    <a:pt x="940" y="909"/>
                  </a:lnTo>
                  <a:cubicBezTo>
                    <a:pt x="940" y="909"/>
                    <a:pt x="940" y="893"/>
                    <a:pt x="940" y="893"/>
                  </a:cubicBezTo>
                  <a:cubicBezTo>
                    <a:pt x="940" y="893"/>
                    <a:pt x="940" y="878"/>
                    <a:pt x="940" y="878"/>
                  </a:cubicBezTo>
                  <a:cubicBezTo>
                    <a:pt x="940" y="878"/>
                    <a:pt x="940" y="878"/>
                    <a:pt x="940" y="863"/>
                  </a:cubicBezTo>
                  <a:lnTo>
                    <a:pt x="970" y="863"/>
                  </a:lnTo>
                  <a:lnTo>
                    <a:pt x="1001" y="847"/>
                  </a:lnTo>
                  <a:lnTo>
                    <a:pt x="1001" y="832"/>
                  </a:lnTo>
                  <a:lnTo>
                    <a:pt x="955" y="786"/>
                  </a:lnTo>
                  <a:lnTo>
                    <a:pt x="955" y="755"/>
                  </a:lnTo>
                  <a:lnTo>
                    <a:pt x="1017" y="832"/>
                  </a:lnTo>
                  <a:lnTo>
                    <a:pt x="1032" y="832"/>
                  </a:lnTo>
                  <a:cubicBezTo>
                    <a:pt x="1032" y="832"/>
                    <a:pt x="1047" y="816"/>
                    <a:pt x="1047" y="816"/>
                  </a:cubicBezTo>
                  <a:cubicBezTo>
                    <a:pt x="1047" y="816"/>
                    <a:pt x="1047" y="801"/>
                    <a:pt x="1047" y="801"/>
                  </a:cubicBezTo>
                  <a:lnTo>
                    <a:pt x="1063" y="801"/>
                  </a:lnTo>
                  <a:cubicBezTo>
                    <a:pt x="1063" y="801"/>
                    <a:pt x="1063" y="801"/>
                    <a:pt x="1063" y="816"/>
                  </a:cubicBezTo>
                  <a:cubicBezTo>
                    <a:pt x="1078" y="816"/>
                    <a:pt x="1078" y="816"/>
                    <a:pt x="1078" y="801"/>
                  </a:cubicBezTo>
                  <a:cubicBezTo>
                    <a:pt x="1078" y="801"/>
                    <a:pt x="1078" y="816"/>
                    <a:pt x="1078" y="816"/>
                  </a:cubicBezTo>
                  <a:lnTo>
                    <a:pt x="1094" y="816"/>
                  </a:lnTo>
                  <a:cubicBezTo>
                    <a:pt x="1109" y="816"/>
                    <a:pt x="1109" y="816"/>
                    <a:pt x="1109" y="801"/>
                  </a:cubicBezTo>
                  <a:cubicBezTo>
                    <a:pt x="1109" y="801"/>
                    <a:pt x="1109" y="801"/>
                    <a:pt x="1109" y="786"/>
                  </a:cubicBezTo>
                  <a:lnTo>
                    <a:pt x="1094" y="786"/>
                  </a:lnTo>
                  <a:cubicBezTo>
                    <a:pt x="1094" y="786"/>
                    <a:pt x="1094" y="786"/>
                    <a:pt x="1094" y="770"/>
                  </a:cubicBezTo>
                  <a:lnTo>
                    <a:pt x="1109" y="770"/>
                  </a:lnTo>
                  <a:cubicBezTo>
                    <a:pt x="1109" y="770"/>
                    <a:pt x="1109" y="770"/>
                    <a:pt x="1109" y="755"/>
                  </a:cubicBezTo>
                  <a:lnTo>
                    <a:pt x="1047" y="755"/>
                  </a:lnTo>
                  <a:cubicBezTo>
                    <a:pt x="1047" y="755"/>
                    <a:pt x="1047" y="739"/>
                    <a:pt x="1047" y="739"/>
                  </a:cubicBezTo>
                  <a:cubicBezTo>
                    <a:pt x="1047" y="739"/>
                    <a:pt x="1032" y="739"/>
                    <a:pt x="1032" y="724"/>
                  </a:cubicBezTo>
                  <a:lnTo>
                    <a:pt x="1001" y="724"/>
                  </a:lnTo>
                  <a:lnTo>
                    <a:pt x="986" y="585"/>
                  </a:lnTo>
                  <a:lnTo>
                    <a:pt x="986" y="555"/>
                  </a:lnTo>
                  <a:lnTo>
                    <a:pt x="970" y="555"/>
                  </a:lnTo>
                  <a:lnTo>
                    <a:pt x="970" y="539"/>
                  </a:lnTo>
                  <a:lnTo>
                    <a:pt x="986" y="539"/>
                  </a:lnTo>
                  <a:lnTo>
                    <a:pt x="986" y="508"/>
                  </a:lnTo>
                  <a:lnTo>
                    <a:pt x="1017" y="493"/>
                  </a:lnTo>
                  <a:lnTo>
                    <a:pt x="1017" y="478"/>
                  </a:lnTo>
                  <a:lnTo>
                    <a:pt x="986" y="493"/>
                  </a:lnTo>
                  <a:lnTo>
                    <a:pt x="1001" y="478"/>
                  </a:lnTo>
                  <a:lnTo>
                    <a:pt x="1001" y="462"/>
                  </a:lnTo>
                  <a:lnTo>
                    <a:pt x="986" y="478"/>
                  </a:lnTo>
                  <a:lnTo>
                    <a:pt x="970" y="462"/>
                  </a:lnTo>
                  <a:lnTo>
                    <a:pt x="1001" y="447"/>
                  </a:lnTo>
                  <a:lnTo>
                    <a:pt x="986" y="431"/>
                  </a:lnTo>
                  <a:lnTo>
                    <a:pt x="970" y="447"/>
                  </a:lnTo>
                  <a:lnTo>
                    <a:pt x="955" y="431"/>
                  </a:lnTo>
                  <a:lnTo>
                    <a:pt x="986" y="416"/>
                  </a:lnTo>
                  <a:lnTo>
                    <a:pt x="970" y="401"/>
                  </a:lnTo>
                  <a:lnTo>
                    <a:pt x="940" y="416"/>
                  </a:lnTo>
                  <a:lnTo>
                    <a:pt x="940" y="401"/>
                  </a:lnTo>
                  <a:lnTo>
                    <a:pt x="955" y="401"/>
                  </a:lnTo>
                  <a:lnTo>
                    <a:pt x="924" y="370"/>
                  </a:lnTo>
                  <a:lnTo>
                    <a:pt x="909" y="385"/>
                  </a:lnTo>
                  <a:lnTo>
                    <a:pt x="893" y="370"/>
                  </a:lnTo>
                  <a:lnTo>
                    <a:pt x="924" y="354"/>
                  </a:lnTo>
                  <a:lnTo>
                    <a:pt x="878" y="354"/>
                  </a:lnTo>
                  <a:lnTo>
                    <a:pt x="863" y="339"/>
                  </a:lnTo>
                  <a:cubicBezTo>
                    <a:pt x="863" y="339"/>
                    <a:pt x="847" y="339"/>
                    <a:pt x="847" y="354"/>
                  </a:cubicBezTo>
                  <a:lnTo>
                    <a:pt x="893" y="385"/>
                  </a:lnTo>
                  <a:lnTo>
                    <a:pt x="878" y="416"/>
                  </a:lnTo>
                  <a:lnTo>
                    <a:pt x="847" y="370"/>
                  </a:lnTo>
                  <a:cubicBezTo>
                    <a:pt x="832" y="370"/>
                    <a:pt x="832" y="354"/>
                    <a:pt x="832" y="354"/>
                  </a:cubicBezTo>
                  <a:lnTo>
                    <a:pt x="816" y="354"/>
                  </a:lnTo>
                  <a:cubicBezTo>
                    <a:pt x="816" y="354"/>
                    <a:pt x="816" y="354"/>
                    <a:pt x="816" y="339"/>
                  </a:cubicBezTo>
                  <a:lnTo>
                    <a:pt x="801" y="339"/>
                  </a:lnTo>
                  <a:cubicBezTo>
                    <a:pt x="801" y="339"/>
                    <a:pt x="801" y="324"/>
                    <a:pt x="801" y="324"/>
                  </a:cubicBezTo>
                  <a:lnTo>
                    <a:pt x="816" y="324"/>
                  </a:lnTo>
                  <a:cubicBezTo>
                    <a:pt x="816" y="324"/>
                    <a:pt x="816" y="324"/>
                    <a:pt x="816" y="308"/>
                  </a:cubicBezTo>
                  <a:lnTo>
                    <a:pt x="801" y="308"/>
                  </a:lnTo>
                  <a:lnTo>
                    <a:pt x="786" y="293"/>
                  </a:lnTo>
                  <a:lnTo>
                    <a:pt x="739" y="247"/>
                  </a:lnTo>
                  <a:lnTo>
                    <a:pt x="662" y="185"/>
                  </a:lnTo>
                  <a:lnTo>
                    <a:pt x="662" y="139"/>
                  </a:lnTo>
                  <a:lnTo>
                    <a:pt x="662" y="123"/>
                  </a:lnTo>
                  <a:lnTo>
                    <a:pt x="616" y="108"/>
                  </a:lnTo>
                  <a:lnTo>
                    <a:pt x="601" y="108"/>
                  </a:lnTo>
                  <a:lnTo>
                    <a:pt x="585" y="93"/>
                  </a:lnTo>
                  <a:lnTo>
                    <a:pt x="585" y="77"/>
                  </a:lnTo>
                  <a:lnTo>
                    <a:pt x="585" y="62"/>
                  </a:lnTo>
                  <a:lnTo>
                    <a:pt x="570" y="62"/>
                  </a:lnTo>
                  <a:lnTo>
                    <a:pt x="570" y="77"/>
                  </a:lnTo>
                  <a:lnTo>
                    <a:pt x="554" y="46"/>
                  </a:lnTo>
                  <a:lnTo>
                    <a:pt x="539" y="62"/>
                  </a:lnTo>
                  <a:lnTo>
                    <a:pt x="524" y="31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357;p43">
              <a:extLst>
                <a:ext uri="{FF2B5EF4-FFF2-40B4-BE49-F238E27FC236}">
                  <a16:creationId xmlns:a16="http://schemas.microsoft.com/office/drawing/2014/main" id="{2065838A-8358-4ED9-8E9D-E02E332C0D33}"/>
                </a:ext>
              </a:extLst>
            </p:cNvPr>
            <p:cNvSpPr/>
            <p:nvPr/>
          </p:nvSpPr>
          <p:spPr>
            <a:xfrm>
              <a:off x="1974454" y="6126412"/>
              <a:ext cx="334385" cy="309883"/>
            </a:xfrm>
            <a:custGeom>
              <a:avLst/>
              <a:gdLst/>
              <a:ahLst/>
              <a:cxnLst/>
              <a:rect l="l" t="t" r="r" b="b"/>
              <a:pathLst>
                <a:path w="13216" h="14140" extrusionOk="0">
                  <a:moveTo>
                    <a:pt x="0" y="0"/>
                  </a:moveTo>
                  <a:cubicBezTo>
                    <a:pt x="385" y="4698"/>
                    <a:pt x="678" y="9427"/>
                    <a:pt x="1217" y="14078"/>
                  </a:cubicBezTo>
                  <a:lnTo>
                    <a:pt x="1540" y="13940"/>
                  </a:lnTo>
                  <a:lnTo>
                    <a:pt x="1833" y="13847"/>
                  </a:lnTo>
                  <a:lnTo>
                    <a:pt x="2095" y="13647"/>
                  </a:lnTo>
                  <a:lnTo>
                    <a:pt x="2388" y="13323"/>
                  </a:lnTo>
                  <a:lnTo>
                    <a:pt x="2572" y="13231"/>
                  </a:lnTo>
                  <a:lnTo>
                    <a:pt x="2680" y="13401"/>
                  </a:lnTo>
                  <a:lnTo>
                    <a:pt x="3019" y="13462"/>
                  </a:lnTo>
                  <a:lnTo>
                    <a:pt x="4190" y="13508"/>
                  </a:lnTo>
                  <a:lnTo>
                    <a:pt x="5021" y="13462"/>
                  </a:lnTo>
                  <a:lnTo>
                    <a:pt x="6115" y="13354"/>
                  </a:lnTo>
                  <a:lnTo>
                    <a:pt x="7085" y="13447"/>
                  </a:lnTo>
                  <a:lnTo>
                    <a:pt x="7624" y="13354"/>
                  </a:lnTo>
                  <a:lnTo>
                    <a:pt x="7794" y="13585"/>
                  </a:lnTo>
                  <a:lnTo>
                    <a:pt x="8009" y="13816"/>
                  </a:lnTo>
                  <a:lnTo>
                    <a:pt x="8656" y="14140"/>
                  </a:lnTo>
                  <a:lnTo>
                    <a:pt x="8980" y="14078"/>
                  </a:lnTo>
                  <a:lnTo>
                    <a:pt x="9118" y="13755"/>
                  </a:lnTo>
                  <a:lnTo>
                    <a:pt x="9411" y="13632"/>
                  </a:lnTo>
                  <a:lnTo>
                    <a:pt x="9966" y="13647"/>
                  </a:lnTo>
                  <a:lnTo>
                    <a:pt x="10428" y="13293"/>
                  </a:lnTo>
                  <a:lnTo>
                    <a:pt x="10566" y="13077"/>
                  </a:lnTo>
                  <a:lnTo>
                    <a:pt x="10397" y="12969"/>
                  </a:lnTo>
                  <a:lnTo>
                    <a:pt x="11259" y="12938"/>
                  </a:lnTo>
                  <a:lnTo>
                    <a:pt x="11367" y="13154"/>
                  </a:lnTo>
                  <a:lnTo>
                    <a:pt x="11398" y="13385"/>
                  </a:lnTo>
                  <a:lnTo>
                    <a:pt x="11552" y="13385"/>
                  </a:lnTo>
                  <a:lnTo>
                    <a:pt x="11814" y="13139"/>
                  </a:lnTo>
                  <a:lnTo>
                    <a:pt x="12122" y="12784"/>
                  </a:lnTo>
                  <a:lnTo>
                    <a:pt x="12276" y="12600"/>
                  </a:lnTo>
                  <a:lnTo>
                    <a:pt x="12291" y="13000"/>
                  </a:lnTo>
                  <a:lnTo>
                    <a:pt x="12430" y="13092"/>
                  </a:lnTo>
                  <a:lnTo>
                    <a:pt x="12784" y="12569"/>
                  </a:lnTo>
                  <a:lnTo>
                    <a:pt x="12892" y="12153"/>
                  </a:lnTo>
                  <a:lnTo>
                    <a:pt x="13031" y="11383"/>
                  </a:lnTo>
                  <a:lnTo>
                    <a:pt x="13215" y="11090"/>
                  </a:lnTo>
                  <a:lnTo>
                    <a:pt x="12738" y="11075"/>
                  </a:lnTo>
                  <a:lnTo>
                    <a:pt x="12168" y="11198"/>
                  </a:lnTo>
                  <a:lnTo>
                    <a:pt x="11044" y="11398"/>
                  </a:lnTo>
                  <a:lnTo>
                    <a:pt x="10474" y="11352"/>
                  </a:lnTo>
                  <a:lnTo>
                    <a:pt x="10135" y="11198"/>
                  </a:lnTo>
                  <a:lnTo>
                    <a:pt x="9673" y="10875"/>
                  </a:lnTo>
                  <a:lnTo>
                    <a:pt x="9134" y="10536"/>
                  </a:lnTo>
                  <a:lnTo>
                    <a:pt x="8872" y="10351"/>
                  </a:lnTo>
                  <a:lnTo>
                    <a:pt x="8579" y="10212"/>
                  </a:lnTo>
                  <a:lnTo>
                    <a:pt x="8287" y="10181"/>
                  </a:lnTo>
                  <a:lnTo>
                    <a:pt x="8240" y="10027"/>
                  </a:lnTo>
                  <a:lnTo>
                    <a:pt x="8040" y="9950"/>
                  </a:lnTo>
                  <a:lnTo>
                    <a:pt x="7902" y="9889"/>
                  </a:lnTo>
                  <a:lnTo>
                    <a:pt x="7794" y="9642"/>
                  </a:lnTo>
                  <a:lnTo>
                    <a:pt x="7594" y="9457"/>
                  </a:lnTo>
                  <a:lnTo>
                    <a:pt x="7286" y="9257"/>
                  </a:lnTo>
                  <a:lnTo>
                    <a:pt x="7101" y="9119"/>
                  </a:lnTo>
                  <a:lnTo>
                    <a:pt x="6962" y="9134"/>
                  </a:lnTo>
                  <a:lnTo>
                    <a:pt x="6562" y="8764"/>
                  </a:lnTo>
                  <a:lnTo>
                    <a:pt x="6100" y="8626"/>
                  </a:lnTo>
                  <a:lnTo>
                    <a:pt x="5745" y="8364"/>
                  </a:lnTo>
                  <a:lnTo>
                    <a:pt x="5345" y="8133"/>
                  </a:lnTo>
                  <a:lnTo>
                    <a:pt x="5160" y="7994"/>
                  </a:lnTo>
                  <a:lnTo>
                    <a:pt x="5083" y="7779"/>
                  </a:lnTo>
                  <a:lnTo>
                    <a:pt x="4929" y="7686"/>
                  </a:lnTo>
                  <a:lnTo>
                    <a:pt x="4729" y="7455"/>
                  </a:lnTo>
                  <a:lnTo>
                    <a:pt x="4513" y="7363"/>
                  </a:lnTo>
                  <a:lnTo>
                    <a:pt x="4498" y="6962"/>
                  </a:lnTo>
                  <a:lnTo>
                    <a:pt x="4421" y="6870"/>
                  </a:lnTo>
                  <a:lnTo>
                    <a:pt x="4251" y="6777"/>
                  </a:lnTo>
                  <a:lnTo>
                    <a:pt x="3928" y="6516"/>
                  </a:lnTo>
                  <a:lnTo>
                    <a:pt x="3512" y="6192"/>
                  </a:lnTo>
                  <a:lnTo>
                    <a:pt x="3450" y="6177"/>
                  </a:lnTo>
                  <a:lnTo>
                    <a:pt x="3450" y="6023"/>
                  </a:lnTo>
                  <a:lnTo>
                    <a:pt x="3250" y="5900"/>
                  </a:lnTo>
                  <a:lnTo>
                    <a:pt x="3096" y="5792"/>
                  </a:lnTo>
                  <a:lnTo>
                    <a:pt x="2957" y="5730"/>
                  </a:lnTo>
                  <a:lnTo>
                    <a:pt x="2696" y="5484"/>
                  </a:lnTo>
                  <a:lnTo>
                    <a:pt x="2696" y="5299"/>
                  </a:lnTo>
                  <a:lnTo>
                    <a:pt x="2572" y="5129"/>
                  </a:lnTo>
                  <a:lnTo>
                    <a:pt x="2619" y="4945"/>
                  </a:lnTo>
                  <a:lnTo>
                    <a:pt x="2418" y="4729"/>
                  </a:lnTo>
                  <a:lnTo>
                    <a:pt x="2403" y="4313"/>
                  </a:lnTo>
                  <a:lnTo>
                    <a:pt x="2218" y="4128"/>
                  </a:lnTo>
                  <a:lnTo>
                    <a:pt x="2003" y="3913"/>
                  </a:lnTo>
                  <a:lnTo>
                    <a:pt x="1802" y="3943"/>
                  </a:lnTo>
                  <a:lnTo>
                    <a:pt x="1463" y="4067"/>
                  </a:lnTo>
                  <a:lnTo>
                    <a:pt x="1140" y="4005"/>
                  </a:lnTo>
                  <a:lnTo>
                    <a:pt x="878" y="3913"/>
                  </a:lnTo>
                  <a:lnTo>
                    <a:pt x="616" y="3666"/>
                  </a:lnTo>
                  <a:lnTo>
                    <a:pt x="616" y="3435"/>
                  </a:lnTo>
                  <a:lnTo>
                    <a:pt x="616" y="3096"/>
                  </a:lnTo>
                  <a:lnTo>
                    <a:pt x="832" y="2742"/>
                  </a:lnTo>
                  <a:lnTo>
                    <a:pt x="1032" y="2542"/>
                  </a:lnTo>
                  <a:lnTo>
                    <a:pt x="1171" y="2172"/>
                  </a:lnTo>
                  <a:lnTo>
                    <a:pt x="1525" y="2095"/>
                  </a:lnTo>
                  <a:lnTo>
                    <a:pt x="1587" y="2419"/>
                  </a:lnTo>
                  <a:lnTo>
                    <a:pt x="1648" y="2419"/>
                  </a:lnTo>
                  <a:lnTo>
                    <a:pt x="1617" y="2095"/>
                  </a:lnTo>
                  <a:lnTo>
                    <a:pt x="1463" y="1802"/>
                  </a:lnTo>
                  <a:lnTo>
                    <a:pt x="1309" y="1448"/>
                  </a:lnTo>
                  <a:lnTo>
                    <a:pt x="1186" y="1479"/>
                  </a:lnTo>
                  <a:lnTo>
                    <a:pt x="1109" y="1233"/>
                  </a:lnTo>
                  <a:lnTo>
                    <a:pt x="955" y="1063"/>
                  </a:lnTo>
                  <a:lnTo>
                    <a:pt x="755" y="1032"/>
                  </a:lnTo>
                  <a:lnTo>
                    <a:pt x="801" y="863"/>
                  </a:lnTo>
                  <a:lnTo>
                    <a:pt x="647" y="786"/>
                  </a:lnTo>
                  <a:lnTo>
                    <a:pt x="478" y="601"/>
                  </a:lnTo>
                  <a:lnTo>
                    <a:pt x="385" y="355"/>
                  </a:lnTo>
                  <a:lnTo>
                    <a:pt x="62" y="4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0E1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358;p43">
              <a:extLst>
                <a:ext uri="{FF2B5EF4-FFF2-40B4-BE49-F238E27FC236}">
                  <a16:creationId xmlns:a16="http://schemas.microsoft.com/office/drawing/2014/main" id="{05808382-81F3-41A2-9D22-DCFD2A69D2E3}"/>
                </a:ext>
              </a:extLst>
            </p:cNvPr>
            <p:cNvSpPr/>
            <p:nvPr/>
          </p:nvSpPr>
          <p:spPr>
            <a:xfrm>
              <a:off x="2339986" y="6373157"/>
              <a:ext cx="82635" cy="30747"/>
            </a:xfrm>
            <a:custGeom>
              <a:avLst/>
              <a:gdLst/>
              <a:ahLst/>
              <a:cxnLst/>
              <a:rect l="l" t="t" r="r" b="b"/>
              <a:pathLst>
                <a:path w="3266" h="1403" extrusionOk="0">
                  <a:moveTo>
                    <a:pt x="3204" y="1"/>
                  </a:moveTo>
                  <a:lnTo>
                    <a:pt x="3035" y="155"/>
                  </a:lnTo>
                  <a:lnTo>
                    <a:pt x="2958" y="16"/>
                  </a:lnTo>
                  <a:lnTo>
                    <a:pt x="2866" y="47"/>
                  </a:lnTo>
                  <a:lnTo>
                    <a:pt x="2819" y="139"/>
                  </a:lnTo>
                  <a:lnTo>
                    <a:pt x="2403" y="124"/>
                  </a:lnTo>
                  <a:lnTo>
                    <a:pt x="2142" y="185"/>
                  </a:lnTo>
                  <a:lnTo>
                    <a:pt x="2018" y="355"/>
                  </a:lnTo>
                  <a:lnTo>
                    <a:pt x="1972" y="262"/>
                  </a:lnTo>
                  <a:lnTo>
                    <a:pt x="2049" y="185"/>
                  </a:lnTo>
                  <a:lnTo>
                    <a:pt x="1972" y="155"/>
                  </a:lnTo>
                  <a:lnTo>
                    <a:pt x="1911" y="262"/>
                  </a:lnTo>
                  <a:lnTo>
                    <a:pt x="1772" y="216"/>
                  </a:lnTo>
                  <a:lnTo>
                    <a:pt x="1680" y="139"/>
                  </a:lnTo>
                  <a:cubicBezTo>
                    <a:pt x="1680" y="139"/>
                    <a:pt x="1556" y="155"/>
                    <a:pt x="1525" y="201"/>
                  </a:cubicBezTo>
                  <a:cubicBezTo>
                    <a:pt x="1519" y="205"/>
                    <a:pt x="1512" y="207"/>
                    <a:pt x="1504" y="207"/>
                  </a:cubicBezTo>
                  <a:cubicBezTo>
                    <a:pt x="1459" y="207"/>
                    <a:pt x="1402" y="139"/>
                    <a:pt x="1402" y="139"/>
                  </a:cubicBezTo>
                  <a:lnTo>
                    <a:pt x="1310" y="170"/>
                  </a:lnTo>
                  <a:lnTo>
                    <a:pt x="1233" y="463"/>
                  </a:lnTo>
                  <a:lnTo>
                    <a:pt x="1233" y="324"/>
                  </a:lnTo>
                  <a:lnTo>
                    <a:pt x="1140" y="262"/>
                  </a:lnTo>
                  <a:cubicBezTo>
                    <a:pt x="1140" y="262"/>
                    <a:pt x="1063" y="386"/>
                    <a:pt x="1033" y="416"/>
                  </a:cubicBezTo>
                  <a:cubicBezTo>
                    <a:pt x="986" y="432"/>
                    <a:pt x="956" y="493"/>
                    <a:pt x="956" y="493"/>
                  </a:cubicBezTo>
                  <a:lnTo>
                    <a:pt x="848" y="386"/>
                  </a:lnTo>
                  <a:cubicBezTo>
                    <a:pt x="848" y="386"/>
                    <a:pt x="814" y="365"/>
                    <a:pt x="772" y="365"/>
                  </a:cubicBezTo>
                  <a:cubicBezTo>
                    <a:pt x="752" y="365"/>
                    <a:pt x="730" y="370"/>
                    <a:pt x="709" y="386"/>
                  </a:cubicBezTo>
                  <a:cubicBezTo>
                    <a:pt x="632" y="432"/>
                    <a:pt x="755" y="447"/>
                    <a:pt x="755" y="447"/>
                  </a:cubicBezTo>
                  <a:lnTo>
                    <a:pt x="817" y="524"/>
                  </a:lnTo>
                  <a:lnTo>
                    <a:pt x="771" y="678"/>
                  </a:lnTo>
                  <a:lnTo>
                    <a:pt x="540" y="632"/>
                  </a:lnTo>
                  <a:cubicBezTo>
                    <a:pt x="540" y="632"/>
                    <a:pt x="423" y="618"/>
                    <a:pt x="332" y="618"/>
                  </a:cubicBezTo>
                  <a:cubicBezTo>
                    <a:pt x="286" y="618"/>
                    <a:pt x="247" y="622"/>
                    <a:pt x="232" y="632"/>
                  </a:cubicBezTo>
                  <a:cubicBezTo>
                    <a:pt x="185" y="663"/>
                    <a:pt x="16" y="817"/>
                    <a:pt x="16" y="817"/>
                  </a:cubicBezTo>
                  <a:lnTo>
                    <a:pt x="1" y="1048"/>
                  </a:lnTo>
                  <a:lnTo>
                    <a:pt x="124" y="1140"/>
                  </a:lnTo>
                  <a:lnTo>
                    <a:pt x="293" y="1125"/>
                  </a:lnTo>
                  <a:lnTo>
                    <a:pt x="370" y="1325"/>
                  </a:lnTo>
                  <a:lnTo>
                    <a:pt x="494" y="1402"/>
                  </a:lnTo>
                  <a:lnTo>
                    <a:pt x="632" y="1294"/>
                  </a:lnTo>
                  <a:lnTo>
                    <a:pt x="817" y="1156"/>
                  </a:lnTo>
                  <a:lnTo>
                    <a:pt x="848" y="894"/>
                  </a:lnTo>
                  <a:lnTo>
                    <a:pt x="909" y="1063"/>
                  </a:lnTo>
                  <a:lnTo>
                    <a:pt x="956" y="956"/>
                  </a:lnTo>
                  <a:lnTo>
                    <a:pt x="1125" y="925"/>
                  </a:lnTo>
                  <a:lnTo>
                    <a:pt x="1264" y="863"/>
                  </a:lnTo>
                  <a:lnTo>
                    <a:pt x="1325" y="724"/>
                  </a:lnTo>
                  <a:lnTo>
                    <a:pt x="1387" y="724"/>
                  </a:lnTo>
                  <a:lnTo>
                    <a:pt x="1402" y="925"/>
                  </a:lnTo>
                  <a:lnTo>
                    <a:pt x="1510" y="848"/>
                  </a:lnTo>
                  <a:lnTo>
                    <a:pt x="1479" y="709"/>
                  </a:lnTo>
                  <a:lnTo>
                    <a:pt x="1710" y="447"/>
                  </a:lnTo>
                  <a:lnTo>
                    <a:pt x="1649" y="678"/>
                  </a:lnTo>
                  <a:lnTo>
                    <a:pt x="1741" y="771"/>
                  </a:lnTo>
                  <a:lnTo>
                    <a:pt x="1803" y="663"/>
                  </a:lnTo>
                  <a:lnTo>
                    <a:pt x="1849" y="786"/>
                  </a:lnTo>
                  <a:lnTo>
                    <a:pt x="1972" y="724"/>
                  </a:lnTo>
                  <a:lnTo>
                    <a:pt x="2080" y="663"/>
                  </a:lnTo>
                  <a:lnTo>
                    <a:pt x="2265" y="632"/>
                  </a:lnTo>
                  <a:lnTo>
                    <a:pt x="2342" y="509"/>
                  </a:lnTo>
                  <a:lnTo>
                    <a:pt x="2496" y="463"/>
                  </a:lnTo>
                  <a:lnTo>
                    <a:pt x="2542" y="370"/>
                  </a:lnTo>
                  <a:lnTo>
                    <a:pt x="2681" y="447"/>
                  </a:lnTo>
                  <a:lnTo>
                    <a:pt x="2742" y="601"/>
                  </a:lnTo>
                  <a:lnTo>
                    <a:pt x="2835" y="478"/>
                  </a:lnTo>
                  <a:lnTo>
                    <a:pt x="2927" y="447"/>
                  </a:lnTo>
                  <a:lnTo>
                    <a:pt x="3050" y="309"/>
                  </a:lnTo>
                  <a:lnTo>
                    <a:pt x="3266" y="78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359;p43">
              <a:extLst>
                <a:ext uri="{FF2B5EF4-FFF2-40B4-BE49-F238E27FC236}">
                  <a16:creationId xmlns:a16="http://schemas.microsoft.com/office/drawing/2014/main" id="{E09FDDEB-D399-4F28-B93D-6E74E54D1A1E}"/>
                </a:ext>
              </a:extLst>
            </p:cNvPr>
            <p:cNvSpPr/>
            <p:nvPr/>
          </p:nvSpPr>
          <p:spPr>
            <a:xfrm>
              <a:off x="2378192" y="6366407"/>
              <a:ext cx="5870" cy="3068"/>
            </a:xfrm>
            <a:custGeom>
              <a:avLst/>
              <a:gdLst/>
              <a:ahLst/>
              <a:cxnLst/>
              <a:rect l="l" t="t" r="r" b="b"/>
              <a:pathLst>
                <a:path w="232" h="140" extrusionOk="0">
                  <a:moveTo>
                    <a:pt x="93" y="1"/>
                  </a:moveTo>
                  <a:lnTo>
                    <a:pt x="0" y="16"/>
                  </a:lnTo>
                  <a:lnTo>
                    <a:pt x="77" y="139"/>
                  </a:lnTo>
                  <a:lnTo>
                    <a:pt x="170" y="139"/>
                  </a:lnTo>
                  <a:lnTo>
                    <a:pt x="231" y="31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360;p43">
              <a:extLst>
                <a:ext uri="{FF2B5EF4-FFF2-40B4-BE49-F238E27FC236}">
                  <a16:creationId xmlns:a16="http://schemas.microsoft.com/office/drawing/2014/main" id="{75DF6F72-AB6A-476B-B382-8493AC38CE18}"/>
                </a:ext>
              </a:extLst>
            </p:cNvPr>
            <p:cNvSpPr/>
            <p:nvPr/>
          </p:nvSpPr>
          <p:spPr>
            <a:xfrm>
              <a:off x="2387932" y="6361344"/>
              <a:ext cx="6629" cy="5763"/>
            </a:xfrm>
            <a:custGeom>
              <a:avLst/>
              <a:gdLst/>
              <a:ahLst/>
              <a:cxnLst/>
              <a:rect l="l" t="t" r="r" b="b"/>
              <a:pathLst>
                <a:path w="262" h="263" extrusionOk="0">
                  <a:moveTo>
                    <a:pt x="46" y="0"/>
                  </a:moveTo>
                  <a:cubicBezTo>
                    <a:pt x="16" y="0"/>
                    <a:pt x="0" y="77"/>
                    <a:pt x="0" y="77"/>
                  </a:cubicBezTo>
                  <a:lnTo>
                    <a:pt x="139" y="77"/>
                  </a:lnTo>
                  <a:lnTo>
                    <a:pt x="170" y="124"/>
                  </a:lnTo>
                  <a:lnTo>
                    <a:pt x="231" y="262"/>
                  </a:lnTo>
                  <a:lnTo>
                    <a:pt x="262" y="15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361;p43">
              <a:extLst>
                <a:ext uri="{FF2B5EF4-FFF2-40B4-BE49-F238E27FC236}">
                  <a16:creationId xmlns:a16="http://schemas.microsoft.com/office/drawing/2014/main" id="{42844563-078C-4C63-9B47-CFD300523B05}"/>
                </a:ext>
              </a:extLst>
            </p:cNvPr>
            <p:cNvSpPr/>
            <p:nvPr/>
          </p:nvSpPr>
          <p:spPr>
            <a:xfrm>
              <a:off x="2357140" y="6376532"/>
              <a:ext cx="2353" cy="2388"/>
            </a:xfrm>
            <a:custGeom>
              <a:avLst/>
              <a:gdLst/>
              <a:ahLst/>
              <a:cxnLst/>
              <a:rect l="l" t="t" r="r" b="b"/>
              <a:pathLst>
                <a:path w="93" h="109" extrusionOk="0">
                  <a:moveTo>
                    <a:pt x="93" y="1"/>
                  </a:moveTo>
                  <a:lnTo>
                    <a:pt x="0" y="62"/>
                  </a:lnTo>
                  <a:lnTo>
                    <a:pt x="77" y="10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364;p43">
              <a:extLst>
                <a:ext uri="{FF2B5EF4-FFF2-40B4-BE49-F238E27FC236}">
                  <a16:creationId xmlns:a16="http://schemas.microsoft.com/office/drawing/2014/main" id="{82640268-49DC-4D8B-A201-9165696486B5}"/>
                </a:ext>
              </a:extLst>
            </p:cNvPr>
            <p:cNvSpPr/>
            <p:nvPr/>
          </p:nvSpPr>
          <p:spPr>
            <a:xfrm>
              <a:off x="1455746" y="5206251"/>
              <a:ext cx="738527" cy="885075"/>
            </a:xfrm>
            <a:custGeom>
              <a:avLst/>
              <a:gdLst/>
              <a:ahLst/>
              <a:cxnLst/>
              <a:rect l="l" t="t" r="r" b="b"/>
              <a:pathLst>
                <a:path w="29189" h="40386" extrusionOk="0">
                  <a:moveTo>
                    <a:pt x="21210" y="0"/>
                  </a:moveTo>
                  <a:lnTo>
                    <a:pt x="21210" y="0"/>
                  </a:lnTo>
                  <a:cubicBezTo>
                    <a:pt x="15696" y="247"/>
                    <a:pt x="9951" y="878"/>
                    <a:pt x="4221" y="1494"/>
                  </a:cubicBezTo>
                  <a:lnTo>
                    <a:pt x="4282" y="2018"/>
                  </a:lnTo>
                  <a:lnTo>
                    <a:pt x="3281" y="2865"/>
                  </a:lnTo>
                  <a:lnTo>
                    <a:pt x="4005" y="3404"/>
                  </a:lnTo>
                  <a:lnTo>
                    <a:pt x="4252" y="4051"/>
                  </a:lnTo>
                  <a:lnTo>
                    <a:pt x="4513" y="5376"/>
                  </a:lnTo>
                  <a:lnTo>
                    <a:pt x="4591" y="6192"/>
                  </a:lnTo>
                  <a:lnTo>
                    <a:pt x="4267" y="6377"/>
                  </a:lnTo>
                  <a:lnTo>
                    <a:pt x="3528" y="6885"/>
                  </a:lnTo>
                  <a:lnTo>
                    <a:pt x="3574" y="7347"/>
                  </a:lnTo>
                  <a:lnTo>
                    <a:pt x="3728" y="7963"/>
                  </a:lnTo>
                  <a:lnTo>
                    <a:pt x="3851" y="8364"/>
                  </a:lnTo>
                  <a:lnTo>
                    <a:pt x="3713" y="8595"/>
                  </a:lnTo>
                  <a:lnTo>
                    <a:pt x="3959" y="8934"/>
                  </a:lnTo>
                  <a:lnTo>
                    <a:pt x="4005" y="9042"/>
                  </a:lnTo>
                  <a:lnTo>
                    <a:pt x="3050" y="10597"/>
                  </a:lnTo>
                  <a:lnTo>
                    <a:pt x="2419" y="11352"/>
                  </a:lnTo>
                  <a:lnTo>
                    <a:pt x="2527" y="11552"/>
                  </a:lnTo>
                  <a:lnTo>
                    <a:pt x="2634" y="12338"/>
                  </a:lnTo>
                  <a:lnTo>
                    <a:pt x="2373" y="12692"/>
                  </a:lnTo>
                  <a:lnTo>
                    <a:pt x="2142" y="13231"/>
                  </a:lnTo>
                  <a:lnTo>
                    <a:pt x="1987" y="13508"/>
                  </a:lnTo>
                  <a:lnTo>
                    <a:pt x="2018" y="14094"/>
                  </a:lnTo>
                  <a:lnTo>
                    <a:pt x="2527" y="14679"/>
                  </a:lnTo>
                  <a:lnTo>
                    <a:pt x="2865" y="15079"/>
                  </a:lnTo>
                  <a:lnTo>
                    <a:pt x="2958" y="15803"/>
                  </a:lnTo>
                  <a:lnTo>
                    <a:pt x="3343" y="16342"/>
                  </a:lnTo>
                  <a:lnTo>
                    <a:pt x="3482" y="16635"/>
                  </a:lnTo>
                  <a:lnTo>
                    <a:pt x="3482" y="16943"/>
                  </a:lnTo>
                  <a:lnTo>
                    <a:pt x="3096" y="17236"/>
                  </a:lnTo>
                  <a:lnTo>
                    <a:pt x="2557" y="17790"/>
                  </a:lnTo>
                  <a:lnTo>
                    <a:pt x="2419" y="18345"/>
                  </a:lnTo>
                  <a:lnTo>
                    <a:pt x="2511" y="18560"/>
                  </a:lnTo>
                  <a:lnTo>
                    <a:pt x="2681" y="19176"/>
                  </a:lnTo>
                  <a:lnTo>
                    <a:pt x="2588" y="19900"/>
                  </a:lnTo>
                  <a:lnTo>
                    <a:pt x="2388" y="20255"/>
                  </a:lnTo>
                  <a:lnTo>
                    <a:pt x="1880" y="20655"/>
                  </a:lnTo>
                  <a:lnTo>
                    <a:pt x="1448" y="21071"/>
                  </a:lnTo>
                  <a:lnTo>
                    <a:pt x="1156" y="21810"/>
                  </a:lnTo>
                  <a:lnTo>
                    <a:pt x="1140" y="22087"/>
                  </a:lnTo>
                  <a:lnTo>
                    <a:pt x="2357" y="22319"/>
                  </a:lnTo>
                  <a:lnTo>
                    <a:pt x="2280" y="22442"/>
                  </a:lnTo>
                  <a:lnTo>
                    <a:pt x="232" y="22396"/>
                  </a:lnTo>
                  <a:lnTo>
                    <a:pt x="16" y="22596"/>
                  </a:lnTo>
                  <a:lnTo>
                    <a:pt x="1" y="23289"/>
                  </a:lnTo>
                  <a:lnTo>
                    <a:pt x="78" y="24136"/>
                  </a:lnTo>
                  <a:lnTo>
                    <a:pt x="216" y="24767"/>
                  </a:lnTo>
                  <a:lnTo>
                    <a:pt x="339" y="25322"/>
                  </a:lnTo>
                  <a:lnTo>
                    <a:pt x="232" y="26185"/>
                  </a:lnTo>
                  <a:lnTo>
                    <a:pt x="139" y="26600"/>
                  </a:lnTo>
                  <a:lnTo>
                    <a:pt x="185" y="27555"/>
                  </a:lnTo>
                  <a:lnTo>
                    <a:pt x="386" y="28402"/>
                  </a:lnTo>
                  <a:lnTo>
                    <a:pt x="971" y="30174"/>
                  </a:lnTo>
                  <a:lnTo>
                    <a:pt x="1110" y="30682"/>
                  </a:lnTo>
                  <a:lnTo>
                    <a:pt x="1633" y="31283"/>
                  </a:lnTo>
                  <a:lnTo>
                    <a:pt x="1957" y="32422"/>
                  </a:lnTo>
                  <a:lnTo>
                    <a:pt x="2111" y="32715"/>
                  </a:lnTo>
                  <a:lnTo>
                    <a:pt x="3189" y="31883"/>
                  </a:lnTo>
                  <a:lnTo>
                    <a:pt x="3543" y="31452"/>
                  </a:lnTo>
                  <a:lnTo>
                    <a:pt x="4329" y="31360"/>
                  </a:lnTo>
                  <a:lnTo>
                    <a:pt x="5006" y="31036"/>
                  </a:lnTo>
                  <a:lnTo>
                    <a:pt x="5237" y="30836"/>
                  </a:lnTo>
                  <a:lnTo>
                    <a:pt x="5499" y="30944"/>
                  </a:lnTo>
                  <a:lnTo>
                    <a:pt x="5684" y="31806"/>
                  </a:lnTo>
                  <a:lnTo>
                    <a:pt x="5761" y="32915"/>
                  </a:lnTo>
                  <a:lnTo>
                    <a:pt x="5715" y="33655"/>
                  </a:lnTo>
                  <a:lnTo>
                    <a:pt x="6100" y="34887"/>
                  </a:lnTo>
                  <a:lnTo>
                    <a:pt x="6038" y="35303"/>
                  </a:lnTo>
                  <a:lnTo>
                    <a:pt x="5961" y="35719"/>
                  </a:lnTo>
                  <a:lnTo>
                    <a:pt x="5807" y="36211"/>
                  </a:lnTo>
                  <a:lnTo>
                    <a:pt x="6085" y="36843"/>
                  </a:lnTo>
                  <a:lnTo>
                    <a:pt x="6901" y="37736"/>
                  </a:lnTo>
                  <a:lnTo>
                    <a:pt x="8225" y="38953"/>
                  </a:lnTo>
                  <a:lnTo>
                    <a:pt x="9858" y="38830"/>
                  </a:lnTo>
                  <a:lnTo>
                    <a:pt x="13817" y="38352"/>
                  </a:lnTo>
                  <a:lnTo>
                    <a:pt x="15311" y="38229"/>
                  </a:lnTo>
                  <a:lnTo>
                    <a:pt x="15819" y="38522"/>
                  </a:lnTo>
                  <a:lnTo>
                    <a:pt x="16635" y="38861"/>
                  </a:lnTo>
                  <a:lnTo>
                    <a:pt x="17744" y="38922"/>
                  </a:lnTo>
                  <a:lnTo>
                    <a:pt x="18345" y="38922"/>
                  </a:lnTo>
                  <a:lnTo>
                    <a:pt x="19084" y="39307"/>
                  </a:lnTo>
                  <a:lnTo>
                    <a:pt x="19993" y="39446"/>
                  </a:lnTo>
                  <a:lnTo>
                    <a:pt x="20517" y="39677"/>
                  </a:lnTo>
                  <a:lnTo>
                    <a:pt x="20578" y="40139"/>
                  </a:lnTo>
                  <a:lnTo>
                    <a:pt x="21117" y="40077"/>
                  </a:lnTo>
                  <a:lnTo>
                    <a:pt x="20994" y="40355"/>
                  </a:lnTo>
                  <a:lnTo>
                    <a:pt x="21102" y="40386"/>
                  </a:lnTo>
                  <a:lnTo>
                    <a:pt x="21271" y="40093"/>
                  </a:lnTo>
                  <a:lnTo>
                    <a:pt x="21302" y="39646"/>
                  </a:lnTo>
                  <a:lnTo>
                    <a:pt x="21009" y="39431"/>
                  </a:lnTo>
                  <a:lnTo>
                    <a:pt x="20378" y="38645"/>
                  </a:lnTo>
                  <a:lnTo>
                    <a:pt x="19947" y="38014"/>
                  </a:lnTo>
                  <a:lnTo>
                    <a:pt x="19577" y="37397"/>
                  </a:lnTo>
                  <a:lnTo>
                    <a:pt x="19207" y="36612"/>
                  </a:lnTo>
                  <a:lnTo>
                    <a:pt x="18884" y="36104"/>
                  </a:lnTo>
                  <a:lnTo>
                    <a:pt x="18622" y="35703"/>
                  </a:lnTo>
                  <a:lnTo>
                    <a:pt x="18468" y="35734"/>
                  </a:lnTo>
                  <a:lnTo>
                    <a:pt x="18314" y="35934"/>
                  </a:lnTo>
                  <a:lnTo>
                    <a:pt x="18114" y="36258"/>
                  </a:lnTo>
                  <a:lnTo>
                    <a:pt x="17837" y="35842"/>
                  </a:lnTo>
                  <a:lnTo>
                    <a:pt x="17837" y="35842"/>
                  </a:lnTo>
                  <a:lnTo>
                    <a:pt x="18098" y="35888"/>
                  </a:lnTo>
                  <a:lnTo>
                    <a:pt x="18283" y="35549"/>
                  </a:lnTo>
                  <a:lnTo>
                    <a:pt x="18437" y="35549"/>
                  </a:lnTo>
                  <a:lnTo>
                    <a:pt x="18838" y="35580"/>
                  </a:lnTo>
                  <a:lnTo>
                    <a:pt x="18838" y="35411"/>
                  </a:lnTo>
                  <a:lnTo>
                    <a:pt x="17683" y="32407"/>
                  </a:lnTo>
                  <a:lnTo>
                    <a:pt x="17760" y="32099"/>
                  </a:lnTo>
                  <a:lnTo>
                    <a:pt x="17636" y="31914"/>
                  </a:lnTo>
                  <a:lnTo>
                    <a:pt x="17452" y="31868"/>
                  </a:lnTo>
                  <a:lnTo>
                    <a:pt x="17421" y="31729"/>
                  </a:lnTo>
                  <a:lnTo>
                    <a:pt x="17636" y="31468"/>
                  </a:lnTo>
                  <a:lnTo>
                    <a:pt x="17729" y="31005"/>
                  </a:lnTo>
                  <a:lnTo>
                    <a:pt x="17513" y="30497"/>
                  </a:lnTo>
                  <a:lnTo>
                    <a:pt x="17590" y="29927"/>
                  </a:lnTo>
                  <a:lnTo>
                    <a:pt x="17729" y="29327"/>
                  </a:lnTo>
                  <a:lnTo>
                    <a:pt x="17914" y="28788"/>
                  </a:lnTo>
                  <a:lnTo>
                    <a:pt x="18129" y="28094"/>
                  </a:lnTo>
                  <a:lnTo>
                    <a:pt x="18453" y="27679"/>
                  </a:lnTo>
                  <a:lnTo>
                    <a:pt x="18946" y="27278"/>
                  </a:lnTo>
                  <a:lnTo>
                    <a:pt x="20055" y="26647"/>
                  </a:lnTo>
                  <a:lnTo>
                    <a:pt x="20239" y="26462"/>
                  </a:lnTo>
                  <a:cubicBezTo>
                    <a:pt x="20239" y="26462"/>
                    <a:pt x="20101" y="26446"/>
                    <a:pt x="20085" y="26354"/>
                  </a:cubicBezTo>
                  <a:cubicBezTo>
                    <a:pt x="20055" y="26262"/>
                    <a:pt x="19731" y="26107"/>
                    <a:pt x="19731" y="26107"/>
                  </a:cubicBezTo>
                  <a:lnTo>
                    <a:pt x="19531" y="25892"/>
                  </a:lnTo>
                  <a:lnTo>
                    <a:pt x="19269" y="25353"/>
                  </a:lnTo>
                  <a:lnTo>
                    <a:pt x="19069" y="24583"/>
                  </a:lnTo>
                  <a:lnTo>
                    <a:pt x="19130" y="24598"/>
                  </a:lnTo>
                  <a:lnTo>
                    <a:pt x="19885" y="25892"/>
                  </a:lnTo>
                  <a:lnTo>
                    <a:pt x="20193" y="26246"/>
                  </a:lnTo>
                  <a:lnTo>
                    <a:pt x="20594" y="26231"/>
                  </a:lnTo>
                  <a:lnTo>
                    <a:pt x="21148" y="25923"/>
                  </a:lnTo>
                  <a:lnTo>
                    <a:pt x="21533" y="25507"/>
                  </a:lnTo>
                  <a:cubicBezTo>
                    <a:pt x="21533" y="25507"/>
                    <a:pt x="22165" y="24860"/>
                    <a:pt x="22149" y="24737"/>
                  </a:cubicBezTo>
                  <a:cubicBezTo>
                    <a:pt x="22118" y="24598"/>
                    <a:pt x="22272" y="24013"/>
                    <a:pt x="22272" y="24013"/>
                  </a:cubicBezTo>
                  <a:lnTo>
                    <a:pt x="22349" y="23289"/>
                  </a:lnTo>
                  <a:lnTo>
                    <a:pt x="22272" y="22503"/>
                  </a:lnTo>
                  <a:lnTo>
                    <a:pt x="22457" y="21702"/>
                  </a:lnTo>
                  <a:lnTo>
                    <a:pt x="22519" y="20809"/>
                  </a:lnTo>
                  <a:lnTo>
                    <a:pt x="22611" y="20332"/>
                  </a:lnTo>
                  <a:lnTo>
                    <a:pt x="22411" y="20162"/>
                  </a:lnTo>
                  <a:lnTo>
                    <a:pt x="22396" y="19592"/>
                  </a:lnTo>
                  <a:lnTo>
                    <a:pt x="22889" y="18545"/>
                  </a:lnTo>
                  <a:lnTo>
                    <a:pt x="23320" y="17913"/>
                  </a:lnTo>
                  <a:lnTo>
                    <a:pt x="23751" y="17729"/>
                  </a:lnTo>
                  <a:lnTo>
                    <a:pt x="24121" y="17020"/>
                  </a:lnTo>
                  <a:lnTo>
                    <a:pt x="24152" y="16697"/>
                  </a:lnTo>
                  <a:lnTo>
                    <a:pt x="24691" y="16235"/>
                  </a:lnTo>
                  <a:lnTo>
                    <a:pt x="25168" y="15926"/>
                  </a:lnTo>
                  <a:lnTo>
                    <a:pt x="25938" y="15033"/>
                  </a:lnTo>
                  <a:lnTo>
                    <a:pt x="26339" y="14972"/>
                  </a:lnTo>
                  <a:lnTo>
                    <a:pt x="26354" y="14864"/>
                  </a:lnTo>
                  <a:lnTo>
                    <a:pt x="26601" y="14818"/>
                  </a:lnTo>
                  <a:lnTo>
                    <a:pt x="26570" y="14633"/>
                  </a:lnTo>
                  <a:lnTo>
                    <a:pt x="26631" y="14417"/>
                  </a:lnTo>
                  <a:lnTo>
                    <a:pt x="27001" y="14432"/>
                  </a:lnTo>
                  <a:lnTo>
                    <a:pt x="27016" y="13909"/>
                  </a:lnTo>
                  <a:lnTo>
                    <a:pt x="27540" y="13431"/>
                  </a:lnTo>
                  <a:lnTo>
                    <a:pt x="27802" y="12969"/>
                  </a:lnTo>
                  <a:lnTo>
                    <a:pt x="28110" y="12923"/>
                  </a:lnTo>
                  <a:lnTo>
                    <a:pt x="28264" y="12769"/>
                  </a:lnTo>
                  <a:lnTo>
                    <a:pt x="28634" y="12754"/>
                  </a:lnTo>
                  <a:lnTo>
                    <a:pt x="28572" y="12569"/>
                  </a:lnTo>
                  <a:lnTo>
                    <a:pt x="28372" y="12399"/>
                  </a:lnTo>
                  <a:lnTo>
                    <a:pt x="28526" y="12292"/>
                  </a:lnTo>
                  <a:lnTo>
                    <a:pt x="28480" y="11722"/>
                  </a:lnTo>
                  <a:lnTo>
                    <a:pt x="28942" y="11691"/>
                  </a:lnTo>
                  <a:lnTo>
                    <a:pt x="28973" y="11906"/>
                  </a:lnTo>
                  <a:lnTo>
                    <a:pt x="29142" y="11752"/>
                  </a:lnTo>
                  <a:lnTo>
                    <a:pt x="29065" y="11414"/>
                  </a:lnTo>
                  <a:lnTo>
                    <a:pt x="28741" y="11275"/>
                  </a:lnTo>
                  <a:lnTo>
                    <a:pt x="28818" y="11013"/>
                  </a:lnTo>
                  <a:lnTo>
                    <a:pt x="28695" y="10797"/>
                  </a:lnTo>
                  <a:lnTo>
                    <a:pt x="28572" y="10443"/>
                  </a:lnTo>
                  <a:lnTo>
                    <a:pt x="28572" y="10443"/>
                  </a:lnTo>
                  <a:lnTo>
                    <a:pt x="28757" y="10536"/>
                  </a:lnTo>
                  <a:lnTo>
                    <a:pt x="28834" y="10212"/>
                  </a:lnTo>
                  <a:lnTo>
                    <a:pt x="28988" y="9719"/>
                  </a:lnTo>
                  <a:lnTo>
                    <a:pt x="29034" y="9288"/>
                  </a:lnTo>
                  <a:lnTo>
                    <a:pt x="29111" y="8965"/>
                  </a:lnTo>
                  <a:lnTo>
                    <a:pt x="29111" y="8703"/>
                  </a:lnTo>
                  <a:lnTo>
                    <a:pt x="29065" y="8441"/>
                  </a:lnTo>
                  <a:lnTo>
                    <a:pt x="29188" y="8164"/>
                  </a:lnTo>
                  <a:lnTo>
                    <a:pt x="29080" y="8040"/>
                  </a:lnTo>
                  <a:lnTo>
                    <a:pt x="28973" y="7655"/>
                  </a:lnTo>
                  <a:lnTo>
                    <a:pt x="28957" y="7178"/>
                  </a:lnTo>
                  <a:lnTo>
                    <a:pt x="29034" y="7039"/>
                  </a:lnTo>
                  <a:lnTo>
                    <a:pt x="28818" y="6916"/>
                  </a:lnTo>
                  <a:lnTo>
                    <a:pt x="28326" y="6423"/>
                  </a:lnTo>
                  <a:lnTo>
                    <a:pt x="27956" y="6346"/>
                  </a:lnTo>
                  <a:lnTo>
                    <a:pt x="27633" y="6269"/>
                  </a:lnTo>
                  <a:lnTo>
                    <a:pt x="26801" y="6423"/>
                  </a:lnTo>
                  <a:lnTo>
                    <a:pt x="26308" y="6254"/>
                  </a:lnTo>
                  <a:lnTo>
                    <a:pt x="26046" y="6362"/>
                  </a:lnTo>
                  <a:lnTo>
                    <a:pt x="25569" y="6346"/>
                  </a:lnTo>
                  <a:lnTo>
                    <a:pt x="25507" y="6485"/>
                  </a:lnTo>
                  <a:lnTo>
                    <a:pt x="25276" y="6285"/>
                  </a:lnTo>
                  <a:lnTo>
                    <a:pt x="25060" y="6362"/>
                  </a:lnTo>
                  <a:lnTo>
                    <a:pt x="24768" y="6192"/>
                  </a:lnTo>
                  <a:lnTo>
                    <a:pt x="24521" y="5869"/>
                  </a:lnTo>
                  <a:lnTo>
                    <a:pt x="24152" y="5468"/>
                  </a:lnTo>
                  <a:lnTo>
                    <a:pt x="23643" y="4960"/>
                  </a:lnTo>
                  <a:lnTo>
                    <a:pt x="23505" y="4852"/>
                  </a:lnTo>
                  <a:lnTo>
                    <a:pt x="23458" y="4868"/>
                  </a:lnTo>
                  <a:lnTo>
                    <a:pt x="23366" y="4698"/>
                  </a:lnTo>
                  <a:lnTo>
                    <a:pt x="23058" y="4298"/>
                  </a:lnTo>
                  <a:lnTo>
                    <a:pt x="22827" y="4344"/>
                  </a:lnTo>
                  <a:lnTo>
                    <a:pt x="22750" y="4144"/>
                  </a:lnTo>
                  <a:lnTo>
                    <a:pt x="22519" y="4097"/>
                  </a:lnTo>
                  <a:lnTo>
                    <a:pt x="22488" y="3974"/>
                  </a:lnTo>
                  <a:lnTo>
                    <a:pt x="22242" y="4082"/>
                  </a:lnTo>
                  <a:lnTo>
                    <a:pt x="22088" y="3728"/>
                  </a:lnTo>
                  <a:lnTo>
                    <a:pt x="21903" y="3712"/>
                  </a:lnTo>
                  <a:lnTo>
                    <a:pt x="21441" y="2573"/>
                  </a:lnTo>
                  <a:lnTo>
                    <a:pt x="21102" y="2049"/>
                  </a:lnTo>
                  <a:lnTo>
                    <a:pt x="20963" y="1263"/>
                  </a:lnTo>
                  <a:lnTo>
                    <a:pt x="20948" y="678"/>
                  </a:lnTo>
                  <a:lnTo>
                    <a:pt x="21102" y="324"/>
                  </a:lnTo>
                  <a:lnTo>
                    <a:pt x="21056" y="247"/>
                  </a:lnTo>
                  <a:lnTo>
                    <a:pt x="21210" y="0"/>
                  </a:lnTo>
                  <a:close/>
                </a:path>
              </a:pathLst>
            </a:custGeom>
            <a:solidFill>
              <a:srgbClr val="FFF0E1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739;p43">
              <a:extLst>
                <a:ext uri="{FF2B5EF4-FFF2-40B4-BE49-F238E27FC236}">
                  <a16:creationId xmlns:a16="http://schemas.microsoft.com/office/drawing/2014/main" id="{DD76AE9F-AEA6-46CA-B656-AB0C746B8E04}"/>
                </a:ext>
              </a:extLst>
            </p:cNvPr>
            <p:cNvSpPr/>
            <p:nvPr/>
          </p:nvSpPr>
          <p:spPr>
            <a:xfrm>
              <a:off x="2130337" y="2399177"/>
              <a:ext cx="467674" cy="637321"/>
            </a:xfrm>
            <a:custGeom>
              <a:avLst/>
              <a:gdLst/>
              <a:ahLst/>
              <a:cxnLst/>
              <a:rect l="l" t="t" r="r" b="b"/>
              <a:pathLst>
                <a:path w="18484" h="29081" extrusionOk="0">
                  <a:moveTo>
                    <a:pt x="18360" y="1"/>
                  </a:moveTo>
                  <a:lnTo>
                    <a:pt x="10058" y="62"/>
                  </a:lnTo>
                  <a:lnTo>
                    <a:pt x="9349" y="16"/>
                  </a:lnTo>
                  <a:lnTo>
                    <a:pt x="8780" y="756"/>
                  </a:lnTo>
                  <a:lnTo>
                    <a:pt x="8086" y="586"/>
                  </a:lnTo>
                  <a:lnTo>
                    <a:pt x="6900" y="401"/>
                  </a:lnTo>
                  <a:lnTo>
                    <a:pt x="5730" y="540"/>
                  </a:lnTo>
                  <a:lnTo>
                    <a:pt x="5653" y="894"/>
                  </a:lnTo>
                  <a:lnTo>
                    <a:pt x="5006" y="771"/>
                  </a:lnTo>
                  <a:lnTo>
                    <a:pt x="4682" y="632"/>
                  </a:lnTo>
                  <a:lnTo>
                    <a:pt x="4390" y="694"/>
                  </a:lnTo>
                  <a:lnTo>
                    <a:pt x="4220" y="1295"/>
                  </a:lnTo>
                  <a:cubicBezTo>
                    <a:pt x="4220" y="1295"/>
                    <a:pt x="4251" y="1942"/>
                    <a:pt x="4190" y="2034"/>
                  </a:cubicBezTo>
                  <a:cubicBezTo>
                    <a:pt x="4128" y="2111"/>
                    <a:pt x="3912" y="2434"/>
                    <a:pt x="3912" y="2434"/>
                  </a:cubicBezTo>
                  <a:lnTo>
                    <a:pt x="3342" y="3790"/>
                  </a:lnTo>
                  <a:lnTo>
                    <a:pt x="3219" y="5207"/>
                  </a:lnTo>
                  <a:cubicBezTo>
                    <a:pt x="3296" y="5792"/>
                    <a:pt x="3404" y="6393"/>
                    <a:pt x="2880" y="6547"/>
                  </a:cubicBezTo>
                  <a:cubicBezTo>
                    <a:pt x="2942" y="6670"/>
                    <a:pt x="2850" y="6793"/>
                    <a:pt x="2880" y="6870"/>
                  </a:cubicBezTo>
                  <a:cubicBezTo>
                    <a:pt x="3081" y="7363"/>
                    <a:pt x="2495" y="7579"/>
                    <a:pt x="2326" y="7918"/>
                  </a:cubicBezTo>
                  <a:cubicBezTo>
                    <a:pt x="2203" y="8657"/>
                    <a:pt x="1925" y="9504"/>
                    <a:pt x="1848" y="9982"/>
                  </a:cubicBezTo>
                  <a:cubicBezTo>
                    <a:pt x="1848" y="10558"/>
                    <a:pt x="1659" y="10633"/>
                    <a:pt x="1450" y="10633"/>
                  </a:cubicBezTo>
                  <a:cubicBezTo>
                    <a:pt x="1414" y="10633"/>
                    <a:pt x="1377" y="10631"/>
                    <a:pt x="1340" y="10628"/>
                  </a:cubicBezTo>
                  <a:lnTo>
                    <a:pt x="1063" y="12600"/>
                  </a:lnTo>
                  <a:lnTo>
                    <a:pt x="1494" y="13124"/>
                  </a:lnTo>
                  <a:cubicBezTo>
                    <a:pt x="847" y="14017"/>
                    <a:pt x="462" y="13971"/>
                    <a:pt x="0" y="14202"/>
                  </a:cubicBezTo>
                  <a:lnTo>
                    <a:pt x="62" y="14541"/>
                  </a:lnTo>
                  <a:lnTo>
                    <a:pt x="139" y="15542"/>
                  </a:lnTo>
                  <a:lnTo>
                    <a:pt x="401" y="15788"/>
                  </a:lnTo>
                  <a:lnTo>
                    <a:pt x="647" y="16558"/>
                  </a:lnTo>
                  <a:cubicBezTo>
                    <a:pt x="616" y="17175"/>
                    <a:pt x="570" y="17791"/>
                    <a:pt x="539" y="18407"/>
                  </a:cubicBezTo>
                  <a:lnTo>
                    <a:pt x="431" y="19423"/>
                  </a:lnTo>
                  <a:cubicBezTo>
                    <a:pt x="801" y="19778"/>
                    <a:pt x="1494" y="20332"/>
                    <a:pt x="1525" y="20486"/>
                  </a:cubicBezTo>
                  <a:lnTo>
                    <a:pt x="1525" y="21225"/>
                  </a:lnTo>
                  <a:cubicBezTo>
                    <a:pt x="1802" y="21503"/>
                    <a:pt x="2126" y="21687"/>
                    <a:pt x="1972" y="22072"/>
                  </a:cubicBezTo>
                  <a:cubicBezTo>
                    <a:pt x="1925" y="22966"/>
                    <a:pt x="2603" y="22519"/>
                    <a:pt x="1879" y="23228"/>
                  </a:cubicBezTo>
                  <a:lnTo>
                    <a:pt x="2141" y="23798"/>
                  </a:lnTo>
                  <a:lnTo>
                    <a:pt x="2095" y="24537"/>
                  </a:lnTo>
                  <a:lnTo>
                    <a:pt x="2095" y="24537"/>
                  </a:lnTo>
                  <a:lnTo>
                    <a:pt x="3419" y="24321"/>
                  </a:lnTo>
                  <a:lnTo>
                    <a:pt x="4575" y="24275"/>
                  </a:lnTo>
                  <a:lnTo>
                    <a:pt x="5545" y="24229"/>
                  </a:lnTo>
                  <a:lnTo>
                    <a:pt x="6331" y="24429"/>
                  </a:lnTo>
                  <a:cubicBezTo>
                    <a:pt x="6509" y="24613"/>
                    <a:pt x="6623" y="24672"/>
                    <a:pt x="6710" y="24672"/>
                  </a:cubicBezTo>
                  <a:cubicBezTo>
                    <a:pt x="6866" y="24672"/>
                    <a:pt x="6942" y="24486"/>
                    <a:pt x="7165" y="24486"/>
                  </a:cubicBezTo>
                  <a:cubicBezTo>
                    <a:pt x="7205" y="24486"/>
                    <a:pt x="7250" y="24492"/>
                    <a:pt x="7301" y="24506"/>
                  </a:cubicBezTo>
                  <a:cubicBezTo>
                    <a:pt x="7566" y="24798"/>
                    <a:pt x="7706" y="24944"/>
                    <a:pt x="7994" y="24944"/>
                  </a:cubicBezTo>
                  <a:cubicBezTo>
                    <a:pt x="8192" y="24944"/>
                    <a:pt x="8461" y="24875"/>
                    <a:pt x="8887" y="24737"/>
                  </a:cubicBezTo>
                  <a:cubicBezTo>
                    <a:pt x="8995" y="24799"/>
                    <a:pt x="9180" y="24768"/>
                    <a:pt x="9134" y="25076"/>
                  </a:cubicBezTo>
                  <a:cubicBezTo>
                    <a:pt x="9303" y="25369"/>
                    <a:pt x="9596" y="25569"/>
                    <a:pt x="10120" y="25584"/>
                  </a:cubicBezTo>
                  <a:lnTo>
                    <a:pt x="11460" y="25569"/>
                  </a:lnTo>
                  <a:lnTo>
                    <a:pt x="12569" y="25569"/>
                  </a:lnTo>
                  <a:cubicBezTo>
                    <a:pt x="12646" y="25985"/>
                    <a:pt x="12507" y="26508"/>
                    <a:pt x="12907" y="26786"/>
                  </a:cubicBezTo>
                  <a:cubicBezTo>
                    <a:pt x="13431" y="27063"/>
                    <a:pt x="14417" y="26878"/>
                    <a:pt x="13755" y="28064"/>
                  </a:cubicBezTo>
                  <a:cubicBezTo>
                    <a:pt x="13801" y="28172"/>
                    <a:pt x="13739" y="28403"/>
                    <a:pt x="13785" y="28557"/>
                  </a:cubicBezTo>
                  <a:cubicBezTo>
                    <a:pt x="13832" y="28696"/>
                    <a:pt x="13909" y="28819"/>
                    <a:pt x="13924" y="28973"/>
                  </a:cubicBezTo>
                  <a:lnTo>
                    <a:pt x="16296" y="29081"/>
                  </a:lnTo>
                  <a:cubicBezTo>
                    <a:pt x="17251" y="24275"/>
                    <a:pt x="17867" y="19454"/>
                    <a:pt x="18483" y="14649"/>
                  </a:cubicBezTo>
                  <a:lnTo>
                    <a:pt x="18360" y="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" name="Gráfico 51">
              <a:extLst>
                <a:ext uri="{FF2B5EF4-FFF2-40B4-BE49-F238E27FC236}">
                  <a16:creationId xmlns:a16="http://schemas.microsoft.com/office/drawing/2014/main" id="{FF13D79A-671B-48E5-A709-E8707C6CC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83533" y="5703237"/>
              <a:ext cx="421260" cy="423174"/>
            </a:xfrm>
            <a:prstGeom prst="rect">
              <a:avLst/>
            </a:prstGeom>
          </p:spPr>
        </p:pic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id="{C436FD6F-8890-4FCF-A319-11084555DE25}"/>
              </a:ext>
            </a:extLst>
          </p:cNvPr>
          <p:cNvSpPr txBox="1"/>
          <p:nvPr/>
        </p:nvSpPr>
        <p:spPr>
          <a:xfrm>
            <a:off x="215371" y="3703642"/>
            <a:ext cx="1776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Patagonia Norte</a:t>
            </a:r>
          </a:p>
          <a:p>
            <a:r>
              <a:rPr lang="es-AR" sz="16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Asistencia SGR: 6%</a:t>
            </a:r>
          </a:p>
          <a:p>
            <a:r>
              <a:rPr lang="es-AR" sz="16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PyMEs: 4%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F9B0FD4-1757-4E39-9777-78F74DB60365}"/>
              </a:ext>
            </a:extLst>
          </p:cNvPr>
          <p:cNvSpPr txBox="1"/>
          <p:nvPr/>
        </p:nvSpPr>
        <p:spPr>
          <a:xfrm>
            <a:off x="381452" y="5274717"/>
            <a:ext cx="1776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Patagonia Sur</a:t>
            </a:r>
          </a:p>
          <a:p>
            <a:r>
              <a:rPr lang="es-AR" sz="16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Asistencia SGR: 2%</a:t>
            </a:r>
          </a:p>
          <a:p>
            <a:r>
              <a:rPr lang="es-AR" sz="16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PyMEs: 2%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575FE670-596E-4CF9-BF50-DE0FEDC35119}"/>
              </a:ext>
            </a:extLst>
          </p:cNvPr>
          <p:cNvSpPr txBox="1"/>
          <p:nvPr/>
        </p:nvSpPr>
        <p:spPr>
          <a:xfrm>
            <a:off x="3125063" y="4537863"/>
            <a:ext cx="1892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Centro</a:t>
            </a:r>
          </a:p>
          <a:p>
            <a:r>
              <a:rPr lang="es-AR" sz="16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Asistencia SGR: 55%</a:t>
            </a:r>
          </a:p>
          <a:p>
            <a:r>
              <a:rPr lang="es-AR" sz="16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PyMEs: 63%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5654C5F-C5C9-4293-A863-BCFF4F7C7794}"/>
              </a:ext>
            </a:extLst>
          </p:cNvPr>
          <p:cNvSpPr txBox="1"/>
          <p:nvPr/>
        </p:nvSpPr>
        <p:spPr>
          <a:xfrm>
            <a:off x="3979365" y="987280"/>
            <a:ext cx="1892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NEA</a:t>
            </a:r>
          </a:p>
          <a:p>
            <a:r>
              <a:rPr lang="es-AR" sz="16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Asistencia SGR: 23%</a:t>
            </a:r>
          </a:p>
          <a:p>
            <a:r>
              <a:rPr lang="es-AR" sz="16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PyMEs: 20%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3459E4D0-DBE4-4AB0-82A9-713FB28DA9E3}"/>
              </a:ext>
            </a:extLst>
          </p:cNvPr>
          <p:cNvSpPr txBox="1"/>
          <p:nvPr/>
        </p:nvSpPr>
        <p:spPr>
          <a:xfrm>
            <a:off x="800517" y="1169104"/>
            <a:ext cx="1892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NOA</a:t>
            </a:r>
          </a:p>
          <a:p>
            <a:r>
              <a:rPr lang="es-AR" sz="16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Asistencia SGR: 7%</a:t>
            </a:r>
          </a:p>
          <a:p>
            <a:r>
              <a:rPr lang="es-AR" sz="16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PyMEs: 5%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DDC69E8-EFB2-497F-AEFE-BEDA7947B897}"/>
              </a:ext>
            </a:extLst>
          </p:cNvPr>
          <p:cNvSpPr txBox="1"/>
          <p:nvPr/>
        </p:nvSpPr>
        <p:spPr>
          <a:xfrm>
            <a:off x="251478" y="2581205"/>
            <a:ext cx="1892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CUYO</a:t>
            </a:r>
          </a:p>
          <a:p>
            <a:r>
              <a:rPr lang="es-AR" sz="16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Asistencia SGR: 7%</a:t>
            </a:r>
          </a:p>
          <a:p>
            <a:r>
              <a:rPr lang="es-AR" sz="16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PyMEs: 6%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C9A0186D-6DB5-48B6-8BCA-953F43412D21}"/>
              </a:ext>
            </a:extLst>
          </p:cNvPr>
          <p:cNvSpPr txBox="1"/>
          <p:nvPr/>
        </p:nvSpPr>
        <p:spPr>
          <a:xfrm>
            <a:off x="9338627" y="6393337"/>
            <a:ext cx="3066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i="1" dirty="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2" charset="0"/>
                <a:cs typeface="Archivo Black" pitchFamily="2" charset="0"/>
              </a:rPr>
              <a:t>A precios constantes de julio 2025</a:t>
            </a:r>
            <a:endParaRPr lang="es-ES" sz="1400" i="1" dirty="0">
              <a:solidFill>
                <a:schemeClr val="bg1">
                  <a:lumMod val="50000"/>
                </a:schemeClr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76DC90C-4ABD-4545-B509-377E23FC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19" y="1960820"/>
            <a:ext cx="7740306" cy="39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CD5B0A9-EA4B-4FA6-A0B2-4574058A5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735417"/>
              </p:ext>
            </p:extLst>
          </p:nvPr>
        </p:nvGraphicFramePr>
        <p:xfrm>
          <a:off x="1190624" y="1466850"/>
          <a:ext cx="8982075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6EEE29-47B2-40F1-B8D2-169740A6886E}"/>
              </a:ext>
            </a:extLst>
          </p:cNvPr>
          <p:cNvSpPr txBox="1"/>
          <p:nvPr/>
        </p:nvSpPr>
        <p:spPr>
          <a:xfrm>
            <a:off x="1582353" y="143411"/>
            <a:ext cx="6407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Otras herramientas para la expansión de garantías</a:t>
            </a:r>
            <a:endParaRPr lang="es-ES" sz="4000" b="1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C44F54B-056D-4246-A3E7-2E73DA7C4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889468"/>
              </p:ext>
            </p:extLst>
          </p:nvPr>
        </p:nvGraphicFramePr>
        <p:xfrm>
          <a:off x="1023620" y="1610360"/>
          <a:ext cx="10690860" cy="523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94BAEFF-A071-4773-8189-57902BCB5C06}"/>
              </a:ext>
            </a:extLst>
          </p:cNvPr>
          <p:cNvSpPr txBox="1"/>
          <p:nvPr/>
        </p:nvSpPr>
        <p:spPr>
          <a:xfrm>
            <a:off x="1544253" y="86261"/>
            <a:ext cx="6407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Otras herramientas para la expansión de garantías</a:t>
            </a:r>
            <a:endParaRPr lang="es-ES" sz="4000" b="1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00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6016FEE-F232-4F6E-8EFB-565FD4FBD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066744"/>
              </p:ext>
            </p:extLst>
          </p:nvPr>
        </p:nvGraphicFramePr>
        <p:xfrm>
          <a:off x="933451" y="1079897"/>
          <a:ext cx="10563224" cy="636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5A62656-8680-423B-AA20-5AAB1265B2B5}"/>
              </a:ext>
            </a:extLst>
          </p:cNvPr>
          <p:cNvSpPr txBox="1"/>
          <p:nvPr/>
        </p:nvSpPr>
        <p:spPr>
          <a:xfrm>
            <a:off x="1563303" y="372011"/>
            <a:ext cx="640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Sostenibilidad del Régimen</a:t>
            </a:r>
            <a:endParaRPr lang="es-ES" sz="4000" b="1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559</Words>
  <Application>Microsoft Office PowerPoint</Application>
  <PresentationFormat>Panorámica</PresentationFormat>
  <Paragraphs>79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Archivo Black</vt:lpstr>
      <vt:lpstr>Archivo SemiBold</vt:lpstr>
      <vt:lpstr>Arial</vt:lpstr>
      <vt:lpstr>Calibri</vt:lpstr>
      <vt:lpstr>Montserrat ExtraBold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Magali Lopez</cp:lastModifiedBy>
  <cp:revision>84</cp:revision>
  <dcterms:created xsi:type="dcterms:W3CDTF">2025-09-09T18:47:21Z</dcterms:created>
  <dcterms:modified xsi:type="dcterms:W3CDTF">2025-09-25T13:39:09Z</dcterms:modified>
</cp:coreProperties>
</file>