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76" r:id="rId2"/>
    <p:sldId id="274" r:id="rId3"/>
    <p:sldId id="2940" r:id="rId4"/>
    <p:sldId id="2916" r:id="rId5"/>
    <p:sldId id="2911" r:id="rId6"/>
    <p:sldId id="2982" r:id="rId7"/>
    <p:sldId id="2932" r:id="rId8"/>
    <p:sldId id="2922" r:id="rId9"/>
    <p:sldId id="2917" r:id="rId10"/>
    <p:sldId id="2942" r:id="rId11"/>
    <p:sldId id="2929" r:id="rId12"/>
    <p:sldId id="268" r:id="rId1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>
        <p:scale>
          <a:sx n="90" d="100"/>
          <a:sy n="90" d="100"/>
        </p:scale>
        <p:origin x="69" y="7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942940A6-10C0-B910-AC21-D35A7C5925D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50CCD9E-957D-B7C2-6368-8FEEC9CA2F5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CB2CD9-C4A5-44A4-9461-FA04D99E1B02}" type="datetimeFigureOut">
              <a:rPr lang="es-ES" smtClean="0"/>
              <a:t>24/09/2025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3C1B0DE-D8DB-5E98-5BDB-EC6B53FF1AE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C921E4C-93A7-99A3-21F0-6188BCEA780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61E7E1-0234-470A-8FA4-4B9B0F7F0E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772695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E463BE-1C5E-45BA-849E-EE5C5F16ACA7}" type="datetimeFigureOut">
              <a:rPr lang="es-ES" smtClean="0"/>
              <a:t>24/09/2025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DCAB5E-1714-4686-B1A0-90024B8EA67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16351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28929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0403086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sz="120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454003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sz="120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670129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513089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431715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096470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21837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3DD006-B7FB-1080-2129-32E55D641F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6620B8B-9A7F-C9B1-39AA-331BFA25F1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98282DA-46D2-0ACD-6573-D3A83808F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C1AA3-72B1-45AF-AFE8-137E47F933D8}" type="datetime1">
              <a:rPr lang="es-ES" smtClean="0"/>
              <a:t>24/09/2025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F9F760F-C480-436C-EEDD-DBD27FFC3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05D9690-794B-F3F3-65F9-921AACA85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3B9D2-909D-4774-8DD1-5DA8B25BACC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2414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3167A1-72F1-C945-348A-70585CF94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63A768C-130A-1916-E510-8EBC2091A5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4FAD3F7-02C7-1DAC-84EE-18C5BD711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1EA0-6AB1-4033-ACD4-7E019B3EC234}" type="datetime1">
              <a:rPr lang="es-ES" smtClean="0"/>
              <a:t>24/09/2025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77EF7F3-2653-855F-75D1-5667A11DA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99C11F8-13F6-1BCD-3A55-F4611C0D0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3B9D2-909D-4774-8DD1-5DA8B25BACC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2953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6BAA183-0DAA-2BDE-25DE-A742D84683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62D2586-BDDA-1F55-548C-2EB091532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480836-B7AD-64A7-DA3F-D115188B0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CEEF8-5D68-4CFD-B346-2982AC251C05}" type="datetime1">
              <a:rPr lang="es-ES" smtClean="0"/>
              <a:t>24/09/2025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89F01BB-E4CF-2544-1E61-84EDE3A77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F6FAE33-9466-B45A-3FB2-739F210AD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3B9D2-909D-4774-8DD1-5DA8B25BACC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8575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5E12F2-8789-F246-95E3-0DD421A018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29" name="Espace réservé de la date 3">
            <a:extLst>
              <a:ext uri="{FF2B5EF4-FFF2-40B4-BE49-F238E27FC236}">
                <a16:creationId xmlns:a16="http://schemas.microsoft.com/office/drawing/2014/main" id="{92AB84F3-AC18-4342-BB99-BBEA5533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77009" y="6356350"/>
            <a:ext cx="1005712" cy="365125"/>
          </a:xfrm>
        </p:spPr>
        <p:txBody>
          <a:bodyPr/>
          <a:lstStyle>
            <a:lvl1pPr algn="r">
              <a:defRPr/>
            </a:lvl1pPr>
          </a:lstStyle>
          <a:p>
            <a:fld id="{51C1B2C8-5107-4E20-BF51-382D03956FD6}" type="datetime1">
              <a:rPr lang="es-ES" smtClean="0"/>
              <a:t>24/09/2025</a:t>
            </a:fld>
            <a:endParaRPr lang="fr-FR" dirty="0"/>
          </a:p>
        </p:txBody>
      </p:sp>
      <p:sp>
        <p:nvSpPr>
          <p:cNvPr id="130" name="Espace réservé du pied de page 4">
            <a:extLst>
              <a:ext uri="{FF2B5EF4-FFF2-40B4-BE49-F238E27FC236}">
                <a16:creationId xmlns:a16="http://schemas.microsoft.com/office/drawing/2014/main" id="{B7902931-E056-9D42-80AD-FA97E071B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0118" y="6356350"/>
            <a:ext cx="4114800" cy="365125"/>
          </a:xfrm>
        </p:spPr>
        <p:txBody>
          <a:bodyPr/>
          <a:lstStyle>
            <a:lvl1pPr algn="r">
              <a:defRPr/>
            </a:lvl1pPr>
          </a:lstStyle>
          <a:p>
            <a:endParaRPr lang="fr-FR" dirty="0"/>
          </a:p>
        </p:txBody>
      </p:sp>
      <p:sp>
        <p:nvSpPr>
          <p:cNvPr id="132" name="Espace réservé du numéro de diapositive 5">
            <a:extLst>
              <a:ext uri="{FF2B5EF4-FFF2-40B4-BE49-F238E27FC236}">
                <a16:creationId xmlns:a16="http://schemas.microsoft.com/office/drawing/2014/main" id="{CC5493F3-6882-2C4E-8494-1616A397F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2984" y="6356350"/>
            <a:ext cx="610003" cy="365125"/>
          </a:xfrm>
        </p:spPr>
        <p:txBody>
          <a:bodyPr/>
          <a:lstStyle/>
          <a:p>
            <a:fld id="{5BF2EFB9-CD9B-4144-B3E7-424EA880A1D8}" type="slidenum">
              <a:rPr lang="fr-FR" smtClean="0"/>
              <a:t>‹Nº›</a:t>
            </a:fld>
            <a:endParaRPr lang="fr-FR" dirty="0"/>
          </a:p>
        </p:txBody>
      </p:sp>
      <p:sp>
        <p:nvSpPr>
          <p:cNvPr id="134" name="Espace réservé du texte 2">
            <a:extLst>
              <a:ext uri="{FF2B5EF4-FFF2-40B4-BE49-F238E27FC236}">
                <a16:creationId xmlns:a16="http://schemas.microsoft.com/office/drawing/2014/main" id="{253E7F61-541F-F048-AF2E-F0AB33CA7B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272164"/>
            <a:ext cx="10515600" cy="642824"/>
          </a:xfrm>
        </p:spPr>
        <p:txBody>
          <a:bodyPr>
            <a:normAutofit/>
          </a:bodyPr>
          <a:lstStyle>
            <a:lvl1pPr marL="0" indent="0">
              <a:buNone/>
              <a:defRPr sz="2520" b="1">
                <a:solidFill>
                  <a:schemeClr val="tx1"/>
                </a:solidFill>
              </a:defRPr>
            </a:lvl1pPr>
            <a:lvl2pPr marL="41147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58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38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17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396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75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54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33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Modifier les styles du texte du masque</a:t>
            </a:r>
          </a:p>
        </p:txBody>
      </p:sp>
      <p:sp>
        <p:nvSpPr>
          <p:cNvPr id="136" name="Espace réservé du texte 2">
            <a:extLst>
              <a:ext uri="{FF2B5EF4-FFF2-40B4-BE49-F238E27FC236}">
                <a16:creationId xmlns:a16="http://schemas.microsoft.com/office/drawing/2014/main" id="{40108EC3-D128-0741-ABDC-F99ABED9BCB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1850" y="3517252"/>
            <a:ext cx="10515600" cy="1775184"/>
          </a:xfrm>
        </p:spPr>
        <p:txBody>
          <a:bodyPr>
            <a:normAutofit/>
          </a:bodyPr>
          <a:lstStyle>
            <a:lvl1pPr marL="0" indent="0">
              <a:buSzPct val="90000"/>
              <a:buFontTx/>
              <a:buNone/>
              <a:defRPr sz="1800" b="1">
                <a:solidFill>
                  <a:schemeClr val="tx1"/>
                </a:solidFill>
              </a:defRPr>
            </a:lvl1pPr>
            <a:lvl2pPr marL="668653" indent="-257174"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58" indent="0">
              <a:buClr>
                <a:schemeClr val="tx1"/>
              </a:buClr>
              <a:buSzPct val="80000"/>
              <a:buFontTx/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38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17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396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75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54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33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indent="0">
              <a:buSzPct val="90000"/>
              <a:buFontTx/>
              <a:buNone/>
            </a:pPr>
            <a:r>
              <a:rPr lang="fr-FR" b="1" dirty="0"/>
              <a:t>DEUXIÈME NIVEAU</a:t>
            </a:r>
          </a:p>
          <a:p>
            <a:pPr marL="411479" lvl="1" indent="0">
              <a:buSzPct val="90000"/>
              <a:buFontTx/>
              <a:buNone/>
            </a:pPr>
            <a:r>
              <a:rPr lang="fr-FR" b="1" dirty="0">
                <a:solidFill>
                  <a:schemeClr val="accent1"/>
                </a:solidFill>
              </a:rPr>
              <a:t>TROISIÈME NIVEAU</a:t>
            </a:r>
          </a:p>
          <a:p>
            <a:pPr marL="668653" lvl="1" indent="-257174"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</a:pPr>
            <a:r>
              <a:rPr lang="fr-FR" dirty="0"/>
              <a:t>Quatrième niveau</a:t>
            </a:r>
          </a:p>
          <a:p>
            <a:pPr marL="822958" lvl="2" indent="0">
              <a:buClr>
                <a:schemeClr val="tx1"/>
              </a:buClr>
              <a:buSzPct val="80000"/>
              <a:buFontTx/>
              <a:buNone/>
            </a:pPr>
            <a:r>
              <a:rPr lang="fr-FR" dirty="0">
                <a:solidFill>
                  <a:schemeClr val="bg1"/>
                </a:solidFill>
                <a:highlight>
                  <a:srgbClr val="FAD241"/>
                </a:highlight>
              </a:rPr>
              <a:t>Cinquième niveau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95F7C55B-EDDD-267F-BE3E-E567553EB71A}"/>
              </a:ext>
            </a:extLst>
          </p:cNvPr>
          <p:cNvCxnSpPr>
            <a:cxnSpLocks/>
          </p:cNvCxnSpPr>
          <p:nvPr userDrawn="1"/>
        </p:nvCxnSpPr>
        <p:spPr>
          <a:xfrm>
            <a:off x="22718" y="806489"/>
            <a:ext cx="12169282" cy="0"/>
          </a:xfrm>
          <a:prstGeom prst="line">
            <a:avLst/>
          </a:prstGeom>
          <a:ln w="57150">
            <a:solidFill>
              <a:srgbClr val="060B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1840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D7E5FA-51FD-CC10-59EF-826A7FB01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6A2F049-F6F1-30C8-BBCC-36B7F0FEBB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9630B75-E452-0A1E-6B88-29036E543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6B577-9344-4139-9879-09DD6B0AB81C}" type="datetime1">
              <a:rPr lang="es-ES" smtClean="0"/>
              <a:t>24/09/2025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37E9F2-2C88-7052-6E6B-54F3ED4B3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53D689B-D5E5-F21C-9DF0-DECBE542A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3B9D2-909D-4774-8DD1-5DA8B25BACC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3640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2129E0-01C0-51EF-B983-4FA0E9C42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695A9E1-D807-DAC1-783F-0A7CABF6CE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B9F5D23-81B9-B82B-824D-3FACFD546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B0F6E-551D-43E2-B15E-81AE5822B451}" type="datetime1">
              <a:rPr lang="es-ES" smtClean="0"/>
              <a:t>24/09/2025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BD147F-873A-0806-6046-57B06D246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6C5E296-78F9-1059-9F41-EF072224E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3B9D2-909D-4774-8DD1-5DA8B25BACC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0118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67E2BF-2CBD-644F-31D0-452182ACA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2B61BD7-C5DE-2E68-F733-96937772DD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92210B0-AC15-2CF2-60B4-37B2745EDA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CFFBD3F-7F81-6DD9-AC0B-5E561F9B2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7D1CE-C92F-4C74-A81D-0B0DDF2941C1}" type="datetime1">
              <a:rPr lang="es-ES" smtClean="0"/>
              <a:t>24/09/2025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B183079-90AA-DA24-8665-A11CF67B2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7A15625-CCC1-F311-8C3D-30B263E29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3B9D2-909D-4774-8DD1-5DA8B25BACC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2635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C3A923-5B51-D317-419D-4D2D84E3D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AD9FB66-2472-E04E-D8D0-5D99E6375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83624FF-7B53-95EC-529D-3B4BBBD8D9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39227B1-EA69-EBFE-56FA-B4DFC0BA38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A501B23-6BCC-9942-1262-54F3D2496B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54A6F16-2A56-5B7B-153D-C6AFA5F90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4CF9B-8C4D-4101-8CF8-B34215FBC7F3}" type="datetime1">
              <a:rPr lang="es-ES" smtClean="0"/>
              <a:t>24/09/2025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BEEB903-BF57-3DDD-EF5B-F74B80FD3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D16A9C9-8DD7-A404-1D9C-4BED7CBCF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3B9D2-909D-4774-8DD1-5DA8B25BACC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9627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735FBD-64C5-28FF-EBB4-8841FA819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8B7B7A0-6A71-EB53-14B8-8ACF0EBAE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B7807-1D35-454D-BF9F-B6B193854352}" type="datetime1">
              <a:rPr lang="es-ES" smtClean="0"/>
              <a:t>24/09/2025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5343024-3BA8-C0C6-0A28-8DB921464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C722C6F-0089-CA56-3EEC-0241C320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3B9D2-909D-4774-8DD1-5DA8B25BACC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9759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B768D79-FEF2-3E1D-595F-D26D502F1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580B6-68F6-414E-8AB5-A7F8C01E7506}" type="datetime1">
              <a:rPr lang="es-ES" smtClean="0"/>
              <a:t>24/09/2025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0179D0B-5621-106A-513C-3159C3C5D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69556BA-1A25-0004-2369-D6D3B9833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3B9D2-909D-4774-8DD1-5DA8B25BACC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0005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689CB4-FD30-E360-4C74-DD3BC136F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A623A10-065A-327E-8808-4CC5D2B881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F223A03-3282-A405-338D-FCE2576B1E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BF8883D-F156-F9B2-4E68-2021BBB7C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FB509-AD51-400B-B142-A128A11B30CC}" type="datetime1">
              <a:rPr lang="es-ES" smtClean="0"/>
              <a:t>24/09/2025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27E8E7C-15D0-3D6C-6993-D6EA52DE8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7581334-6B6E-3E41-BF30-7B7BC190D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3B9D2-909D-4774-8DD1-5DA8B25BACC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3576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112F5A-158B-E9F1-2802-45F273E56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9FAD67F-6901-CD8A-58F7-DA074D783D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CCAA166-B9D8-EA30-D681-24079BE36C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E222740-F4CC-9748-1B01-DB1843CCF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50D38-CB21-4845-AA28-EDB04F6C3583}" type="datetime1">
              <a:rPr lang="es-ES" smtClean="0"/>
              <a:t>24/09/2025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85D2652-AE73-02B2-6286-D77CAA7E3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4F10E11-F465-EA82-EA1F-3184548A8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3B9D2-909D-4774-8DD1-5DA8B25BACC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8967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391E348-1827-DC20-AF11-A167DFBFB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7344FBA-23AD-1EAC-C9C9-8B21AE2E46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E896DD0-2272-3EC6-2F3D-B0A62331A8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3F56B-94D2-495E-902A-74C5EB73736D}" type="datetime1">
              <a:rPr lang="es-ES" smtClean="0"/>
              <a:t>24/09/2025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6782C2-BAD9-F6F7-F6D5-FFF69FC954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3C43687-2FEF-C624-A68A-5091EF4179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3B9D2-909D-4774-8DD1-5DA8B25BACC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2213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PPOMBO@telefonica.net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9"/>
          <p:cNvSpPr txBox="1">
            <a:spLocks/>
          </p:cNvSpPr>
          <p:nvPr/>
        </p:nvSpPr>
        <p:spPr>
          <a:xfrm>
            <a:off x="1398564" y="3415529"/>
            <a:ext cx="6381390" cy="21244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10"/>
              </a:lnSpc>
              <a:spcBef>
                <a:spcPct val="0"/>
              </a:spcBef>
            </a:pPr>
            <a:r>
              <a:rPr lang="en-US" sz="2438" b="1" dirty="0">
                <a:solidFill>
                  <a:srgbClr val="009BDF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Pablo Pombo González</a:t>
            </a:r>
          </a:p>
          <a:p>
            <a:pPr>
              <a:lnSpc>
                <a:spcPts val="3410"/>
              </a:lnSpc>
              <a:spcBef>
                <a:spcPct val="0"/>
              </a:spcBef>
            </a:pPr>
            <a:r>
              <a:rPr lang="en-US" sz="1829" b="1" dirty="0">
                <a:solidFill>
                  <a:srgbClr val="009BDF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Presidente de SAECA</a:t>
            </a:r>
          </a:p>
          <a:p>
            <a:pPr>
              <a:lnSpc>
                <a:spcPts val="3410"/>
              </a:lnSpc>
              <a:spcBef>
                <a:spcPct val="0"/>
              </a:spcBef>
            </a:pPr>
            <a:r>
              <a:rPr lang="en-US" sz="1829" b="1" dirty="0" err="1">
                <a:solidFill>
                  <a:srgbClr val="009BDF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Secretario</a:t>
            </a:r>
            <a:r>
              <a:rPr lang="en-US" sz="1829" b="1" dirty="0">
                <a:solidFill>
                  <a:srgbClr val="009BDF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General (1998-2020) y cofundador de REGAR</a:t>
            </a:r>
          </a:p>
          <a:p>
            <a:pPr>
              <a:lnSpc>
                <a:spcPts val="3410"/>
              </a:lnSpc>
              <a:spcBef>
                <a:spcPct val="0"/>
              </a:spcBef>
            </a:pPr>
            <a:r>
              <a:rPr lang="en-US" sz="1829" b="1" dirty="0">
                <a:solidFill>
                  <a:srgbClr val="009BDF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Presidente fundador AECM</a:t>
            </a:r>
          </a:p>
          <a:p>
            <a:pPr>
              <a:lnSpc>
                <a:spcPts val="3410"/>
              </a:lnSpc>
              <a:spcBef>
                <a:spcPct val="0"/>
              </a:spcBef>
            </a:pPr>
            <a:endParaRPr lang="en-US" sz="1829" b="1" dirty="0">
              <a:solidFill>
                <a:srgbClr val="009BDF"/>
              </a:solidFill>
              <a:latin typeface="Arial" panose="020B0604020202020204" pitchFamily="34" charset="0"/>
              <a:ea typeface="Poppins"/>
              <a:cs typeface="Arial" panose="020B0604020202020204" pitchFamily="34" charset="0"/>
              <a:sym typeface="Poppins"/>
            </a:endParaRPr>
          </a:p>
        </p:txBody>
      </p:sp>
      <p:sp>
        <p:nvSpPr>
          <p:cNvPr id="20" name="TextBox 20"/>
          <p:cNvSpPr txBox="1">
            <a:spLocks/>
          </p:cNvSpPr>
          <p:nvPr/>
        </p:nvSpPr>
        <p:spPr>
          <a:xfrm>
            <a:off x="1317318" y="2164129"/>
            <a:ext cx="9557363" cy="7848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93"/>
              </a:lnSpc>
            </a:pPr>
            <a:r>
              <a:rPr lang="en-US" sz="2591" b="1" dirty="0">
                <a:solidFill>
                  <a:srgbClr val="1A4789"/>
                </a:solidFill>
                <a:latin typeface="Arial" panose="020B0604020202020204" pitchFamily="34" charset="0"/>
                <a:ea typeface="Poppins Bold"/>
                <a:cs typeface="Arial" panose="020B0604020202020204" pitchFamily="34" charset="0"/>
                <a:sym typeface="Poppins Bold"/>
              </a:rPr>
              <a:t>“</a:t>
            </a:r>
            <a:r>
              <a:rPr lang="es-ES" sz="3600" b="1" dirty="0">
                <a:solidFill>
                  <a:srgbClr val="0070C0"/>
                </a:solidFill>
                <a:latin typeface="Arial Narrow" panose="020B0606020202030204" pitchFamily="34" charset="0"/>
              </a:rPr>
              <a:t>DE DONDE VENIMOS Y HACIA DONDE VAMOS</a:t>
            </a:r>
            <a:r>
              <a:rPr lang="en-US" sz="2591" b="1" dirty="0">
                <a:solidFill>
                  <a:srgbClr val="1A4789"/>
                </a:solidFill>
                <a:latin typeface="Arial" panose="020B0604020202020204" pitchFamily="34" charset="0"/>
                <a:ea typeface="Poppins Bold"/>
                <a:cs typeface="Arial" panose="020B0604020202020204" pitchFamily="34" charset="0"/>
                <a:sym typeface="Poppins Bold"/>
              </a:rPr>
              <a:t>”  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9EFF48E6-F217-D04E-D4AE-EBABDE662692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4175633" y="688989"/>
            <a:ext cx="0" cy="79700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09A93C2D-DFCC-37EB-6BFB-0BCFD529B85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6233169" y="705815"/>
            <a:ext cx="0" cy="79700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n 9">
            <a:extLst>
              <a:ext uri="{FF2B5EF4-FFF2-40B4-BE49-F238E27FC236}">
                <a16:creationId xmlns:a16="http://schemas.microsoft.com/office/drawing/2014/main" id="{6298825A-B042-AB3A-ABBA-2A60AC131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7830" y="5642386"/>
            <a:ext cx="2071466" cy="58356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4747CE1-A2D2-741E-C5F7-CF31EEF59C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272" y="394939"/>
            <a:ext cx="2606040" cy="1260106"/>
          </a:xfrm>
          <a:prstGeom prst="rect">
            <a:avLst/>
          </a:prstGeom>
          <a:solidFill>
            <a:srgbClr val="0070C0"/>
          </a:solidFill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40EE58D-CA9C-D6C1-078C-06E27B3B15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068" t="85018" r="25612" b="9694"/>
          <a:stretch>
            <a:fillRect/>
          </a:stretch>
        </p:blipFill>
        <p:spPr bwMode="auto">
          <a:xfrm>
            <a:off x="1317318" y="5642386"/>
            <a:ext cx="6500495" cy="7086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981025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CuadroTexto 182">
            <a:extLst>
              <a:ext uri="{FF2B5EF4-FFF2-40B4-BE49-F238E27FC236}">
                <a16:creationId xmlns:a16="http://schemas.microsoft.com/office/drawing/2014/main" id="{1F4C3E77-E2EE-53A7-C4A6-D634CBE9D3B0}"/>
              </a:ext>
            </a:extLst>
          </p:cNvPr>
          <p:cNvSpPr txBox="1"/>
          <p:nvPr/>
        </p:nvSpPr>
        <p:spPr>
          <a:xfrm>
            <a:off x="6986561" y="2629895"/>
            <a:ext cx="4451638" cy="840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4" indent="-257174">
              <a:buFont typeface="Arial" panose="020B0604020202020204" pitchFamily="34" charset="0"/>
              <a:buChar char="•"/>
            </a:pPr>
            <a:r>
              <a:rPr lang="en-US" sz="1620" b="1" dirty="0" err="1">
                <a:solidFill>
                  <a:srgbClr val="000099"/>
                </a:solidFill>
                <a:latin typeface="Arial Narrow" panose="020B0606020202030204" pitchFamily="34" charset="0"/>
              </a:rPr>
              <a:t>Muchas</a:t>
            </a:r>
            <a:r>
              <a:rPr lang="en-US" sz="1620" b="1" dirty="0">
                <a:solidFill>
                  <a:srgbClr val="000099"/>
                </a:solidFill>
                <a:latin typeface="Arial Narrow" panose="020B0606020202030204" pitchFamily="34" charset="0"/>
              </a:rPr>
              <a:t> variables</a:t>
            </a:r>
          </a:p>
          <a:p>
            <a:pPr marL="257174" indent="-257174">
              <a:buFont typeface="Arial" panose="020B0604020202020204" pitchFamily="34" charset="0"/>
              <a:buChar char="•"/>
            </a:pPr>
            <a:r>
              <a:rPr lang="en-US" sz="1620" b="1" dirty="0">
                <a:solidFill>
                  <a:srgbClr val="000099"/>
                </a:solidFill>
                <a:latin typeface="Arial Narrow" panose="020B0606020202030204" pitchFamily="34" charset="0"/>
              </a:rPr>
              <a:t>Alta </a:t>
            </a:r>
            <a:r>
              <a:rPr lang="en-US" sz="1620" b="1" dirty="0" err="1">
                <a:solidFill>
                  <a:srgbClr val="000099"/>
                </a:solidFill>
                <a:latin typeface="Arial Narrow" panose="020B0606020202030204" pitchFamily="34" charset="0"/>
              </a:rPr>
              <a:t>velocidad</a:t>
            </a:r>
            <a:r>
              <a:rPr lang="en-US" sz="1620" b="1" dirty="0">
                <a:solidFill>
                  <a:srgbClr val="000099"/>
                </a:solidFill>
                <a:latin typeface="Arial Narrow" panose="020B0606020202030204" pitchFamily="34" charset="0"/>
              </a:rPr>
              <a:t> </a:t>
            </a:r>
            <a:r>
              <a:rPr lang="en-US" sz="1620" b="1" dirty="0" err="1">
                <a:solidFill>
                  <a:srgbClr val="000099"/>
                </a:solidFill>
                <a:latin typeface="Arial Narrow" panose="020B0606020202030204" pitchFamily="34" charset="0"/>
              </a:rPr>
              <a:t>en</a:t>
            </a:r>
            <a:r>
              <a:rPr lang="en-US" sz="1620" b="1" dirty="0">
                <a:solidFill>
                  <a:srgbClr val="000099"/>
                </a:solidFill>
                <a:latin typeface="Arial Narrow" panose="020B0606020202030204" pitchFamily="34" charset="0"/>
              </a:rPr>
              <a:t> </a:t>
            </a:r>
            <a:r>
              <a:rPr lang="en-US" sz="1620" b="1" dirty="0" err="1">
                <a:solidFill>
                  <a:srgbClr val="000099"/>
                </a:solidFill>
                <a:latin typeface="Arial Narrow" panose="020B0606020202030204" pitchFamily="34" charset="0"/>
              </a:rPr>
              <a:t>los</a:t>
            </a:r>
            <a:r>
              <a:rPr lang="en-US" sz="1620" b="1" dirty="0">
                <a:solidFill>
                  <a:srgbClr val="000099"/>
                </a:solidFill>
                <a:latin typeface="Arial Narrow" panose="020B0606020202030204" pitchFamily="34" charset="0"/>
              </a:rPr>
              <a:t> </a:t>
            </a:r>
            <a:r>
              <a:rPr lang="en-US" sz="1620" b="1" dirty="0" err="1">
                <a:solidFill>
                  <a:srgbClr val="000099"/>
                </a:solidFill>
                <a:latin typeface="Arial Narrow" panose="020B0606020202030204" pitchFamily="34" charset="0"/>
              </a:rPr>
              <a:t>cambios</a:t>
            </a:r>
            <a:endParaRPr lang="en-US" sz="1620" b="1" dirty="0">
              <a:solidFill>
                <a:srgbClr val="000099"/>
              </a:solidFill>
              <a:latin typeface="Arial Narrow" panose="020B0606020202030204" pitchFamily="34" charset="0"/>
            </a:endParaRPr>
          </a:p>
          <a:p>
            <a:pPr marL="257174" indent="-257174">
              <a:buFont typeface="Arial" panose="020B0604020202020204" pitchFamily="34" charset="0"/>
              <a:buChar char="•"/>
            </a:pPr>
            <a:r>
              <a:rPr lang="en-US" sz="1620" b="1" dirty="0">
                <a:solidFill>
                  <a:srgbClr val="000099"/>
                </a:solidFill>
                <a:latin typeface="Arial Narrow" panose="020B0606020202030204" pitchFamily="34" charset="0"/>
              </a:rPr>
              <a:t>Convivencia con </a:t>
            </a:r>
            <a:r>
              <a:rPr lang="en-US" sz="1620" b="1" dirty="0" err="1">
                <a:solidFill>
                  <a:srgbClr val="000099"/>
                </a:solidFill>
                <a:latin typeface="Arial Narrow" panose="020B0606020202030204" pitchFamily="34" charset="0"/>
              </a:rPr>
              <a:t>situaciones</a:t>
            </a:r>
            <a:r>
              <a:rPr lang="en-US" sz="1620" b="1" dirty="0">
                <a:solidFill>
                  <a:srgbClr val="000099"/>
                </a:solidFill>
                <a:latin typeface="Arial Narrow" panose="020B0606020202030204" pitchFamily="34" charset="0"/>
              </a:rPr>
              <a:t> </a:t>
            </a:r>
            <a:r>
              <a:rPr lang="en-US" sz="1620" b="1" dirty="0" err="1">
                <a:solidFill>
                  <a:srgbClr val="000099"/>
                </a:solidFill>
                <a:latin typeface="Arial Narrow" panose="020B0606020202030204" pitchFamily="34" charset="0"/>
              </a:rPr>
              <a:t>frecuentes</a:t>
            </a:r>
            <a:r>
              <a:rPr lang="en-US" sz="1620" b="1" dirty="0">
                <a:solidFill>
                  <a:srgbClr val="000099"/>
                </a:solidFill>
                <a:latin typeface="Arial Narrow" panose="020B0606020202030204" pitchFamily="34" charset="0"/>
              </a:rPr>
              <a:t> de crisis</a:t>
            </a:r>
            <a:endParaRPr lang="fr-FR" sz="1620" b="1" dirty="0">
              <a:solidFill>
                <a:srgbClr val="000099"/>
              </a:solidFill>
              <a:latin typeface="Arial Narrow" panose="020B0606020202030204" pitchFamily="34" charset="0"/>
            </a:endParaRPr>
          </a:p>
        </p:txBody>
      </p:sp>
      <p:sp>
        <p:nvSpPr>
          <p:cNvPr id="185" name="CuadroTexto 184">
            <a:extLst>
              <a:ext uri="{FF2B5EF4-FFF2-40B4-BE49-F238E27FC236}">
                <a16:creationId xmlns:a16="http://schemas.microsoft.com/office/drawing/2014/main" id="{966483C9-B9A2-A1E1-7215-68986E08CAF5}"/>
              </a:ext>
            </a:extLst>
          </p:cNvPr>
          <p:cNvSpPr txBox="1"/>
          <p:nvPr/>
        </p:nvSpPr>
        <p:spPr>
          <a:xfrm>
            <a:off x="1034460" y="219248"/>
            <a:ext cx="7624315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520" b="1" dirty="0">
                <a:solidFill>
                  <a:srgbClr val="002060"/>
                </a:solidFill>
                <a:latin typeface="Arial Narrow" panose="020B0606020202030204" pitchFamily="34" charset="0"/>
              </a:rPr>
              <a:t>3. Hacia donde vamos …</a:t>
            </a:r>
          </a:p>
        </p:txBody>
      </p:sp>
      <p:sp>
        <p:nvSpPr>
          <p:cNvPr id="187" name="CuadroTexto 186">
            <a:extLst>
              <a:ext uri="{FF2B5EF4-FFF2-40B4-BE49-F238E27FC236}">
                <a16:creationId xmlns:a16="http://schemas.microsoft.com/office/drawing/2014/main" id="{1E711AF8-1380-C63D-585F-9108B2C55E47}"/>
              </a:ext>
            </a:extLst>
          </p:cNvPr>
          <p:cNvSpPr txBox="1"/>
          <p:nvPr/>
        </p:nvSpPr>
        <p:spPr>
          <a:xfrm>
            <a:off x="6892921" y="2314830"/>
            <a:ext cx="4415505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21530"/>
            <a:r>
              <a:rPr lang="es-ES_tradnl" sz="1620" b="1" dirty="0">
                <a:latin typeface="Arial Narrow" pitchFamily="34" charset="0"/>
              </a:rPr>
              <a:t>Entornos complejos, dinámicos e incertidumbre alta</a:t>
            </a:r>
          </a:p>
        </p:txBody>
      </p:sp>
      <p:sp>
        <p:nvSpPr>
          <p:cNvPr id="188" name="Flecha: curvada hacia la izquierda 187">
            <a:extLst>
              <a:ext uri="{FF2B5EF4-FFF2-40B4-BE49-F238E27FC236}">
                <a16:creationId xmlns:a16="http://schemas.microsoft.com/office/drawing/2014/main" id="{BD0298A8-F50C-751B-F0A5-1DB5889C4648}"/>
              </a:ext>
            </a:extLst>
          </p:cNvPr>
          <p:cNvSpPr/>
          <p:nvPr/>
        </p:nvSpPr>
        <p:spPr>
          <a:xfrm rot="16200000">
            <a:off x="5707354" y="-230597"/>
            <a:ext cx="946466" cy="3392648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27">
              <a:solidFill>
                <a:schemeClr val="tx1"/>
              </a:solidFill>
            </a:endParaRPr>
          </a:p>
        </p:txBody>
      </p:sp>
      <p:sp>
        <p:nvSpPr>
          <p:cNvPr id="189" name="CuadroTexto 188">
            <a:extLst>
              <a:ext uri="{FF2B5EF4-FFF2-40B4-BE49-F238E27FC236}">
                <a16:creationId xmlns:a16="http://schemas.microsoft.com/office/drawing/2014/main" id="{A4303CBB-768E-FEB0-AE8A-5CD78B39BA0B}"/>
              </a:ext>
            </a:extLst>
          </p:cNvPr>
          <p:cNvSpPr txBox="1"/>
          <p:nvPr/>
        </p:nvSpPr>
        <p:spPr>
          <a:xfrm>
            <a:off x="8366460" y="1948069"/>
            <a:ext cx="1252395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21530"/>
            <a:r>
              <a:rPr lang="es-ES_tradnl" sz="1620" b="1" dirty="0">
                <a:latin typeface="Arial Narrow" pitchFamily="34" charset="0"/>
              </a:rPr>
              <a:t>2020 - 2025</a:t>
            </a:r>
          </a:p>
        </p:txBody>
      </p:sp>
      <p:sp>
        <p:nvSpPr>
          <p:cNvPr id="190" name="Flecha: curvada hacia la izquierda 189">
            <a:extLst>
              <a:ext uri="{FF2B5EF4-FFF2-40B4-BE49-F238E27FC236}">
                <a16:creationId xmlns:a16="http://schemas.microsoft.com/office/drawing/2014/main" id="{BBC7F209-72C2-C80A-BF01-8099BA063734}"/>
              </a:ext>
            </a:extLst>
          </p:cNvPr>
          <p:cNvSpPr/>
          <p:nvPr/>
        </p:nvSpPr>
        <p:spPr>
          <a:xfrm rot="5400000">
            <a:off x="5751271" y="4497987"/>
            <a:ext cx="946466" cy="3392648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27">
              <a:solidFill>
                <a:schemeClr val="tx1"/>
              </a:solidFill>
            </a:endParaRPr>
          </a:p>
        </p:txBody>
      </p:sp>
      <p:sp>
        <p:nvSpPr>
          <p:cNvPr id="191" name="CuadroTexto 190">
            <a:extLst>
              <a:ext uri="{FF2B5EF4-FFF2-40B4-BE49-F238E27FC236}">
                <a16:creationId xmlns:a16="http://schemas.microsoft.com/office/drawing/2014/main" id="{90328375-724E-0797-5A00-B3B37B884C97}"/>
              </a:ext>
            </a:extLst>
          </p:cNvPr>
          <p:cNvSpPr txBox="1"/>
          <p:nvPr/>
        </p:nvSpPr>
        <p:spPr>
          <a:xfrm>
            <a:off x="6986560" y="3978698"/>
            <a:ext cx="4012196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21530"/>
            <a:r>
              <a:rPr lang="es-ES_tradnl" sz="1620" b="1" dirty="0" err="1">
                <a:latin typeface="Arial Narrow" pitchFamily="34" charset="0"/>
              </a:rPr>
              <a:t>Resilencia</a:t>
            </a:r>
            <a:endParaRPr lang="es-ES_tradnl" sz="1620" b="1" dirty="0">
              <a:latin typeface="Arial Narrow" pitchFamily="34" charset="0"/>
            </a:endParaRPr>
          </a:p>
        </p:txBody>
      </p:sp>
      <p:sp>
        <p:nvSpPr>
          <p:cNvPr id="3073" name="CuadroTexto 3072">
            <a:extLst>
              <a:ext uri="{FF2B5EF4-FFF2-40B4-BE49-F238E27FC236}">
                <a16:creationId xmlns:a16="http://schemas.microsoft.com/office/drawing/2014/main" id="{85BB5F72-1A7C-8F6A-677B-47E463633692}"/>
              </a:ext>
            </a:extLst>
          </p:cNvPr>
          <p:cNvSpPr txBox="1"/>
          <p:nvPr/>
        </p:nvSpPr>
        <p:spPr>
          <a:xfrm>
            <a:off x="6986561" y="4246830"/>
            <a:ext cx="4451638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4" indent="-257174">
              <a:buFont typeface="Arial" panose="020B0604020202020204" pitchFamily="34" charset="0"/>
              <a:buChar char="•"/>
            </a:pPr>
            <a:r>
              <a:rPr lang="en-US" sz="1620" b="1" dirty="0" err="1">
                <a:solidFill>
                  <a:srgbClr val="000099"/>
                </a:solidFill>
                <a:latin typeface="Arial Narrow" panose="020B0606020202030204" pitchFamily="34" charset="0"/>
              </a:rPr>
              <a:t>Divulgando</a:t>
            </a:r>
            <a:r>
              <a:rPr lang="en-US" sz="1620" b="1" dirty="0">
                <a:solidFill>
                  <a:srgbClr val="000099"/>
                </a:solidFill>
                <a:latin typeface="Arial Narrow" panose="020B0606020202030204" pitchFamily="34" charset="0"/>
              </a:rPr>
              <a:t> </a:t>
            </a:r>
            <a:r>
              <a:rPr lang="en-US" sz="1620" b="1" dirty="0" err="1">
                <a:solidFill>
                  <a:srgbClr val="000099"/>
                </a:solidFill>
                <a:latin typeface="Arial Narrow" panose="020B0606020202030204" pitchFamily="34" charset="0"/>
              </a:rPr>
              <a:t>nuestra</a:t>
            </a:r>
            <a:r>
              <a:rPr lang="en-US" sz="1620" b="1" dirty="0">
                <a:solidFill>
                  <a:srgbClr val="000099"/>
                </a:solidFill>
                <a:latin typeface="Arial Narrow" panose="020B0606020202030204" pitchFamily="34" charset="0"/>
              </a:rPr>
              <a:t> </a:t>
            </a:r>
            <a:r>
              <a:rPr lang="en-US" sz="1620" b="1" dirty="0" err="1">
                <a:solidFill>
                  <a:srgbClr val="000099"/>
                </a:solidFill>
                <a:latin typeface="Arial Narrow" panose="020B0606020202030204" pitchFamily="34" charset="0"/>
              </a:rPr>
              <a:t>historia</a:t>
            </a:r>
            <a:r>
              <a:rPr lang="en-US" sz="1620" b="1" dirty="0">
                <a:solidFill>
                  <a:srgbClr val="000099"/>
                </a:solidFill>
                <a:latin typeface="Arial Narrow" panose="020B0606020202030204" pitchFamily="34" charset="0"/>
              </a:rPr>
              <a:t>, </a:t>
            </a:r>
            <a:r>
              <a:rPr lang="en-US" sz="1620" b="1" dirty="0" err="1">
                <a:solidFill>
                  <a:srgbClr val="000099"/>
                </a:solidFill>
                <a:latin typeface="Arial Narrow" panose="020B0606020202030204" pitchFamily="34" charset="0"/>
              </a:rPr>
              <a:t>cómo</a:t>
            </a:r>
            <a:r>
              <a:rPr lang="en-US" sz="1620" b="1" dirty="0">
                <a:solidFill>
                  <a:srgbClr val="000099"/>
                </a:solidFill>
                <a:latin typeface="Arial Narrow" panose="020B0606020202030204" pitchFamily="34" charset="0"/>
              </a:rPr>
              <a:t> </a:t>
            </a:r>
            <a:r>
              <a:rPr lang="en-US" sz="1620" b="1" dirty="0" err="1">
                <a:solidFill>
                  <a:srgbClr val="000099"/>
                </a:solidFill>
                <a:latin typeface="Arial Narrow" panose="020B0606020202030204" pitchFamily="34" charset="0"/>
              </a:rPr>
              <a:t>hemos</a:t>
            </a:r>
            <a:r>
              <a:rPr lang="en-US" sz="1620" b="1" dirty="0">
                <a:solidFill>
                  <a:srgbClr val="000099"/>
                </a:solidFill>
                <a:latin typeface="Arial Narrow" panose="020B0606020202030204" pitchFamily="34" charset="0"/>
              </a:rPr>
              <a:t> </a:t>
            </a:r>
            <a:r>
              <a:rPr lang="en-US" sz="1620" b="1" dirty="0" err="1">
                <a:solidFill>
                  <a:srgbClr val="000099"/>
                </a:solidFill>
                <a:latin typeface="Arial Narrow" panose="020B0606020202030204" pitchFamily="34" charset="0"/>
              </a:rPr>
              <a:t>consolidado</a:t>
            </a:r>
            <a:r>
              <a:rPr lang="en-US" sz="1620" b="1" dirty="0">
                <a:solidFill>
                  <a:srgbClr val="000099"/>
                </a:solidFill>
                <a:latin typeface="Arial Narrow" panose="020B0606020202030204" pitchFamily="34" charset="0"/>
              </a:rPr>
              <a:t> la </a:t>
            </a:r>
            <a:r>
              <a:rPr lang="en-US" sz="1620" b="1" dirty="0" err="1">
                <a:solidFill>
                  <a:srgbClr val="000099"/>
                </a:solidFill>
                <a:latin typeface="Arial Narrow" panose="020B0606020202030204" pitchFamily="34" charset="0"/>
              </a:rPr>
              <a:t>actividad</a:t>
            </a:r>
            <a:r>
              <a:rPr lang="en-US" sz="1620" b="1" dirty="0">
                <a:solidFill>
                  <a:srgbClr val="000099"/>
                </a:solidFill>
                <a:latin typeface="Arial Narrow" panose="020B0606020202030204" pitchFamily="34" charset="0"/>
              </a:rPr>
              <a:t> y </a:t>
            </a:r>
            <a:r>
              <a:rPr lang="en-US" sz="1620" b="1" dirty="0" err="1">
                <a:solidFill>
                  <a:srgbClr val="000099"/>
                </a:solidFill>
                <a:latin typeface="Arial Narrow" panose="020B0606020202030204" pitchFamily="34" charset="0"/>
              </a:rPr>
              <a:t>planificado</a:t>
            </a:r>
            <a:r>
              <a:rPr lang="en-US" sz="1620" b="1" dirty="0">
                <a:solidFill>
                  <a:srgbClr val="000099"/>
                </a:solidFill>
                <a:latin typeface="Arial Narrow" panose="020B0606020202030204" pitchFamily="34" charset="0"/>
              </a:rPr>
              <a:t> </a:t>
            </a:r>
            <a:r>
              <a:rPr lang="en-US" sz="1620" b="1" dirty="0" err="1">
                <a:solidFill>
                  <a:srgbClr val="000099"/>
                </a:solidFill>
                <a:latin typeface="Arial Narrow" panose="020B0606020202030204" pitchFamily="34" charset="0"/>
              </a:rPr>
              <a:t>el</a:t>
            </a:r>
            <a:r>
              <a:rPr lang="en-US" sz="1620" b="1" dirty="0">
                <a:solidFill>
                  <a:srgbClr val="000099"/>
                </a:solidFill>
                <a:latin typeface="Arial Narrow" panose="020B0606020202030204" pitchFamily="34" charset="0"/>
              </a:rPr>
              <a:t> </a:t>
            </a:r>
            <a:r>
              <a:rPr lang="en-US" sz="1620" b="1" dirty="0" err="1">
                <a:solidFill>
                  <a:srgbClr val="000099"/>
                </a:solidFill>
                <a:latin typeface="Arial Narrow" panose="020B0606020202030204" pitchFamily="34" charset="0"/>
              </a:rPr>
              <a:t>futuro</a:t>
            </a:r>
            <a:r>
              <a:rPr lang="en-US" sz="1620" b="1" dirty="0">
                <a:solidFill>
                  <a:srgbClr val="000099"/>
                </a:solidFill>
                <a:latin typeface="Arial Narrow" panose="020B0606020202030204" pitchFamily="34" charset="0"/>
              </a:rPr>
              <a:t>.</a:t>
            </a:r>
          </a:p>
          <a:p>
            <a:pPr marL="257174" indent="-257174">
              <a:buFont typeface="Arial" panose="020B0604020202020204" pitchFamily="34" charset="0"/>
              <a:buChar char="•"/>
            </a:pPr>
            <a:r>
              <a:rPr lang="en-US" sz="1620" b="1" dirty="0" err="1">
                <a:solidFill>
                  <a:srgbClr val="000099"/>
                </a:solidFill>
                <a:latin typeface="Arial Narrow" panose="020B0606020202030204" pitchFamily="34" charset="0"/>
              </a:rPr>
              <a:t>Integración</a:t>
            </a:r>
            <a:r>
              <a:rPr lang="en-US" sz="1620" b="1" dirty="0">
                <a:solidFill>
                  <a:srgbClr val="000099"/>
                </a:solidFill>
                <a:latin typeface="Arial Narrow" panose="020B0606020202030204" pitchFamily="34" charset="0"/>
              </a:rPr>
              <a:t> </a:t>
            </a:r>
            <a:r>
              <a:rPr lang="en-US" sz="1620" b="1" dirty="0" err="1">
                <a:solidFill>
                  <a:srgbClr val="000099"/>
                </a:solidFill>
                <a:latin typeface="Arial Narrow" panose="020B0606020202030204" pitchFamily="34" charset="0"/>
              </a:rPr>
              <a:t>en</a:t>
            </a:r>
            <a:r>
              <a:rPr lang="en-US" sz="1620" b="1" dirty="0">
                <a:solidFill>
                  <a:srgbClr val="000099"/>
                </a:solidFill>
                <a:latin typeface="Arial Narrow" panose="020B0606020202030204" pitchFamily="34" charset="0"/>
              </a:rPr>
              <a:t> las </a:t>
            </a:r>
            <a:r>
              <a:rPr lang="en-US" sz="1620" b="1" dirty="0" err="1">
                <a:solidFill>
                  <a:srgbClr val="000099"/>
                </a:solidFill>
                <a:latin typeface="Arial Narrow" panose="020B0606020202030204" pitchFamily="34" charset="0"/>
              </a:rPr>
              <a:t>organizaciones</a:t>
            </a:r>
            <a:r>
              <a:rPr lang="en-US" sz="1620" b="1" dirty="0">
                <a:solidFill>
                  <a:srgbClr val="000099"/>
                </a:solidFill>
                <a:latin typeface="Arial Narrow" panose="020B0606020202030204" pitchFamily="34" charset="0"/>
              </a:rPr>
              <a:t> y redes </a:t>
            </a:r>
            <a:r>
              <a:rPr lang="en-US" sz="1620" b="1" dirty="0" err="1">
                <a:solidFill>
                  <a:srgbClr val="000099"/>
                </a:solidFill>
                <a:latin typeface="Arial Narrow" panose="020B0606020202030204" pitchFamily="34" charset="0"/>
              </a:rPr>
              <a:t>sectoriales</a:t>
            </a:r>
            <a:r>
              <a:rPr lang="en-US" sz="1620" b="1" dirty="0">
                <a:solidFill>
                  <a:srgbClr val="000099"/>
                </a:solidFill>
                <a:latin typeface="Arial Narrow" panose="020B0606020202030204" pitchFamily="34" charset="0"/>
              </a:rPr>
              <a:t> y sus </a:t>
            </a:r>
            <a:r>
              <a:rPr lang="en-US" sz="1620" b="1" dirty="0" err="1">
                <a:solidFill>
                  <a:srgbClr val="000099"/>
                </a:solidFill>
                <a:latin typeface="Arial Narrow" panose="020B0606020202030204" pitchFamily="34" charset="0"/>
              </a:rPr>
              <a:t>actividades</a:t>
            </a:r>
            <a:r>
              <a:rPr lang="en-US" sz="1620" b="1" dirty="0">
                <a:solidFill>
                  <a:srgbClr val="000099"/>
                </a:solidFill>
                <a:latin typeface="Arial Narrow" panose="020B0606020202030204" pitchFamily="34" charset="0"/>
              </a:rPr>
              <a:t>, </a:t>
            </a:r>
            <a:r>
              <a:rPr lang="en-US" sz="1620" b="1" dirty="0" err="1">
                <a:solidFill>
                  <a:srgbClr val="000099"/>
                </a:solidFill>
                <a:latin typeface="Arial Narrow" panose="020B0606020202030204" pitchFamily="34" charset="0"/>
              </a:rPr>
              <a:t>como</a:t>
            </a:r>
            <a:r>
              <a:rPr lang="en-US" sz="1620" b="1" dirty="0">
                <a:solidFill>
                  <a:srgbClr val="000099"/>
                </a:solidFill>
                <a:latin typeface="Arial Narrow" panose="020B0606020202030204" pitchFamily="34" charset="0"/>
              </a:rPr>
              <a:t> </a:t>
            </a:r>
            <a:r>
              <a:rPr lang="en-US" sz="1620" b="1" dirty="0" err="1">
                <a:solidFill>
                  <a:srgbClr val="000099"/>
                </a:solidFill>
                <a:latin typeface="Arial Narrow" panose="020B0606020202030204" pitchFamily="34" charset="0"/>
              </a:rPr>
              <a:t>apoyo</a:t>
            </a:r>
            <a:r>
              <a:rPr lang="en-US" sz="1620" b="1" dirty="0">
                <a:solidFill>
                  <a:srgbClr val="000099"/>
                </a:solidFill>
                <a:latin typeface="Arial Narrow" panose="020B0606020202030204" pitchFamily="34" charset="0"/>
              </a:rPr>
              <a:t> y </a:t>
            </a:r>
            <a:r>
              <a:rPr lang="en-US" sz="1620" b="1" dirty="0" err="1">
                <a:solidFill>
                  <a:srgbClr val="000099"/>
                </a:solidFill>
                <a:latin typeface="Arial Narrow" panose="020B0606020202030204" pitchFamily="34" charset="0"/>
              </a:rPr>
              <a:t>fortalecimiento</a:t>
            </a:r>
            <a:r>
              <a:rPr lang="en-US" sz="1620" b="1" dirty="0">
                <a:solidFill>
                  <a:srgbClr val="000099"/>
                </a:solidFill>
                <a:latin typeface="Arial Narrow" panose="020B0606020202030204" pitchFamily="34" charset="0"/>
              </a:rPr>
              <a:t> </a:t>
            </a:r>
            <a:r>
              <a:rPr lang="en-US" sz="1620" b="1" dirty="0" err="1">
                <a:solidFill>
                  <a:srgbClr val="000099"/>
                </a:solidFill>
                <a:latin typeface="Arial Narrow" panose="020B0606020202030204" pitchFamily="34" charset="0"/>
              </a:rPr>
              <a:t>institucional</a:t>
            </a:r>
            <a:r>
              <a:rPr lang="en-US" sz="1620" b="1" dirty="0">
                <a:solidFill>
                  <a:srgbClr val="000099"/>
                </a:solidFill>
                <a:latin typeface="Arial Narrow" panose="020B0606020202030204" pitchFamily="34" charset="0"/>
              </a:rPr>
              <a:t> </a:t>
            </a:r>
            <a:r>
              <a:rPr lang="en-US" sz="1620" b="1" dirty="0" err="1">
                <a:solidFill>
                  <a:srgbClr val="000099"/>
                </a:solidFill>
                <a:latin typeface="Arial Narrow" panose="020B0606020202030204" pitchFamily="34" charset="0"/>
              </a:rPr>
              <a:t>interno</a:t>
            </a:r>
            <a:endParaRPr lang="en-US" sz="1620" b="1" dirty="0">
              <a:solidFill>
                <a:srgbClr val="000099"/>
              </a:solidFill>
              <a:latin typeface="Arial Narrow" panose="020B0606020202030204" pitchFamily="34" charset="0"/>
            </a:endParaRPr>
          </a:p>
        </p:txBody>
      </p:sp>
      <p:pic>
        <p:nvPicPr>
          <p:cNvPr id="3075" name="Imagen 3074">
            <a:extLst>
              <a:ext uri="{FF2B5EF4-FFF2-40B4-BE49-F238E27FC236}">
                <a16:creationId xmlns:a16="http://schemas.microsoft.com/office/drawing/2014/main" id="{D0B2B9FE-B3E9-14AB-BF40-F5272684C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6599" y="883399"/>
            <a:ext cx="877035" cy="830837"/>
          </a:xfrm>
          <a:prstGeom prst="rect">
            <a:avLst/>
          </a:prstGeom>
        </p:spPr>
      </p:pic>
      <p:sp>
        <p:nvSpPr>
          <p:cNvPr id="3076" name="Flecha: hacia abajo 3075">
            <a:extLst>
              <a:ext uri="{FF2B5EF4-FFF2-40B4-BE49-F238E27FC236}">
                <a16:creationId xmlns:a16="http://schemas.microsoft.com/office/drawing/2014/main" id="{4979F26D-F599-7EEB-579B-BD7EFD93EF65}"/>
              </a:ext>
            </a:extLst>
          </p:cNvPr>
          <p:cNvSpPr/>
          <p:nvPr/>
        </p:nvSpPr>
        <p:spPr>
          <a:xfrm rot="10800000">
            <a:off x="8986779" y="3569180"/>
            <a:ext cx="225601" cy="42325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27"/>
          </a:p>
        </p:txBody>
      </p:sp>
      <p:sp>
        <p:nvSpPr>
          <p:cNvPr id="3077" name="Flecha: hacia abajo 3076">
            <a:extLst>
              <a:ext uri="{FF2B5EF4-FFF2-40B4-BE49-F238E27FC236}">
                <a16:creationId xmlns:a16="http://schemas.microsoft.com/office/drawing/2014/main" id="{99B3C370-969E-F4CE-F8AE-10C6E86E3233}"/>
              </a:ext>
            </a:extLst>
          </p:cNvPr>
          <p:cNvSpPr/>
          <p:nvPr/>
        </p:nvSpPr>
        <p:spPr>
          <a:xfrm>
            <a:off x="8553108" y="3582916"/>
            <a:ext cx="225601" cy="42325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27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92902A5-A7FD-52D0-94F1-95A4CEFCCD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232" y="2147776"/>
            <a:ext cx="6166883" cy="343788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746377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>
            <a:extLst>
              <a:ext uri="{FF2B5EF4-FFF2-40B4-BE49-F238E27FC236}">
                <a16:creationId xmlns:a16="http://schemas.microsoft.com/office/drawing/2014/main" id="{2FCF4415-B818-DF70-377B-1F574C84DA62}"/>
              </a:ext>
            </a:extLst>
          </p:cNvPr>
          <p:cNvSpPr txBox="1"/>
          <p:nvPr/>
        </p:nvSpPr>
        <p:spPr>
          <a:xfrm>
            <a:off x="4582668" y="2265527"/>
            <a:ext cx="5501671" cy="86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97155" algn="r">
              <a:tabLst>
                <a:tab pos="404336" algn="r"/>
                <a:tab pos="2430299" algn="ctr"/>
                <a:tab pos="4860598" algn="r"/>
              </a:tabLst>
            </a:pPr>
            <a:r>
              <a:rPr lang="es-ES" sz="2520" b="1" dirty="0">
                <a:latin typeface="Arial Narrow" pitchFamily="34" charset="0"/>
              </a:rPr>
              <a:t>“QUIEN DOMINA LA GARANTÍA</a:t>
            </a:r>
          </a:p>
          <a:p>
            <a:pPr indent="97155" algn="r">
              <a:tabLst>
                <a:tab pos="404336" algn="r"/>
                <a:tab pos="2430299" algn="ctr"/>
                <a:tab pos="4860598" algn="r"/>
              </a:tabLst>
            </a:pPr>
            <a:r>
              <a:rPr lang="es-ES" sz="2520" b="1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DOMINA EL CRÉDITO”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3E0983B-B79A-2309-B0DE-A9246A9406AD}"/>
              </a:ext>
            </a:extLst>
          </p:cNvPr>
          <p:cNvSpPr txBox="1"/>
          <p:nvPr/>
        </p:nvSpPr>
        <p:spPr>
          <a:xfrm>
            <a:off x="4582668" y="4098237"/>
            <a:ext cx="5501671" cy="2965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97155" algn="r">
              <a:tabLst>
                <a:tab pos="404336" algn="r"/>
                <a:tab pos="2430299" algn="ctr"/>
                <a:tab pos="4860598" algn="r"/>
              </a:tabLst>
            </a:pPr>
            <a:r>
              <a:rPr lang="es-ES" sz="1327" b="1" dirty="0">
                <a:latin typeface="Arial Narrow" pitchFamily="34" charset="0"/>
                <a:hlinkClick r:id="rId3"/>
              </a:rPr>
              <a:t>PPOMBO@telefonica.net</a:t>
            </a:r>
            <a:endParaRPr lang="es-ES" sz="1327" b="1">
              <a:latin typeface="Arial Narrow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004777E-DBE1-BB71-1BA3-7B45D1F967A9}"/>
              </a:ext>
            </a:extLst>
          </p:cNvPr>
          <p:cNvSpPr txBox="1"/>
          <p:nvPr/>
        </p:nvSpPr>
        <p:spPr>
          <a:xfrm>
            <a:off x="1265262" y="4683678"/>
            <a:ext cx="9279787" cy="7050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411479" algn="l"/>
                <a:tab pos="462914" algn="l"/>
              </a:tabLst>
            </a:pPr>
            <a:r>
              <a:rPr lang="fr-FR" sz="1327" i="1" dirty="0">
                <a:latin typeface="Arial Narrow" pitchFamily="34" charset="0"/>
                <a:ea typeface="Times New Roman" pitchFamily="18" charset="0"/>
                <a:cs typeface="Arial" pitchFamily="34" charset="0"/>
              </a:rPr>
              <a:t>«La garantía es un factor esencial para equilibrar y hacer los ajustes necesarios a los desequilibrios que la reglamentación, la tecnologia y el mercado producen en la financiación de las PYMES»</a:t>
            </a:r>
            <a:r>
              <a:rPr lang="fr-FR" sz="1327" b="1" dirty="0">
                <a:latin typeface="Arial Narrow" pitchFamily="34" charset="0"/>
                <a:ea typeface="Times New Roman" pitchFamily="18" charset="0"/>
                <a:cs typeface="Arial" pitchFamily="34" charset="0"/>
              </a:rPr>
              <a:t>, Matthew Gamser, CEO del Forum Finance SME, Grupo del Banco Mundial, XX Foro IberoAmericano de 2015, Lima (Perú).</a:t>
            </a:r>
            <a:endParaRPr lang="fr-FR" sz="1327" b="1" dirty="0"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DB2566C-1CDE-76C1-E6FC-3357235B15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6775" y="1850457"/>
            <a:ext cx="2186132" cy="168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7900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>
            <a:spLocks/>
          </p:cNvSpPr>
          <p:nvPr/>
        </p:nvSpPr>
        <p:spPr>
          <a:xfrm>
            <a:off x="2187541" y="3389953"/>
            <a:ext cx="7816918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93"/>
              </a:lnSpc>
            </a:pPr>
            <a:r>
              <a:rPr lang="en-US" sz="6447" dirty="0">
                <a:solidFill>
                  <a:srgbClr val="1A4789"/>
                </a:solidFill>
                <a:latin typeface="Poppins Bold"/>
                <a:ea typeface="Poppins Bold"/>
                <a:cs typeface="Poppins Bold"/>
                <a:sym typeface="Poppins Bold"/>
              </a:rPr>
              <a:t>Muchas Gracias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4AA66A1-F874-159B-B600-662526BF92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965" y="1271465"/>
            <a:ext cx="2863235" cy="1260106"/>
          </a:xfrm>
          <a:prstGeom prst="rect">
            <a:avLst/>
          </a:prstGeom>
          <a:solidFill>
            <a:srgbClr val="0070C0"/>
          </a:solidFill>
        </p:spPr>
      </p:pic>
    </p:spTree>
    <p:extLst>
      <p:ext uri="{BB962C8B-B14F-4D97-AF65-F5344CB8AC3E}">
        <p14:creationId xmlns:p14="http://schemas.microsoft.com/office/powerpoint/2010/main" val="37000736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C26BFA7-30BF-1ED4-5494-B641F7A15A07}"/>
              </a:ext>
            </a:extLst>
          </p:cNvPr>
          <p:cNvSpPr txBox="1"/>
          <p:nvPr/>
        </p:nvSpPr>
        <p:spPr>
          <a:xfrm>
            <a:off x="1439069" y="2414044"/>
            <a:ext cx="4656931" cy="608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353" b="1" dirty="0">
                <a:solidFill>
                  <a:srgbClr val="000099"/>
                </a:solidFill>
                <a:latin typeface="Arial Narrow" panose="020B0606020202030204" pitchFamily="34" charset="0"/>
              </a:rPr>
              <a:t>SUMARIO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3417D66-3194-C3DB-6E5F-BDDEAD242424}"/>
              </a:ext>
            </a:extLst>
          </p:cNvPr>
          <p:cNvSpPr txBox="1"/>
          <p:nvPr/>
        </p:nvSpPr>
        <p:spPr>
          <a:xfrm>
            <a:off x="1439069" y="3131867"/>
            <a:ext cx="7167115" cy="1781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7742" indent="-217742">
              <a:buFont typeface="Arial" panose="020B0604020202020204" pitchFamily="34" charset="0"/>
              <a:buChar char="•"/>
            </a:pPr>
            <a:r>
              <a:rPr lang="en-US" sz="3658" b="1" dirty="0">
                <a:solidFill>
                  <a:srgbClr val="000099"/>
                </a:solidFill>
                <a:latin typeface="Arial Narrow" panose="020B0606020202030204" pitchFamily="34" charset="0"/>
              </a:rPr>
              <a:t>Tenemos historia …</a:t>
            </a:r>
          </a:p>
          <a:p>
            <a:pPr marL="217742" indent="-217742">
              <a:buFont typeface="Arial" panose="020B0604020202020204" pitchFamily="34" charset="0"/>
              <a:buChar char="•"/>
            </a:pPr>
            <a:r>
              <a:rPr lang="en-US" sz="3658" b="1" dirty="0">
                <a:solidFill>
                  <a:srgbClr val="000099"/>
                </a:solidFill>
                <a:latin typeface="Arial Narrow" panose="020B0606020202030204" pitchFamily="34" charset="0"/>
              </a:rPr>
              <a:t>Tenemos consolidado el presente …</a:t>
            </a:r>
          </a:p>
          <a:p>
            <a:pPr marL="217742" indent="-217742">
              <a:buFont typeface="Arial" panose="020B0604020202020204" pitchFamily="34" charset="0"/>
              <a:buChar char="•"/>
            </a:pPr>
            <a:r>
              <a:rPr lang="en-US" sz="3658" b="1" dirty="0">
                <a:solidFill>
                  <a:srgbClr val="000099"/>
                </a:solidFill>
                <a:latin typeface="Arial Narrow" panose="020B0606020202030204" pitchFamily="34" charset="0"/>
              </a:rPr>
              <a:t>Tenemos futuro …</a:t>
            </a:r>
            <a:endParaRPr lang="fr-FR" sz="3658" b="1" dirty="0">
              <a:solidFill>
                <a:srgbClr val="000099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A81CD3F-BF68-13FE-40CE-203D059E6E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909" y="548451"/>
            <a:ext cx="3578594" cy="1260106"/>
          </a:xfrm>
          <a:prstGeom prst="rect">
            <a:avLst/>
          </a:prstGeom>
          <a:solidFill>
            <a:srgbClr val="0070C0"/>
          </a:solidFill>
        </p:spPr>
      </p:pic>
    </p:spTree>
    <p:extLst>
      <p:ext uri="{BB962C8B-B14F-4D97-AF65-F5344CB8AC3E}">
        <p14:creationId xmlns:p14="http://schemas.microsoft.com/office/powerpoint/2010/main" val="11576679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5DC26F0-F4A4-42C5-F688-34673DD188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17" t="17259" r="5506" b="7185"/>
          <a:stretch/>
        </p:blipFill>
        <p:spPr>
          <a:xfrm>
            <a:off x="1894055" y="1408043"/>
            <a:ext cx="8321590" cy="4663748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8D2A7EB2-DA98-5B2A-95D0-295CB6EAB3EB}"/>
              </a:ext>
            </a:extLst>
          </p:cNvPr>
          <p:cNvSpPr txBox="1"/>
          <p:nvPr/>
        </p:nvSpPr>
        <p:spPr>
          <a:xfrm>
            <a:off x="1935206" y="2231057"/>
            <a:ext cx="1522576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60" b="1" dirty="0">
                <a:solidFill>
                  <a:srgbClr val="0070C0"/>
                </a:solidFill>
                <a:latin typeface="Aptos Narrow" panose="020B0004020202020204" pitchFamily="34" charset="0"/>
              </a:rPr>
              <a:t>Son heterogéneos, con diferentes tipologías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260182E-CBF4-4E21-D24D-72CC15800579}"/>
              </a:ext>
            </a:extLst>
          </p:cNvPr>
          <p:cNvSpPr txBox="1"/>
          <p:nvPr/>
        </p:nvSpPr>
        <p:spPr>
          <a:xfrm>
            <a:off x="1935206" y="3054472"/>
            <a:ext cx="1522576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60" b="1" dirty="0">
                <a:solidFill>
                  <a:srgbClr val="0070C0"/>
                </a:solidFill>
                <a:latin typeface="Aptos Narrow" panose="020B0004020202020204" pitchFamily="34" charset="0"/>
              </a:rPr>
              <a:t>Implica diferentes modelos de negocio, seguridad, permanencia, impacto y relevancia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944E14F-91FC-AB09-1553-F3410132B5DC}"/>
              </a:ext>
            </a:extLst>
          </p:cNvPr>
          <p:cNvSpPr txBox="1"/>
          <p:nvPr/>
        </p:nvSpPr>
        <p:spPr>
          <a:xfrm>
            <a:off x="8811948" y="4014255"/>
            <a:ext cx="1371691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60" b="1" dirty="0">
                <a:solidFill>
                  <a:srgbClr val="0070C0"/>
                </a:solidFill>
                <a:latin typeface="Aptos Narrow" panose="020B0004020202020204" pitchFamily="34" charset="0"/>
              </a:rPr>
              <a:t>En los países más desarrollados se utilizan más intensivamente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556EB93-856D-7570-9DB3-AD48EA6E3926}"/>
              </a:ext>
            </a:extLst>
          </p:cNvPr>
          <p:cNvSpPr txBox="1"/>
          <p:nvPr/>
        </p:nvSpPr>
        <p:spPr>
          <a:xfrm>
            <a:off x="5921798" y="416593"/>
            <a:ext cx="5500480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620" b="1" dirty="0">
                <a:solidFill>
                  <a:srgbClr val="002060"/>
                </a:solidFill>
                <a:latin typeface="Arial Narrow" panose="020B0606020202030204" pitchFamily="34" charset="0"/>
              </a:rPr>
              <a:t>DIMENSIÓN </a:t>
            </a:r>
            <a:r>
              <a:rPr lang="es-MX" sz="1620" dirty="0">
                <a:solidFill>
                  <a:srgbClr val="002060"/>
                </a:solidFill>
                <a:latin typeface="Arial Narrow" panose="020B0606020202030204" pitchFamily="34" charset="0"/>
              </a:rPr>
              <a:t>DE LOS SISTEMAS DE GARANTÍA A NIVEL MUNDIAL</a:t>
            </a:r>
          </a:p>
        </p:txBody>
      </p:sp>
    </p:spTree>
    <p:extLst>
      <p:ext uri="{BB962C8B-B14F-4D97-AF65-F5344CB8AC3E}">
        <p14:creationId xmlns:p14="http://schemas.microsoft.com/office/powerpoint/2010/main" val="17164278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CuadroTexto 70">
            <a:extLst>
              <a:ext uri="{FF2B5EF4-FFF2-40B4-BE49-F238E27FC236}">
                <a16:creationId xmlns:a16="http://schemas.microsoft.com/office/drawing/2014/main" id="{39FE1584-2030-1F1F-2EC2-7E4D981D846D}"/>
              </a:ext>
            </a:extLst>
          </p:cNvPr>
          <p:cNvSpPr txBox="1"/>
          <p:nvPr/>
        </p:nvSpPr>
        <p:spPr>
          <a:xfrm>
            <a:off x="1358547" y="6228441"/>
            <a:ext cx="5500393" cy="25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080" b="1" dirty="0">
                <a:latin typeface="Arial Narrow" panose="020B0606020202030204" pitchFamily="34" charset="0"/>
              </a:rPr>
              <a:t>Fuente: REGAR con datos del estadístico de la actividad de las garantías 2023</a:t>
            </a:r>
          </a:p>
        </p:txBody>
      </p:sp>
      <p:sp>
        <p:nvSpPr>
          <p:cNvPr id="73" name="CuadroTexto 72">
            <a:extLst>
              <a:ext uri="{FF2B5EF4-FFF2-40B4-BE49-F238E27FC236}">
                <a16:creationId xmlns:a16="http://schemas.microsoft.com/office/drawing/2014/main" id="{B7BC6025-C1AC-8BBE-D2DF-826B21A9EC4B}"/>
              </a:ext>
            </a:extLst>
          </p:cNvPr>
          <p:cNvSpPr txBox="1"/>
          <p:nvPr/>
        </p:nvSpPr>
        <p:spPr>
          <a:xfrm>
            <a:off x="4702383" y="309652"/>
            <a:ext cx="67073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002060"/>
                </a:solidFill>
                <a:latin typeface="Arial Narrow" panose="020B0606020202030204" pitchFamily="34" charset="0"/>
              </a:rPr>
              <a:t>DIMENSIÓN </a:t>
            </a:r>
            <a:r>
              <a:rPr lang="es-MX" dirty="0">
                <a:solidFill>
                  <a:srgbClr val="002060"/>
                </a:solidFill>
                <a:latin typeface="Arial Narrow" panose="020B0606020202030204" pitchFamily="34" charset="0"/>
              </a:rPr>
              <a:t>DE LOS SISTEMAS DE GARANTÍA A NIVEL MUNDIAL - 2023 -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3B871D6-03CD-617B-00A4-8B2C1290C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148" y="1201479"/>
            <a:ext cx="9096375" cy="476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101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AFBEAC6-53EF-CA2C-87DF-4D9E04FA8DAA}"/>
              </a:ext>
            </a:extLst>
          </p:cNvPr>
          <p:cNvSpPr txBox="1"/>
          <p:nvPr/>
        </p:nvSpPr>
        <p:spPr>
          <a:xfrm>
            <a:off x="2147418" y="117405"/>
            <a:ext cx="8762140" cy="904314"/>
          </a:xfrm>
          <a:prstGeom prst="rect">
            <a:avLst/>
          </a:prstGeom>
        </p:spPr>
        <p:txBody>
          <a:bodyPr vert="horz" lIns="82302" tIns="41151" rIns="82302" bIns="41151" rtlCol="0" anchor="ctr">
            <a:noAutofit/>
          </a:bodyPr>
          <a:lstStyle>
            <a:defPPr>
              <a:defRPr lang="es-MX"/>
            </a:defPPr>
            <a:lvl1pPr algn="r">
              <a:lnSpc>
                <a:spcPct val="90000"/>
              </a:lnSpc>
              <a:spcBef>
                <a:spcPct val="0"/>
              </a:spcBef>
              <a:buNone/>
              <a:defRPr sz="2800" b="0" i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s-MX" sz="1800" b="1" dirty="0">
                <a:solidFill>
                  <a:srgbClr val="002060"/>
                </a:solidFill>
                <a:latin typeface="Arial Narrow" panose="020B0606020202030204" pitchFamily="34" charset="0"/>
              </a:rPr>
              <a:t>DIMENSIÓN DE LOS SISTEMAS DE GARANTÍA DE LA REGIÓN  20</a:t>
            </a:r>
            <a:r>
              <a:rPr lang="es-MX" sz="1800" b="1" dirty="0"/>
              <a:t>23</a:t>
            </a:r>
          </a:p>
          <a:p>
            <a:r>
              <a:rPr lang="es-MX" sz="1800" b="1" dirty="0"/>
              <a:t> 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704C4AF-AB3C-3409-17AD-CB432DE8AC2D}"/>
              </a:ext>
            </a:extLst>
          </p:cNvPr>
          <p:cNvSpPr txBox="1"/>
          <p:nvPr/>
        </p:nvSpPr>
        <p:spPr>
          <a:xfrm>
            <a:off x="704558" y="6322635"/>
            <a:ext cx="8807764" cy="2308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MX" sz="900" dirty="0">
                <a:solidFill>
                  <a:srgbClr val="002060"/>
                </a:solidFill>
                <a:latin typeface="Arial Narrow" panose="020B0606020202030204" pitchFamily="34" charset="0"/>
              </a:rPr>
              <a:t>Fuente: REGAR con datos del estadístico de la actividad de las garantías 2023</a:t>
            </a:r>
            <a:endParaRPr lang="es-MX" sz="9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3E81205-8B14-D271-F853-6A4207A64DC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1" t="78141" r="-1"/>
          <a:stretch/>
        </p:blipFill>
        <p:spPr>
          <a:xfrm>
            <a:off x="1432068" y="5843176"/>
            <a:ext cx="9228050" cy="63272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AEC6ADFE-601D-DFF3-8612-46CB3A23F0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88" t="20668" r="5847" b="5535"/>
          <a:stretch>
            <a:fillRect/>
          </a:stretch>
        </p:blipFill>
        <p:spPr bwMode="auto">
          <a:xfrm>
            <a:off x="2134552" y="1114425"/>
            <a:ext cx="7922895" cy="46291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183930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D7B68B0-3EB6-3DD7-EEED-FC19F1BC8D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9942" y="203042"/>
            <a:ext cx="10690167" cy="642824"/>
          </a:xfrm>
        </p:spPr>
        <p:txBody>
          <a:bodyPr>
            <a:normAutofit/>
          </a:bodyPr>
          <a:lstStyle/>
          <a:p>
            <a:r>
              <a:rPr lang="es-ES" sz="2800" dirty="0">
                <a:latin typeface="Arial Narrow" panose="020B0606020202030204" pitchFamily="34" charset="0"/>
              </a:rPr>
              <a:t>1. Tenemos historia …, ¿hacia donde vamos? …</a:t>
            </a:r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F33DE31-7CDE-049F-CDED-956BCFF0F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1118368"/>
            <a:ext cx="12001500" cy="568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646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4">
            <a:extLst>
              <a:ext uri="{FF2B5EF4-FFF2-40B4-BE49-F238E27FC236}">
                <a16:creationId xmlns:a16="http://schemas.microsoft.com/office/drawing/2014/main" id="{E4EDEB85-6A25-203C-59C2-11CD09804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972" y="-169310"/>
            <a:ext cx="9464666" cy="1193086"/>
          </a:xfrm>
        </p:spPr>
        <p:txBody>
          <a:bodyPr>
            <a:normAutofit/>
          </a:bodyPr>
          <a:lstStyle/>
          <a:p>
            <a:r>
              <a:rPr lang="es-ES" sz="2880" dirty="0">
                <a:latin typeface="Arial Narrow" panose="020B0606020202030204" pitchFamily="34" charset="0"/>
              </a:rPr>
              <a:t>2. Tenemos consolidado el presente …</a:t>
            </a:r>
            <a:endParaRPr lang="en-BE" sz="2880" dirty="0">
              <a:latin typeface="Arial Narrow" panose="020B060602020203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FF7111F-F788-ABFE-9275-A5BCEE25A4BF}"/>
              </a:ext>
            </a:extLst>
          </p:cNvPr>
          <p:cNvSpPr txBox="1"/>
          <p:nvPr/>
        </p:nvSpPr>
        <p:spPr>
          <a:xfrm>
            <a:off x="1541720" y="2080069"/>
            <a:ext cx="9239693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t-PT" sz="2800" b="1" dirty="0">
                <a:solidFill>
                  <a:srgbClr val="060BE8"/>
                </a:solidFill>
                <a:latin typeface="Arial Narrow" panose="020B0606020202030204" pitchFamily="34" charset="0"/>
              </a:rPr>
              <a:t>Hemos avanzado en el marco conceptual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pt-PT" sz="2800" b="1" dirty="0">
              <a:solidFill>
                <a:srgbClr val="060BE8"/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t-PT" sz="2800" b="1" dirty="0">
                <a:solidFill>
                  <a:srgbClr val="060BE8"/>
                </a:solidFill>
                <a:latin typeface="Arial Narrow" panose="020B0606020202030204" pitchFamily="34" charset="0"/>
              </a:rPr>
              <a:t>Hemos avanzado en el diagnóstico ... y en la estrategia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pt-PT" sz="2800" b="1" dirty="0">
              <a:solidFill>
                <a:srgbClr val="060BE8"/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t-PT" sz="2800" b="1" dirty="0">
                <a:solidFill>
                  <a:srgbClr val="060BE8"/>
                </a:solidFill>
                <a:latin typeface="Arial Narrow" panose="020B0606020202030204" pitchFamily="34" charset="0"/>
              </a:rPr>
              <a:t>Hemos avanzado en conocer las taxonomías o tipologías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pt-PT" sz="2800" b="1" dirty="0">
              <a:solidFill>
                <a:srgbClr val="060BE8"/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t-PT" sz="2800" b="1" dirty="0">
                <a:solidFill>
                  <a:srgbClr val="060BE8"/>
                </a:solidFill>
                <a:latin typeface="Arial Narrow" panose="020B0606020202030204" pitchFamily="34" charset="0"/>
              </a:rPr>
              <a:t>Hemos avanzado en reconocimento e institucionalidad</a:t>
            </a:r>
            <a:endParaRPr lang="es-ES" sz="2800" dirty="0">
              <a:solidFill>
                <a:srgbClr val="060BE8"/>
              </a:solidFill>
              <a:latin typeface="Arial Narrow" panose="020B0606020202030204" pitchFamily="34" charset="0"/>
            </a:endParaRPr>
          </a:p>
          <a:p>
            <a:pPr marL="327184" indent="-327184">
              <a:defRPr/>
            </a:pPr>
            <a:endParaRPr lang="pt-PT" b="1" dirty="0">
              <a:solidFill>
                <a:srgbClr val="060BE8"/>
              </a:solidFill>
              <a:latin typeface="Arial Narrow" pitchFamily="34" charset="0"/>
            </a:endParaRPr>
          </a:p>
          <a:p>
            <a:pPr marL="327184" indent="-327184">
              <a:defRPr/>
            </a:pPr>
            <a:endParaRPr lang="pt-PT" b="1" dirty="0">
              <a:solidFill>
                <a:srgbClr val="060BE8"/>
              </a:solidFill>
              <a:latin typeface="Arial Narrow" pitchFamily="34" charset="0"/>
            </a:endParaRPr>
          </a:p>
          <a:p>
            <a:pPr marL="327184" indent="-327184">
              <a:defRPr/>
            </a:pPr>
            <a:endParaRPr lang="pt-PT" sz="1800" b="1" dirty="0">
              <a:solidFill>
                <a:srgbClr val="060BE8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5206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id="{16AD8E0E-96D4-8011-9B25-6B8266E1872B}"/>
              </a:ext>
            </a:extLst>
          </p:cNvPr>
          <p:cNvSpPr txBox="1"/>
          <p:nvPr/>
        </p:nvSpPr>
        <p:spPr>
          <a:xfrm>
            <a:off x="4121709" y="249326"/>
            <a:ext cx="3541920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160" b="1" dirty="0">
                <a:solidFill>
                  <a:srgbClr val="000099"/>
                </a:solidFill>
                <a:latin typeface="Arial Narrow" pitchFamily="34" charset="0"/>
              </a:rPr>
              <a:t>ALGUNAS CONCLUSIONES</a:t>
            </a:r>
            <a:endParaRPr lang="es-ES" sz="2160" dirty="0">
              <a:solidFill>
                <a:srgbClr val="000099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5CEFC46-431A-4A2D-5EC0-DD688B724014}"/>
              </a:ext>
            </a:extLst>
          </p:cNvPr>
          <p:cNvSpPr txBox="1"/>
          <p:nvPr/>
        </p:nvSpPr>
        <p:spPr>
          <a:xfrm>
            <a:off x="788084" y="1073338"/>
            <a:ext cx="10404038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4" indent="-257174" algn="just">
              <a:buFont typeface="Arial" panose="020B0604020202020204" pitchFamily="34" charset="0"/>
              <a:buChar char="•"/>
            </a:pPr>
            <a:r>
              <a:rPr lang="es-ES" sz="2160" b="1" dirty="0">
                <a:solidFill>
                  <a:srgbClr val="003399"/>
                </a:solidFill>
                <a:latin typeface="Arial Narrow" panose="020B0606020202030204" pitchFamily="34" charset="0"/>
              </a:rPr>
              <a:t>Esquemas heterogéneos</a:t>
            </a:r>
            <a:r>
              <a:rPr lang="es-ES" b="1" dirty="0">
                <a:solidFill>
                  <a:srgbClr val="003399"/>
                </a:solidFill>
                <a:latin typeface="Arial Narrow" panose="020B0606020202030204" pitchFamily="34" charset="0"/>
              </a:rPr>
              <a:t>, </a:t>
            </a:r>
            <a:r>
              <a:rPr lang="es-ES" dirty="0">
                <a:solidFill>
                  <a:srgbClr val="003399"/>
                </a:solidFill>
                <a:latin typeface="Arial Narrow" panose="020B0606020202030204" pitchFamily="34" charset="0"/>
              </a:rPr>
              <a:t>con una misión común, </a:t>
            </a:r>
            <a:r>
              <a:rPr lang="es-ES" dirty="0">
                <a:solidFill>
                  <a:srgbClr val="000099"/>
                </a:solidFill>
                <a:latin typeface="Arial Narrow" panose="020B0606020202030204" pitchFamily="34" charset="0"/>
              </a:rPr>
              <a:t>la pyme es el objetivo común</a:t>
            </a:r>
            <a:r>
              <a:rPr lang="es-ES" dirty="0">
                <a:solidFill>
                  <a:srgbClr val="003399"/>
                </a:solidFill>
                <a:latin typeface="Arial Narrow" panose="020B0606020202030204" pitchFamily="34" charset="0"/>
              </a:rPr>
              <a:t>, en diferentes taxonomías identificadas, con modelos de negocios diferentes</a:t>
            </a:r>
            <a:r>
              <a:rPr lang="es-ES" b="1" dirty="0">
                <a:solidFill>
                  <a:srgbClr val="003399"/>
                </a:solidFill>
                <a:latin typeface="Arial Narrow" panose="020B0606020202030204" pitchFamily="34" charset="0"/>
              </a:rPr>
              <a:t>.</a:t>
            </a:r>
          </a:p>
          <a:p>
            <a:pPr marL="257174" indent="-257174" algn="just">
              <a:buFont typeface="Arial" panose="020B0604020202020204" pitchFamily="34" charset="0"/>
              <a:buChar char="•"/>
            </a:pPr>
            <a:endParaRPr lang="en-US" sz="720" b="1" dirty="0">
              <a:solidFill>
                <a:srgbClr val="003399"/>
              </a:solidFill>
              <a:latin typeface="Arial Narrow" panose="020B0606020202030204" pitchFamily="34" charset="0"/>
            </a:endParaRPr>
          </a:p>
          <a:p>
            <a:pPr marL="257174" indent="-257174" algn="just">
              <a:buFont typeface="Arial" panose="020B0604020202020204" pitchFamily="34" charset="0"/>
              <a:buChar char="•"/>
            </a:pPr>
            <a:r>
              <a:rPr lang="es-ES" sz="2160" b="1" dirty="0">
                <a:solidFill>
                  <a:srgbClr val="003399"/>
                </a:solidFill>
                <a:latin typeface="Arial Narrow" panose="020B0606020202030204" pitchFamily="34" charset="0"/>
              </a:rPr>
              <a:t>Orígenes privados (SCM</a:t>
            </a:r>
            <a:r>
              <a:rPr lang="es-ES" b="1" dirty="0">
                <a:solidFill>
                  <a:srgbClr val="003399"/>
                </a:solidFill>
                <a:latin typeface="Arial Narrow" panose="020B0606020202030204" pitchFamily="34" charset="0"/>
              </a:rPr>
              <a:t>), </a:t>
            </a:r>
            <a:r>
              <a:rPr lang="es-ES" dirty="0">
                <a:solidFill>
                  <a:srgbClr val="003399"/>
                </a:solidFill>
                <a:latin typeface="Arial Narrow" panose="020B0606020202030204" pitchFamily="34" charset="0"/>
              </a:rPr>
              <a:t>que persisten en los sistemas mixtos con recursos y/o reafianzamiento público, junto </a:t>
            </a:r>
            <a:r>
              <a:rPr lang="es-ES" sz="2160" b="1" dirty="0">
                <a:solidFill>
                  <a:srgbClr val="003399"/>
                </a:solidFill>
                <a:latin typeface="Arial Narrow" panose="020B0606020202030204" pitchFamily="34" charset="0"/>
              </a:rPr>
              <a:t>con un mayor desarrollo general posterior de los esquemas públicos </a:t>
            </a:r>
            <a:r>
              <a:rPr lang="es-ES" dirty="0">
                <a:solidFill>
                  <a:srgbClr val="003399"/>
                </a:solidFill>
                <a:latin typeface="Arial Narrow" panose="020B0606020202030204" pitchFamily="34" charset="0"/>
              </a:rPr>
              <a:t>(inclusive con reafianzamiento supranacional en la U.E). Los esquemas mixtos en el concepto actual de colaboración público-privada</a:t>
            </a:r>
            <a:r>
              <a:rPr lang="es-ES" b="1" dirty="0">
                <a:solidFill>
                  <a:srgbClr val="003399"/>
                </a:solidFill>
                <a:latin typeface="Arial Narrow" panose="020B0606020202030204" pitchFamily="34" charset="0"/>
              </a:rPr>
              <a:t>.</a:t>
            </a:r>
          </a:p>
          <a:p>
            <a:pPr marL="257174" indent="-257174" algn="just">
              <a:buFont typeface="Arial" panose="020B0604020202020204" pitchFamily="34" charset="0"/>
              <a:buChar char="•"/>
            </a:pPr>
            <a:endParaRPr lang="es-ES" sz="720" b="1" dirty="0">
              <a:solidFill>
                <a:srgbClr val="003399"/>
              </a:solidFill>
              <a:latin typeface="Arial Narrow" panose="020B0606020202030204" pitchFamily="34" charset="0"/>
            </a:endParaRPr>
          </a:p>
          <a:p>
            <a:pPr marL="257174" indent="-257174" algn="just">
              <a:buFont typeface="Arial" panose="020B0604020202020204" pitchFamily="34" charset="0"/>
              <a:buChar char="•"/>
            </a:pPr>
            <a:r>
              <a:rPr lang="es-ES" sz="2160" b="1" dirty="0">
                <a:solidFill>
                  <a:srgbClr val="000099"/>
                </a:solidFill>
                <a:latin typeface="Arial Narrow" panose="020B0606020202030204" pitchFamily="34" charset="0"/>
              </a:rPr>
              <a:t>Consolidación del rol de los esquemas de garantía </a:t>
            </a:r>
            <a:r>
              <a:rPr lang="es-ES" dirty="0">
                <a:solidFill>
                  <a:srgbClr val="000099"/>
                </a:solidFill>
                <a:latin typeface="Arial Narrow" panose="020B0606020202030204" pitchFamily="34" charset="0"/>
              </a:rPr>
              <a:t>como necesidad permanente e instrumento anticíclico con los nuevos retos de entornos complejos, dinámicos y de incertidumbre alta. F</a:t>
            </a:r>
            <a:r>
              <a:rPr lang="en-US" dirty="0">
                <a:solidFill>
                  <a:srgbClr val="000099"/>
                </a:solidFill>
                <a:latin typeface="Arial Narrow" panose="020B0606020202030204" pitchFamily="34" charset="0"/>
              </a:rPr>
              <a:t>orman parte y son </a:t>
            </a:r>
            <a:r>
              <a:rPr lang="es-ES" dirty="0">
                <a:solidFill>
                  <a:srgbClr val="000099"/>
                </a:solidFill>
                <a:latin typeface="Arial Narrow" panose="020B0606020202030204" pitchFamily="34" charset="0"/>
              </a:rPr>
              <a:t>instrumentos de la política pública</a:t>
            </a:r>
            <a:r>
              <a:rPr lang="en-US" dirty="0">
                <a:solidFill>
                  <a:srgbClr val="000099"/>
                </a:solidFill>
                <a:latin typeface="Arial Narrow" panose="020B0606020202030204" pitchFamily="34" charset="0"/>
              </a:rPr>
              <a:t>. La </a:t>
            </a:r>
            <a:r>
              <a:rPr lang="en-US" dirty="0" err="1">
                <a:solidFill>
                  <a:srgbClr val="000099"/>
                </a:solidFill>
                <a:latin typeface="Arial Narrow" panose="020B0606020202030204" pitchFamily="34" charset="0"/>
              </a:rPr>
              <a:t>cobertura</a:t>
            </a:r>
            <a:r>
              <a:rPr lang="en-US" dirty="0">
                <a:solidFill>
                  <a:srgbClr val="000099"/>
                </a:solidFill>
                <a:latin typeface="Arial Narrow" panose="020B0606020202030204" pitchFamily="34" charset="0"/>
              </a:rPr>
              <a:t> de </a:t>
            </a:r>
            <a:r>
              <a:rPr lang="en-US" dirty="0" err="1">
                <a:solidFill>
                  <a:srgbClr val="000099"/>
                </a:solidFill>
                <a:latin typeface="Arial Narrow" panose="020B0606020202030204" pitchFamily="34" charset="0"/>
              </a:rPr>
              <a:t>garantía</a:t>
            </a:r>
            <a:r>
              <a:rPr lang="en-US" dirty="0">
                <a:solidFill>
                  <a:srgbClr val="000099"/>
                </a:solidFill>
                <a:latin typeface="Arial Narrow" panose="020B0606020202030204" pitchFamily="34" charset="0"/>
              </a:rPr>
              <a:t> es </a:t>
            </a:r>
            <a:r>
              <a:rPr lang="en-US" dirty="0" err="1">
                <a:solidFill>
                  <a:srgbClr val="000099"/>
                </a:solidFill>
                <a:latin typeface="Arial Narrow" panose="020B0606020202030204" pitchFamily="34" charset="0"/>
              </a:rPr>
              <a:t>una</a:t>
            </a:r>
            <a:r>
              <a:rPr lang="en-US" dirty="0">
                <a:solidFill>
                  <a:srgbClr val="000099"/>
                </a:solidFill>
                <a:latin typeface="Arial Narrow" panose="020B0606020202030204" pitchFamily="34" charset="0"/>
              </a:rPr>
              <a:t> </a:t>
            </a:r>
            <a:r>
              <a:rPr lang="en-US" dirty="0" err="1">
                <a:solidFill>
                  <a:srgbClr val="000099"/>
                </a:solidFill>
                <a:latin typeface="Arial Narrow" panose="020B0606020202030204" pitchFamily="34" charset="0"/>
              </a:rPr>
              <a:t>necesidad</a:t>
            </a:r>
            <a:r>
              <a:rPr lang="en-US" dirty="0">
                <a:solidFill>
                  <a:srgbClr val="000099"/>
                </a:solidFill>
                <a:latin typeface="Arial Narrow" panose="020B0606020202030204" pitchFamily="34" charset="0"/>
              </a:rPr>
              <a:t> </a:t>
            </a:r>
            <a:r>
              <a:rPr lang="en-US" dirty="0" err="1">
                <a:solidFill>
                  <a:srgbClr val="000099"/>
                </a:solidFill>
                <a:latin typeface="Arial Narrow" panose="020B0606020202030204" pitchFamily="34" charset="0"/>
              </a:rPr>
              <a:t>permanente</a:t>
            </a:r>
            <a:r>
              <a:rPr lang="en-US" dirty="0">
                <a:solidFill>
                  <a:srgbClr val="000099"/>
                </a:solidFill>
                <a:latin typeface="Arial Narrow" panose="020B0606020202030204" pitchFamily="34" charset="0"/>
              </a:rPr>
              <a:t> y un bien </a:t>
            </a:r>
            <a:r>
              <a:rPr lang="en-US" dirty="0" err="1">
                <a:solidFill>
                  <a:srgbClr val="000099"/>
                </a:solidFill>
                <a:latin typeface="Arial Narrow" panose="020B0606020202030204" pitchFamily="34" charset="0"/>
              </a:rPr>
              <a:t>escaso</a:t>
            </a:r>
            <a:r>
              <a:rPr lang="en-US" dirty="0">
                <a:solidFill>
                  <a:srgbClr val="000099"/>
                </a:solidFill>
                <a:latin typeface="Arial Narrow" panose="020B0606020202030204" pitchFamily="34" charset="0"/>
              </a:rPr>
              <a:t>.</a:t>
            </a:r>
          </a:p>
          <a:p>
            <a:pPr marL="257174" indent="-257174" algn="just">
              <a:buFont typeface="Arial" panose="020B0604020202020204" pitchFamily="34" charset="0"/>
              <a:buChar char="•"/>
            </a:pPr>
            <a:endParaRPr lang="es-ES" sz="720" b="1" dirty="0">
              <a:solidFill>
                <a:srgbClr val="000099"/>
              </a:solidFill>
              <a:latin typeface="Arial Narrow" panose="020B0606020202030204" pitchFamily="34" charset="0"/>
            </a:endParaRPr>
          </a:p>
          <a:p>
            <a:pPr marL="257174" indent="-257174" algn="just">
              <a:buFont typeface="Arial" panose="020B0604020202020204" pitchFamily="34" charset="0"/>
              <a:buChar char="•"/>
            </a:pPr>
            <a:r>
              <a:rPr lang="en-US" sz="2160" b="1" dirty="0">
                <a:solidFill>
                  <a:srgbClr val="000099"/>
                </a:solidFill>
                <a:latin typeface="Arial Narrow" panose="020B0606020202030204" pitchFamily="34" charset="0"/>
              </a:rPr>
              <a:t>En las crisis sistémicas se vuelven muy </a:t>
            </a:r>
            <a:r>
              <a:rPr lang="en-US" sz="2160" b="1" dirty="0" err="1">
                <a:solidFill>
                  <a:srgbClr val="000099"/>
                </a:solidFill>
                <a:latin typeface="Arial Narrow" panose="020B0606020202030204" pitchFamily="34" charset="0"/>
              </a:rPr>
              <a:t>relevantes</a:t>
            </a:r>
            <a:r>
              <a:rPr lang="en-US" b="1" dirty="0">
                <a:solidFill>
                  <a:srgbClr val="000099"/>
                </a:solidFill>
                <a:latin typeface="Arial Narrow" panose="020B0606020202030204" pitchFamily="34" charset="0"/>
              </a:rPr>
              <a:t>. </a:t>
            </a:r>
            <a:r>
              <a:rPr lang="en-US" dirty="0">
                <a:solidFill>
                  <a:srgbClr val="000099"/>
                </a:solidFill>
                <a:latin typeface="Arial Narrow" panose="020B0606020202030204" pitchFamily="34" charset="0"/>
              </a:rPr>
              <a:t>Además de la función estructural de proporcionar cobertura de garantia a la pyme, en su función anticíclica ha demostrado su capacidad para operar programas de política pública de alto volumen. </a:t>
            </a:r>
          </a:p>
          <a:p>
            <a:pPr marL="257174" indent="-257174" algn="just">
              <a:buFont typeface="Arial" panose="020B0604020202020204" pitchFamily="34" charset="0"/>
              <a:buChar char="•"/>
            </a:pPr>
            <a:endParaRPr lang="en-US" sz="720" b="1" dirty="0">
              <a:solidFill>
                <a:srgbClr val="000099"/>
              </a:solidFill>
              <a:latin typeface="Arial Narrow" panose="020B0606020202030204" pitchFamily="34" charset="0"/>
            </a:endParaRPr>
          </a:p>
          <a:p>
            <a:pPr marL="257174" indent="-257174" algn="just">
              <a:buFont typeface="Arial" panose="020B0604020202020204" pitchFamily="34" charset="0"/>
              <a:buChar char="•"/>
            </a:pPr>
            <a:r>
              <a:rPr lang="en-US" sz="2160" b="1" dirty="0">
                <a:solidFill>
                  <a:srgbClr val="000099"/>
                </a:solidFill>
                <a:latin typeface="Arial Narrow" panose="020B0606020202030204" pitchFamily="34" charset="0"/>
              </a:rPr>
              <a:t>Orientación estratégica </a:t>
            </a:r>
            <a:r>
              <a:rPr lang="es-ES" sz="2160" b="1" dirty="0">
                <a:solidFill>
                  <a:srgbClr val="000099"/>
                </a:solidFill>
                <a:latin typeface="Arial Narrow" panose="020B0606020202030204" pitchFamily="34" charset="0"/>
              </a:rPr>
              <a:t>a la integración en el sistema financiero</a:t>
            </a:r>
            <a:r>
              <a:rPr lang="es-ES" dirty="0">
                <a:solidFill>
                  <a:srgbClr val="000099"/>
                </a:solidFill>
                <a:latin typeface="Arial Narrow" panose="020B0606020202030204" pitchFamily="34" charset="0"/>
              </a:rPr>
              <a:t>, con un valor de mitigación de recursos propios y provisiones de la cobertura de garantía reconocido y valorado. La garantía es un bien escaso. </a:t>
            </a:r>
          </a:p>
          <a:p>
            <a:pPr marL="257174" indent="-257174" algn="just">
              <a:buFont typeface="Arial" panose="020B0604020202020204" pitchFamily="34" charset="0"/>
              <a:buChar char="•"/>
            </a:pPr>
            <a:endParaRPr lang="es-ES" sz="720" b="1" dirty="0">
              <a:solidFill>
                <a:srgbClr val="000099"/>
              </a:solidFill>
              <a:latin typeface="Arial Narrow" panose="020B0606020202030204" pitchFamily="34" charset="0"/>
            </a:endParaRPr>
          </a:p>
          <a:p>
            <a:pPr marL="257174" indent="-257174" algn="just">
              <a:buFont typeface="Arial" panose="020B0604020202020204" pitchFamily="34" charset="0"/>
              <a:buChar char="•"/>
            </a:pPr>
            <a:r>
              <a:rPr lang="en-US" sz="2160" b="1" dirty="0">
                <a:solidFill>
                  <a:srgbClr val="000099"/>
                </a:solidFill>
                <a:latin typeface="Arial Narrow" panose="020B0606020202030204" pitchFamily="34" charset="0"/>
              </a:rPr>
              <a:t>Desarrollo de nuevos productos de garantías </a:t>
            </a:r>
            <a:r>
              <a:rPr lang="en-US" dirty="0">
                <a:solidFill>
                  <a:srgbClr val="000099"/>
                </a:solidFill>
                <a:latin typeface="Arial Narrow" panose="020B0606020202030204" pitchFamily="34" charset="0"/>
              </a:rPr>
              <a:t>más específicos, para los sectores donde impactar</a:t>
            </a:r>
            <a:r>
              <a:rPr lang="en-US" b="1" dirty="0">
                <a:solidFill>
                  <a:srgbClr val="000099"/>
                </a:solidFill>
                <a:latin typeface="Arial Narrow" panose="020B0606020202030204" pitchFamily="34" charset="0"/>
              </a:rPr>
              <a:t>.</a:t>
            </a:r>
          </a:p>
          <a:p>
            <a:pPr marL="257174" indent="-257174" algn="just">
              <a:buFont typeface="Arial" panose="020B0604020202020204" pitchFamily="34" charset="0"/>
              <a:buChar char="•"/>
            </a:pPr>
            <a:endParaRPr lang="en-US" sz="720" b="1" dirty="0">
              <a:solidFill>
                <a:srgbClr val="000099"/>
              </a:solidFill>
              <a:latin typeface="Arial Narrow" panose="020B0606020202030204" pitchFamily="34" charset="0"/>
            </a:endParaRPr>
          </a:p>
          <a:p>
            <a:pPr marL="257174" indent="-257174" algn="just">
              <a:buFont typeface="Arial" panose="020B0604020202020204" pitchFamily="34" charset="0"/>
              <a:buChar char="•"/>
            </a:pPr>
            <a:r>
              <a:rPr lang="en-US" sz="2160" b="1" dirty="0">
                <a:solidFill>
                  <a:srgbClr val="000099"/>
                </a:solidFill>
                <a:latin typeface="Arial Narrow" panose="020B0606020202030204" pitchFamily="34" charset="0"/>
              </a:rPr>
              <a:t>Incorporación de recursos, </a:t>
            </a:r>
            <a:r>
              <a:rPr lang="en-US" dirty="0">
                <a:solidFill>
                  <a:srgbClr val="000099"/>
                </a:solidFill>
                <a:latin typeface="Arial Narrow" panose="020B0606020202030204" pitchFamily="34" charset="0"/>
              </a:rPr>
              <a:t>en los modelos de negocio, para la transformación digital integral de la actividad</a:t>
            </a:r>
            <a:endParaRPr lang="es-ES" dirty="0">
              <a:solidFill>
                <a:srgbClr val="000099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5954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6 Pentágono">
            <a:extLst>
              <a:ext uri="{FF2B5EF4-FFF2-40B4-BE49-F238E27FC236}">
                <a16:creationId xmlns:a16="http://schemas.microsoft.com/office/drawing/2014/main" id="{9BD288DB-A097-C833-D389-AC6460E23E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2400" y="1671058"/>
            <a:ext cx="4932288" cy="526332"/>
          </a:xfrm>
          <a:prstGeom prst="homePlate">
            <a:avLst>
              <a:gd name="adj" fmla="val 50003"/>
            </a:avLst>
          </a:prstGeom>
          <a:solidFill>
            <a:srgbClr val="FFCC99"/>
          </a:solidFill>
          <a:ln>
            <a:solidFill>
              <a:schemeClr val="tx1"/>
            </a:solidFill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defTabSz="821530"/>
            <a:r>
              <a:rPr lang="es-ES_tradnl" sz="1440" b="1" dirty="0">
                <a:solidFill>
                  <a:schemeClr val="tx1"/>
                </a:solidFill>
                <a:latin typeface="Arial Narrow" pitchFamily="34" charset="0"/>
              </a:rPr>
              <a:t>Crecimientos y desarrollos futuros importantes</a:t>
            </a:r>
          </a:p>
        </p:txBody>
      </p:sp>
      <p:sp>
        <p:nvSpPr>
          <p:cNvPr id="9" name="7 Cheurón">
            <a:extLst>
              <a:ext uri="{FF2B5EF4-FFF2-40B4-BE49-F238E27FC236}">
                <a16:creationId xmlns:a16="http://schemas.microsoft.com/office/drawing/2014/main" id="{A657BB13-8F32-FD29-CC0E-BF85760A6C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8284" y="1671057"/>
            <a:ext cx="4860347" cy="553251"/>
          </a:xfrm>
          <a:prstGeom prst="chevron">
            <a:avLst>
              <a:gd name="adj" fmla="val 68224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indent="-257174" defTabSz="821530">
              <a:buFont typeface="Wingdings" panose="05000000000000000000" pitchFamily="2" charset="2"/>
              <a:buChar char="§"/>
            </a:pPr>
            <a:endParaRPr lang="es-ES" sz="1440" b="1" dirty="0">
              <a:latin typeface="Arial Narrow" pitchFamily="34" charset="0"/>
            </a:endParaRPr>
          </a:p>
          <a:p>
            <a:pPr indent="-257174" defTabSz="821530">
              <a:buFont typeface="Wingdings" panose="05000000000000000000" pitchFamily="2" charset="2"/>
              <a:buChar char="§"/>
            </a:pPr>
            <a:endParaRPr lang="es-ES" sz="1440" b="1" dirty="0">
              <a:latin typeface="Arial Narrow" pitchFamily="34" charset="0"/>
            </a:endParaRPr>
          </a:p>
          <a:p>
            <a:pPr indent="-257174" defTabSz="821530">
              <a:buFont typeface="Wingdings" panose="05000000000000000000" pitchFamily="2" charset="2"/>
              <a:buChar char="§"/>
            </a:pPr>
            <a:endParaRPr lang="es-ES" sz="1440" b="1" dirty="0">
              <a:latin typeface="Arial Narrow" pitchFamily="34" charset="0"/>
            </a:endParaRPr>
          </a:p>
          <a:p>
            <a:pPr marL="64800" indent="97200" defTabSz="821530">
              <a:buFont typeface="Arial" panose="020B0604020202020204" pitchFamily="34" charset="0"/>
              <a:buChar char="•"/>
            </a:pPr>
            <a:r>
              <a:rPr lang="es-ES" sz="1440" b="1" dirty="0">
                <a:latin typeface="Arial Narrow" pitchFamily="34" charset="0"/>
              </a:rPr>
              <a:t>Tras importante expansión, un alto crecimiento de forma</a:t>
            </a:r>
          </a:p>
          <a:p>
            <a:pPr marL="64800" indent="97200" defTabSz="821530"/>
            <a:r>
              <a:rPr lang="es-ES" sz="1440" b="1" dirty="0">
                <a:latin typeface="Arial Narrow" pitchFamily="34" charset="0"/>
              </a:rPr>
              <a:t> heterogénea</a:t>
            </a:r>
          </a:p>
          <a:p>
            <a:pPr defTabSz="821530"/>
            <a:endParaRPr lang="es-ES" sz="1440" b="1" dirty="0">
              <a:latin typeface="Arial Narrow" pitchFamily="34" charset="0"/>
            </a:endParaRPr>
          </a:p>
          <a:p>
            <a:pPr defTabSz="821530"/>
            <a:r>
              <a:rPr lang="es-ES" sz="1440" dirty="0">
                <a:latin typeface="Arial Narrow" pitchFamily="34" charset="0"/>
              </a:rPr>
              <a:t>.</a:t>
            </a:r>
          </a:p>
          <a:p>
            <a:pPr defTabSz="821530"/>
            <a:endParaRPr lang="es-ES" sz="1440" dirty="0">
              <a:latin typeface="Arial Narrow" pitchFamily="34" charset="0"/>
            </a:endParaRPr>
          </a:p>
        </p:txBody>
      </p:sp>
      <p:sp>
        <p:nvSpPr>
          <p:cNvPr id="10" name="8 Pentágono">
            <a:extLst>
              <a:ext uri="{FF2B5EF4-FFF2-40B4-BE49-F238E27FC236}">
                <a16:creationId xmlns:a16="http://schemas.microsoft.com/office/drawing/2014/main" id="{EA2A6D1B-C2E1-4FE8-9CCE-25938456A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3000" y="2272758"/>
            <a:ext cx="4974012" cy="843020"/>
          </a:xfrm>
          <a:prstGeom prst="homePlate">
            <a:avLst>
              <a:gd name="adj" fmla="val 49970"/>
            </a:avLst>
          </a:prstGeom>
          <a:solidFill>
            <a:srgbClr val="FFCC99"/>
          </a:solidFill>
          <a:ln>
            <a:solidFill>
              <a:schemeClr val="tx1"/>
            </a:solidFill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just" defTabSz="821530"/>
            <a:r>
              <a:rPr lang="es-ES_tradnl" sz="1440" b="1" dirty="0">
                <a:solidFill>
                  <a:schemeClr val="tx1"/>
                </a:solidFill>
                <a:latin typeface="Arial Narrow" pitchFamily="34" charset="0"/>
              </a:rPr>
              <a:t>Continuidad del  papel relevante del Estado en la</a:t>
            </a:r>
          </a:p>
          <a:p>
            <a:pPr algn="just" defTabSz="821530"/>
            <a:r>
              <a:rPr lang="es-ES_tradnl" sz="1440" b="1" dirty="0">
                <a:solidFill>
                  <a:schemeClr val="tx1"/>
                </a:solidFill>
                <a:latin typeface="Arial Narrow" pitchFamily="34" charset="0"/>
              </a:rPr>
              <a:t>implantación y desarrollo, coexistiendo con participación </a:t>
            </a:r>
          </a:p>
          <a:p>
            <a:pPr algn="just" defTabSz="821530"/>
            <a:r>
              <a:rPr lang="es-ES_tradnl" sz="1440" b="1" dirty="0">
                <a:solidFill>
                  <a:schemeClr val="tx1"/>
                </a:solidFill>
                <a:latin typeface="Arial Narrow" pitchFamily="34" charset="0"/>
              </a:rPr>
              <a:t>privada en expansión creciente .</a:t>
            </a:r>
          </a:p>
        </p:txBody>
      </p:sp>
      <p:sp>
        <p:nvSpPr>
          <p:cNvPr id="11" name="9 Cheurón">
            <a:extLst>
              <a:ext uri="{FF2B5EF4-FFF2-40B4-BE49-F238E27FC236}">
                <a16:creationId xmlns:a16="http://schemas.microsoft.com/office/drawing/2014/main" id="{F785E2D7-32C8-F1EB-632D-8D4D1CEE4F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4356" y="2282141"/>
            <a:ext cx="4810688" cy="843018"/>
          </a:xfrm>
          <a:prstGeom prst="chevron">
            <a:avLst>
              <a:gd name="adj" fmla="val 49970"/>
            </a:avLst>
          </a:prstGeom>
          <a:solidFill>
            <a:schemeClr val="bg2">
              <a:lumMod val="40000"/>
              <a:lumOff val="60000"/>
            </a:schemeClr>
          </a:solidFill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marL="64800" indent="-97200" defTabSz="821530">
              <a:buFont typeface="Arial" panose="020B0604020202020204" pitchFamily="34" charset="0"/>
              <a:buChar char="•"/>
            </a:pPr>
            <a:r>
              <a:rPr lang="es-ES" sz="1440" b="1" dirty="0">
                <a:latin typeface="Arial Narrow" pitchFamily="34" charset="0"/>
              </a:rPr>
              <a:t> Esquemas públicos coexistiendo con mixtos.</a:t>
            </a:r>
          </a:p>
          <a:p>
            <a:pPr marL="64800" indent="-97200" defTabSz="821530">
              <a:buFont typeface="Arial" panose="020B0604020202020204" pitchFamily="34" charset="0"/>
              <a:buChar char="•"/>
            </a:pPr>
            <a:r>
              <a:rPr lang="es-ES" sz="1440" b="1" dirty="0">
                <a:latin typeface="Arial Narrow" pitchFamily="34" charset="0"/>
              </a:rPr>
              <a:t>  Implican fórmulas de capitalización diferentes y perfiles</a:t>
            </a:r>
          </a:p>
          <a:p>
            <a:pPr defTabSz="821530"/>
            <a:r>
              <a:rPr lang="es-ES" sz="1440" b="1" dirty="0">
                <a:latin typeface="Arial Narrow" pitchFamily="34" charset="0"/>
              </a:rPr>
              <a:t>    operativos específicos.</a:t>
            </a:r>
            <a:endParaRPr lang="es-ES" sz="1440" dirty="0">
              <a:latin typeface="Arial Narrow" pitchFamily="34" charset="0"/>
            </a:endParaRPr>
          </a:p>
        </p:txBody>
      </p:sp>
      <p:sp>
        <p:nvSpPr>
          <p:cNvPr id="12" name="10 Pentágono">
            <a:extLst>
              <a:ext uri="{FF2B5EF4-FFF2-40B4-BE49-F238E27FC236}">
                <a16:creationId xmlns:a16="http://schemas.microsoft.com/office/drawing/2014/main" id="{713D5B28-6C33-B766-C133-9E84CEBB72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0801" y="3190040"/>
            <a:ext cx="4923887" cy="616957"/>
          </a:xfrm>
          <a:prstGeom prst="homePlate">
            <a:avLst>
              <a:gd name="adj" fmla="val 50040"/>
            </a:avLst>
          </a:prstGeom>
          <a:solidFill>
            <a:srgbClr val="FFCC99"/>
          </a:solidFill>
          <a:ln>
            <a:solidFill>
              <a:schemeClr val="tx1"/>
            </a:solidFill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just" defTabSz="821530"/>
            <a:r>
              <a:rPr lang="es-ES" sz="1440" b="1" dirty="0">
                <a:solidFill>
                  <a:schemeClr val="tx1"/>
                </a:solidFill>
                <a:latin typeface="Arial Narrow" pitchFamily="34" charset="0"/>
              </a:rPr>
              <a:t>Implementación de marcos regulatorios y de supervisión </a:t>
            </a:r>
          </a:p>
          <a:p>
            <a:pPr algn="just" defTabSz="821530"/>
            <a:r>
              <a:rPr lang="es-ES" sz="1440" b="1" dirty="0">
                <a:solidFill>
                  <a:schemeClr val="tx1"/>
                </a:solidFill>
                <a:latin typeface="Arial Narrow" pitchFamily="34" charset="0"/>
              </a:rPr>
              <a:t>sólidos y eficientes. </a:t>
            </a:r>
          </a:p>
        </p:txBody>
      </p:sp>
      <p:sp>
        <p:nvSpPr>
          <p:cNvPr id="13" name="11 Cheurón">
            <a:extLst>
              <a:ext uri="{FF2B5EF4-FFF2-40B4-BE49-F238E27FC236}">
                <a16:creationId xmlns:a16="http://schemas.microsoft.com/office/drawing/2014/main" id="{EFF0DFB2-EA34-372E-A00C-2A0DFD077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3014" y="3178214"/>
            <a:ext cx="4844274" cy="679320"/>
          </a:xfrm>
          <a:prstGeom prst="chevron">
            <a:avLst>
              <a:gd name="adj" fmla="val 42903"/>
            </a:avLst>
          </a:prstGeom>
          <a:solidFill>
            <a:schemeClr val="bg2">
              <a:lumMod val="40000"/>
              <a:lumOff val="60000"/>
            </a:schemeClr>
          </a:solidFill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defTabSz="821530"/>
            <a:r>
              <a:rPr lang="es-ES" sz="1440" b="1" dirty="0">
                <a:latin typeface="Arial Narrow" pitchFamily="34" charset="0"/>
              </a:rPr>
              <a:t> </a:t>
            </a:r>
          </a:p>
          <a:p>
            <a:pPr indent="64800" defTabSz="821530">
              <a:buFont typeface="Arial" panose="020B0604020202020204" pitchFamily="34" charset="0"/>
              <a:buChar char="•"/>
            </a:pPr>
            <a:r>
              <a:rPr lang="es-ES" sz="1440" b="1" dirty="0">
                <a:latin typeface="Arial Narrow" pitchFamily="34" charset="0"/>
              </a:rPr>
              <a:t>   </a:t>
            </a:r>
            <a:r>
              <a:rPr lang="es-ES" sz="1260" b="1" dirty="0">
                <a:latin typeface="Arial Narrow" pitchFamily="34" charset="0"/>
              </a:rPr>
              <a:t>Regulación orientada a la integración en el sistema financiero.</a:t>
            </a:r>
          </a:p>
          <a:p>
            <a:pPr indent="64800" defTabSz="821530">
              <a:buFont typeface="Arial" panose="020B0604020202020204" pitchFamily="34" charset="0"/>
              <a:buChar char="•"/>
            </a:pPr>
            <a:r>
              <a:rPr lang="es-ES" sz="1260" b="1" dirty="0">
                <a:latin typeface="Arial Narrow" pitchFamily="34" charset="0"/>
              </a:rPr>
              <a:t>    Mitigación recursos propios y de  provisiones para las IFI´s y para</a:t>
            </a:r>
          </a:p>
          <a:p>
            <a:pPr defTabSz="821530"/>
            <a:r>
              <a:rPr lang="es-ES" sz="1260" b="1" dirty="0">
                <a:latin typeface="Arial Narrow" pitchFamily="34" charset="0"/>
              </a:rPr>
              <a:t>     los CGSs por el valor de la cobertura de garantía y reafianzamiento </a:t>
            </a:r>
          </a:p>
          <a:p>
            <a:pPr defTabSz="821530">
              <a:buFont typeface="Wingdings" pitchFamily="2" charset="2"/>
              <a:buChar char="Ø"/>
            </a:pPr>
            <a:endParaRPr lang="es-ES" sz="1440" dirty="0">
              <a:latin typeface="Arial Narrow" pitchFamily="34" charset="0"/>
            </a:endParaRPr>
          </a:p>
        </p:txBody>
      </p:sp>
      <p:sp>
        <p:nvSpPr>
          <p:cNvPr id="14" name="12 Pentágono">
            <a:extLst>
              <a:ext uri="{FF2B5EF4-FFF2-40B4-BE49-F238E27FC236}">
                <a16:creationId xmlns:a16="http://schemas.microsoft.com/office/drawing/2014/main" id="{CD2816ED-CB79-8482-D49A-7D09112D57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5402" y="3879029"/>
            <a:ext cx="4909923" cy="711336"/>
          </a:xfrm>
          <a:prstGeom prst="homePlate">
            <a:avLst>
              <a:gd name="adj" fmla="val 49996"/>
            </a:avLst>
          </a:prstGeom>
          <a:solidFill>
            <a:srgbClr val="FFCC99"/>
          </a:solidFill>
          <a:ln>
            <a:solidFill>
              <a:schemeClr val="tx1"/>
            </a:solidFill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just" defTabSz="821530"/>
            <a:r>
              <a:rPr lang="es-ES" sz="1440" b="1" dirty="0">
                <a:solidFill>
                  <a:schemeClr val="tx1"/>
                </a:solidFill>
                <a:latin typeface="Arial Narrow" pitchFamily="34" charset="0"/>
              </a:rPr>
              <a:t>Iniciativas de reafianzamientos supranacionales de organismos</a:t>
            </a:r>
          </a:p>
          <a:p>
            <a:pPr algn="just" defTabSz="821530"/>
            <a:r>
              <a:rPr lang="es-ES" sz="1440" b="1" dirty="0">
                <a:solidFill>
                  <a:schemeClr val="tx1"/>
                </a:solidFill>
                <a:latin typeface="Arial Narrow" pitchFamily="34" charset="0"/>
              </a:rPr>
              <a:t>multilaterales y también nacionales</a:t>
            </a:r>
          </a:p>
        </p:txBody>
      </p:sp>
      <p:sp>
        <p:nvSpPr>
          <p:cNvPr id="15" name="13 Cheurón">
            <a:extLst>
              <a:ext uri="{FF2B5EF4-FFF2-40B4-BE49-F238E27FC236}">
                <a16:creationId xmlns:a16="http://schemas.microsoft.com/office/drawing/2014/main" id="{DF8CECDA-811B-3EA0-330D-05A12DA9F4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3014" y="3921032"/>
            <a:ext cx="4796050" cy="669333"/>
          </a:xfrm>
          <a:prstGeom prst="chevron">
            <a:avLst>
              <a:gd name="adj" fmla="val 49966"/>
            </a:avLst>
          </a:prstGeom>
          <a:solidFill>
            <a:schemeClr val="bg2">
              <a:lumMod val="40000"/>
              <a:lumOff val="60000"/>
            </a:schemeClr>
          </a:solidFill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defTabSz="821530"/>
            <a:endParaRPr lang="es-ES" sz="1440" b="1" dirty="0">
              <a:latin typeface="Arial Narrow" pitchFamily="34" charset="0"/>
            </a:endParaRPr>
          </a:p>
          <a:p>
            <a:pPr defTabSz="821530"/>
            <a:endParaRPr lang="es-ES" sz="1440" b="1" dirty="0">
              <a:latin typeface="Arial Narrow" pitchFamily="34" charset="0"/>
            </a:endParaRPr>
          </a:p>
          <a:p>
            <a:pPr defTabSz="821530"/>
            <a:endParaRPr lang="es-ES" sz="1440" b="1" dirty="0">
              <a:latin typeface="Arial Narrow" pitchFamily="34" charset="0"/>
            </a:endParaRPr>
          </a:p>
          <a:p>
            <a:pPr defTabSz="821530">
              <a:buFont typeface="Arial" pitchFamily="34" charset="0"/>
              <a:buChar char="•"/>
            </a:pPr>
            <a:endParaRPr lang="es-ES" sz="1440" b="1" dirty="0">
              <a:latin typeface="Arial Narrow" pitchFamily="34" charset="0"/>
            </a:endParaRPr>
          </a:p>
          <a:p>
            <a:pPr defTabSz="821530">
              <a:buFont typeface="Arial" pitchFamily="34" charset="0"/>
              <a:buChar char="•"/>
            </a:pPr>
            <a:r>
              <a:rPr lang="es-ES" sz="1440" b="1" dirty="0">
                <a:latin typeface="Arial Narrow" pitchFamily="34" charset="0"/>
              </a:rPr>
              <a:t> Supranacionales: e</a:t>
            </a:r>
            <a:r>
              <a:rPr lang="en-US" sz="1440" b="1" dirty="0">
                <a:latin typeface="Arial Narrow" pitchFamily="34" charset="0"/>
              </a:rPr>
              <a:t>xtensión de experienicas como la </a:t>
            </a:r>
          </a:p>
          <a:p>
            <a:pPr defTabSz="821530"/>
            <a:r>
              <a:rPr lang="en-US" sz="1440" b="1" dirty="0">
                <a:latin typeface="Arial Narrow" pitchFamily="34" charset="0"/>
              </a:rPr>
              <a:t>  del FLAG-CAF, CII, FG MERCOSUR </a:t>
            </a:r>
          </a:p>
          <a:p>
            <a:pPr defTabSz="821530">
              <a:buFont typeface="Arial" pitchFamily="34" charset="0"/>
              <a:buChar char="•"/>
            </a:pPr>
            <a:r>
              <a:rPr lang="en-US" sz="1440" b="1" dirty="0">
                <a:latin typeface="Arial Narrow" pitchFamily="34" charset="0"/>
              </a:rPr>
              <a:t> Nacionales: FOGAPE , CORFO, FG Brasil, FOGAR, etc.</a:t>
            </a:r>
          </a:p>
          <a:p>
            <a:pPr indent="242887" defTabSz="821530"/>
            <a:endParaRPr lang="es-ES" sz="1440" b="1" dirty="0">
              <a:latin typeface="Arial Narrow" pitchFamily="34" charset="0"/>
            </a:endParaRPr>
          </a:p>
          <a:p>
            <a:pPr indent="242887" defTabSz="821530"/>
            <a:endParaRPr lang="es-ES" sz="1440" b="1" dirty="0">
              <a:latin typeface="Arial Narrow" pitchFamily="34" charset="0"/>
            </a:endParaRPr>
          </a:p>
          <a:p>
            <a:pPr defTabSz="821530"/>
            <a:endParaRPr lang="es-ES" sz="1440" dirty="0">
              <a:latin typeface="Arial Narrow" pitchFamily="34" charset="0"/>
            </a:endParaRPr>
          </a:p>
          <a:p>
            <a:pPr defTabSz="821530"/>
            <a:endParaRPr lang="es-ES" sz="1440" dirty="0">
              <a:latin typeface="Arial Narrow" pitchFamily="34" charset="0"/>
            </a:endParaRPr>
          </a:p>
        </p:txBody>
      </p:sp>
      <p:sp>
        <p:nvSpPr>
          <p:cNvPr id="16" name="1 Título">
            <a:extLst>
              <a:ext uri="{FF2B5EF4-FFF2-40B4-BE49-F238E27FC236}">
                <a16:creationId xmlns:a16="http://schemas.microsoft.com/office/drawing/2014/main" id="{329EB43A-8DDB-6486-6C7B-48FED0EBC617}"/>
              </a:ext>
            </a:extLst>
          </p:cNvPr>
          <p:cNvSpPr txBox="1">
            <a:spLocks/>
          </p:cNvSpPr>
          <p:nvPr/>
        </p:nvSpPr>
        <p:spPr>
          <a:xfrm>
            <a:off x="2218237" y="1138074"/>
            <a:ext cx="2316156" cy="292600"/>
          </a:xfrm>
          <a:prstGeom prst="rect">
            <a:avLst/>
          </a:prstGeom>
        </p:spPr>
        <p:txBody>
          <a:bodyPr/>
          <a:lstStyle/>
          <a:p>
            <a:pPr algn="ctr" defTabSz="821530">
              <a:spcBef>
                <a:spcPct val="0"/>
              </a:spcBef>
              <a:defRPr/>
            </a:pPr>
            <a:r>
              <a:rPr lang="es-ES" sz="252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TENDENCIAS</a:t>
            </a:r>
          </a:p>
        </p:txBody>
      </p:sp>
      <p:sp>
        <p:nvSpPr>
          <p:cNvPr id="17" name="6 Pentágono">
            <a:extLst>
              <a:ext uri="{FF2B5EF4-FFF2-40B4-BE49-F238E27FC236}">
                <a16:creationId xmlns:a16="http://schemas.microsoft.com/office/drawing/2014/main" id="{BEB478D1-B4DF-62E8-B94F-DC1471B0D0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0624" y="4662398"/>
            <a:ext cx="4924065" cy="616957"/>
          </a:xfrm>
          <a:prstGeom prst="homePlate">
            <a:avLst>
              <a:gd name="adj" fmla="val 59531"/>
            </a:avLst>
          </a:prstGeom>
          <a:solidFill>
            <a:srgbClr val="FFCC99"/>
          </a:solidFill>
          <a:ln>
            <a:solidFill>
              <a:schemeClr val="tx1"/>
            </a:solidFill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defTabSz="821530"/>
            <a:r>
              <a:rPr lang="es-ES_tradnl" sz="1440" b="1" dirty="0">
                <a:solidFill>
                  <a:schemeClr val="tx1"/>
                </a:solidFill>
                <a:latin typeface="Arial Narrow" pitchFamily="34" charset="0"/>
              </a:rPr>
              <a:t>Impulso a los informes de adicionalidad financiera y económica</a:t>
            </a:r>
          </a:p>
          <a:p>
            <a:pPr defTabSz="821530"/>
            <a:r>
              <a:rPr lang="es-ES_tradnl" sz="1440" b="1" dirty="0">
                <a:solidFill>
                  <a:schemeClr val="tx1"/>
                </a:solidFill>
                <a:latin typeface="Arial Narrow" pitchFamily="34" charset="0"/>
              </a:rPr>
              <a:t>e impacto macroeconómico</a:t>
            </a:r>
          </a:p>
        </p:txBody>
      </p:sp>
      <p:sp>
        <p:nvSpPr>
          <p:cNvPr id="18" name="7 Cheurón">
            <a:extLst>
              <a:ext uri="{FF2B5EF4-FFF2-40B4-BE49-F238E27FC236}">
                <a16:creationId xmlns:a16="http://schemas.microsoft.com/office/drawing/2014/main" id="{E4F6AEF5-69FF-07A8-DD0E-2A12408095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2319" y="4669187"/>
            <a:ext cx="4828199" cy="544635"/>
          </a:xfrm>
          <a:prstGeom prst="chevron">
            <a:avLst>
              <a:gd name="adj" fmla="val 68224"/>
            </a:avLst>
          </a:prstGeom>
          <a:solidFill>
            <a:schemeClr val="bg2">
              <a:lumMod val="40000"/>
              <a:lumOff val="60000"/>
            </a:schemeClr>
          </a:solidFill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marL="257174" indent="-257174" defTabSz="821530">
              <a:buFont typeface="Arial" panose="020B0604020202020204" pitchFamily="34" charset="0"/>
              <a:buChar char="•"/>
            </a:pPr>
            <a:endParaRPr lang="es-ES" sz="1440" b="1" dirty="0">
              <a:latin typeface="Arial Narrow" pitchFamily="34" charset="0"/>
            </a:endParaRPr>
          </a:p>
          <a:p>
            <a:pPr marL="257174" indent="-257174" defTabSz="821530">
              <a:buFont typeface="Arial" panose="020B0604020202020204" pitchFamily="34" charset="0"/>
              <a:buChar char="•"/>
            </a:pPr>
            <a:endParaRPr lang="es-ES" sz="1440" b="1" dirty="0">
              <a:latin typeface="Arial Narrow" pitchFamily="34" charset="0"/>
            </a:endParaRPr>
          </a:p>
          <a:p>
            <a:pPr marL="257174" indent="-257174" defTabSz="821530">
              <a:buFont typeface="Arial" panose="020B0604020202020204" pitchFamily="34" charset="0"/>
              <a:buChar char="•"/>
            </a:pPr>
            <a:r>
              <a:rPr lang="es-ES" sz="1440" b="1" dirty="0">
                <a:latin typeface="Arial Narrow" pitchFamily="34" charset="0"/>
              </a:rPr>
              <a:t>Realizar evaluaciones de adicionalidad e impacto</a:t>
            </a:r>
          </a:p>
          <a:p>
            <a:pPr marL="257174" indent="-257174" defTabSz="821530">
              <a:buFont typeface="Arial" panose="020B0604020202020204" pitchFamily="34" charset="0"/>
              <a:buChar char="•"/>
            </a:pPr>
            <a:r>
              <a:rPr lang="es-ES" sz="1440" b="1" dirty="0">
                <a:latin typeface="Arial Narrow" pitchFamily="34" charset="0"/>
              </a:rPr>
              <a:t>Definición y gestión de la adicionalidad financiera</a:t>
            </a:r>
          </a:p>
          <a:p>
            <a:pPr defTabSz="821530"/>
            <a:r>
              <a:rPr lang="es-ES" sz="1440" dirty="0">
                <a:latin typeface="Arial Narrow" pitchFamily="34" charset="0"/>
              </a:rPr>
              <a:t>.</a:t>
            </a:r>
          </a:p>
          <a:p>
            <a:pPr defTabSz="821530"/>
            <a:endParaRPr lang="es-ES" sz="1440" dirty="0">
              <a:latin typeface="Arial Narrow" pitchFamily="34" charset="0"/>
            </a:endParaRPr>
          </a:p>
        </p:txBody>
      </p:sp>
      <p:sp>
        <p:nvSpPr>
          <p:cNvPr id="19" name="1 Título">
            <a:extLst>
              <a:ext uri="{FF2B5EF4-FFF2-40B4-BE49-F238E27FC236}">
                <a16:creationId xmlns:a16="http://schemas.microsoft.com/office/drawing/2014/main" id="{903D2970-1EB4-0BD2-6027-4C9EC3DE4831}"/>
              </a:ext>
            </a:extLst>
          </p:cNvPr>
          <p:cNvSpPr txBox="1">
            <a:spLocks/>
          </p:cNvSpPr>
          <p:nvPr/>
        </p:nvSpPr>
        <p:spPr bwMode="auto">
          <a:xfrm>
            <a:off x="7221866" y="1276152"/>
            <a:ext cx="2510591" cy="3362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>
              <a:defRPr/>
            </a:pPr>
            <a:r>
              <a:rPr lang="es-ES" sz="252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PERSPECTIVAS</a:t>
            </a:r>
            <a:endParaRPr lang="es-ES" sz="216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ea typeface="+mj-ea"/>
              <a:cs typeface="+mj-cs"/>
            </a:endParaRPr>
          </a:p>
        </p:txBody>
      </p:sp>
      <p:sp>
        <p:nvSpPr>
          <p:cNvPr id="20" name="6 Pentágono">
            <a:extLst>
              <a:ext uri="{FF2B5EF4-FFF2-40B4-BE49-F238E27FC236}">
                <a16:creationId xmlns:a16="http://schemas.microsoft.com/office/drawing/2014/main" id="{FDD0D775-550C-C508-FE73-0CA6BCE912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4386" y="5351388"/>
            <a:ext cx="4901525" cy="479970"/>
          </a:xfrm>
          <a:prstGeom prst="homePlate">
            <a:avLst>
              <a:gd name="adj" fmla="val 50003"/>
            </a:avLst>
          </a:prstGeom>
          <a:solidFill>
            <a:srgbClr val="FFCC99"/>
          </a:solidFill>
          <a:ln>
            <a:solidFill>
              <a:schemeClr val="tx1"/>
            </a:solidFill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defTabSz="821530"/>
            <a:endParaRPr lang="es-ES_tradnl" sz="1440" b="1" dirty="0">
              <a:solidFill>
                <a:schemeClr val="tx1"/>
              </a:solidFill>
              <a:latin typeface="Arial Narrow" pitchFamily="34" charset="0"/>
            </a:endParaRPr>
          </a:p>
          <a:p>
            <a:pPr defTabSz="821530"/>
            <a:r>
              <a:rPr lang="es-ES_tradnl" sz="1440" b="1" dirty="0">
                <a:solidFill>
                  <a:schemeClr val="tx1"/>
                </a:solidFill>
                <a:latin typeface="Arial Narrow" pitchFamily="34" charset="0"/>
              </a:rPr>
              <a:t>Hacia la transformación digital integral y nuevas tecnologías - IA</a:t>
            </a:r>
          </a:p>
          <a:p>
            <a:pPr defTabSz="821530"/>
            <a:r>
              <a:rPr lang="es-ES_tradnl" sz="1440" b="1" dirty="0">
                <a:solidFill>
                  <a:schemeClr val="tx1"/>
                </a:solidFill>
                <a:latin typeface="Arial Narrow" pitchFamily="34" charset="0"/>
              </a:rPr>
              <a:t>Control y gestión de riesgos con modelos de </a:t>
            </a:r>
            <a:r>
              <a:rPr lang="es-ES_tradnl" sz="1440" b="1" dirty="0" err="1">
                <a:solidFill>
                  <a:schemeClr val="tx1"/>
                </a:solidFill>
                <a:latin typeface="Arial Narrow" pitchFamily="34" charset="0"/>
              </a:rPr>
              <a:t>pricing</a:t>
            </a:r>
            <a:endParaRPr lang="es-ES_tradnl" sz="1440" b="1" dirty="0">
              <a:solidFill>
                <a:schemeClr val="tx1"/>
              </a:solidFill>
              <a:latin typeface="Arial Narrow" pitchFamily="34" charset="0"/>
            </a:endParaRPr>
          </a:p>
          <a:p>
            <a:pPr defTabSz="821530"/>
            <a:endParaRPr lang="es-ES_tradnl" sz="144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22" name="6 Pentágono">
            <a:extLst>
              <a:ext uri="{FF2B5EF4-FFF2-40B4-BE49-F238E27FC236}">
                <a16:creationId xmlns:a16="http://schemas.microsoft.com/office/drawing/2014/main" id="{3F9E3DA0-808C-5DB6-6716-47EDA9A971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4386" y="5926323"/>
            <a:ext cx="4901525" cy="399968"/>
          </a:xfrm>
          <a:prstGeom prst="homePlate">
            <a:avLst>
              <a:gd name="adj" fmla="val 50003"/>
            </a:avLst>
          </a:prstGeom>
          <a:solidFill>
            <a:srgbClr val="FFCC99"/>
          </a:solidFill>
          <a:ln>
            <a:solidFill>
              <a:schemeClr val="tx1"/>
            </a:solidFill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defTabSz="821530"/>
            <a:r>
              <a:rPr lang="es-ES_tradnl" sz="1440" b="1" dirty="0">
                <a:solidFill>
                  <a:schemeClr val="tx1"/>
                </a:solidFill>
                <a:latin typeface="Arial Narrow" pitchFamily="34" charset="0"/>
              </a:rPr>
              <a:t>Nuevos retos, entornos complejos, dinámicos e incertidumbre alta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49E13753-249D-8429-5E72-D5F6D94408A4}"/>
              </a:ext>
            </a:extLst>
          </p:cNvPr>
          <p:cNvSpPr txBox="1"/>
          <p:nvPr/>
        </p:nvSpPr>
        <p:spPr>
          <a:xfrm>
            <a:off x="1149860" y="144316"/>
            <a:ext cx="5500393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80" b="1" dirty="0">
                <a:solidFill>
                  <a:srgbClr val="002060"/>
                </a:solidFill>
                <a:latin typeface="Arial Narrow" panose="020B0606020202030204" pitchFamily="34" charset="0"/>
              </a:rPr>
              <a:t>3. Hacia donde vamos…</a:t>
            </a: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EF190081-7F60-32C3-5AA6-23547FDD3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8851" y="843663"/>
            <a:ext cx="760426" cy="720369"/>
          </a:xfrm>
          <a:prstGeom prst="rect">
            <a:avLst/>
          </a:prstGeom>
        </p:spPr>
      </p:pic>
      <p:sp>
        <p:nvSpPr>
          <p:cNvPr id="7" name="13 Cheurón">
            <a:extLst>
              <a:ext uri="{FF2B5EF4-FFF2-40B4-BE49-F238E27FC236}">
                <a16:creationId xmlns:a16="http://schemas.microsoft.com/office/drawing/2014/main" id="{2E181D06-A52D-9270-4A85-790555605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3014" y="5331414"/>
            <a:ext cx="4838824" cy="499943"/>
          </a:xfrm>
          <a:prstGeom prst="chevron">
            <a:avLst>
              <a:gd name="adj" fmla="val 49966"/>
            </a:avLst>
          </a:prstGeom>
          <a:solidFill>
            <a:schemeClr val="bg2">
              <a:lumMod val="40000"/>
              <a:lumOff val="60000"/>
            </a:schemeClr>
          </a:solidFill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defTabSz="821530"/>
            <a:endParaRPr lang="es-ES" sz="1440" b="1" dirty="0">
              <a:latin typeface="Arial Narrow" pitchFamily="34" charset="0"/>
            </a:endParaRPr>
          </a:p>
          <a:p>
            <a:pPr defTabSz="821530">
              <a:buFont typeface="Arial" pitchFamily="34" charset="0"/>
              <a:buChar char="•"/>
            </a:pPr>
            <a:endParaRPr lang="es-ES" sz="1440" b="1" dirty="0">
              <a:latin typeface="Arial Narrow" pitchFamily="34" charset="0"/>
            </a:endParaRPr>
          </a:p>
          <a:p>
            <a:pPr defTabSz="821530"/>
            <a:endParaRPr lang="es-ES" sz="1440" b="1" dirty="0">
              <a:latin typeface="Arial Narrow" pitchFamily="34" charset="0"/>
            </a:endParaRPr>
          </a:p>
          <a:p>
            <a:pPr defTabSz="821530">
              <a:buFont typeface="Arial" pitchFamily="34" charset="0"/>
              <a:buChar char="•"/>
            </a:pPr>
            <a:endParaRPr lang="es-ES" sz="1440" b="1" dirty="0">
              <a:latin typeface="Arial Narrow" pitchFamily="34" charset="0"/>
            </a:endParaRPr>
          </a:p>
          <a:p>
            <a:pPr defTabSz="821530">
              <a:buFont typeface="Arial" pitchFamily="34" charset="0"/>
              <a:buChar char="•"/>
            </a:pPr>
            <a:r>
              <a:rPr lang="es-ES" sz="1440" b="1" dirty="0">
                <a:latin typeface="Arial Narrow" pitchFamily="34" charset="0"/>
              </a:rPr>
              <a:t> Desarrollo de plataformas ERP como soporte, SAR y </a:t>
            </a:r>
            <a:r>
              <a:rPr lang="es-ES" sz="1440" b="1" dirty="0" err="1">
                <a:latin typeface="Arial Narrow" pitchFamily="34" charset="0"/>
              </a:rPr>
              <a:t>pricing</a:t>
            </a:r>
            <a:endParaRPr lang="es-ES" sz="1440" b="1" dirty="0">
              <a:latin typeface="Arial Narrow" pitchFamily="34" charset="0"/>
            </a:endParaRPr>
          </a:p>
          <a:p>
            <a:pPr defTabSz="821530">
              <a:buFont typeface="Arial" pitchFamily="34" charset="0"/>
              <a:buChar char="•"/>
            </a:pPr>
            <a:r>
              <a:rPr lang="es-ES" sz="1440" b="1" dirty="0">
                <a:latin typeface="Arial Narrow" pitchFamily="34" charset="0"/>
              </a:rPr>
              <a:t> Mejor y mayor conocimiento de la actividad y de los clientes </a:t>
            </a:r>
            <a:endParaRPr lang="en-US" sz="1440" b="1" dirty="0">
              <a:latin typeface="Arial Narrow" pitchFamily="34" charset="0"/>
            </a:endParaRPr>
          </a:p>
          <a:p>
            <a:pPr indent="242887" defTabSz="821530"/>
            <a:endParaRPr lang="es-ES" sz="1440" b="1" dirty="0">
              <a:latin typeface="Arial Narrow" pitchFamily="34" charset="0"/>
            </a:endParaRPr>
          </a:p>
          <a:p>
            <a:pPr indent="242887" defTabSz="821530"/>
            <a:endParaRPr lang="es-ES" sz="1440" b="1" dirty="0">
              <a:latin typeface="Arial Narrow" pitchFamily="34" charset="0"/>
            </a:endParaRPr>
          </a:p>
          <a:p>
            <a:pPr defTabSz="821530"/>
            <a:endParaRPr lang="es-ES" sz="1440" dirty="0">
              <a:latin typeface="Arial Narrow" pitchFamily="34" charset="0"/>
            </a:endParaRPr>
          </a:p>
          <a:p>
            <a:pPr defTabSz="821530"/>
            <a:endParaRPr lang="es-ES" sz="1440" dirty="0">
              <a:latin typeface="Arial Narrow" pitchFamily="34" charset="0"/>
            </a:endParaRPr>
          </a:p>
        </p:txBody>
      </p:sp>
      <p:sp>
        <p:nvSpPr>
          <p:cNvPr id="6" name="13 Cheurón">
            <a:extLst>
              <a:ext uri="{FF2B5EF4-FFF2-40B4-BE49-F238E27FC236}">
                <a16:creationId xmlns:a16="http://schemas.microsoft.com/office/drawing/2014/main" id="{D365BD2A-9A47-CF8B-6EEE-89A28FB739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8464" y="5887165"/>
            <a:ext cx="4838824" cy="460450"/>
          </a:xfrm>
          <a:prstGeom prst="chevron">
            <a:avLst>
              <a:gd name="adj" fmla="val 49966"/>
            </a:avLst>
          </a:prstGeom>
          <a:solidFill>
            <a:schemeClr val="bg2">
              <a:lumMod val="40000"/>
              <a:lumOff val="60000"/>
            </a:schemeClr>
          </a:solidFill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defTabSz="821530"/>
            <a:endParaRPr lang="es-ES" sz="1440" b="1" dirty="0">
              <a:latin typeface="Arial Narrow" pitchFamily="34" charset="0"/>
            </a:endParaRPr>
          </a:p>
          <a:p>
            <a:pPr defTabSz="821530">
              <a:buFont typeface="Arial" pitchFamily="34" charset="0"/>
              <a:buChar char="•"/>
            </a:pPr>
            <a:endParaRPr lang="es-ES" sz="1440" b="1" dirty="0">
              <a:latin typeface="Arial Narrow" pitchFamily="34" charset="0"/>
            </a:endParaRPr>
          </a:p>
          <a:p>
            <a:pPr defTabSz="821530"/>
            <a:endParaRPr lang="es-ES" sz="1440" b="1" dirty="0">
              <a:latin typeface="Arial Narrow" pitchFamily="34" charset="0"/>
            </a:endParaRPr>
          </a:p>
          <a:p>
            <a:pPr defTabSz="821530">
              <a:buFont typeface="Arial" pitchFamily="34" charset="0"/>
              <a:buChar char="•"/>
            </a:pPr>
            <a:r>
              <a:rPr lang="es-ES" sz="1440" b="1" dirty="0">
                <a:latin typeface="Arial Narrow" pitchFamily="34" charset="0"/>
              </a:rPr>
              <a:t> </a:t>
            </a:r>
            <a:r>
              <a:rPr lang="es-ES" sz="1440" b="1" dirty="0" err="1">
                <a:latin typeface="Arial Narrow" pitchFamily="34" charset="0"/>
              </a:rPr>
              <a:t>Resilencia</a:t>
            </a:r>
            <a:r>
              <a:rPr lang="es-ES" sz="1440" b="1" dirty="0">
                <a:latin typeface="Arial Narrow" pitchFamily="34" charset="0"/>
              </a:rPr>
              <a:t> y adaptación</a:t>
            </a:r>
          </a:p>
          <a:p>
            <a:pPr defTabSz="821530"/>
            <a:endParaRPr lang="es-ES" sz="1440" b="1" dirty="0">
              <a:latin typeface="Arial Narrow" pitchFamily="34" charset="0"/>
            </a:endParaRPr>
          </a:p>
          <a:p>
            <a:pPr defTabSz="821530"/>
            <a:endParaRPr lang="es-ES" sz="1440" dirty="0">
              <a:latin typeface="Arial Narrow" pitchFamily="34" charset="0"/>
            </a:endParaRPr>
          </a:p>
          <a:p>
            <a:pPr defTabSz="821530"/>
            <a:endParaRPr lang="es-ES" sz="1440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28516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789</Words>
  <Application>Microsoft Office PowerPoint</Application>
  <PresentationFormat>Panorámica</PresentationFormat>
  <Paragraphs>114</Paragraphs>
  <Slides>12</Slides>
  <Notes>8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20" baseType="lpstr">
      <vt:lpstr>Aptos Narrow</vt:lpstr>
      <vt:lpstr>Arial</vt:lpstr>
      <vt:lpstr>Arial Narrow</vt:lpstr>
      <vt:lpstr>Calibri</vt:lpstr>
      <vt:lpstr>Calibri Light</vt:lpstr>
      <vt:lpstr>Poppins Bold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2. Tenemos consolidado el presente …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Maite Maurelo</dc:creator>
  <cp:lastModifiedBy>Pablo Pombo</cp:lastModifiedBy>
  <cp:revision>7</cp:revision>
  <dcterms:created xsi:type="dcterms:W3CDTF">2024-09-24T07:07:04Z</dcterms:created>
  <dcterms:modified xsi:type="dcterms:W3CDTF">2025-09-24T10:56:54Z</dcterms:modified>
</cp:coreProperties>
</file>