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8" r:id="rId2"/>
    <p:sldId id="271" r:id="rId3"/>
    <p:sldId id="270" r:id="rId4"/>
    <p:sldId id="265" r:id="rId5"/>
    <p:sldId id="264" r:id="rId6"/>
    <p:sldId id="266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E2"/>
    <a:srgbClr val="A4CB4E"/>
    <a:srgbClr val="F47F30"/>
    <a:srgbClr val="FAFAFA"/>
    <a:srgbClr val="004D7C"/>
    <a:srgbClr val="0D1B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6ABA93-8F55-406C-897A-1D56EAD87579}" v="30" dt="2025-09-22T15:15:47.150"/>
    <p1510:client id="{591E9EF8-8A7A-4854-BFAE-D05E59A7A71F}" v="3" dt="2025-09-22T15:42:18.2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3" autoAdjust="0"/>
    <p:restoredTop sz="9466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ndra Benitez" userId="4e42bde7-e997-40ad-a46d-455d55b8253f" providerId="ADAL" clId="{591E9EF8-8A7A-4854-BFAE-D05E59A7A71F}"/>
    <pc:docChg chg="undo custSel modSld">
      <pc:chgData name="Sandra Benitez" userId="4e42bde7-e997-40ad-a46d-455d55b8253f" providerId="ADAL" clId="{591E9EF8-8A7A-4854-BFAE-D05E59A7A71F}" dt="2025-09-22T15:43:21.009" v="88" actId="122"/>
      <pc:docMkLst>
        <pc:docMk/>
      </pc:docMkLst>
      <pc:sldChg chg="addSp delSp modSp mod">
        <pc:chgData name="Sandra Benitez" userId="4e42bde7-e997-40ad-a46d-455d55b8253f" providerId="ADAL" clId="{591E9EF8-8A7A-4854-BFAE-D05E59A7A71F}" dt="2025-09-22T15:43:21.009" v="88" actId="122"/>
        <pc:sldMkLst>
          <pc:docMk/>
          <pc:sldMk cId="3111501706" sldId="270"/>
        </pc:sldMkLst>
        <pc:spChg chg="add del mod">
          <ac:chgData name="Sandra Benitez" userId="4e42bde7-e997-40ad-a46d-455d55b8253f" providerId="ADAL" clId="{591E9EF8-8A7A-4854-BFAE-D05E59A7A71F}" dt="2025-09-22T15:40:22.148" v="16" actId="478"/>
          <ac:spMkLst>
            <pc:docMk/>
            <pc:sldMk cId="3111501706" sldId="270"/>
            <ac:spMk id="3" creationId="{88334C67-76AC-2543-66EB-D13292CAE2DC}"/>
          </ac:spMkLst>
        </pc:spChg>
        <pc:spChg chg="add mod">
          <ac:chgData name="Sandra Benitez" userId="4e42bde7-e997-40ad-a46d-455d55b8253f" providerId="ADAL" clId="{591E9EF8-8A7A-4854-BFAE-D05E59A7A71F}" dt="2025-09-22T15:42:05.788" v="39" actId="1076"/>
          <ac:spMkLst>
            <pc:docMk/>
            <pc:sldMk cId="3111501706" sldId="270"/>
            <ac:spMk id="9" creationId="{6BF2EC24-69E3-523A-A029-13A08B31553E}"/>
          </ac:spMkLst>
        </pc:spChg>
        <pc:spChg chg="mod">
          <ac:chgData name="Sandra Benitez" userId="4e42bde7-e997-40ad-a46d-455d55b8253f" providerId="ADAL" clId="{591E9EF8-8A7A-4854-BFAE-D05E59A7A71F}" dt="2025-09-22T15:39:31.645" v="4" actId="20577"/>
          <ac:spMkLst>
            <pc:docMk/>
            <pc:sldMk cId="3111501706" sldId="270"/>
            <ac:spMk id="16" creationId="{80C94F09-9CAA-CF64-96B5-14B2BEE41FED}"/>
          </ac:spMkLst>
        </pc:spChg>
        <pc:spChg chg="mod">
          <ac:chgData name="Sandra Benitez" userId="4e42bde7-e997-40ad-a46d-455d55b8253f" providerId="ADAL" clId="{591E9EF8-8A7A-4854-BFAE-D05E59A7A71F}" dt="2025-09-22T15:43:21.009" v="88" actId="122"/>
          <ac:spMkLst>
            <pc:docMk/>
            <pc:sldMk cId="3111501706" sldId="270"/>
            <ac:spMk id="17" creationId="{935B55F5-D1C5-F543-5158-169A047667F4}"/>
          </ac:spMkLst>
        </pc:spChg>
        <pc:spChg chg="mod">
          <ac:chgData name="Sandra Benitez" userId="4e42bde7-e997-40ad-a46d-455d55b8253f" providerId="ADAL" clId="{591E9EF8-8A7A-4854-BFAE-D05E59A7A71F}" dt="2025-09-22T15:40:02.179" v="13" actId="1076"/>
          <ac:spMkLst>
            <pc:docMk/>
            <pc:sldMk cId="3111501706" sldId="270"/>
            <ac:spMk id="18" creationId="{2D83AF63-FD4C-A000-822E-A74FBC883BCD}"/>
          </ac:spMkLst>
        </pc:spChg>
        <pc:spChg chg="del">
          <ac:chgData name="Sandra Benitez" userId="4e42bde7-e997-40ad-a46d-455d55b8253f" providerId="ADAL" clId="{591E9EF8-8A7A-4854-BFAE-D05E59A7A71F}" dt="2025-09-22T15:39:47.539" v="8" actId="478"/>
          <ac:spMkLst>
            <pc:docMk/>
            <pc:sldMk cId="3111501706" sldId="270"/>
            <ac:spMk id="19" creationId="{965D348B-5C8F-333E-1497-2205AA456A4B}"/>
          </ac:spMkLst>
        </pc:spChg>
        <pc:spChg chg="mod">
          <ac:chgData name="Sandra Benitez" userId="4e42bde7-e997-40ad-a46d-455d55b8253f" providerId="ADAL" clId="{591E9EF8-8A7A-4854-BFAE-D05E59A7A71F}" dt="2025-09-22T15:43:13.366" v="87" actId="113"/>
          <ac:spMkLst>
            <pc:docMk/>
            <pc:sldMk cId="3111501706" sldId="270"/>
            <ac:spMk id="20" creationId="{7392624A-309A-3016-C3D6-7FE1F95B7C81}"/>
          </ac:spMkLst>
        </pc:spChg>
        <pc:spChg chg="mod">
          <ac:chgData name="Sandra Benitez" userId="4e42bde7-e997-40ad-a46d-455d55b8253f" providerId="ADAL" clId="{591E9EF8-8A7A-4854-BFAE-D05E59A7A71F}" dt="2025-09-22T15:39:59.194" v="12" actId="1076"/>
          <ac:spMkLst>
            <pc:docMk/>
            <pc:sldMk cId="3111501706" sldId="270"/>
            <ac:spMk id="21" creationId="{E4390D1B-B368-11DD-FC52-0263F337ED55}"/>
          </ac:spMkLst>
        </pc:spChg>
        <pc:spChg chg="add del">
          <ac:chgData name="Sandra Benitez" userId="4e42bde7-e997-40ad-a46d-455d55b8253f" providerId="ADAL" clId="{591E9EF8-8A7A-4854-BFAE-D05E59A7A71F}" dt="2025-09-22T15:39:22.925" v="2" actId="478"/>
          <ac:spMkLst>
            <pc:docMk/>
            <pc:sldMk cId="3111501706" sldId="270"/>
            <ac:spMk id="23" creationId="{CAFE8CC7-9F60-3484-CE2D-21BF0E7C052E}"/>
          </ac:spMkLst>
        </pc:spChg>
        <pc:spChg chg="add mod">
          <ac:chgData name="Sandra Benitez" userId="4e42bde7-e997-40ad-a46d-455d55b8253f" providerId="ADAL" clId="{591E9EF8-8A7A-4854-BFAE-D05E59A7A71F}" dt="2025-09-22T15:42:37.835" v="83" actId="1076"/>
          <ac:spMkLst>
            <pc:docMk/>
            <pc:sldMk cId="3111501706" sldId="270"/>
            <ac:spMk id="25" creationId="{14DA73EA-905A-A8D3-6E2F-DB4C9B298FCC}"/>
          </ac:spMkLst>
        </pc:spChg>
      </pc:sldChg>
    </pc:docChg>
  </pc:docChgLst>
  <pc:docChgLst>
    <pc:chgData name="Melisa Fernandez-Andes" userId="9f148436-1368-458f-8918-61d0479b8736" providerId="ADAL" clId="{206ABA93-8F55-406C-897A-1D56EAD87579}"/>
    <pc:docChg chg="undo custSel modSld">
      <pc:chgData name="Melisa Fernandez-Andes" userId="9f148436-1368-458f-8918-61d0479b8736" providerId="ADAL" clId="{206ABA93-8F55-406C-897A-1D56EAD87579}" dt="2025-09-22T15:15:47.150" v="42" actId="14100"/>
      <pc:docMkLst>
        <pc:docMk/>
      </pc:docMkLst>
      <pc:sldChg chg="addSp modSp">
        <pc:chgData name="Melisa Fernandez-Andes" userId="9f148436-1368-458f-8918-61d0479b8736" providerId="ADAL" clId="{206ABA93-8F55-406C-897A-1D56EAD87579}" dt="2025-09-22T15:15:47.150" v="42" actId="14100"/>
        <pc:sldMkLst>
          <pc:docMk/>
          <pc:sldMk cId="617674312" sldId="263"/>
        </pc:sldMkLst>
        <pc:picChg chg="add mod">
          <ac:chgData name="Melisa Fernandez-Andes" userId="9f148436-1368-458f-8918-61d0479b8736" providerId="ADAL" clId="{206ABA93-8F55-406C-897A-1D56EAD87579}" dt="2025-09-22T15:15:39.533" v="39" actId="1076"/>
          <ac:picMkLst>
            <pc:docMk/>
            <pc:sldMk cId="617674312" sldId="263"/>
            <ac:picMk id="2" creationId="{CF785734-6792-7DCA-BAB4-EB6074AD6A7C}"/>
          </ac:picMkLst>
        </pc:picChg>
        <pc:picChg chg="add mod">
          <ac:chgData name="Melisa Fernandez-Andes" userId="9f148436-1368-458f-8918-61d0479b8736" providerId="ADAL" clId="{206ABA93-8F55-406C-897A-1D56EAD87579}" dt="2025-09-22T15:15:47.150" v="42" actId="14100"/>
          <ac:picMkLst>
            <pc:docMk/>
            <pc:sldMk cId="617674312" sldId="263"/>
            <ac:picMk id="3" creationId="{CB254EC1-2AC2-B45F-835C-0FBB6B5F3553}"/>
          </ac:picMkLst>
        </pc:picChg>
      </pc:sldChg>
      <pc:sldChg chg="addSp modSp mod">
        <pc:chgData name="Melisa Fernandez-Andes" userId="9f148436-1368-458f-8918-61d0479b8736" providerId="ADAL" clId="{206ABA93-8F55-406C-897A-1D56EAD87579}" dt="2025-09-22T15:15:22.390" v="33" actId="1076"/>
        <pc:sldMkLst>
          <pc:docMk/>
          <pc:sldMk cId="1690065395" sldId="268"/>
        </pc:sldMkLst>
        <pc:spChg chg="mod">
          <ac:chgData name="Melisa Fernandez-Andes" userId="9f148436-1368-458f-8918-61d0479b8736" providerId="ADAL" clId="{206ABA93-8F55-406C-897A-1D56EAD87579}" dt="2025-09-22T15:09:22.591" v="3"/>
          <ac:spMkLst>
            <pc:docMk/>
            <pc:sldMk cId="1690065395" sldId="268"/>
            <ac:spMk id="4" creationId="{A9F43CD1-EAB9-339A-C949-B1ABAE868D16}"/>
          </ac:spMkLst>
        </pc:spChg>
        <pc:spChg chg="mod">
          <ac:chgData name="Melisa Fernandez-Andes" userId="9f148436-1368-458f-8918-61d0479b8736" providerId="ADAL" clId="{206ABA93-8F55-406C-897A-1D56EAD87579}" dt="2025-09-22T15:09:45.994" v="14"/>
          <ac:spMkLst>
            <pc:docMk/>
            <pc:sldMk cId="1690065395" sldId="268"/>
            <ac:spMk id="5" creationId="{20CD7EA0-3850-983F-B1CD-C4E5D58D2282}"/>
          </ac:spMkLst>
        </pc:spChg>
        <pc:picChg chg="add mod">
          <ac:chgData name="Melisa Fernandez-Andes" userId="9f148436-1368-458f-8918-61d0479b8736" providerId="ADAL" clId="{206ABA93-8F55-406C-897A-1D56EAD87579}" dt="2025-09-22T15:15:21.086" v="32" actId="1076"/>
          <ac:picMkLst>
            <pc:docMk/>
            <pc:sldMk cId="1690065395" sldId="268"/>
            <ac:picMk id="1026" creationId="{90EDCF39-B734-A573-90E8-A2772196E472}"/>
          </ac:picMkLst>
        </pc:picChg>
        <pc:picChg chg="add mod">
          <ac:chgData name="Melisa Fernandez-Andes" userId="9f148436-1368-458f-8918-61d0479b8736" providerId="ADAL" clId="{206ABA93-8F55-406C-897A-1D56EAD87579}" dt="2025-09-22T15:15:22.390" v="33" actId="1076"/>
          <ac:picMkLst>
            <pc:docMk/>
            <pc:sldMk cId="1690065395" sldId="268"/>
            <ac:picMk id="1028" creationId="{E958D403-D8AE-00F8-A690-E3DE67883D7E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DA5960-1A2F-457D-B51C-7FF09C3F54DC}" type="datetimeFigureOut">
              <a:rPr lang="es-419" smtClean="0"/>
              <a:t>22/9/2025</a:t>
            </a:fld>
            <a:endParaRPr lang="es-419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419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45784B-CA8F-4873-8561-AAEB18E1429B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493467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em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0887" y="5412963"/>
            <a:ext cx="1973943" cy="653660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721" y="5235547"/>
            <a:ext cx="1704452" cy="774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6198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658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5826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1" y="758276"/>
            <a:ext cx="1399179" cy="63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898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3318" y="758276"/>
            <a:ext cx="2010682" cy="6674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7120" y="763928"/>
            <a:ext cx="1399179" cy="635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63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3206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265CC1-FC33-10FE-CF61-877CC54A8D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A9F43CD1-EAB9-339A-C949-B1ABAE868D16}"/>
              </a:ext>
            </a:extLst>
          </p:cNvPr>
          <p:cNvSpPr txBox="1"/>
          <p:nvPr/>
        </p:nvSpPr>
        <p:spPr>
          <a:xfrm>
            <a:off x="2937164" y="1225684"/>
            <a:ext cx="748882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000" cap="all" dirty="0">
                <a:solidFill>
                  <a:schemeClr val="bg1"/>
                </a:solidFill>
                <a:latin typeface="Montserrat ExtraBold" panose="00000900000000000000" pitchFamily="2" charset="0"/>
              </a:rPr>
              <a:t>Transformación Digital</a:t>
            </a:r>
            <a:r>
              <a:rPr lang="es-MX" sz="30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: Expansión y Sostenibilidad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0CD7EA0-3850-983F-B1CD-C4E5D58D2282}"/>
              </a:ext>
            </a:extLst>
          </p:cNvPr>
          <p:cNvSpPr txBox="1"/>
          <p:nvPr/>
        </p:nvSpPr>
        <p:spPr>
          <a:xfrm>
            <a:off x="2937164" y="3693325"/>
            <a:ext cx="54377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Gerardo Ruiz Díaz </a:t>
            </a:r>
            <a:br>
              <a:rPr lang="es-ES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</a:br>
            <a:r>
              <a:rPr lang="es-MX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Miembro del Directorio AFD </a:t>
            </a:r>
          </a:p>
          <a:p>
            <a:r>
              <a:rPr lang="es-MX" sz="2000" dirty="0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rPr>
              <a:t>(Fondo de Garantías del Paraguay)</a:t>
            </a:r>
            <a:endParaRPr lang="es-ES" sz="2000" dirty="0">
              <a:solidFill>
                <a:schemeClr val="bg1"/>
              </a:solidFill>
              <a:latin typeface="Montserrat SemiBold" panose="00000700000000000000" pitchFamily="2" charset="0"/>
              <a:cs typeface="Archivo SemiBold" pitchFamily="2" charset="0"/>
            </a:endParaRPr>
          </a:p>
        </p:txBody>
      </p:sp>
      <p:pic>
        <p:nvPicPr>
          <p:cNvPr id="1026" name="Picture 2" descr="Awesome Image">
            <a:extLst>
              <a:ext uri="{FF2B5EF4-FFF2-40B4-BE49-F238E27FC236}">
                <a16:creationId xmlns:a16="http://schemas.microsoft.com/office/drawing/2014/main" id="{90EDCF39-B734-A573-90E8-A2772196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164" y="5326137"/>
            <a:ext cx="2291060" cy="6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958D403-D8AE-00F8-A690-E3DE67883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013" y="5228431"/>
            <a:ext cx="755973" cy="807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065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F0D69-F673-E42B-9FC0-26A0394E7D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CAD1AA8-5B8F-A5F4-3589-14EF966E3297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Riesgos y Resistencias en la Digitalización</a:t>
            </a:r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8FEF5947-A0F9-4067-119E-AD77F20B16EE}"/>
              </a:ext>
            </a:extLst>
          </p:cNvPr>
          <p:cNvSpPr/>
          <p:nvPr/>
        </p:nvSpPr>
        <p:spPr>
          <a:xfrm>
            <a:off x="1489345" y="2985413"/>
            <a:ext cx="4375218" cy="1462762"/>
          </a:xfrm>
          <a:prstGeom prst="rect">
            <a:avLst/>
          </a:prstGeom>
          <a:noFill/>
          <a:ln>
            <a:solidFill>
              <a:srgbClr val="F47F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F6F7DDAF-1F3A-6A35-AB2C-E70BAF86E751}"/>
              </a:ext>
            </a:extLst>
          </p:cNvPr>
          <p:cNvSpPr/>
          <p:nvPr/>
        </p:nvSpPr>
        <p:spPr>
          <a:xfrm>
            <a:off x="1641745" y="2985413"/>
            <a:ext cx="1200311" cy="1089424"/>
          </a:xfrm>
          <a:prstGeom prst="rect">
            <a:avLst/>
          </a:prstGeom>
          <a:solidFill>
            <a:srgbClr val="F47F30"/>
          </a:solidFill>
          <a:ln>
            <a:solidFill>
              <a:srgbClr val="F47F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3B5F53B0-A5CC-5558-8596-192C0143D20C}"/>
              </a:ext>
            </a:extLst>
          </p:cNvPr>
          <p:cNvSpPr/>
          <p:nvPr/>
        </p:nvSpPr>
        <p:spPr>
          <a:xfrm>
            <a:off x="1489345" y="4756899"/>
            <a:ext cx="4375218" cy="1462762"/>
          </a:xfrm>
          <a:prstGeom prst="rect">
            <a:avLst/>
          </a:prstGeom>
          <a:noFill/>
          <a:ln>
            <a:solidFill>
              <a:srgbClr val="F47F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5D6F9F97-674D-8A4F-43A1-D1A13C4568D5}"/>
              </a:ext>
            </a:extLst>
          </p:cNvPr>
          <p:cNvSpPr/>
          <p:nvPr/>
        </p:nvSpPr>
        <p:spPr>
          <a:xfrm>
            <a:off x="1641745" y="4756899"/>
            <a:ext cx="1200311" cy="1089424"/>
          </a:xfrm>
          <a:prstGeom prst="rect">
            <a:avLst/>
          </a:prstGeom>
          <a:solidFill>
            <a:srgbClr val="F47F30"/>
          </a:solidFill>
          <a:ln>
            <a:solidFill>
              <a:srgbClr val="F47F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74BCD4B-9BC6-597F-922E-B0B5E26F409F}"/>
              </a:ext>
            </a:extLst>
          </p:cNvPr>
          <p:cNvSpPr/>
          <p:nvPr/>
        </p:nvSpPr>
        <p:spPr>
          <a:xfrm>
            <a:off x="6388032" y="2985413"/>
            <a:ext cx="4375218" cy="1462762"/>
          </a:xfrm>
          <a:prstGeom prst="rect">
            <a:avLst/>
          </a:prstGeom>
          <a:noFill/>
          <a:ln>
            <a:solidFill>
              <a:srgbClr val="A4C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24DF68EF-B85C-0000-4B5A-08EC68BF35A5}"/>
              </a:ext>
            </a:extLst>
          </p:cNvPr>
          <p:cNvSpPr/>
          <p:nvPr/>
        </p:nvSpPr>
        <p:spPr>
          <a:xfrm>
            <a:off x="6540432" y="2985413"/>
            <a:ext cx="1200311" cy="1089424"/>
          </a:xfrm>
          <a:prstGeom prst="rect">
            <a:avLst/>
          </a:prstGeom>
          <a:solidFill>
            <a:srgbClr val="A4CB4E"/>
          </a:solidFill>
          <a:ln>
            <a:solidFill>
              <a:srgbClr val="A4C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E74B7D8A-7098-A2D1-BB6A-84CABBDF744A}"/>
              </a:ext>
            </a:extLst>
          </p:cNvPr>
          <p:cNvSpPr/>
          <p:nvPr/>
        </p:nvSpPr>
        <p:spPr>
          <a:xfrm>
            <a:off x="6388032" y="4756899"/>
            <a:ext cx="4375218" cy="1462762"/>
          </a:xfrm>
          <a:prstGeom prst="rect">
            <a:avLst/>
          </a:prstGeom>
          <a:noFill/>
          <a:ln>
            <a:solidFill>
              <a:srgbClr val="A4C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B16622FF-3189-B026-032C-46153BA0FD5E}"/>
              </a:ext>
            </a:extLst>
          </p:cNvPr>
          <p:cNvSpPr/>
          <p:nvPr/>
        </p:nvSpPr>
        <p:spPr>
          <a:xfrm>
            <a:off x="6540432" y="4756899"/>
            <a:ext cx="1200311" cy="1089424"/>
          </a:xfrm>
          <a:prstGeom prst="rect">
            <a:avLst/>
          </a:prstGeom>
          <a:solidFill>
            <a:srgbClr val="A4CB4E"/>
          </a:solidFill>
          <a:ln>
            <a:solidFill>
              <a:srgbClr val="A4C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568DE98C-CEFE-64F0-ED22-2E3EFDF75DE5}"/>
              </a:ext>
            </a:extLst>
          </p:cNvPr>
          <p:cNvSpPr/>
          <p:nvPr/>
        </p:nvSpPr>
        <p:spPr>
          <a:xfrm>
            <a:off x="1489345" y="2396212"/>
            <a:ext cx="3017243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750"/>
              </a:lnSpc>
            </a:pPr>
            <a:r>
              <a:rPr lang="en-US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Resistencias</a:t>
            </a:r>
            <a:r>
              <a:rPr lang="en-US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Internas</a:t>
            </a:r>
            <a:endParaRPr lang="en-US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Text 8">
            <a:extLst>
              <a:ext uri="{FF2B5EF4-FFF2-40B4-BE49-F238E27FC236}">
                <a16:creationId xmlns:a16="http://schemas.microsoft.com/office/drawing/2014/main" id="{16709D82-07C7-7301-551E-A46253850E96}"/>
              </a:ext>
            </a:extLst>
          </p:cNvPr>
          <p:cNvSpPr/>
          <p:nvPr/>
        </p:nvSpPr>
        <p:spPr>
          <a:xfrm>
            <a:off x="6388032" y="2367638"/>
            <a:ext cx="2835275" cy="35440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750"/>
              </a:lnSpc>
            </a:pPr>
            <a:r>
              <a:rPr lang="en-US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Riesgos</a:t>
            </a:r>
            <a:r>
              <a:rPr lang="en-US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Externos</a:t>
            </a:r>
            <a:endParaRPr lang="en-US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4" name="Text 3">
            <a:extLst>
              <a:ext uri="{FF2B5EF4-FFF2-40B4-BE49-F238E27FC236}">
                <a16:creationId xmlns:a16="http://schemas.microsoft.com/office/drawing/2014/main" id="{8E917BF5-73C3-347D-7B86-09FF454B8966}"/>
              </a:ext>
            </a:extLst>
          </p:cNvPr>
          <p:cNvSpPr/>
          <p:nvPr/>
        </p:nvSpPr>
        <p:spPr>
          <a:xfrm>
            <a:off x="2973442" y="3143746"/>
            <a:ext cx="2741557" cy="2660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dirty="0">
                <a:solidFill>
                  <a:srgbClr val="F47F30"/>
                </a:solidFill>
                <a:latin typeface="Montserrat SemiBold" panose="00000700000000000000" pitchFamily="2" charset="0"/>
              </a:rPr>
              <a:t>Cultura Organizacional</a:t>
            </a:r>
          </a:p>
        </p:txBody>
      </p:sp>
      <p:sp>
        <p:nvSpPr>
          <p:cNvPr id="15" name="Text 4">
            <a:extLst>
              <a:ext uri="{FF2B5EF4-FFF2-40B4-BE49-F238E27FC236}">
                <a16:creationId xmlns:a16="http://schemas.microsoft.com/office/drawing/2014/main" id="{F06BBD53-97BE-A628-5001-089A773B19AE}"/>
              </a:ext>
            </a:extLst>
          </p:cNvPr>
          <p:cNvSpPr/>
          <p:nvPr/>
        </p:nvSpPr>
        <p:spPr>
          <a:xfrm>
            <a:off x="2994456" y="3530125"/>
            <a:ext cx="2578875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Tradiciones arraigadas que dificultan el cambio tecnológico</a:t>
            </a:r>
            <a:endParaRPr lang="en-US" sz="11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E48C01FE-0163-C817-D6A2-B7E7484AE37C}"/>
              </a:ext>
            </a:extLst>
          </p:cNvPr>
          <p:cNvSpPr/>
          <p:nvPr/>
        </p:nvSpPr>
        <p:spPr>
          <a:xfrm>
            <a:off x="2994456" y="4941985"/>
            <a:ext cx="2337580" cy="29025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Adopción</a:t>
            </a:r>
            <a:r>
              <a:rPr lang="en-US" dirty="0">
                <a:solidFill>
                  <a:srgbClr val="F47F30"/>
                </a:solidFill>
                <a:latin typeface="Montserrat SemiBold" panose="00000700000000000000" pitchFamily="2" charset="0"/>
              </a:rPr>
              <a:t> Tecnológica</a:t>
            </a:r>
          </a:p>
        </p:txBody>
      </p:sp>
      <p:sp>
        <p:nvSpPr>
          <p:cNvPr id="17" name="Text 7">
            <a:extLst>
              <a:ext uri="{FF2B5EF4-FFF2-40B4-BE49-F238E27FC236}">
                <a16:creationId xmlns:a16="http://schemas.microsoft.com/office/drawing/2014/main" id="{D7022209-3754-521A-19F2-028A85303A28}"/>
              </a:ext>
            </a:extLst>
          </p:cNvPr>
          <p:cNvSpPr/>
          <p:nvPr/>
        </p:nvSpPr>
        <p:spPr>
          <a:xfrm>
            <a:off x="3002321" y="5360641"/>
            <a:ext cx="3147557" cy="43087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Dificultades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del personal e </a:t>
            </a:r>
          </a:p>
          <a:p>
            <a:pPr defTabSz="761970">
              <a:lnSpc>
                <a:spcPts val="2375"/>
              </a:lnSpc>
            </a:pP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intermediarios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financieros</a:t>
            </a:r>
            <a:endParaRPr lang="en-US" sz="11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8" name="Text 10">
            <a:extLst>
              <a:ext uri="{FF2B5EF4-FFF2-40B4-BE49-F238E27FC236}">
                <a16:creationId xmlns:a16="http://schemas.microsoft.com/office/drawing/2014/main" id="{7EA47FBD-DD4E-5CFC-8B3C-6A5BBB13ABB3}"/>
              </a:ext>
            </a:extLst>
          </p:cNvPr>
          <p:cNvSpPr/>
          <p:nvPr/>
        </p:nvSpPr>
        <p:spPr>
          <a:xfrm>
            <a:off x="7893143" y="3168965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dirty="0" err="1">
                <a:solidFill>
                  <a:srgbClr val="A4CB4E"/>
                </a:solidFill>
                <a:latin typeface="Montserrat SemiBold" panose="00000700000000000000" pitchFamily="2" charset="0"/>
              </a:rPr>
              <a:t>Ciberseguridad</a:t>
            </a:r>
            <a:endParaRPr lang="en-US" dirty="0">
              <a:solidFill>
                <a:srgbClr val="A4CB4E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9" name="Text 11">
            <a:extLst>
              <a:ext uri="{FF2B5EF4-FFF2-40B4-BE49-F238E27FC236}">
                <a16:creationId xmlns:a16="http://schemas.microsoft.com/office/drawing/2014/main" id="{0ADB731E-0BD2-FAE1-1FCE-BAE8534968D1}"/>
              </a:ext>
            </a:extLst>
          </p:cNvPr>
          <p:cNvSpPr/>
          <p:nvPr/>
        </p:nvSpPr>
        <p:spPr>
          <a:xfrm>
            <a:off x="7893143" y="3530125"/>
            <a:ext cx="3414661" cy="3782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Amenazas de </a:t>
            </a: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fraudes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digitales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y </a:t>
            </a:r>
          </a:p>
          <a:p>
            <a:pPr defTabSz="761970">
              <a:lnSpc>
                <a:spcPts val="2375"/>
              </a:lnSpc>
            </a:pP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ataques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cibernéticos</a:t>
            </a:r>
            <a:endParaRPr lang="en-US" sz="11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0" name="Text 13">
            <a:extLst>
              <a:ext uri="{FF2B5EF4-FFF2-40B4-BE49-F238E27FC236}">
                <a16:creationId xmlns:a16="http://schemas.microsoft.com/office/drawing/2014/main" id="{EDF9FC9D-080D-8169-9680-B07BF55D383D}"/>
              </a:ext>
            </a:extLst>
          </p:cNvPr>
          <p:cNvSpPr/>
          <p:nvPr/>
        </p:nvSpPr>
        <p:spPr>
          <a:xfrm>
            <a:off x="7893143" y="4936964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defTabSz="761970">
              <a:lnSpc>
                <a:spcPts val="2292"/>
              </a:lnSpc>
            </a:pPr>
            <a:r>
              <a:rPr lang="en-US" dirty="0">
                <a:solidFill>
                  <a:srgbClr val="A4CB4E"/>
                </a:solidFill>
                <a:latin typeface="Montserrat SemiBold" panose="00000700000000000000" pitchFamily="2" charset="0"/>
              </a:rPr>
              <a:t>Brecha Digital</a:t>
            </a:r>
          </a:p>
        </p:txBody>
      </p:sp>
      <p:sp>
        <p:nvSpPr>
          <p:cNvPr id="21" name="Text 14">
            <a:extLst>
              <a:ext uri="{FF2B5EF4-FFF2-40B4-BE49-F238E27FC236}">
                <a16:creationId xmlns:a16="http://schemas.microsoft.com/office/drawing/2014/main" id="{8F8BCDA8-27D6-F04D-C9AC-89CC5E81CC4F}"/>
              </a:ext>
            </a:extLst>
          </p:cNvPr>
          <p:cNvSpPr/>
          <p:nvPr/>
        </p:nvSpPr>
        <p:spPr>
          <a:xfrm>
            <a:off x="7893143" y="5360641"/>
            <a:ext cx="4775101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MIPYMES </a:t>
            </a: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menos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digitalizadas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</a:p>
          <a:p>
            <a:pPr defTabSz="761970">
              <a:lnSpc>
                <a:spcPts val="2375"/>
              </a:lnSpc>
            </a:pP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enfrentan</a:t>
            </a:r>
            <a:r>
              <a:rPr lang="en-US" sz="1100" dirty="0">
                <a:solidFill>
                  <a:schemeClr val="bg1"/>
                </a:solidFill>
                <a:latin typeface="Montserrat SemiBold" panose="00000700000000000000" pitchFamily="2" charset="0"/>
              </a:rPr>
              <a:t> barreras de </a:t>
            </a:r>
            <a:r>
              <a:rPr lang="en-US" sz="11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acceso</a:t>
            </a:r>
            <a:endParaRPr lang="en-US" sz="11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C523B60E-9F00-1B97-BD8A-8D88248C46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8530" y="3003681"/>
            <a:ext cx="904714" cy="904714"/>
          </a:xfrm>
          <a:prstGeom prst="rect">
            <a:avLst/>
          </a:prstGeom>
        </p:spPr>
      </p:pic>
      <p:pic>
        <p:nvPicPr>
          <p:cNvPr id="25" name="Imagen 24" descr="Icono&#10;&#10;El contenido generado por IA puede ser incorrecto.">
            <a:extLst>
              <a:ext uri="{FF2B5EF4-FFF2-40B4-BE49-F238E27FC236}">
                <a16:creationId xmlns:a16="http://schemas.microsoft.com/office/drawing/2014/main" id="{EFA2BC36-B8D1-76C8-9102-9CFD6CDF1D7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347" y="4878830"/>
            <a:ext cx="845562" cy="845562"/>
          </a:xfrm>
          <a:prstGeom prst="rect">
            <a:avLst/>
          </a:prstGeom>
        </p:spPr>
      </p:pic>
      <p:pic>
        <p:nvPicPr>
          <p:cNvPr id="27" name="Imagen 26" descr="Icono&#10;&#10;El contenido generado por IA puede ser incorrecto.">
            <a:extLst>
              <a:ext uri="{FF2B5EF4-FFF2-40B4-BE49-F238E27FC236}">
                <a16:creationId xmlns:a16="http://schemas.microsoft.com/office/drawing/2014/main" id="{E6787CAA-9403-3A06-ECB4-C31A93C9A3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673347" y="3003681"/>
            <a:ext cx="922982" cy="922982"/>
          </a:xfrm>
          <a:prstGeom prst="rect">
            <a:avLst/>
          </a:prstGeom>
        </p:spPr>
      </p:pic>
      <p:pic>
        <p:nvPicPr>
          <p:cNvPr id="29" name="Imagen 28" descr="Icono&#10;&#10;El contenido generado por IA puede ser incorrecto.">
            <a:extLst>
              <a:ext uri="{FF2B5EF4-FFF2-40B4-BE49-F238E27FC236}">
                <a16:creationId xmlns:a16="http://schemas.microsoft.com/office/drawing/2014/main" id="{925FCC17-3D17-E7E4-8B7C-5D14982070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1253" y="4771994"/>
            <a:ext cx="995754" cy="995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984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6CA910-60A2-8632-144D-97C5FCF49E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 22">
            <a:extLst>
              <a:ext uri="{FF2B5EF4-FFF2-40B4-BE49-F238E27FC236}">
                <a16:creationId xmlns:a16="http://schemas.microsoft.com/office/drawing/2014/main" id="{CAFE8CC7-9F60-3484-CE2D-21BF0E7C052E}"/>
              </a:ext>
            </a:extLst>
          </p:cNvPr>
          <p:cNvSpPr/>
          <p:nvPr/>
        </p:nvSpPr>
        <p:spPr>
          <a:xfrm>
            <a:off x="0" y="4870184"/>
            <a:ext cx="5991120" cy="802721"/>
          </a:xfrm>
          <a:prstGeom prst="rect">
            <a:avLst/>
          </a:prstGeom>
          <a:solidFill>
            <a:srgbClr val="F47F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24" name="Rectángulo 23">
            <a:extLst>
              <a:ext uri="{FF2B5EF4-FFF2-40B4-BE49-F238E27FC236}">
                <a16:creationId xmlns:a16="http://schemas.microsoft.com/office/drawing/2014/main" id="{6D7AEC5D-B5AC-0575-70FE-D2CA067077CA}"/>
              </a:ext>
            </a:extLst>
          </p:cNvPr>
          <p:cNvSpPr/>
          <p:nvPr/>
        </p:nvSpPr>
        <p:spPr>
          <a:xfrm>
            <a:off x="6095998" y="4870184"/>
            <a:ext cx="6096002" cy="80272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9B0B673-3474-02A5-B093-6D2C31FD6607}"/>
              </a:ext>
            </a:extLst>
          </p:cNvPr>
          <p:cNvSpPr txBox="1"/>
          <p:nvPr/>
        </p:nvSpPr>
        <p:spPr>
          <a:xfrm>
            <a:off x="2451370" y="1011677"/>
            <a:ext cx="4583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Garantías para Zonas Rurales y No Bancarizadas</a:t>
            </a:r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id="{ED7BC0DB-A7D8-5586-41E2-90A33D1A2161}"/>
              </a:ext>
            </a:extLst>
          </p:cNvPr>
          <p:cNvGrpSpPr/>
          <p:nvPr/>
        </p:nvGrpSpPr>
        <p:grpSpPr>
          <a:xfrm>
            <a:off x="1347561" y="2357628"/>
            <a:ext cx="9759596" cy="1997601"/>
            <a:chOff x="323310" y="2631728"/>
            <a:chExt cx="10973834" cy="1997601"/>
          </a:xfrm>
        </p:grpSpPr>
        <p:sp>
          <p:nvSpPr>
            <p:cNvPr id="4" name="Text 1">
              <a:extLst>
                <a:ext uri="{FF2B5EF4-FFF2-40B4-BE49-F238E27FC236}">
                  <a16:creationId xmlns:a16="http://schemas.microsoft.com/office/drawing/2014/main" id="{84C07FF4-896A-A867-1799-9A4BFFE82002}"/>
                </a:ext>
              </a:extLst>
            </p:cNvPr>
            <p:cNvSpPr/>
            <p:nvPr/>
          </p:nvSpPr>
          <p:spPr>
            <a:xfrm>
              <a:off x="428227" y="2631728"/>
              <a:ext cx="189012" cy="2362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61970">
                <a:lnSpc>
                  <a:spcPts val="2375"/>
                </a:lnSpc>
              </a:pPr>
              <a:r>
                <a:rPr lang="en-US" sz="1458" dirty="0">
                  <a:solidFill>
                    <a:srgbClr val="454240"/>
                  </a:solidFill>
                  <a:latin typeface="Montserrat SemiBold" panose="00000700000000000000" pitchFamily="2" charset="0"/>
                  <a:ea typeface="Libre Baskerville Light" pitchFamily="34" charset="-122"/>
                  <a:cs typeface="Libre Baskerville Light" pitchFamily="34" charset="-120"/>
                </a:rPr>
                <a:t>01</a:t>
              </a:r>
              <a:endParaRPr lang="en-US" sz="1458" dirty="0">
                <a:solidFill>
                  <a:prstClr val="black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5" name="Shape 2">
              <a:extLst>
                <a:ext uri="{FF2B5EF4-FFF2-40B4-BE49-F238E27FC236}">
                  <a16:creationId xmlns:a16="http://schemas.microsoft.com/office/drawing/2014/main" id="{23C80C51-2E18-E9FB-16F7-0437965B5845}"/>
                </a:ext>
              </a:extLst>
            </p:cNvPr>
            <p:cNvSpPr/>
            <p:nvPr/>
          </p:nvSpPr>
          <p:spPr>
            <a:xfrm>
              <a:off x="428227" y="2927598"/>
              <a:ext cx="3496965" cy="25400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pPr defTabSz="761970"/>
              <a:endParaRPr lang="es-PY" sz="1500" dirty="0">
                <a:solidFill>
                  <a:prstClr val="black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6" name="Text 3">
              <a:extLst>
                <a:ext uri="{FF2B5EF4-FFF2-40B4-BE49-F238E27FC236}">
                  <a16:creationId xmlns:a16="http://schemas.microsoft.com/office/drawing/2014/main" id="{2EE5E244-DA69-841D-010C-79C371E11F7B}"/>
                </a:ext>
              </a:extLst>
            </p:cNvPr>
            <p:cNvSpPr/>
            <p:nvPr/>
          </p:nvSpPr>
          <p:spPr>
            <a:xfrm>
              <a:off x="323310" y="3054604"/>
              <a:ext cx="331334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6E2"/>
                  </a:solidFill>
                  <a:latin typeface="Montserrat SemiBold" panose="00000700000000000000" pitchFamily="2" charset="0"/>
                </a:rPr>
                <a:t>Interoperabilidad</a:t>
              </a:r>
              <a:r>
                <a:rPr lang="en-US" dirty="0">
                  <a:solidFill>
                    <a:srgbClr val="00A6E2"/>
                  </a:solidFill>
                  <a:latin typeface="Montserrat SemiBold" panose="00000700000000000000" pitchFamily="2" charset="0"/>
                </a:rPr>
                <a:t> Digital</a:t>
              </a:r>
            </a:p>
          </p:txBody>
        </p:sp>
        <p:sp>
          <p:nvSpPr>
            <p:cNvPr id="7" name="Text 4">
              <a:extLst>
                <a:ext uri="{FF2B5EF4-FFF2-40B4-BE49-F238E27FC236}">
                  <a16:creationId xmlns:a16="http://schemas.microsoft.com/office/drawing/2014/main" id="{6EC74149-66FE-1F1B-25B4-5C8D767C0DC3}"/>
                </a:ext>
              </a:extLst>
            </p:cNvPr>
            <p:cNvSpPr/>
            <p:nvPr/>
          </p:nvSpPr>
          <p:spPr>
            <a:xfrm>
              <a:off x="428226" y="3722072"/>
              <a:ext cx="3496965" cy="9072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61970">
                <a:lnSpc>
                  <a:spcPct val="150000"/>
                </a:lnSpc>
              </a:pPr>
              <a:r>
                <a:rPr lang="en-US" sz="1200" dirty="0">
                  <a:latin typeface="Montserrat SemiBold" panose="00000700000000000000" pitchFamily="2" charset="0"/>
                  <a:ea typeface="DM Sans" pitchFamily="34" charset="-122"/>
                  <a:cs typeface="DM Sans" pitchFamily="34" charset="-120"/>
                </a:rPr>
                <a:t>Conexión con cooperativas, fintech y billeteras electrónicas para ampliar cobertura</a:t>
              </a:r>
              <a:endParaRPr lang="en-US" sz="1200" dirty="0">
                <a:latin typeface="Montserrat SemiBold" panose="00000700000000000000" pitchFamily="2" charset="0"/>
              </a:endParaRPr>
            </a:p>
          </p:txBody>
        </p:sp>
        <p:sp>
          <p:nvSpPr>
            <p:cNvPr id="8" name="Text 5">
              <a:extLst>
                <a:ext uri="{FF2B5EF4-FFF2-40B4-BE49-F238E27FC236}">
                  <a16:creationId xmlns:a16="http://schemas.microsoft.com/office/drawing/2014/main" id="{646F5931-689D-B845-91FD-4E2F9F82A4F1}"/>
                </a:ext>
              </a:extLst>
            </p:cNvPr>
            <p:cNvSpPr/>
            <p:nvPr/>
          </p:nvSpPr>
          <p:spPr>
            <a:xfrm>
              <a:off x="4114203" y="2631728"/>
              <a:ext cx="189012" cy="2362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61970">
                <a:lnSpc>
                  <a:spcPts val="2375"/>
                </a:lnSpc>
              </a:pPr>
              <a:r>
                <a:rPr lang="en-US" sz="1458" dirty="0">
                  <a:solidFill>
                    <a:srgbClr val="454240"/>
                  </a:solidFill>
                  <a:latin typeface="Montserrat SemiBold" panose="00000700000000000000" pitchFamily="2" charset="0"/>
                  <a:ea typeface="Libre Baskerville Light" pitchFamily="34" charset="-122"/>
                  <a:cs typeface="Libre Baskerville Light" pitchFamily="34" charset="-120"/>
                </a:rPr>
                <a:t>02</a:t>
              </a:r>
              <a:endParaRPr lang="en-US" sz="1458" dirty="0">
                <a:solidFill>
                  <a:prstClr val="black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0" name="Text 7">
              <a:extLst>
                <a:ext uri="{FF2B5EF4-FFF2-40B4-BE49-F238E27FC236}">
                  <a16:creationId xmlns:a16="http://schemas.microsoft.com/office/drawing/2014/main" id="{63C196DF-38BC-78E8-3267-F3AF80FA632C}"/>
                </a:ext>
              </a:extLst>
            </p:cNvPr>
            <p:cNvSpPr/>
            <p:nvPr/>
          </p:nvSpPr>
          <p:spPr>
            <a:xfrm>
              <a:off x="4025093" y="3054604"/>
              <a:ext cx="386959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A6E2"/>
                  </a:solidFill>
                  <a:latin typeface="Montserrat SemiBold" panose="00000700000000000000" pitchFamily="2" charset="0"/>
                </a:rPr>
                <a:t>Georreferenciación</a:t>
              </a:r>
              <a:endParaRPr lang="en-US" dirty="0">
                <a:solidFill>
                  <a:srgbClr val="00A6E2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1" name="Text 8">
              <a:extLst>
                <a:ext uri="{FF2B5EF4-FFF2-40B4-BE49-F238E27FC236}">
                  <a16:creationId xmlns:a16="http://schemas.microsoft.com/office/drawing/2014/main" id="{4A400E61-695A-5ADC-70BF-E1E79BD1B538}"/>
                </a:ext>
              </a:extLst>
            </p:cNvPr>
            <p:cNvSpPr/>
            <p:nvPr/>
          </p:nvSpPr>
          <p:spPr>
            <a:xfrm>
              <a:off x="4114201" y="3684630"/>
              <a:ext cx="3496965" cy="90725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61970">
                <a:lnSpc>
                  <a:spcPct val="150000"/>
                </a:lnSpc>
              </a:pPr>
              <a:r>
                <a:rPr lang="en-US" sz="1200" dirty="0">
                  <a:latin typeface="Montserrat SemiBold" panose="00000700000000000000" pitchFamily="2" charset="0"/>
                </a:rPr>
                <a:t>Identificación precisa de productores rurales </a:t>
              </a:r>
              <a:r>
                <a:rPr lang="en-US" sz="1200" dirty="0" err="1">
                  <a:latin typeface="Montserrat SemiBold" panose="00000700000000000000" pitchFamily="2" charset="0"/>
                </a:rPr>
                <a:t>mediante</a:t>
              </a:r>
              <a:r>
                <a:rPr lang="en-US" sz="1200" dirty="0">
                  <a:latin typeface="Montserrat SemiBold" panose="00000700000000000000" pitchFamily="2" charset="0"/>
                </a:rPr>
                <a:t> </a:t>
              </a:r>
              <a:r>
                <a:rPr lang="en-US" sz="1200" dirty="0" err="1">
                  <a:latin typeface="Montserrat SemiBold" panose="00000700000000000000" pitchFamily="2" charset="0"/>
                </a:rPr>
                <a:t>tecnología</a:t>
              </a:r>
              <a:r>
                <a:rPr lang="en-US" sz="1200" dirty="0">
                  <a:latin typeface="Montserrat SemiBold" panose="00000700000000000000" pitchFamily="2" charset="0"/>
                </a:rPr>
                <a:t> de </a:t>
              </a:r>
              <a:r>
                <a:rPr lang="en-US" sz="1200" dirty="0" err="1">
                  <a:latin typeface="Montserrat SemiBold" panose="00000700000000000000" pitchFamily="2" charset="0"/>
                </a:rPr>
                <a:t>ubicación</a:t>
              </a:r>
              <a:endParaRPr lang="en-US" sz="1200" dirty="0">
                <a:latin typeface="Montserrat SemiBold" panose="00000700000000000000" pitchFamily="2" charset="0"/>
              </a:endParaRPr>
            </a:p>
          </p:txBody>
        </p:sp>
        <p:sp>
          <p:nvSpPr>
            <p:cNvPr id="12" name="Text 9">
              <a:extLst>
                <a:ext uri="{FF2B5EF4-FFF2-40B4-BE49-F238E27FC236}">
                  <a16:creationId xmlns:a16="http://schemas.microsoft.com/office/drawing/2014/main" id="{4B77F400-016B-96A8-EFA9-4A23D2257B6D}"/>
                </a:ext>
              </a:extLst>
            </p:cNvPr>
            <p:cNvSpPr/>
            <p:nvPr/>
          </p:nvSpPr>
          <p:spPr>
            <a:xfrm>
              <a:off x="7800179" y="2631728"/>
              <a:ext cx="189012" cy="23624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61970">
                <a:lnSpc>
                  <a:spcPts val="2375"/>
                </a:lnSpc>
              </a:pPr>
              <a:r>
                <a:rPr lang="en-US" sz="1458" dirty="0">
                  <a:solidFill>
                    <a:srgbClr val="454240"/>
                  </a:solidFill>
                  <a:latin typeface="Montserrat SemiBold" panose="00000700000000000000" pitchFamily="2" charset="0"/>
                  <a:ea typeface="Libre Baskerville Light" pitchFamily="34" charset="-122"/>
                  <a:cs typeface="Libre Baskerville Light" pitchFamily="34" charset="-120"/>
                </a:rPr>
                <a:t>03</a:t>
              </a:r>
              <a:endParaRPr lang="en-US" sz="1458" dirty="0">
                <a:solidFill>
                  <a:prstClr val="black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3" name="Shape 10">
              <a:extLst>
                <a:ext uri="{FF2B5EF4-FFF2-40B4-BE49-F238E27FC236}">
                  <a16:creationId xmlns:a16="http://schemas.microsoft.com/office/drawing/2014/main" id="{4DEEE899-DAD5-B117-18DF-73C163D1C5B6}"/>
                </a:ext>
              </a:extLst>
            </p:cNvPr>
            <p:cNvSpPr/>
            <p:nvPr/>
          </p:nvSpPr>
          <p:spPr>
            <a:xfrm>
              <a:off x="7800179" y="2927598"/>
              <a:ext cx="3496965" cy="25400"/>
            </a:xfrm>
            <a:prstGeom prst="rect">
              <a:avLst/>
            </a:prstGeom>
            <a:solidFill>
              <a:srgbClr val="00A6E2"/>
            </a:solidFill>
            <a:ln/>
          </p:spPr>
          <p:txBody>
            <a:bodyPr/>
            <a:lstStyle/>
            <a:p>
              <a:pPr defTabSz="761970"/>
              <a:endParaRPr lang="es-PY" sz="1500">
                <a:solidFill>
                  <a:prstClr val="black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4" name="Text 11">
              <a:extLst>
                <a:ext uri="{FF2B5EF4-FFF2-40B4-BE49-F238E27FC236}">
                  <a16:creationId xmlns:a16="http://schemas.microsoft.com/office/drawing/2014/main" id="{134F2A7A-23A5-4A91-92B6-B0B9DAB4B82A}"/>
                </a:ext>
              </a:extLst>
            </p:cNvPr>
            <p:cNvSpPr/>
            <p:nvPr/>
          </p:nvSpPr>
          <p:spPr>
            <a:xfrm>
              <a:off x="7769509" y="3091633"/>
              <a:ext cx="2718693" cy="295275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defTabSz="761970">
                <a:lnSpc>
                  <a:spcPts val="2292"/>
                </a:lnSpc>
              </a:pPr>
              <a:r>
                <a:rPr lang="en-US" dirty="0" err="1">
                  <a:solidFill>
                    <a:srgbClr val="00A6E2"/>
                  </a:solidFill>
                  <a:latin typeface="Montserrat SemiBold" panose="00000700000000000000" pitchFamily="2" charset="0"/>
                </a:rPr>
                <a:t>Evaluación</a:t>
              </a:r>
              <a:r>
                <a:rPr lang="en-US" dirty="0">
                  <a:solidFill>
                    <a:srgbClr val="00A6E2"/>
                  </a:solidFill>
                  <a:latin typeface="Montserrat SemiBold" panose="00000700000000000000" pitchFamily="2" charset="0"/>
                  <a:ea typeface="Libre Baskerville" pitchFamily="34" charset="-122"/>
                  <a:cs typeface="Libre Baskerville" pitchFamily="34" charset="-120"/>
                </a:rPr>
                <a:t> Alternativa</a:t>
              </a:r>
              <a:endParaRPr lang="en-US" dirty="0">
                <a:solidFill>
                  <a:srgbClr val="00A6E2"/>
                </a:solidFill>
                <a:latin typeface="Montserrat SemiBold" panose="00000700000000000000" pitchFamily="2" charset="0"/>
              </a:endParaRPr>
            </a:p>
          </p:txBody>
        </p:sp>
        <p:sp>
          <p:nvSpPr>
            <p:cNvPr id="15" name="Text 12">
              <a:extLst>
                <a:ext uri="{FF2B5EF4-FFF2-40B4-BE49-F238E27FC236}">
                  <a16:creationId xmlns:a16="http://schemas.microsoft.com/office/drawing/2014/main" id="{DB7F07D2-E192-2F50-1E36-C1FCC0C93C76}"/>
                </a:ext>
              </a:extLst>
            </p:cNvPr>
            <p:cNvSpPr/>
            <p:nvPr/>
          </p:nvSpPr>
          <p:spPr>
            <a:xfrm>
              <a:off x="7800179" y="3684630"/>
              <a:ext cx="3496965" cy="60483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defTabSz="761970">
                <a:lnSpc>
                  <a:spcPts val="2375"/>
                </a:lnSpc>
              </a:pPr>
              <a:r>
                <a:rPr lang="en-US" sz="1200" dirty="0">
                  <a:latin typeface="Montserrat SemiBold" panose="00000700000000000000" pitchFamily="2" charset="0"/>
                </a:rPr>
                <a:t>Big data analiza pagos de </a:t>
              </a:r>
              <a:r>
                <a:rPr lang="en-US" sz="1200" dirty="0" err="1">
                  <a:latin typeface="Montserrat SemiBold" panose="00000700000000000000" pitchFamily="2" charset="0"/>
                </a:rPr>
                <a:t>servicios</a:t>
              </a:r>
              <a:r>
                <a:rPr lang="en-US" sz="1200" dirty="0">
                  <a:latin typeface="Montserrat SemiBold" panose="00000700000000000000" pitchFamily="2" charset="0"/>
                </a:rPr>
                <a:t> </a:t>
              </a:r>
              <a:r>
                <a:rPr lang="en-US" sz="1200" dirty="0" err="1">
                  <a:latin typeface="Montserrat SemiBold" panose="00000700000000000000" pitchFamily="2" charset="0"/>
                </a:rPr>
                <a:t>básicos</a:t>
              </a:r>
              <a:r>
                <a:rPr lang="en-US" sz="1200" dirty="0">
                  <a:latin typeface="Montserrat SemiBold" panose="00000700000000000000" pitchFamily="2" charset="0"/>
                </a:rPr>
                <a:t> e </a:t>
              </a:r>
              <a:r>
                <a:rPr lang="en-US" sz="1200" dirty="0" err="1">
                  <a:latin typeface="Montserrat SemiBold" panose="00000700000000000000" pitchFamily="2" charset="0"/>
                </a:rPr>
                <a:t>historial</a:t>
              </a:r>
              <a:r>
                <a:rPr lang="en-US" sz="1200" dirty="0">
                  <a:latin typeface="Montserrat SemiBold" panose="00000700000000000000" pitchFamily="2" charset="0"/>
                </a:rPr>
                <a:t> comercial</a:t>
              </a:r>
            </a:p>
          </p:txBody>
        </p:sp>
      </p:grpSp>
      <p:sp>
        <p:nvSpPr>
          <p:cNvPr id="16" name="Text 13">
            <a:extLst>
              <a:ext uri="{FF2B5EF4-FFF2-40B4-BE49-F238E27FC236}">
                <a16:creationId xmlns:a16="http://schemas.microsoft.com/office/drawing/2014/main" id="{80C94F09-9CAA-CF64-96B5-14B2BEE41FED}"/>
              </a:ext>
            </a:extLst>
          </p:cNvPr>
          <p:cNvSpPr/>
          <p:nvPr/>
        </p:nvSpPr>
        <p:spPr>
          <a:xfrm>
            <a:off x="674781" y="5015327"/>
            <a:ext cx="5316339" cy="623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4875"/>
              </a:lnSpc>
            </a:pPr>
            <a:endParaRPr lang="en-US" sz="4875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7" name="Text 14">
            <a:extLst>
              <a:ext uri="{FF2B5EF4-FFF2-40B4-BE49-F238E27FC236}">
                <a16:creationId xmlns:a16="http://schemas.microsoft.com/office/drawing/2014/main" id="{935B55F5-D1C5-F543-5158-169A047667F4}"/>
              </a:ext>
            </a:extLst>
          </p:cNvPr>
          <p:cNvSpPr/>
          <p:nvPr/>
        </p:nvSpPr>
        <p:spPr>
          <a:xfrm>
            <a:off x="1785480" y="5147183"/>
            <a:ext cx="2520355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1833" dirty="0">
                <a:solidFill>
                  <a:schemeClr val="bg1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Reducción de Costos</a:t>
            </a:r>
            <a:endParaRPr lang="en-US" sz="1833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8" name="Text 15">
            <a:extLst>
              <a:ext uri="{FF2B5EF4-FFF2-40B4-BE49-F238E27FC236}">
                <a16:creationId xmlns:a16="http://schemas.microsoft.com/office/drawing/2014/main" id="{2D83AF63-FD4C-A000-822E-A74FBC883BCD}"/>
              </a:ext>
            </a:extLst>
          </p:cNvPr>
          <p:cNvSpPr/>
          <p:nvPr/>
        </p:nvSpPr>
        <p:spPr>
          <a:xfrm>
            <a:off x="779659" y="5796552"/>
            <a:ext cx="5316339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375"/>
              </a:lnSpc>
            </a:pPr>
            <a:r>
              <a:rPr lang="en-US" sz="1458" dirty="0">
                <a:solidFill>
                  <a:srgbClr val="454240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Menor costo de acceso a garantías</a:t>
            </a:r>
            <a:endParaRPr lang="en-US" sz="1458" dirty="0">
              <a:solidFill>
                <a:prstClr val="black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0" name="Text 17">
            <a:extLst>
              <a:ext uri="{FF2B5EF4-FFF2-40B4-BE49-F238E27FC236}">
                <a16:creationId xmlns:a16="http://schemas.microsoft.com/office/drawing/2014/main" id="{7392624A-309A-3016-C3D6-7FE1F95B7C81}"/>
              </a:ext>
            </a:extLst>
          </p:cNvPr>
          <p:cNvSpPr/>
          <p:nvPr/>
        </p:nvSpPr>
        <p:spPr>
          <a:xfrm>
            <a:off x="7495541" y="5123906"/>
            <a:ext cx="2910979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292"/>
              </a:lnSpc>
            </a:pPr>
            <a:r>
              <a:rPr lang="en-US" sz="1833" b="1" dirty="0">
                <a:solidFill>
                  <a:schemeClr val="bg1"/>
                </a:solidFill>
                <a:latin typeface="Montserrat SemiBold" panose="00000700000000000000" pitchFamily="2" charset="0"/>
                <a:ea typeface="Libre Baskerville" pitchFamily="34" charset="-122"/>
                <a:cs typeface="Libre Baskerville" pitchFamily="34" charset="-120"/>
              </a:rPr>
              <a:t>Tiempos de Aprobación</a:t>
            </a:r>
            <a:endParaRPr lang="en-US" sz="1833" b="1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1" name="Text 18">
            <a:extLst>
              <a:ext uri="{FF2B5EF4-FFF2-40B4-BE49-F238E27FC236}">
                <a16:creationId xmlns:a16="http://schemas.microsoft.com/office/drawing/2014/main" id="{E4390D1B-B368-11DD-FC52-0263F337ED55}"/>
              </a:ext>
            </a:extLst>
          </p:cNvPr>
          <p:cNvSpPr/>
          <p:nvPr/>
        </p:nvSpPr>
        <p:spPr>
          <a:xfrm>
            <a:off x="6308927" y="5750314"/>
            <a:ext cx="5316438" cy="302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 defTabSz="761970">
              <a:lnSpc>
                <a:spcPts val="2375"/>
              </a:lnSpc>
            </a:pPr>
            <a:r>
              <a:rPr lang="en-US" sz="1458" dirty="0">
                <a:solidFill>
                  <a:srgbClr val="454240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Procesos más rápidos y eficientes</a:t>
            </a:r>
            <a:endParaRPr lang="en-US" sz="1458" dirty="0">
              <a:solidFill>
                <a:prstClr val="black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6" name="Shape 2">
            <a:extLst>
              <a:ext uri="{FF2B5EF4-FFF2-40B4-BE49-F238E27FC236}">
                <a16:creationId xmlns:a16="http://schemas.microsoft.com/office/drawing/2014/main" id="{0BB148B0-89D9-FBCF-5925-5AA6D289163C}"/>
              </a:ext>
            </a:extLst>
          </p:cNvPr>
          <p:cNvSpPr/>
          <p:nvPr/>
        </p:nvSpPr>
        <p:spPr>
          <a:xfrm>
            <a:off x="4718995" y="2653498"/>
            <a:ext cx="3110031" cy="25400"/>
          </a:xfrm>
          <a:prstGeom prst="rect">
            <a:avLst/>
          </a:prstGeom>
          <a:solidFill>
            <a:srgbClr val="00A6E2"/>
          </a:solidFill>
          <a:ln/>
        </p:spPr>
        <p:txBody>
          <a:bodyPr/>
          <a:lstStyle/>
          <a:p>
            <a:pPr defTabSz="761970"/>
            <a:endParaRPr lang="es-PY" sz="1500" dirty="0">
              <a:solidFill>
                <a:prstClr val="black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6BF2EC24-69E3-523A-A029-13A08B31553E}"/>
              </a:ext>
            </a:extLst>
          </p:cNvPr>
          <p:cNvSpPr txBox="1"/>
          <p:nvPr/>
        </p:nvSpPr>
        <p:spPr>
          <a:xfrm>
            <a:off x="4159514" y="4342591"/>
            <a:ext cx="45839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Impacto esperado</a:t>
            </a:r>
          </a:p>
        </p:txBody>
      </p:sp>
      <p:sp>
        <p:nvSpPr>
          <p:cNvPr id="25" name="Text 7">
            <a:extLst>
              <a:ext uri="{FF2B5EF4-FFF2-40B4-BE49-F238E27FC236}">
                <a16:creationId xmlns:a16="http://schemas.microsoft.com/office/drawing/2014/main" id="{14DA73EA-905A-A8D3-6E2F-DB4C9B298FCC}"/>
              </a:ext>
            </a:extLst>
          </p:cNvPr>
          <p:cNvSpPr/>
          <p:nvPr/>
        </p:nvSpPr>
        <p:spPr>
          <a:xfrm>
            <a:off x="4334674" y="6210269"/>
            <a:ext cx="34414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6E2"/>
                </a:solidFill>
                <a:latin typeface="Montserrat SemiBold" panose="00000700000000000000" pitchFamily="2" charset="0"/>
              </a:rPr>
              <a:t>Mayor </a:t>
            </a:r>
            <a:r>
              <a:rPr lang="en-US" dirty="0" err="1">
                <a:solidFill>
                  <a:srgbClr val="00A6E2"/>
                </a:solidFill>
                <a:latin typeface="Montserrat SemiBold" panose="00000700000000000000" pitchFamily="2" charset="0"/>
              </a:rPr>
              <a:t>inclusión</a:t>
            </a:r>
            <a:r>
              <a:rPr lang="en-US" dirty="0">
                <a:solidFill>
                  <a:srgbClr val="00A6E2"/>
                </a:solidFill>
                <a:latin typeface="Montserrat SemiBold" panose="00000700000000000000" pitchFamily="2" charset="0"/>
              </a:rPr>
              <a:t> Financiera</a:t>
            </a:r>
          </a:p>
        </p:txBody>
      </p:sp>
    </p:spTree>
    <p:extLst>
      <p:ext uri="{BB962C8B-B14F-4D97-AF65-F5344CB8AC3E}">
        <p14:creationId xmlns:p14="http://schemas.microsoft.com/office/powerpoint/2010/main" val="311150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89E7D8-338D-19EE-BF03-5A7D34027A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90A2516-3E70-5563-47D1-09E5250E5E90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Tendencias de Transformación Digital</a:t>
            </a:r>
          </a:p>
        </p:txBody>
      </p:sp>
      <p:sp>
        <p:nvSpPr>
          <p:cNvPr id="2" name="Text 1"/>
          <p:cNvSpPr/>
          <p:nvPr/>
        </p:nvSpPr>
        <p:spPr>
          <a:xfrm>
            <a:off x="2326811" y="2676011"/>
            <a:ext cx="38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A6E2"/>
                </a:solidFill>
                <a:latin typeface="Montserrat SemiBold" panose="00000700000000000000" pitchFamily="2" charset="0"/>
              </a:rPr>
              <a:t>Automatización</a:t>
            </a:r>
            <a:r>
              <a:rPr lang="en-US" dirty="0">
                <a:solidFill>
                  <a:srgbClr val="00A6E2"/>
                </a:solidFill>
                <a:latin typeface="Montserrat SemiBold" panose="00000700000000000000" pitchFamily="2" charset="0"/>
              </a:rPr>
              <a:t> Total</a:t>
            </a:r>
          </a:p>
        </p:txBody>
      </p:sp>
      <p:sp>
        <p:nvSpPr>
          <p:cNvPr id="6" name="Text 2"/>
          <p:cNvSpPr/>
          <p:nvPr/>
        </p:nvSpPr>
        <p:spPr>
          <a:xfrm>
            <a:off x="2390869" y="3045343"/>
            <a:ext cx="341582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Procesos completamente automatizados de emisión y ejecución de garantías</a:t>
            </a:r>
            <a:endParaRPr lang="en-US" sz="13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9" name="Text 4"/>
          <p:cNvSpPr/>
          <p:nvPr/>
        </p:nvSpPr>
        <p:spPr>
          <a:xfrm>
            <a:off x="5812690" y="3276600"/>
            <a:ext cx="531643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2" name="Text 6"/>
          <p:cNvSpPr/>
          <p:nvPr/>
        </p:nvSpPr>
        <p:spPr>
          <a:xfrm>
            <a:off x="670823" y="5529262"/>
            <a:ext cx="5316339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schemeClr val="bg1"/>
              </a:solidFill>
              <a:latin typeface="Calibri" panose="020F0502020204030204"/>
            </a:endParaRPr>
          </a:p>
        </p:txBody>
      </p:sp>
      <p:sp>
        <p:nvSpPr>
          <p:cNvPr id="14" name="Text 7"/>
          <p:cNvSpPr/>
          <p:nvPr/>
        </p:nvSpPr>
        <p:spPr>
          <a:xfrm>
            <a:off x="5812690" y="5120580"/>
            <a:ext cx="2362696" cy="295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292"/>
              </a:lnSpc>
            </a:pPr>
            <a:endParaRPr lang="en-US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5" name="Text 8"/>
          <p:cNvSpPr/>
          <p:nvPr/>
        </p:nvSpPr>
        <p:spPr>
          <a:xfrm>
            <a:off x="5812690" y="5529262"/>
            <a:ext cx="5316438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endParaRPr lang="en-US" sz="1458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F8FA5866-F988-C3DF-3620-28C0FADF3D73}"/>
              </a:ext>
            </a:extLst>
          </p:cNvPr>
          <p:cNvSpPr/>
          <p:nvPr/>
        </p:nvSpPr>
        <p:spPr>
          <a:xfrm>
            <a:off x="2026430" y="2437051"/>
            <a:ext cx="3826533" cy="166084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30" name="Rectángulo 29">
            <a:extLst>
              <a:ext uri="{FF2B5EF4-FFF2-40B4-BE49-F238E27FC236}">
                <a16:creationId xmlns:a16="http://schemas.microsoft.com/office/drawing/2014/main" id="{F306ACDD-5116-78A4-C5D3-4A5969F9E389}"/>
              </a:ext>
            </a:extLst>
          </p:cNvPr>
          <p:cNvSpPr/>
          <p:nvPr/>
        </p:nvSpPr>
        <p:spPr>
          <a:xfrm>
            <a:off x="1566310" y="2280018"/>
            <a:ext cx="702688" cy="604839"/>
          </a:xfrm>
          <a:prstGeom prst="rect">
            <a:avLst/>
          </a:prstGeom>
          <a:solidFill>
            <a:srgbClr val="F47F3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31" name="Text 1">
            <a:extLst>
              <a:ext uri="{FF2B5EF4-FFF2-40B4-BE49-F238E27FC236}">
                <a16:creationId xmlns:a16="http://schemas.microsoft.com/office/drawing/2014/main" id="{26B02E07-AAFB-906D-7822-D80FE2EA419A}"/>
              </a:ext>
            </a:extLst>
          </p:cNvPr>
          <p:cNvSpPr/>
          <p:nvPr/>
        </p:nvSpPr>
        <p:spPr>
          <a:xfrm>
            <a:off x="2326811" y="4873387"/>
            <a:ext cx="38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A6E2"/>
                </a:solidFill>
                <a:latin typeface="Montserrat SemiBold" panose="00000700000000000000" pitchFamily="2" charset="0"/>
              </a:rPr>
              <a:t>Plataformas</a:t>
            </a:r>
            <a:r>
              <a:rPr lang="en-US" dirty="0">
                <a:solidFill>
                  <a:srgbClr val="00A6E2"/>
                </a:solidFill>
                <a:latin typeface="Montserrat SemiBold" panose="00000700000000000000" pitchFamily="2" charset="0"/>
              </a:rPr>
              <a:t> </a:t>
            </a:r>
            <a:r>
              <a:rPr lang="en-US" dirty="0" err="1">
                <a:solidFill>
                  <a:srgbClr val="00A6E2"/>
                </a:solidFill>
                <a:latin typeface="Montserrat SemiBold" panose="00000700000000000000" pitchFamily="2" charset="0"/>
              </a:rPr>
              <a:t>Abiertas</a:t>
            </a:r>
            <a:endParaRPr lang="en-US" dirty="0">
              <a:solidFill>
                <a:srgbClr val="00A6E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2" name="Text 2">
            <a:extLst>
              <a:ext uri="{FF2B5EF4-FFF2-40B4-BE49-F238E27FC236}">
                <a16:creationId xmlns:a16="http://schemas.microsoft.com/office/drawing/2014/main" id="{85FB9840-135C-CC3E-A9EF-A5102EA18E2C}"/>
              </a:ext>
            </a:extLst>
          </p:cNvPr>
          <p:cNvSpPr/>
          <p:nvPr/>
        </p:nvSpPr>
        <p:spPr>
          <a:xfrm>
            <a:off x="2396868" y="5241485"/>
            <a:ext cx="341582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APIs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integran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bancos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, fintech y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fondos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de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garantía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en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ecosistema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único</a:t>
            </a:r>
            <a:endParaRPr lang="en-US" sz="13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D61B027F-4047-FF7A-D1CA-737B94787CE8}"/>
              </a:ext>
            </a:extLst>
          </p:cNvPr>
          <p:cNvSpPr/>
          <p:nvPr/>
        </p:nvSpPr>
        <p:spPr>
          <a:xfrm>
            <a:off x="2026430" y="4630284"/>
            <a:ext cx="3826533" cy="166084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59C18B8F-6663-768B-C4AB-E31ECD88EE19}"/>
              </a:ext>
            </a:extLst>
          </p:cNvPr>
          <p:cNvSpPr/>
          <p:nvPr/>
        </p:nvSpPr>
        <p:spPr>
          <a:xfrm>
            <a:off x="1566309" y="4453215"/>
            <a:ext cx="702689" cy="604838"/>
          </a:xfrm>
          <a:prstGeom prst="rect">
            <a:avLst/>
          </a:prstGeom>
          <a:solidFill>
            <a:srgbClr val="A4CB4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35" name="Text 1">
            <a:extLst>
              <a:ext uri="{FF2B5EF4-FFF2-40B4-BE49-F238E27FC236}">
                <a16:creationId xmlns:a16="http://schemas.microsoft.com/office/drawing/2014/main" id="{4BD54C58-DBEF-8E63-F3A4-1E0EEAC15686}"/>
              </a:ext>
            </a:extLst>
          </p:cNvPr>
          <p:cNvSpPr/>
          <p:nvPr/>
        </p:nvSpPr>
        <p:spPr>
          <a:xfrm>
            <a:off x="6297974" y="2682500"/>
            <a:ext cx="38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A6E2"/>
                </a:solidFill>
                <a:latin typeface="Montserrat SemiBold" panose="00000700000000000000" pitchFamily="2" charset="0"/>
              </a:rPr>
              <a:t>Blockchain</a:t>
            </a:r>
          </a:p>
        </p:txBody>
      </p:sp>
      <p:sp>
        <p:nvSpPr>
          <p:cNvPr id="36" name="Text 2">
            <a:extLst>
              <a:ext uri="{FF2B5EF4-FFF2-40B4-BE49-F238E27FC236}">
                <a16:creationId xmlns:a16="http://schemas.microsoft.com/office/drawing/2014/main" id="{E4FEB606-AA0F-6B0B-CAF6-04EB5BB78A23}"/>
              </a:ext>
            </a:extLst>
          </p:cNvPr>
          <p:cNvSpPr/>
          <p:nvPr/>
        </p:nvSpPr>
        <p:spPr>
          <a:xfrm>
            <a:off x="6397619" y="3045497"/>
            <a:ext cx="3435603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Contratos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inteligentes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para mayor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seguridad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y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transparencia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en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transacciones</a:t>
            </a:r>
            <a:endParaRPr lang="en-US" sz="13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37" name="Rectángulo 36">
            <a:extLst>
              <a:ext uri="{FF2B5EF4-FFF2-40B4-BE49-F238E27FC236}">
                <a16:creationId xmlns:a16="http://schemas.microsoft.com/office/drawing/2014/main" id="{81230B91-7376-228C-29D6-60C94B9E1ECB}"/>
              </a:ext>
            </a:extLst>
          </p:cNvPr>
          <p:cNvSpPr/>
          <p:nvPr/>
        </p:nvSpPr>
        <p:spPr>
          <a:xfrm>
            <a:off x="6189197" y="2437051"/>
            <a:ext cx="3826533" cy="166084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39" name="Text 1">
            <a:extLst>
              <a:ext uri="{FF2B5EF4-FFF2-40B4-BE49-F238E27FC236}">
                <a16:creationId xmlns:a16="http://schemas.microsoft.com/office/drawing/2014/main" id="{FE7B9874-D801-5130-9859-2E53C3DAD7C8}"/>
              </a:ext>
            </a:extLst>
          </p:cNvPr>
          <p:cNvSpPr/>
          <p:nvPr/>
        </p:nvSpPr>
        <p:spPr>
          <a:xfrm>
            <a:off x="6297974" y="4875733"/>
            <a:ext cx="38265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292"/>
              </a:lnSpc>
            </a:pPr>
            <a:r>
              <a:rPr lang="en-US" dirty="0" err="1">
                <a:solidFill>
                  <a:srgbClr val="00A6E2"/>
                </a:solidFill>
                <a:latin typeface="Montserrat SemiBold" panose="00000700000000000000" pitchFamily="2" charset="0"/>
              </a:rPr>
              <a:t>Analítica</a:t>
            </a:r>
            <a:r>
              <a:rPr lang="en-US" dirty="0">
                <a:solidFill>
                  <a:srgbClr val="00A6E2"/>
                </a:solidFill>
                <a:latin typeface="Montserrat SemiBold" panose="00000700000000000000" pitchFamily="2" charset="0"/>
              </a:rPr>
              <a:t> </a:t>
            </a:r>
            <a:r>
              <a:rPr lang="en-US" dirty="0" err="1">
                <a:solidFill>
                  <a:srgbClr val="00A6E2"/>
                </a:solidFill>
                <a:latin typeface="Montserrat SemiBold" panose="00000700000000000000" pitchFamily="2" charset="0"/>
              </a:rPr>
              <a:t>Predictiva</a:t>
            </a:r>
            <a:endParaRPr lang="en-US" dirty="0">
              <a:solidFill>
                <a:srgbClr val="00A6E2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40" name="Text 2">
            <a:extLst>
              <a:ext uri="{FF2B5EF4-FFF2-40B4-BE49-F238E27FC236}">
                <a16:creationId xmlns:a16="http://schemas.microsoft.com/office/drawing/2014/main" id="{0EFA4887-C9E5-448F-68BE-7F838D4BC80B}"/>
              </a:ext>
            </a:extLst>
          </p:cNvPr>
          <p:cNvSpPr/>
          <p:nvPr/>
        </p:nvSpPr>
        <p:spPr>
          <a:xfrm>
            <a:off x="6397620" y="5238730"/>
            <a:ext cx="3407166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Medición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de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riesgos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y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anticipación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de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incumplimientos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</a:t>
            </a:r>
            <a:r>
              <a:rPr lang="en-US" sz="1300" dirty="0" err="1">
                <a:solidFill>
                  <a:schemeClr val="bg1"/>
                </a:solidFill>
                <a:latin typeface="Montserrat SemiBold" panose="00000700000000000000" pitchFamily="2" charset="0"/>
              </a:rPr>
              <a:t>mediante</a:t>
            </a:r>
            <a:r>
              <a:rPr lang="en-US" sz="1300" dirty="0">
                <a:solidFill>
                  <a:schemeClr val="bg1"/>
                </a:solidFill>
                <a:latin typeface="Montserrat SemiBold" panose="00000700000000000000" pitchFamily="2" charset="0"/>
              </a:rPr>
              <a:t> IA</a:t>
            </a:r>
          </a:p>
        </p:txBody>
      </p:sp>
      <p:sp>
        <p:nvSpPr>
          <p:cNvPr id="41" name="Rectángulo 40">
            <a:extLst>
              <a:ext uri="{FF2B5EF4-FFF2-40B4-BE49-F238E27FC236}">
                <a16:creationId xmlns:a16="http://schemas.microsoft.com/office/drawing/2014/main" id="{964D0A8C-5807-68E5-C246-4803EC4001EB}"/>
              </a:ext>
            </a:extLst>
          </p:cNvPr>
          <p:cNvSpPr/>
          <p:nvPr/>
        </p:nvSpPr>
        <p:spPr>
          <a:xfrm>
            <a:off x="6189197" y="4630284"/>
            <a:ext cx="3826533" cy="1660849"/>
          </a:xfrm>
          <a:prstGeom prst="rect">
            <a:avLst/>
          </a:prstGeom>
          <a:noFill/>
          <a:ln w="63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52" name="Rectángulo 51">
            <a:extLst>
              <a:ext uri="{FF2B5EF4-FFF2-40B4-BE49-F238E27FC236}">
                <a16:creationId xmlns:a16="http://schemas.microsoft.com/office/drawing/2014/main" id="{4ABAD08C-216E-989F-6A8D-87B0FED8BA11}"/>
              </a:ext>
            </a:extLst>
          </p:cNvPr>
          <p:cNvSpPr/>
          <p:nvPr/>
        </p:nvSpPr>
        <p:spPr>
          <a:xfrm>
            <a:off x="9586023" y="2278890"/>
            <a:ext cx="702688" cy="604839"/>
          </a:xfrm>
          <a:prstGeom prst="rect">
            <a:avLst/>
          </a:prstGeom>
          <a:solidFill>
            <a:srgbClr val="00A6E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54" name="Rectángulo 53">
            <a:extLst>
              <a:ext uri="{FF2B5EF4-FFF2-40B4-BE49-F238E27FC236}">
                <a16:creationId xmlns:a16="http://schemas.microsoft.com/office/drawing/2014/main" id="{56BBFBE9-59A6-6CC9-B410-961B4B8DC0B7}"/>
              </a:ext>
            </a:extLst>
          </p:cNvPr>
          <p:cNvSpPr/>
          <p:nvPr/>
        </p:nvSpPr>
        <p:spPr>
          <a:xfrm>
            <a:off x="9586023" y="4416249"/>
            <a:ext cx="702689" cy="604838"/>
          </a:xfrm>
          <a:prstGeom prst="rect">
            <a:avLst/>
          </a:prstGeom>
          <a:solidFill>
            <a:srgbClr val="004D7C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pic>
        <p:nvPicPr>
          <p:cNvPr id="58" name="Imagen 57" descr="Icono&#10;&#10;El contenido generado por IA puede ser incorrecto.">
            <a:extLst>
              <a:ext uri="{FF2B5EF4-FFF2-40B4-BE49-F238E27FC236}">
                <a16:creationId xmlns:a16="http://schemas.microsoft.com/office/drawing/2014/main" id="{43613658-33FC-FF46-B73F-78D377233F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7831" y="4474246"/>
            <a:ext cx="518778" cy="518778"/>
          </a:xfrm>
          <a:prstGeom prst="rect">
            <a:avLst/>
          </a:prstGeom>
        </p:spPr>
      </p:pic>
      <p:pic>
        <p:nvPicPr>
          <p:cNvPr id="66" name="Imagen 65" descr="Icono&#10;&#10;El contenido generado por IA puede ser incorrecto.">
            <a:extLst>
              <a:ext uri="{FF2B5EF4-FFF2-40B4-BE49-F238E27FC236}">
                <a16:creationId xmlns:a16="http://schemas.microsoft.com/office/drawing/2014/main" id="{519C78A2-2324-3DC7-CAE6-E0FD6E8933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3311" y="2339580"/>
            <a:ext cx="474814" cy="474814"/>
          </a:xfrm>
          <a:prstGeom prst="rect">
            <a:avLst/>
          </a:prstGeom>
        </p:spPr>
      </p:pic>
      <p:pic>
        <p:nvPicPr>
          <p:cNvPr id="68" name="Imagen 67" descr="Icono&#10;&#10;El contenido generado por IA puede ser incorrecto.">
            <a:extLst>
              <a:ext uri="{FF2B5EF4-FFF2-40B4-BE49-F238E27FC236}">
                <a16:creationId xmlns:a16="http://schemas.microsoft.com/office/drawing/2014/main" id="{548D786B-CF6A-C3F0-D2A9-8D0D841364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6808" y="4453215"/>
            <a:ext cx="618986" cy="618986"/>
          </a:xfrm>
          <a:prstGeom prst="rect">
            <a:avLst/>
          </a:prstGeom>
        </p:spPr>
      </p:pic>
      <p:pic>
        <p:nvPicPr>
          <p:cNvPr id="70" name="Imagen 69" descr="Icono&#10;&#10;El contenido generado por IA puede ser incorrecto.">
            <a:extLst>
              <a:ext uri="{FF2B5EF4-FFF2-40B4-BE49-F238E27FC236}">
                <a16:creationId xmlns:a16="http://schemas.microsoft.com/office/drawing/2014/main" id="{0835CD2F-6313-1F35-3DAA-1F5D5F54CA9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721" y="4620976"/>
            <a:ext cx="195384" cy="195384"/>
          </a:xfrm>
          <a:prstGeom prst="rect">
            <a:avLst/>
          </a:prstGeom>
        </p:spPr>
      </p:pic>
      <p:pic>
        <p:nvPicPr>
          <p:cNvPr id="72" name="Imagen 71" descr="Icono&#10;&#10;El contenido generado por IA puede ser incorrecto.">
            <a:extLst>
              <a:ext uri="{FF2B5EF4-FFF2-40B4-BE49-F238E27FC236}">
                <a16:creationId xmlns:a16="http://schemas.microsoft.com/office/drawing/2014/main" id="{7B84A591-35B1-27F1-EF2B-1960610A4B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247" y="2339580"/>
            <a:ext cx="474814" cy="474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72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77E5E1-063F-2B72-72F4-C583A8698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AEF2253-E72F-60B9-F9FD-EADDD4F70575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Regulación en la </a:t>
            </a:r>
          </a:p>
          <a:p>
            <a:r>
              <a:rPr lang="es-MX" sz="2400" dirty="0">
                <a:solidFill>
                  <a:srgbClr val="00A6E2"/>
                </a:solidFill>
                <a:latin typeface="Montserrat ExtraBold" panose="00000900000000000000" pitchFamily="2" charset="0"/>
                <a:cs typeface="Archivo Black" pitchFamily="2" charset="0"/>
              </a:rPr>
              <a:t>Era Digital</a:t>
            </a:r>
          </a:p>
        </p:txBody>
      </p:sp>
      <p:sp>
        <p:nvSpPr>
          <p:cNvPr id="5" name="Rectángulo: esquinas redondeadas 4">
            <a:extLst>
              <a:ext uri="{FF2B5EF4-FFF2-40B4-BE49-F238E27FC236}">
                <a16:creationId xmlns:a16="http://schemas.microsoft.com/office/drawing/2014/main" id="{F1923AE0-C83B-4D2C-72F0-7E39D3802513}"/>
              </a:ext>
            </a:extLst>
          </p:cNvPr>
          <p:cNvSpPr/>
          <p:nvPr/>
        </p:nvSpPr>
        <p:spPr>
          <a:xfrm>
            <a:off x="1581150" y="2420630"/>
            <a:ext cx="2828925" cy="3227695"/>
          </a:xfrm>
          <a:prstGeom prst="roundRect">
            <a:avLst>
              <a:gd name="adj" fmla="val 0"/>
            </a:avLst>
          </a:prstGeom>
          <a:solidFill>
            <a:srgbClr val="004D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02C41A81-EB18-E205-4927-627C821F7392}"/>
              </a:ext>
            </a:extLst>
          </p:cNvPr>
          <p:cNvSpPr/>
          <p:nvPr/>
        </p:nvSpPr>
        <p:spPr>
          <a:xfrm>
            <a:off x="2116930" y="4865727"/>
            <a:ext cx="1769270" cy="1565195"/>
          </a:xfrm>
          <a:prstGeom prst="ellipse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65B6FA9F-6943-C56C-C3B0-FBB81F12A318}"/>
              </a:ext>
            </a:extLst>
          </p:cNvPr>
          <p:cNvSpPr/>
          <p:nvPr/>
        </p:nvSpPr>
        <p:spPr>
          <a:xfrm>
            <a:off x="4953002" y="2420630"/>
            <a:ext cx="2828925" cy="3227695"/>
          </a:xfrm>
          <a:prstGeom prst="roundRect">
            <a:avLst>
              <a:gd name="adj" fmla="val 0"/>
            </a:avLst>
          </a:prstGeom>
          <a:solidFill>
            <a:srgbClr val="004D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82C101E2-1FAD-0DC5-E072-0F982573DCEB}"/>
              </a:ext>
            </a:extLst>
          </p:cNvPr>
          <p:cNvSpPr/>
          <p:nvPr/>
        </p:nvSpPr>
        <p:spPr>
          <a:xfrm>
            <a:off x="8460582" y="2420630"/>
            <a:ext cx="2828925" cy="3227695"/>
          </a:xfrm>
          <a:prstGeom prst="roundRect">
            <a:avLst>
              <a:gd name="adj" fmla="val 0"/>
            </a:avLst>
          </a:prstGeom>
          <a:solidFill>
            <a:srgbClr val="004D7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1" name="Elipse 10">
            <a:extLst>
              <a:ext uri="{FF2B5EF4-FFF2-40B4-BE49-F238E27FC236}">
                <a16:creationId xmlns:a16="http://schemas.microsoft.com/office/drawing/2014/main" id="{951C9FF2-1723-F5F5-9B90-496E646E0082}"/>
              </a:ext>
            </a:extLst>
          </p:cNvPr>
          <p:cNvSpPr/>
          <p:nvPr/>
        </p:nvSpPr>
        <p:spPr>
          <a:xfrm>
            <a:off x="5482829" y="4865726"/>
            <a:ext cx="1769270" cy="1565195"/>
          </a:xfrm>
          <a:prstGeom prst="ellipse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2" name="Elipse 11">
            <a:extLst>
              <a:ext uri="{FF2B5EF4-FFF2-40B4-BE49-F238E27FC236}">
                <a16:creationId xmlns:a16="http://schemas.microsoft.com/office/drawing/2014/main" id="{93D40911-0277-6D6D-BF14-6BBDA6CFA497}"/>
              </a:ext>
            </a:extLst>
          </p:cNvPr>
          <p:cNvSpPr/>
          <p:nvPr/>
        </p:nvSpPr>
        <p:spPr>
          <a:xfrm>
            <a:off x="8990409" y="4865726"/>
            <a:ext cx="1769270" cy="1565195"/>
          </a:xfrm>
          <a:prstGeom prst="ellipse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890A4C9A-5BC4-807B-FD57-CC14B622C56C}"/>
              </a:ext>
            </a:extLst>
          </p:cNvPr>
          <p:cNvSpPr txBox="1"/>
          <p:nvPr/>
        </p:nvSpPr>
        <p:spPr>
          <a:xfrm>
            <a:off x="1825253" y="2854017"/>
            <a:ext cx="23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r>
              <a:rPr lang="en-US" b="1" dirty="0" err="1">
                <a:solidFill>
                  <a:schemeClr val="bg1"/>
                </a:solidFill>
              </a:rPr>
              <a:t>Reconocimiento</a:t>
            </a:r>
            <a:r>
              <a:rPr lang="en-US" b="1" dirty="0">
                <a:solidFill>
                  <a:schemeClr val="bg1"/>
                </a:solidFill>
              </a:rPr>
              <a:t> Legal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51DDF62B-0E3F-824E-C514-F948480032C7}"/>
              </a:ext>
            </a:extLst>
          </p:cNvPr>
          <p:cNvSpPr txBox="1"/>
          <p:nvPr/>
        </p:nvSpPr>
        <p:spPr>
          <a:xfrm>
            <a:off x="5170251" y="2854017"/>
            <a:ext cx="234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b="1">
                <a:solidFill>
                  <a:schemeClr val="bg1"/>
                </a:solidFill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r>
              <a:rPr lang="en-US" dirty="0" err="1"/>
              <a:t>Ciberseguridad</a:t>
            </a:r>
            <a:endParaRPr lang="en-US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00CDF958-964F-4D57-D213-61C5B93A6B48}"/>
              </a:ext>
            </a:extLst>
          </p:cNvPr>
          <p:cNvSpPr txBox="1"/>
          <p:nvPr/>
        </p:nvSpPr>
        <p:spPr>
          <a:xfrm>
            <a:off x="8704685" y="2854016"/>
            <a:ext cx="2340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r>
              <a:rPr lang="en-US" dirty="0" err="1">
                <a:solidFill>
                  <a:schemeClr val="bg1"/>
                </a:solidFill>
              </a:rPr>
              <a:t>Innovación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Regulada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85668544-224D-3596-39F4-2F1B999E4B8B}"/>
              </a:ext>
            </a:extLst>
          </p:cNvPr>
          <p:cNvSpPr txBox="1"/>
          <p:nvPr/>
        </p:nvSpPr>
        <p:spPr>
          <a:xfrm>
            <a:off x="1825253" y="3506593"/>
            <a:ext cx="2584822" cy="115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dirty="0" err="1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Garantías</a:t>
            </a:r>
            <a:r>
              <a:rPr lang="en-US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electrónicas</a:t>
            </a:r>
            <a:r>
              <a:rPr lang="en-US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 y </a:t>
            </a:r>
            <a:r>
              <a:rPr lang="en-US" sz="1200" dirty="0" err="1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firmas</a:t>
            </a:r>
            <a:r>
              <a:rPr lang="en-US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digitales</a:t>
            </a:r>
            <a:r>
              <a:rPr lang="en-US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 con </a:t>
            </a:r>
            <a:r>
              <a:rPr lang="en-US" sz="1200" dirty="0" err="1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validez</a:t>
            </a:r>
            <a:r>
              <a:rPr lang="en-US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jurídica</a:t>
            </a:r>
            <a:r>
              <a:rPr lang="en-US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 plena</a:t>
            </a:r>
            <a:endParaRPr lang="en-US" sz="12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B290550-8106-1138-1C42-A4E6E7AFCB89}"/>
              </a:ext>
            </a:extLst>
          </p:cNvPr>
          <p:cNvSpPr txBox="1"/>
          <p:nvPr/>
        </p:nvSpPr>
        <p:spPr>
          <a:xfrm>
            <a:off x="5170251" y="3506593"/>
            <a:ext cx="2584822" cy="115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s-MX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Normas de protección de datos alineadas con estándares internacionales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C3C156B-C331-D298-FD35-AF940D0C26B3}"/>
              </a:ext>
            </a:extLst>
          </p:cNvPr>
          <p:cNvSpPr txBox="1"/>
          <p:nvPr/>
        </p:nvSpPr>
        <p:spPr>
          <a:xfrm>
            <a:off x="8704685" y="3506593"/>
            <a:ext cx="2584822" cy="11530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s-MX" sz="12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Fomento de la innovación sin crear barreras excesivas al desarrollo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9F9592DF-0F71-F29C-59DD-4C6A7AF13144}"/>
              </a:ext>
            </a:extLst>
          </p:cNvPr>
          <p:cNvSpPr txBox="1"/>
          <p:nvPr/>
        </p:nvSpPr>
        <p:spPr>
          <a:xfrm>
            <a:off x="768483" y="6226281"/>
            <a:ext cx="11144250" cy="409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El Banco Central del Paraguay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avanza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en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regulación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 de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interoperabilidad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 de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pagos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,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mientras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 la CNV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impulsa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 la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digitalización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 </a:t>
            </a:r>
            <a:r>
              <a:rPr lang="en-US" sz="1200" dirty="0" err="1">
                <a:solidFill>
                  <a:srgbClr val="F47F30"/>
                </a:solidFill>
                <a:latin typeface="Montserrat SemiBold" panose="00000700000000000000" pitchFamily="2" charset="0"/>
              </a:rPr>
              <a:t>normativa</a:t>
            </a:r>
            <a:r>
              <a:rPr lang="en-US" sz="1200" dirty="0">
                <a:solidFill>
                  <a:srgbClr val="F47F30"/>
                </a:solidFill>
                <a:latin typeface="Montserrat SemiBold" panose="00000700000000000000" pitchFamily="2" charset="0"/>
              </a:rPr>
              <a:t>.</a:t>
            </a:r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FBD7452-BB14-2678-1163-A2856DCC9013}"/>
              </a:ext>
            </a:extLst>
          </p:cNvPr>
          <p:cNvSpPr txBox="1"/>
          <p:nvPr/>
        </p:nvSpPr>
        <p:spPr>
          <a:xfrm>
            <a:off x="1581150" y="2304592"/>
            <a:ext cx="2828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pPr algn="ctr"/>
            <a:r>
              <a:rPr lang="en-US" b="1" dirty="0">
                <a:solidFill>
                  <a:srgbClr val="00A6E2"/>
                </a:solidFill>
              </a:rPr>
              <a:t>1</a:t>
            </a:r>
          </a:p>
        </p:txBody>
      </p:sp>
      <p:sp>
        <p:nvSpPr>
          <p:cNvPr id="28" name="Rectángulo 27">
            <a:extLst>
              <a:ext uri="{FF2B5EF4-FFF2-40B4-BE49-F238E27FC236}">
                <a16:creationId xmlns:a16="http://schemas.microsoft.com/office/drawing/2014/main" id="{CB91F4A7-BB64-AFF3-12BF-B30BB9B4A4CA}"/>
              </a:ext>
            </a:extLst>
          </p:cNvPr>
          <p:cNvSpPr/>
          <p:nvPr/>
        </p:nvSpPr>
        <p:spPr>
          <a:xfrm>
            <a:off x="2658662" y="2265096"/>
            <a:ext cx="673895" cy="433242"/>
          </a:xfrm>
          <a:prstGeom prst="rect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99CD3E72-7AC6-8BD0-55AE-EFA7EEEAEC30}"/>
              </a:ext>
            </a:extLst>
          </p:cNvPr>
          <p:cNvSpPr txBox="1"/>
          <p:nvPr/>
        </p:nvSpPr>
        <p:spPr>
          <a:xfrm>
            <a:off x="2604223" y="2183743"/>
            <a:ext cx="78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pPr algn="ctr"/>
            <a:r>
              <a:rPr lang="en-US" sz="3000" b="1" dirty="0">
                <a:solidFill>
                  <a:srgbClr val="A4CB4E"/>
                </a:solidFill>
              </a:rPr>
              <a:t>1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A9DE3429-2142-9927-C416-259C964E23F2}"/>
              </a:ext>
            </a:extLst>
          </p:cNvPr>
          <p:cNvSpPr/>
          <p:nvPr/>
        </p:nvSpPr>
        <p:spPr>
          <a:xfrm>
            <a:off x="6003662" y="2227613"/>
            <a:ext cx="673895" cy="433242"/>
          </a:xfrm>
          <a:prstGeom prst="rect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3" name="Rectángulo 32">
            <a:extLst>
              <a:ext uri="{FF2B5EF4-FFF2-40B4-BE49-F238E27FC236}">
                <a16:creationId xmlns:a16="http://schemas.microsoft.com/office/drawing/2014/main" id="{8F103320-B15D-12A9-EE5B-CF65030F3998}"/>
              </a:ext>
            </a:extLst>
          </p:cNvPr>
          <p:cNvSpPr/>
          <p:nvPr/>
        </p:nvSpPr>
        <p:spPr>
          <a:xfrm>
            <a:off x="9533336" y="2237362"/>
            <a:ext cx="673895" cy="433242"/>
          </a:xfrm>
          <a:prstGeom prst="rect">
            <a:avLst/>
          </a:prstGeom>
          <a:solidFill>
            <a:srgbClr val="FAFAFA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D263F192-6596-7CC1-1506-5949EF1182E9}"/>
              </a:ext>
            </a:extLst>
          </p:cNvPr>
          <p:cNvSpPr txBox="1"/>
          <p:nvPr/>
        </p:nvSpPr>
        <p:spPr>
          <a:xfrm>
            <a:off x="5949223" y="2183743"/>
            <a:ext cx="78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pPr algn="ctr"/>
            <a:r>
              <a:rPr lang="en-US" sz="3000" b="1" dirty="0">
                <a:solidFill>
                  <a:srgbClr val="A4CB4E"/>
                </a:solidFill>
              </a:rPr>
              <a:t>2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247C6674-ACB6-FAFF-21CB-1ABE8FA06977}"/>
              </a:ext>
            </a:extLst>
          </p:cNvPr>
          <p:cNvSpPr txBox="1"/>
          <p:nvPr/>
        </p:nvSpPr>
        <p:spPr>
          <a:xfrm>
            <a:off x="9478897" y="2183743"/>
            <a:ext cx="78277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>
                <a:latin typeface="Montserrat SemiBold" panose="00000700000000000000" pitchFamily="2" charset="0"/>
                <a:cs typeface="Archivo SemiBold" pitchFamily="2" charset="0"/>
              </a:defRPr>
            </a:lvl1pPr>
          </a:lstStyle>
          <a:p>
            <a:pPr algn="ctr"/>
            <a:r>
              <a:rPr lang="en-US" sz="3000" b="1" dirty="0">
                <a:solidFill>
                  <a:srgbClr val="A4CB4E"/>
                </a:solidFill>
              </a:rPr>
              <a:t>3</a:t>
            </a:r>
          </a:p>
        </p:txBody>
      </p:sp>
      <p:pic>
        <p:nvPicPr>
          <p:cNvPr id="39" name="Imagen 38" descr="Icono&#10;&#10;El contenido generado por IA puede ser incorrecto.">
            <a:extLst>
              <a:ext uri="{FF2B5EF4-FFF2-40B4-BE49-F238E27FC236}">
                <a16:creationId xmlns:a16="http://schemas.microsoft.com/office/drawing/2014/main" id="{AAF07A3E-361A-FC6D-7666-5BDC7A285D7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9223" y="5071181"/>
            <a:ext cx="861493" cy="861493"/>
          </a:xfrm>
          <a:prstGeom prst="rect">
            <a:avLst/>
          </a:prstGeom>
        </p:spPr>
      </p:pic>
      <p:pic>
        <p:nvPicPr>
          <p:cNvPr id="41" name="Imagen 40" descr="Logotipo, Icono&#10;&#10;El contenido generado por IA puede ser incorrecto.">
            <a:extLst>
              <a:ext uri="{FF2B5EF4-FFF2-40B4-BE49-F238E27FC236}">
                <a16:creationId xmlns:a16="http://schemas.microsoft.com/office/drawing/2014/main" id="{B40DC9D6-13D5-44AC-36E5-CB41A157D0B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0849" y="5031284"/>
            <a:ext cx="941285" cy="941285"/>
          </a:xfrm>
          <a:prstGeom prst="rect">
            <a:avLst/>
          </a:prstGeom>
        </p:spPr>
      </p:pic>
      <p:pic>
        <p:nvPicPr>
          <p:cNvPr id="43" name="Imagen 42" descr="Icono&#10;&#10;El contenido generado por IA puede ser incorrecto.">
            <a:extLst>
              <a:ext uri="{FF2B5EF4-FFF2-40B4-BE49-F238E27FC236}">
                <a16:creationId xmlns:a16="http://schemas.microsoft.com/office/drawing/2014/main" id="{D6615FE6-300B-4679-AFED-452C5132416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7096" y="5006308"/>
            <a:ext cx="935624" cy="935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3604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FE9CC7-7DB6-5CAF-D795-3CB9F045CA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F1EB06A7-1D07-893D-E3DF-8295356756AC}"/>
              </a:ext>
            </a:extLst>
          </p:cNvPr>
          <p:cNvSpPr/>
          <p:nvPr/>
        </p:nvSpPr>
        <p:spPr>
          <a:xfrm>
            <a:off x="-247651" y="5561780"/>
            <a:ext cx="12525375" cy="810828"/>
          </a:xfrm>
          <a:prstGeom prst="rect">
            <a:avLst/>
          </a:prstGeom>
          <a:solidFill>
            <a:srgbClr val="A4CB4E"/>
          </a:solidFill>
          <a:ln>
            <a:solidFill>
              <a:srgbClr val="A4CB4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>
              <a:latin typeface="Montserrat SemiBold" panose="00000700000000000000" pitchFamily="2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2BC02E4-F16F-97C4-02DE-AA494DE11163}"/>
              </a:ext>
            </a:extLst>
          </p:cNvPr>
          <p:cNvSpPr txBox="1"/>
          <p:nvPr/>
        </p:nvSpPr>
        <p:spPr>
          <a:xfrm>
            <a:off x="2451370" y="1011677"/>
            <a:ext cx="4105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0" i="0" u="none" strike="noStrike" kern="1200" cap="none" spc="0" normalizeH="0" baseline="0" noProof="0" dirty="0">
                <a:ln>
                  <a:noFill/>
                </a:ln>
                <a:solidFill>
                  <a:srgbClr val="00A6E2"/>
                </a:solidFill>
                <a:effectLst/>
                <a:uLnTx/>
                <a:uFillTx/>
                <a:latin typeface="Montserrat ExtraBold" panose="00000900000000000000" pitchFamily="2" charset="0"/>
                <a:ea typeface="+mn-ea"/>
                <a:cs typeface="Archivo Black" pitchFamily="2" charset="0"/>
              </a:rPr>
              <a:t>Digitalizar es Garantizar el Futuro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2B5C567-4CAD-8019-3CA7-0164C81AC566}"/>
              </a:ext>
            </a:extLst>
          </p:cNvPr>
          <p:cNvSpPr txBox="1"/>
          <p:nvPr/>
        </p:nvSpPr>
        <p:spPr>
          <a:xfrm>
            <a:off x="2594245" y="2935733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Síntesis</a:t>
            </a: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4ECCAC75-24F6-9C8D-D5B6-B69333E1B1E8}"/>
              </a:ext>
            </a:extLst>
          </p:cNvPr>
          <p:cNvSpPr/>
          <p:nvPr/>
        </p:nvSpPr>
        <p:spPr>
          <a:xfrm>
            <a:off x="1367900" y="2935733"/>
            <a:ext cx="1060975" cy="1037332"/>
          </a:xfrm>
          <a:prstGeom prst="ellipse">
            <a:avLst/>
          </a:prstGeom>
          <a:solidFill>
            <a:srgbClr val="F47F30"/>
          </a:solidFill>
          <a:ln>
            <a:solidFill>
              <a:srgbClr val="F47F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3" name="Text 3">
            <a:extLst>
              <a:ext uri="{FF2B5EF4-FFF2-40B4-BE49-F238E27FC236}">
                <a16:creationId xmlns:a16="http://schemas.microsoft.com/office/drawing/2014/main" id="{F8DA0957-C787-8772-2FE5-623E653B1E71}"/>
              </a:ext>
            </a:extLst>
          </p:cNvPr>
          <p:cNvSpPr/>
          <p:nvPr/>
        </p:nvSpPr>
        <p:spPr>
          <a:xfrm>
            <a:off x="2685653" y="3368227"/>
            <a:ext cx="309602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n-US" sz="14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La transformación digital es condición indispensable para garantías más inclusivas, seguras y estratégicas</a:t>
            </a:r>
            <a:endParaRPr lang="en-US" sz="1400" dirty="0">
              <a:solidFill>
                <a:schemeClr val="bg1"/>
              </a:solidFill>
              <a:latin typeface="Montserrat SemiBold" panose="00000700000000000000" pitchFamily="2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E75259B-5C3B-03DD-A733-03FA9C446025}"/>
              </a:ext>
            </a:extLst>
          </p:cNvPr>
          <p:cNvSpPr txBox="1"/>
          <p:nvPr/>
        </p:nvSpPr>
        <p:spPr>
          <a:xfrm>
            <a:off x="7918720" y="2935733"/>
            <a:ext cx="5437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Mensaje Clave</a:t>
            </a:r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DB3A59B5-D5B8-A149-3FF8-36F118C14C04}"/>
              </a:ext>
            </a:extLst>
          </p:cNvPr>
          <p:cNvSpPr/>
          <p:nvPr/>
        </p:nvSpPr>
        <p:spPr>
          <a:xfrm>
            <a:off x="6692375" y="2935733"/>
            <a:ext cx="1060975" cy="1037332"/>
          </a:xfrm>
          <a:prstGeom prst="ellipse">
            <a:avLst/>
          </a:prstGeom>
          <a:solidFill>
            <a:srgbClr val="F47F30"/>
          </a:solidFill>
          <a:ln>
            <a:solidFill>
              <a:srgbClr val="F47F3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Text 3">
            <a:extLst>
              <a:ext uri="{FF2B5EF4-FFF2-40B4-BE49-F238E27FC236}">
                <a16:creationId xmlns:a16="http://schemas.microsoft.com/office/drawing/2014/main" id="{075664DF-EA24-5A51-F740-0686D46884E5}"/>
              </a:ext>
            </a:extLst>
          </p:cNvPr>
          <p:cNvSpPr/>
          <p:nvPr/>
        </p:nvSpPr>
        <p:spPr>
          <a:xfrm>
            <a:off x="8010128" y="3368227"/>
            <a:ext cx="3096022" cy="6048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defTabSz="761970">
              <a:lnSpc>
                <a:spcPts val="2375"/>
              </a:lnSpc>
            </a:pPr>
            <a:r>
              <a:rPr lang="es-MX" sz="1400" dirty="0">
                <a:solidFill>
                  <a:schemeClr val="bg1"/>
                </a:solidFill>
                <a:latin typeface="Montserrat SemiBold" panose="00000700000000000000" pitchFamily="2" charset="0"/>
                <a:ea typeface="DM Sans" pitchFamily="34" charset="-122"/>
                <a:cs typeface="DM Sans" pitchFamily="34" charset="-120"/>
              </a:rPr>
              <a:t>Digitalizar garantiza el futuro de las MIPYMES y la inclusión financiera en Iberoamérica</a:t>
            </a:r>
          </a:p>
        </p:txBody>
      </p:sp>
      <p:sp>
        <p:nvSpPr>
          <p:cNvPr id="11" name="Text 7">
            <a:extLst>
              <a:ext uri="{FF2B5EF4-FFF2-40B4-BE49-F238E27FC236}">
                <a16:creationId xmlns:a16="http://schemas.microsoft.com/office/drawing/2014/main" id="{51F8AAFA-316F-02BF-1418-2445F54EDBC2}"/>
              </a:ext>
            </a:extLst>
          </p:cNvPr>
          <p:cNvSpPr/>
          <p:nvPr/>
        </p:nvSpPr>
        <p:spPr>
          <a:xfrm>
            <a:off x="691527" y="5846323"/>
            <a:ext cx="879537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endParaRPr lang="en-US" sz="1750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9FCD7B2-314A-A589-8A38-DC74455DAF92}"/>
              </a:ext>
            </a:extLst>
          </p:cNvPr>
          <p:cNvSpPr txBox="1"/>
          <p:nvPr/>
        </p:nvSpPr>
        <p:spPr>
          <a:xfrm>
            <a:off x="523875" y="5644028"/>
            <a:ext cx="11144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 SemiBold" panose="00000700000000000000" pitchFamily="2" charset="0"/>
                <a:ea typeface="+mn-ea"/>
                <a:cs typeface="Archivo SemiBold" pitchFamily="2" charset="0"/>
              </a:rPr>
              <a:t>"La tecnología no reemplaza la misión de los fondos de garantía; la potencia y la hace sostenible en el tiempo"</a:t>
            </a:r>
          </a:p>
        </p:txBody>
      </p:sp>
      <p:pic>
        <p:nvPicPr>
          <p:cNvPr id="15" name="Imagen 14" descr="Icono&#10;&#10;El contenido generado por IA puede ser incorrecto.">
            <a:extLst>
              <a:ext uri="{FF2B5EF4-FFF2-40B4-BE49-F238E27FC236}">
                <a16:creationId xmlns:a16="http://schemas.microsoft.com/office/drawing/2014/main" id="{BE421976-A7C3-555E-6A4B-358BB6404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3432" y="3120399"/>
            <a:ext cx="671186" cy="671186"/>
          </a:xfrm>
          <a:prstGeom prst="rect">
            <a:avLst/>
          </a:prstGeom>
        </p:spPr>
      </p:pic>
      <p:pic>
        <p:nvPicPr>
          <p:cNvPr id="17" name="Imagen 16" descr="Icono&#10;&#10;El contenido generado por IA puede ser incorrecto.">
            <a:extLst>
              <a:ext uri="{FF2B5EF4-FFF2-40B4-BE49-F238E27FC236}">
                <a16:creationId xmlns:a16="http://schemas.microsoft.com/office/drawing/2014/main" id="{A0B9F6BD-5B80-F7EA-3720-0A7C308D261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5590" y="3066415"/>
            <a:ext cx="725170" cy="725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5540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BF399-1726-EC5D-5A84-C1A82AD8A7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26E10393-3555-B598-E3B1-23D272C62609}"/>
              </a:ext>
            </a:extLst>
          </p:cNvPr>
          <p:cNvSpPr txBox="1"/>
          <p:nvPr/>
        </p:nvSpPr>
        <p:spPr>
          <a:xfrm>
            <a:off x="3190672" y="2538919"/>
            <a:ext cx="689583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7500" dirty="0">
                <a:solidFill>
                  <a:schemeClr val="bg1"/>
                </a:solidFill>
                <a:latin typeface="Montserrat ExtraBold" panose="00000900000000000000" pitchFamily="2" charset="0"/>
                <a:cs typeface="Archivo Black" pitchFamily="2" charset="0"/>
              </a:rPr>
              <a:t>¡Gracias!</a:t>
            </a:r>
          </a:p>
        </p:txBody>
      </p:sp>
      <p:pic>
        <p:nvPicPr>
          <p:cNvPr id="2" name="Picture 2" descr="Awesome Image">
            <a:extLst>
              <a:ext uri="{FF2B5EF4-FFF2-40B4-BE49-F238E27FC236}">
                <a16:creationId xmlns:a16="http://schemas.microsoft.com/office/drawing/2014/main" id="{CF785734-6792-7DCA-BAB4-EB6074AD6A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7874" y="655894"/>
            <a:ext cx="2291060" cy="6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CB254EC1-2AC2-B45F-835C-0FBB6B5F3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6716" y="655894"/>
            <a:ext cx="573093" cy="612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74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1580</TotalTime>
  <Words>306</Words>
  <Application>Microsoft Office PowerPoint</Application>
  <PresentationFormat>Panorámica</PresentationFormat>
  <Paragraphs>62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3" baseType="lpstr">
      <vt:lpstr>Aptos</vt:lpstr>
      <vt:lpstr>Arial</vt:lpstr>
      <vt:lpstr>Calibri</vt:lpstr>
      <vt:lpstr>Montserrat ExtraBold</vt:lpstr>
      <vt:lpstr>Montserrat SemiBold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Fabrizio Livetti</dc:creator>
  <cp:lastModifiedBy>Sandra Benitez</cp:lastModifiedBy>
  <cp:revision>15</cp:revision>
  <dcterms:created xsi:type="dcterms:W3CDTF">2025-09-09T18:47:21Z</dcterms:created>
  <dcterms:modified xsi:type="dcterms:W3CDTF">2025-09-22T15:43:21Z</dcterms:modified>
</cp:coreProperties>
</file>