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  <p:sldMasterId id="2147483672" r:id="rId5"/>
    <p:sldMasterId id="2147483684" r:id="rId6"/>
    <p:sldMasterId id="214748369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145704595" r:id="rId9"/>
    <p:sldId id="2145704572" r:id="rId10"/>
    <p:sldId id="2145704594" r:id="rId11"/>
    <p:sldId id="2145704596" r:id="rId12"/>
    <p:sldId id="2145704598" r:id="rId13"/>
    <p:sldId id="2145704599" r:id="rId14"/>
    <p:sldId id="2145704600" r:id="rId15"/>
    <p:sldId id="2145704601" r:id="rId16"/>
    <p:sldId id="2145704602" r:id="rId17"/>
    <p:sldId id="2145704603" r:id="rId18"/>
    <p:sldId id="2145704604" r:id="rId19"/>
    <p:sldId id="2145704605" r:id="rId20"/>
    <p:sldId id="2145704606" r:id="rId21"/>
    <p:sldId id="2145704607" r:id="rId22"/>
    <p:sldId id="263" r:id="rId23"/>
  </p:sldIdLst>
  <p:sldSz cx="9144000" cy="5143500" type="screen16x9"/>
  <p:notesSz cx="6980238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FDAD14-BB07-2367-9EE3-608700A8528B}" name="Vargas Macedo Sebastian" initials="SV" userId="S::SEBASTIANV@iadb.org::36ce468c-9e88-4caf-b092-818e083252ac" providerId="AD"/>
  <p188:author id="{06532225-849D-8B87-1D7D-DB53EFC0C6DA}" name="VPS/VPS" initials="SC" userId="VPS/VPS" providerId="None"/>
  <p188:author id="{5BDD8830-C834-2D32-1349-7F44B89356FE}" name="Zanetti Balparda Maria Pia" initials="MZ" userId="S::MARIAZAN@iadb.org::deb78016-220e-4fe7-b6de-a4121219232a" providerId="AD"/>
  <p188:author id="{E840B631-BAEF-6362-EC73-015F57A987F1}" name="Andrade, Sylvia Gabriela" initials="SA" userId="S::Sylviaa@iadb.org::c64f930e-c64f-43e3-8bb6-0f7fba64e41a" providerId="AD"/>
  <p188:author id="{85E4D44E-8A91-D55D-1820-C72659CB7B0E}" name="Vargas Macedo Sebastian" initials="VMS" userId="S::SEBASTIANV@IADB.ORG::36ce468c-9e88-4caf-b092-818e083252ac" providerId="AD"/>
  <p188:author id="{35EF085E-30D0-5E83-9558-D01F1A34F1D1}" name="Prats Cabrera, Joan Oriol" initials="JP" userId="S::joanp@iadb.org::f2d92d67-005b-417f-8a5d-99793efd2e4b" providerId="AD"/>
  <p188:author id="{762D7D71-3C53-8ED6-9E07-1F6FB72B262C}" name="Martinez Alvarez, Juan" initials="MAJ" userId="S::JMAR@IADB.ORG::8bccba25-9f7e-4732-ac0d-fbae86191baa" providerId="AD"/>
  <p188:author id="{D9601DA0-6B50-13B8-70B7-A15CC224ADB6}" name="Adrián Ortega-Andrade" initials="AO" userId="b601c2f3cb6df828" providerId="Windows Live"/>
  <p188:author id="{6DC1DDE9-9A43-01FD-A8B3-48BD37EDB75B}" name="Suaznabar, Claudia" initials="SC" userId="S::CLAUDIASU@iadb.org::6fcee2b6-33b2-412f-a8e6-ca59bf59dfe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Alvarez, Juan" initials="MAJ" lastIdx="26" clrIdx="0">
    <p:extLst>
      <p:ext uri="{19B8F6BF-5375-455C-9EA6-DF929625EA0E}">
        <p15:presenceInfo xmlns:p15="http://schemas.microsoft.com/office/powerpoint/2012/main" userId="S::JMAR@iadb.org::8bccba25-9f7e-4732-ac0d-fbae86191baa" providerId="AD"/>
      </p:ext>
    </p:extLst>
  </p:cmAuthor>
  <p:cmAuthor id="2" name="Braly-Cartillier, Isabelle Frederique" initials="BIF" lastIdx="31" clrIdx="1">
    <p:extLst>
      <p:ext uri="{19B8F6BF-5375-455C-9EA6-DF929625EA0E}">
        <p15:presenceInfo xmlns:p15="http://schemas.microsoft.com/office/powerpoint/2012/main" userId="S::isabelleb@iadb.org::a7a18afa-9ef4-4363-80ab-837a00c7c7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8000"/>
    <a:srgbClr val="D1FFE6"/>
    <a:srgbClr val="A7FFCF"/>
    <a:srgbClr val="FBFBFB"/>
    <a:srgbClr val="F0F8FA"/>
    <a:srgbClr val="FFFF79"/>
    <a:srgbClr val="E5EEF7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DDDDC-4F1D-4907-884C-FB9E3914271F}" v="7" dt="2025-09-25T17:58:03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 varScale="1">
        <p:scale>
          <a:sx n="141" d="100"/>
          <a:sy n="141" d="100"/>
        </p:scale>
        <p:origin x="666" y="120"/>
      </p:cViewPr>
      <p:guideLst>
        <p:guide orient="horz" pos="10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B5EB9-6FD7-E268-1C67-034710007C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C56E3-8444-3D7B-C62C-E663309DA4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F024-5151-4CB3-A13E-CA4FDEE7146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FBB6-65A9-2E5D-D22F-625865C799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AD65F-66CE-CC2B-90BC-614D7E79A8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9C10-56B7-463F-B986-03E7DD61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902B8D-4986-4687-8C37-7EDE02656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4BA02-13FE-4506-8223-5FAA552E47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DA81D-4F78-4FD9-99DE-91C095FB8183}" type="datetimeFigureOut">
              <a:rPr lang="es-ES"/>
              <a:pPr>
                <a:defRPr/>
              </a:pPr>
              <a:t>26/09/2025</a:t>
            </a:fld>
            <a:endParaRPr lang="es-E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E66546-DA01-47EC-92E2-DFAF0F468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49B76C-2772-4984-8184-1CCB3D8B5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8BAD2-7C59-4AC7-8B99-F5418BAB11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49425-9E47-4E9D-9D48-36C97F34D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442656-3758-49E5-9581-52A73C9D77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5642-219E-2AF9-B78A-881D01DB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43F58-6F48-E082-BF21-CC8242C25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4E59C-3602-238B-D912-A9193F403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30802-AFC7-229E-E3D4-9BFEA1A6C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80938-4A56-0645-A5D9-3D931E85E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42656-3758-49E5-9581-52A73C9D77B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1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clarity on how PBGs could be used to enhance private mobilization and not just from other public institutions.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lang="en-US" sz="1800" b="1" i="0" u="none" strike="noStrike" cap="none">
              <a:solidFill>
                <a:srgbClr val="000000"/>
              </a:solidFill>
              <a:effectLst/>
              <a:latin typeface="Aptos" panose="020B00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b="0" i="0" u="none" strike="noStrike" cap="none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 size of the bond issuance of $ 300 ml is equal to the combined guarantee by IDB and EIB = . the project will mobilize no private financial resources when the correct metric of consumed capital is adopted.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93A1-2E95-4A76-AEEE-46C31F56FA4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90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clarity on how PBGs could be used to enhance private mobilization and not just from other public institutions.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lang="en-US" sz="1800" b="1" i="0" u="none" strike="noStrike" cap="none">
              <a:solidFill>
                <a:srgbClr val="000000"/>
              </a:solidFill>
              <a:effectLst/>
              <a:latin typeface="Aptos" panose="020B00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b="0" i="0" u="none" strike="noStrike" cap="none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 size of the bond issuance of $ 300 ml is equal to the combined guarantee by IDB and EIB = . the project will mobilize no private financial resources when the correct metric of consumed capital is adopted.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93A1-2E95-4A76-AEEE-46C31F56FA4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37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1200" b="1">
                <a:solidFill>
                  <a:srgbClr val="0070C0"/>
                </a:solidFill>
                <a:latin typeface="Gotham Black" pitchFamily="50" charset="0"/>
                <a:ea typeface="Roboto"/>
                <a:cs typeface="Roboto"/>
                <a:sym typeface="Roboto"/>
              </a:rPr>
              <a:t>Policy Commitments: transparency, ambition and enforcement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lang="en-US" sz="1200" b="1">
              <a:solidFill>
                <a:srgbClr val="002060"/>
              </a:solidFill>
              <a:latin typeface="Gotham Black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1200" b="1">
                <a:solidFill>
                  <a:srgbClr val="002060"/>
                </a:solidFill>
                <a:latin typeface="Gotham Black"/>
                <a:ea typeface="Roboto"/>
                <a:cs typeface="Roboto"/>
                <a:sym typeface="Roboto"/>
              </a:rPr>
              <a:t>PBG conditionality creates the ex-ante policy and governance requirements for a high-quality debt swap establishing…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/>
              <a:t>- Forward-looking policy ambition aligned with national and international policy commitments. Typically for 6-10 years 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/>
              <a:t>- Milestones and key performance indicators (KPIs) to monitor compliance with policy ambition through time, and penalty system if milestones are not achieved.</a:t>
            </a:r>
            <a:endParaRPr lang="es-MX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1200" b="1">
                <a:solidFill>
                  <a:srgbClr val="002060"/>
                </a:solidFill>
                <a:latin typeface="Gotham Black"/>
                <a:ea typeface="Roboto"/>
                <a:cs typeface="Roboto"/>
                <a:sym typeface="Roboto"/>
              </a:rPr>
              <a:t>- </a:t>
            </a:r>
            <a:r>
              <a:rPr lang="en-US" b="1"/>
              <a:t>Earmark savings–  </a:t>
            </a:r>
            <a:r>
              <a:rPr lang="en-US"/>
              <a:t>to achieve sustainability outcomes, % of savings allocated to sustainability activities, and governance mechanism to allocate on “use of savings</a:t>
            </a:r>
            <a:endParaRPr lang="en-US" sz="1200" b="1">
              <a:solidFill>
                <a:srgbClr val="002060"/>
              </a:solidFill>
              <a:latin typeface="Gotham Black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lang="en-US" b="0" i="0" u="none" strike="noStrike" cap="none">
              <a:solidFill>
                <a:srgbClr val="000000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93A1-2E95-4A76-AEEE-46C31F56FA4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0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CE8A-B646-4315-7D22-BD2C9B5F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44709-E40A-C529-3024-9978049BE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578C6-D65A-B5EE-58FC-B9CE936E7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C1878-171D-CC75-C175-2F84B4DDC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80938-4A56-0645-A5D9-3D931E85E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46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16C2-87DC-2EDA-F528-3A2DE9C1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824FDE-D2D3-FDB5-AACD-55DB76743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B4F0C-6BB1-9680-7F71-ABC8585BE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B61E-2BDA-EBA9-DFF8-53787EFCD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FF714-388B-4D45-AB00-40292C9D88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52387-CDAF-3271-05DB-69CA608D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1022F9-49A3-7D43-651D-07369C5BC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20315-78E8-1585-3E3B-B54A1AD10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06DFF-FADE-92E7-BCB7-2EAA828EF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80938-4A56-0645-A5D9-3D931E85E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BF868-7127-9B48-BC49-E686FD12219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9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2603D-C2E9-837D-E156-E7A27D7B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1D0F5-1ACA-3FD5-900F-FABCAEB88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32FC5-D4A0-418D-AB55-BDCA1B822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1C6D-84AB-A36E-6F16-A79409317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BF868-7127-9B48-BC49-E686FD12219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00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BF868-7127-9B48-BC49-E686FD12219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6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323A9-A01C-FF03-B192-A298B60FB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4FA43-14FE-51A6-4322-130A20DC4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BD30A-5953-90EA-33B2-C830E95B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0EF28-848D-C961-8BD0-A544AE664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FF714-388B-4D45-AB00-40292C9D88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4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lang="en-US" b="0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93A1-2E95-4A76-AEEE-46C31F56FA4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8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0EFC-F807-4D14-BC59-C621F9DC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09F4-F232-45E8-9A5B-64A3A9937DF8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4085-C165-4F79-AE34-A33E260A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5D42-ABC0-40CF-BDD4-C21A5DE9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59A0B-52E0-4397-856E-BFE9C7B33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1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46F3-A312-4958-BD09-FC56AD8D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969A-ECD6-4010-A165-64DE867A75B1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168A-5E51-47C5-A213-BEEAA853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58A2-366E-43D5-A7F2-F013E264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20DC-9803-46BE-9BF3-31F6DF21E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47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5179-1AA6-46B8-97F7-FA743F38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DA6C-7AB2-4F63-B817-859FD66151CD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711F-86F7-4DBE-A92D-31EF9C32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A25ED-A74D-4889-B066-CA1F3504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30C4-9AC2-4680-88A7-C9BE5EB0B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0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B925-0C91-29EC-7BF6-B95A00F9A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FAE77-77B4-B4B4-766C-38E74919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0A7D-91D8-EC0B-5D4B-3820E09F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3116E-8229-DA28-8E0F-4BB89394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51E5-E0D6-5F22-2853-BE2A841B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069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B344-3C5C-8AE6-E18D-5C5B39B8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A225-14DA-6CF2-33C7-5B4DD499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7838C-F162-0C69-1AA3-A40880E8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08C4-C74D-B327-6EE5-238FC2D3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6A656-D6F9-2C12-277C-40F2858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148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699D-DB88-57EB-87C8-FFB8E9CB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BCFD0-12ED-BC5B-2BAE-0E2F41BA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EFE36-CB1D-99A8-0591-23A0CACE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A5F06-6E7A-933E-0B89-19D6499F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7D92-1DE8-3EFE-7E41-C3499E20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5790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8F01-7CA7-C060-F6E1-0864BFC4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852F-ADF0-DDCD-9384-6091974FD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6FD7-73D3-1F59-1ECF-264F4E8A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C176B-9A73-291F-BBA1-FD5BD7DA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8E10-DE7E-DD26-C561-DBD1381C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9C4D3-5D60-E90B-B4DB-6385CA00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492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E94C-9895-2903-A7C8-D8B30763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D1572-A724-4E09-D1B4-1932ECE99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F74C5-5F79-BB71-EF2C-CAF756790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C6C13-C3CE-E5BB-6636-E5C249B74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34140-31BF-4E30-AE6E-FF299E88E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3B825-477D-B494-5CAA-170106F5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73F72-63C6-9807-FB68-DE4A1086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C7290-F735-803D-F64B-B3011B98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6898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BFD3-72FE-97FC-219B-5FAC6B88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2E463-0426-DAD7-276E-77F33D87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82355-570D-E6ED-E865-0A811748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2EA18-11C8-70F4-FB98-F4B819B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595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D9DBF-63AF-81E2-894B-AD103BFB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38F54-0652-7CE2-4448-A2B29AEF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4F8FF-F208-34EA-A867-4BBF3339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9715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5DC7-BCB9-F786-CD4C-31FFAD70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5F12-A78D-70BD-CF16-F44E0BC50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E1C0B-663A-A760-B76F-10D307685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DD6FD-FBC4-0052-360D-D13B0F95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F8C3-7067-F871-12B0-04A9AAEA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25FDD-5386-F4F4-A555-3743CBA0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588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A85F3-A72D-4E84-8889-09540F98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661F-B105-4483-A177-0D88EF0884B9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2A28-896E-44E0-9B23-C83550CF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8018-26FC-4B0B-9618-97992A1A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3C684-0386-401D-8DE0-15D3BE73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14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E89A-AB34-3EA0-2CD8-57D3CC44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B3CD8-0E9A-E519-7485-80A0384E0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1537-CCF5-8F03-1DEE-D559E108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3EAFB-C789-D66F-8B3B-73968B20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E7515-37D2-81C4-DBBD-090CFF9D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7BA9-4E37-1CC1-0D0A-63140A4A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05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B5B-47A6-765D-341E-6A0009C5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519C8-E2AA-0E92-8020-8C9F3046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0273-DF65-478B-FE5C-2492C995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2D7E-DCE9-CBE9-332F-8F9EBA0D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EB04-9B60-128D-E099-B47C60F3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2689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C4E06-0607-B9DF-CAE1-E00305255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6240F-BEA5-89A9-1836-98033410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C810-44FF-8C28-ACE2-B675B70F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38F26-55C7-5FE3-4E40-185DB1F6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E538-CEDA-2F2E-4375-8F43C6FC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620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EED882-3758-D2E9-1B2A-816369573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829452" y="0"/>
            <a:ext cx="5401452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EED882-3758-D2E9-1B2A-816369573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829452" y="2"/>
            <a:ext cx="5401452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DEBE0-B144-5D0A-6317-6B0ADAD0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36E08B-0A19-8316-150B-8143A4090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119CC4B-6CC5-53B9-1C6A-CADBCE29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932" t="59445" r="59009" b="13255"/>
          <a:stretch/>
        </p:blipFill>
        <p:spPr>
          <a:xfrm rot="200026" flipV="1">
            <a:off x="-115794" y="-28746"/>
            <a:ext cx="1963271" cy="52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04DA6F-222F-D447-7CE2-76F784FA1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B6FF73-6C41-1978-E4EE-FFB1512482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D49C2BF-8C5B-3365-54DE-293269754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829452" y="0"/>
            <a:ext cx="5401452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5164A9-11C2-F72C-8BE8-467CDDE5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A4FAFA-87B4-F9C0-3D52-9F9A3DAB1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66" y="4059722"/>
            <a:ext cx="1480457" cy="4902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41" y="3926660"/>
            <a:ext cx="1278339" cy="5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88" y="568707"/>
            <a:ext cx="1508012" cy="4993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41" y="568707"/>
            <a:ext cx="1049384" cy="4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2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DC572-D2EA-4B16-9FE2-37130068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1126-B4A0-4FCC-AD18-B88FB611CE8E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E3564-CF30-4BF7-BD9C-DB704482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9ABF-AB0F-4568-93FE-54B75B2E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FA27-AFBE-41A2-BD3F-4AA681660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57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88" y="568707"/>
            <a:ext cx="1508012" cy="4993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41" y="568707"/>
            <a:ext cx="1049384" cy="4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8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88" y="568707"/>
            <a:ext cx="1508012" cy="5006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41" y="572946"/>
            <a:ext cx="1049384" cy="4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E6FFC7-8DDA-4E58-A696-98228DF6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58BD-D6A7-47F2-A2E4-9068370EC06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4A9366-813C-4940-AA2C-0C52EE30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04B0B2-0FF7-4EF5-B251-26116D13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90B41-E3AE-4AE7-9ACB-6ED286707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33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7F161F-8F27-472C-B851-4A52F21C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472B-F83C-4852-BCC4-85FDC6C8A766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8316E5-D67B-4A77-A379-A9D00A51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CBF54-3B27-42F4-B039-A1CD6EA1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1ACDC-2CCF-4258-AC1A-13A4020FB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7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054B32-DD8D-42C0-BFFC-7710F533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2598-BFE5-4DC0-A5A0-318895DA59E1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4A9511-876A-4ABA-8D46-475F9B5C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DD5AF2-3E07-4C85-95CC-B31963F5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512C9-D2A5-41E6-90D4-430801946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4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A19B04-CFCE-4CAD-936D-F02EB9B1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388D-AC0E-45AA-867B-D1730DFB35F6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7940CE-443C-47FD-BA47-4EE5A5A9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0D6674-EE9D-448A-A7D2-162D83E3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0C8E-FE29-4662-8548-88BBC7881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1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49649E-F3AE-419F-AE0F-BD02EB7B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0F37-0055-4816-9E2B-5B8EF34B77AD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73085-40C3-4C4A-9756-0702E63E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E26B42-BE38-4DB0-BE84-7C5BE53A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7A779-F9FB-46B3-9A0F-3332DA8B0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8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AB3335-41AA-4DCE-81CA-7AE7A4A0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337B-154D-4F75-8751-A922D0679EE1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4349B9-379E-48AD-A5C7-02031600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67F6F0-9B82-4DE6-B89D-7AD9C576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967D8-E7B2-4E28-9FB9-95F479421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3C43E5-AF09-4BF3-804C-C182EB6D34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42CE10-6587-4DE1-81C8-31F5E2680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text styles</a:t>
            </a:r>
          </a:p>
          <a:p>
            <a:pPr lvl="1"/>
            <a:r>
              <a:rPr lang="es-ES_tradnl" altLang="en-US"/>
              <a:t>Second level</a:t>
            </a:r>
          </a:p>
          <a:p>
            <a:pPr lvl="2"/>
            <a:r>
              <a:rPr lang="es-ES_tradnl" altLang="en-US"/>
              <a:t>Third level</a:t>
            </a:r>
          </a:p>
          <a:p>
            <a:pPr lvl="3"/>
            <a:r>
              <a:rPr lang="es-ES_tradnl" altLang="en-US"/>
              <a:t>Fourth level</a:t>
            </a:r>
          </a:p>
          <a:p>
            <a:pPr lvl="4"/>
            <a:r>
              <a:rPr lang="es-ES_tradnl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FF3F-E0F6-4391-AFF5-372332579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C74AE-72A2-4787-B370-AEAA11F1E70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B56F-6920-4D9E-A3AB-1BA0ACC29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6F6B-C2E4-4613-AD14-8D00EEAB2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6F7543-96E8-4D71-90E1-CFD4AF7DE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5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6D95F-5981-C5B0-DD3F-497637CC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7F68F-2E0C-C66A-869F-E2F2029A0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F8B6-E52A-878A-0FB9-3797F3057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E08F-C598-45DA-A668-ECCC5D33BA23}" type="datetimeFigureOut">
              <a:rPr lang="es-419" smtClean="0"/>
              <a:t>26/9/2025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0DD9-075E-E1E8-FF4D-2C863D9C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0910-6813-F104-A260-46E743766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EA02-EF40-4305-80DF-6614DAAD522E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12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6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">
          <p15:clr>
            <a:srgbClr val="F26B43"/>
          </p15:clr>
        </p15:guide>
        <p15:guide id="2" orient="horz" pos="760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3134">
          <p15:clr>
            <a:srgbClr val="F26B43"/>
          </p15:clr>
        </p15:guide>
        <p15:guide id="5" orient="horz" pos="2998">
          <p15:clr>
            <a:srgbClr val="F26B43"/>
          </p15:clr>
        </p15:guide>
        <p15:guide id="6" orient="horz" pos="5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9461" y="619180"/>
            <a:ext cx="6846998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2600" noProof="0" dirty="0" err="1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Garantias</a:t>
            </a:r>
            <a:r>
              <a:rPr lang="es-PE" sz="2600" noProof="0" dirty="0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 de </a:t>
            </a:r>
            <a:r>
              <a:rPr lang="es-PE" sz="2600" noProof="0" dirty="0" err="1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Inversion</a:t>
            </a:r>
            <a:r>
              <a:rPr lang="es-PE" sz="2600" noProof="0" dirty="0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 y de Reformas de </a:t>
            </a:r>
            <a:r>
              <a:rPr lang="es-PE" sz="2600" noProof="0" dirty="0" err="1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Politicas</a:t>
            </a:r>
            <a:r>
              <a:rPr lang="es-PE" sz="2600" noProof="0" dirty="0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 Publicas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50" dirty="0">
              <a:solidFill>
                <a:prstClr val="white"/>
              </a:solidFill>
              <a:latin typeface="Montserrat ExtraBold" panose="00000900000000000000" pitchFamily="2" charset="0"/>
              <a:cs typeface="Archivo Black" pitchFamily="2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2250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Instrumentos </a:t>
            </a:r>
            <a:r>
              <a:rPr lang="es-PE" sz="2250" dirty="0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Clave para Movilizar Inversión y Habilitar Capital Privado</a:t>
            </a:r>
            <a:endParaRPr lang="es-ES" sz="2250" dirty="0">
              <a:solidFill>
                <a:prstClr val="white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02873" y="2769994"/>
            <a:ext cx="4078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500" dirty="0">
                <a:solidFill>
                  <a:prstClr val="white"/>
                </a:solidFill>
                <a:latin typeface="Montserrat SemiBold" panose="00000700000000000000" pitchFamily="2" charset="0"/>
                <a:cs typeface="Archivo SemiBold" pitchFamily="2" charset="0"/>
              </a:rPr>
              <a:t>Christian Schneider</a:t>
            </a:r>
            <a:br>
              <a:rPr lang="es-ES" sz="1500" dirty="0">
                <a:solidFill>
                  <a:prstClr val="white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r>
              <a:rPr lang="es-ES" sz="1500" dirty="0">
                <a:solidFill>
                  <a:prstClr val="white"/>
                </a:solidFill>
                <a:latin typeface="Montserrat SemiBold" panose="00000700000000000000" pitchFamily="2" charset="0"/>
                <a:cs typeface="Archivo SemiBold" pitchFamily="2" charset="0"/>
              </a:rPr>
              <a:t>Banco Interamericano de Desarrollo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BA39F-09C5-903A-9D1C-EEEAC4489B8C}"/>
              </a:ext>
            </a:extLst>
          </p:cNvPr>
          <p:cNvSpPr/>
          <p:nvPr/>
        </p:nvSpPr>
        <p:spPr>
          <a:xfrm>
            <a:off x="744310" y="2412816"/>
            <a:ext cx="1152000" cy="10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GARANTÍAS EN APOYO DE REFORMAS DE POLITICA (GARP)</a:t>
            </a:r>
          </a:p>
        </p:txBody>
      </p:sp>
      <p:sp>
        <p:nvSpPr>
          <p:cNvPr id="137" name="Line 32">
            <a:extLst>
              <a:ext uri="{FF2B5EF4-FFF2-40B4-BE49-F238E27FC236}">
                <a16:creationId xmlns:a16="http://schemas.microsoft.com/office/drawing/2014/main" id="{11EED8C6-A2DA-E677-E623-CCB289434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14" y="1676972"/>
            <a:ext cx="576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Line 33">
            <a:extLst>
              <a:ext uri="{FF2B5EF4-FFF2-40B4-BE49-F238E27FC236}">
                <a16:creationId xmlns:a16="http://schemas.microsoft.com/office/drawing/2014/main" id="{C6D1060F-2C84-9D07-C345-4A8C099CC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484" y="1517651"/>
            <a:ext cx="0" cy="21415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Line 34">
            <a:extLst>
              <a:ext uri="{FF2B5EF4-FFF2-40B4-BE49-F238E27FC236}">
                <a16:creationId xmlns:a16="http://schemas.microsoft.com/office/drawing/2014/main" id="{D21C8D65-D111-D8A3-785D-053BCC018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064" y="3220480"/>
            <a:ext cx="0" cy="15303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Line 37">
            <a:extLst>
              <a:ext uri="{FF2B5EF4-FFF2-40B4-BE49-F238E27FC236}">
                <a16:creationId xmlns:a16="http://schemas.microsoft.com/office/drawing/2014/main" id="{26877237-AF66-C2D4-88B3-15730025D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14" y="1067372"/>
            <a:ext cx="576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Line 38">
            <a:extLst>
              <a:ext uri="{FF2B5EF4-FFF2-40B4-BE49-F238E27FC236}">
                <a16:creationId xmlns:a16="http://schemas.microsoft.com/office/drawing/2014/main" id="{9E3F19DE-443A-D122-0CB0-61D941D7B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14" y="4744480"/>
            <a:ext cx="576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AA72F95-81EC-BF47-D949-AFD9E6D144D3}"/>
              </a:ext>
            </a:extLst>
          </p:cNvPr>
          <p:cNvGrpSpPr/>
          <p:nvPr/>
        </p:nvGrpSpPr>
        <p:grpSpPr>
          <a:xfrm>
            <a:off x="1983269" y="1652534"/>
            <a:ext cx="1438275" cy="740137"/>
            <a:chOff x="3151997" y="954982"/>
            <a:chExt cx="1438275" cy="740137"/>
          </a:xfrm>
        </p:grpSpPr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6651D14C-86C8-9DBD-8DF3-4F1EC5781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997" y="954982"/>
              <a:ext cx="1438275" cy="48736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Rectangle 43">
              <a:extLst>
                <a:ext uri="{FF2B5EF4-FFF2-40B4-BE49-F238E27FC236}">
                  <a16:creationId xmlns:a16="http://schemas.microsoft.com/office/drawing/2014/main" id="{25167CF9-816F-35AE-4380-9372330DF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39" y="985539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angle 44">
              <a:extLst>
                <a:ext uri="{FF2B5EF4-FFF2-40B4-BE49-F238E27FC236}">
                  <a16:creationId xmlns:a16="http://schemas.microsoft.com/office/drawing/2014/main" id="{D52C63A0-0E8D-81B2-51F5-2CE33AA9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504" y="1018011"/>
              <a:ext cx="122158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CARACTERÍSTICA DE LA GARANTÍA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0" name="Rectangle 85">
            <a:extLst>
              <a:ext uri="{FF2B5EF4-FFF2-40B4-BE49-F238E27FC236}">
                <a16:creationId xmlns:a16="http://schemas.microsoft.com/office/drawing/2014/main" id="{1347AB84-022D-ECF9-546F-EDBE3D22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39" y="3669742"/>
            <a:ext cx="384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ctangle 87">
            <a:extLst>
              <a:ext uri="{FF2B5EF4-FFF2-40B4-BE49-F238E27FC236}">
                <a16:creationId xmlns:a16="http://schemas.microsoft.com/office/drawing/2014/main" id="{2D076470-D62B-517D-F8EA-E268BF7D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39" y="4099955"/>
            <a:ext cx="384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 88">
            <a:extLst>
              <a:ext uri="{FF2B5EF4-FFF2-40B4-BE49-F238E27FC236}">
                <a16:creationId xmlns:a16="http://schemas.microsoft.com/office/drawing/2014/main" id="{F0BDDA83-03BE-3527-9EF5-7B3AD5E4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723" y="3822955"/>
            <a:ext cx="1211535" cy="1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62">
            <a:extLst>
              <a:ext uri="{FF2B5EF4-FFF2-40B4-BE49-F238E27FC236}">
                <a16:creationId xmlns:a16="http://schemas.microsoft.com/office/drawing/2014/main" id="{128436CF-F407-FCBC-4697-1317A02D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559" y="2667971"/>
            <a:ext cx="384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D9017D7-CB86-4B36-888D-955AB243553C}"/>
              </a:ext>
            </a:extLst>
          </p:cNvPr>
          <p:cNvGrpSpPr/>
          <p:nvPr/>
        </p:nvGrpSpPr>
        <p:grpSpPr>
          <a:xfrm>
            <a:off x="1983937" y="2426671"/>
            <a:ext cx="1438275" cy="1044000"/>
            <a:chOff x="3199617" y="1845347"/>
            <a:chExt cx="1438275" cy="1044000"/>
          </a:xfrm>
        </p:grpSpPr>
        <p:sp>
          <p:nvSpPr>
            <p:cNvPr id="118" name="Rectangle 13">
              <a:extLst>
                <a:ext uri="{FF2B5EF4-FFF2-40B4-BE49-F238E27FC236}">
                  <a16:creationId xmlns:a16="http://schemas.microsoft.com/office/drawing/2014/main" id="{5F5322A0-9054-FDD7-87FF-075F9CFA2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617" y="1845347"/>
              <a:ext cx="1438275" cy="1044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Rectangle 61">
              <a:extLst>
                <a:ext uri="{FF2B5EF4-FFF2-40B4-BE49-F238E27FC236}">
                  <a16:creationId xmlns:a16="http://schemas.microsoft.com/office/drawing/2014/main" id="{2660CFB5-ED3E-5ED7-08D6-908F11311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288" y="2006809"/>
              <a:ext cx="12620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Cumplimiento con programa de reformas de política</a:t>
              </a:r>
              <a:endPara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88C6CE1-0F94-8ABC-2218-E9F830AF43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1" y="4746488"/>
            <a:ext cx="992529" cy="397012"/>
          </a:xfrm>
          <a:prstGeom prst="rect">
            <a:avLst/>
          </a:prstGeom>
        </p:spPr>
      </p:pic>
      <p:grpSp>
        <p:nvGrpSpPr>
          <p:cNvPr id="99" name="Grupo 98">
            <a:extLst>
              <a:ext uri="{FF2B5EF4-FFF2-40B4-BE49-F238E27FC236}">
                <a16:creationId xmlns:a16="http://schemas.microsoft.com/office/drawing/2014/main" id="{B086018E-F709-AE0F-A2B9-14B5AFEA1A6B}"/>
              </a:ext>
            </a:extLst>
          </p:cNvPr>
          <p:cNvGrpSpPr/>
          <p:nvPr/>
        </p:nvGrpSpPr>
        <p:grpSpPr>
          <a:xfrm>
            <a:off x="3306830" y="1517651"/>
            <a:ext cx="4844641" cy="2228697"/>
            <a:chOff x="4245410" y="936327"/>
            <a:chExt cx="4844641" cy="2228697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29ADCB3B-805F-C5A5-784A-6B85B0E4BE0C}"/>
                </a:ext>
              </a:extLst>
            </p:cNvPr>
            <p:cNvGrpSpPr/>
            <p:nvPr/>
          </p:nvGrpSpPr>
          <p:grpSpPr>
            <a:xfrm>
              <a:off x="4245410" y="1526587"/>
              <a:ext cx="477332" cy="1273874"/>
              <a:chOff x="1183691" y="1300575"/>
              <a:chExt cx="477332" cy="268190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F0A4648-8070-2F9E-2202-AA4DCD3652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5023" y="2315071"/>
                <a:ext cx="0" cy="165600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C28536F-328B-FDFB-81E1-181FAB035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5023" y="3982480"/>
                <a:ext cx="21600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AF2356E-62AE-19DE-4909-B5A845893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3691" y="1300575"/>
                <a:ext cx="13704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B919A24-C36D-5345-1355-2379F1436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5023" y="2315071"/>
                <a:ext cx="21600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Line 25">
              <a:extLst>
                <a:ext uri="{FF2B5EF4-FFF2-40B4-BE49-F238E27FC236}">
                  <a16:creationId xmlns:a16="http://schemas.microsoft.com/office/drawing/2014/main" id="{B53B0786-C652-A7F3-6883-6E30294E2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051" y="936327"/>
              <a:ext cx="0" cy="21415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Line 27">
              <a:extLst>
                <a:ext uri="{FF2B5EF4-FFF2-40B4-BE49-F238E27FC236}">
                  <a16:creationId xmlns:a16="http://schemas.microsoft.com/office/drawing/2014/main" id="{613B1D4A-9445-048E-BD94-EDBF6FD8A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607" y="936327"/>
              <a:ext cx="0" cy="21415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6E96847-2D6A-21D4-0A9A-C5AE6E633FC1}"/>
                </a:ext>
              </a:extLst>
            </p:cNvPr>
            <p:cNvGrpSpPr/>
            <p:nvPr/>
          </p:nvGrpSpPr>
          <p:grpSpPr>
            <a:xfrm>
              <a:off x="6172344" y="1067372"/>
              <a:ext cx="1438275" cy="487363"/>
              <a:chOff x="6089614" y="942677"/>
              <a:chExt cx="1438275" cy="487363"/>
            </a:xfrm>
          </p:grpSpPr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CE5EAD9A-9AC5-E1FF-C618-08BF7F495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614" y="942677"/>
                <a:ext cx="1438275" cy="48736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5" name="Rectangle 40">
                <a:extLst>
                  <a:ext uri="{FF2B5EF4-FFF2-40B4-BE49-F238E27FC236}">
                    <a16:creationId xmlns:a16="http://schemas.microsoft.com/office/drawing/2014/main" id="{F2F63CBA-5D59-CC39-675F-ED99C81EF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700" y="985539"/>
                <a:ext cx="10959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MX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OPERACIONES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MX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2022-2024</a:t>
                </a:r>
                <a:endParaRPr kumimoji="0" lang="es-MX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8" name="Rectangle 53">
              <a:extLst>
                <a:ext uri="{FF2B5EF4-FFF2-40B4-BE49-F238E27FC236}">
                  <a16:creationId xmlns:a16="http://schemas.microsoft.com/office/drawing/2014/main" id="{1B6D0869-A5CB-8240-76FB-3C9102B7E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320" y="2069184"/>
              <a:ext cx="320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endParaRPr kumimoji="0" lang="es-MX" alt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95C2F0BB-3A5E-7712-4F11-667EABD8B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922" y="1067372"/>
              <a:ext cx="1290850" cy="48736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Line 35">
              <a:extLst>
                <a:ext uri="{FF2B5EF4-FFF2-40B4-BE49-F238E27FC236}">
                  <a16:creationId xmlns:a16="http://schemas.microsoft.com/office/drawing/2014/main" id="{38FACD83-F327-8C1C-952D-018DD068B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0051" y="936327"/>
              <a:ext cx="0" cy="21415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Rectangle 39">
              <a:extLst>
                <a:ext uri="{FF2B5EF4-FFF2-40B4-BE49-F238E27FC236}">
                  <a16:creationId xmlns:a16="http://schemas.microsoft.com/office/drawing/2014/main" id="{130A0C27-9A2F-6FD3-E301-F4DE5990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7977" y="1097956"/>
              <a:ext cx="1054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DEMANDA</a:t>
              </a:r>
              <a:r>
                <a:rPr kumimoji="0" lang="es-MX" altLang="es-MX" sz="11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INDICATIVA</a:t>
              </a:r>
              <a:r>
                <a:rPr kumimoji="0" lang="es-MX" altLang="es-MX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2025</a:t>
              </a:r>
            </a:p>
          </p:txBody>
        </p:sp>
        <p:sp>
          <p:nvSpPr>
            <p:cNvPr id="120" name="Rectangle 15">
              <a:extLst>
                <a:ext uri="{FF2B5EF4-FFF2-40B4-BE49-F238E27FC236}">
                  <a16:creationId xmlns:a16="http://schemas.microsoft.com/office/drawing/2014/main" id="{E6851968-16B9-3334-DC9C-060917DFE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344" y="1655271"/>
              <a:ext cx="1438275" cy="720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Rectangle 46">
              <a:extLst>
                <a:ext uri="{FF2B5EF4-FFF2-40B4-BE49-F238E27FC236}">
                  <a16:creationId xmlns:a16="http://schemas.microsoft.com/office/drawing/2014/main" id="{353194CA-5B83-13FB-B184-286974235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668" y="1792133"/>
              <a:ext cx="655629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 Operación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US$ 0.2 M</a:t>
              </a:r>
              <a:endParaRPr kumimoji="0" lang="es-MX" alt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Rectangle 16">
              <a:extLst>
                <a:ext uri="{FF2B5EF4-FFF2-40B4-BE49-F238E27FC236}">
                  <a16:creationId xmlns:a16="http://schemas.microsoft.com/office/drawing/2014/main" id="{5F94A65F-8352-87AC-93E3-A55D778A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132" y="1655271"/>
              <a:ext cx="1258334" cy="720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D272E2E-5B12-5CAE-8E1E-AAC946769726}"/>
                </a:ext>
              </a:extLst>
            </p:cNvPr>
            <p:cNvSpPr/>
            <p:nvPr/>
          </p:nvSpPr>
          <p:spPr>
            <a:xfrm>
              <a:off x="4706959" y="1655271"/>
              <a:ext cx="1440000" cy="720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APOYO A GOBIERNOS</a:t>
              </a: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E0D0980B-E3ED-801D-451A-DFCCA3EAE687}"/>
                </a:ext>
              </a:extLst>
            </p:cNvPr>
            <p:cNvSpPr/>
            <p:nvPr/>
          </p:nvSpPr>
          <p:spPr>
            <a:xfrm>
              <a:off x="4703422" y="2445024"/>
              <a:ext cx="1440000" cy="720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CONVERSIONES DE DEUDA POR SOSTANIBILIDAD</a:t>
              </a:r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FA8BADDC-FAFD-058F-66EA-0678899C9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344" y="2445024"/>
              <a:ext cx="1438275" cy="720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46">
              <a:extLst>
                <a:ext uri="{FF2B5EF4-FFF2-40B4-BE49-F238E27FC236}">
                  <a16:creationId xmlns:a16="http://schemas.microsoft.com/office/drawing/2014/main" id="{F2A67E3B-61BA-1A0D-D3B2-F40464222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193" y="2565115"/>
              <a:ext cx="991406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2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 Operaciones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US$ 940 M</a:t>
              </a:r>
              <a:endPara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3F88F215-6015-A3D9-E5CD-0B3551589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131" y="2445024"/>
              <a:ext cx="1258335" cy="720000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05493BC6-EF1C-953B-24D2-C5CB1D11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568" y="2565115"/>
              <a:ext cx="1077218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2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 Operaciones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US$ 1,175,000 M</a:t>
              </a:r>
              <a:endPara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CBFCB459-8385-B33F-12F9-4913EB431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59" y="1067372"/>
              <a:ext cx="1438275" cy="48736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6E5EEEC-D77F-51C0-AEB1-A61559A8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174" y="1211026"/>
              <a:ext cx="70397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MODELOS</a:t>
              </a:r>
              <a:endParaRPr kumimoji="0" lang="es-MX" alt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Connector 33">
            <a:extLst>
              <a:ext uri="{FF2B5EF4-FFF2-40B4-BE49-F238E27FC236}">
                <a16:creationId xmlns:a16="http://schemas.microsoft.com/office/drawing/2014/main" id="{9CBA571D-DA4A-C3F0-4F7D-D52054D383CE}"/>
              </a:ext>
            </a:extLst>
          </p:cNvPr>
          <p:cNvCxnSpPr>
            <a:cxnSpLocks/>
          </p:cNvCxnSpPr>
          <p:nvPr/>
        </p:nvCxnSpPr>
        <p:spPr>
          <a:xfrm>
            <a:off x="3444363" y="2940030"/>
            <a:ext cx="1370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1E7C818-A1F4-9BE7-6C58-D5132D6F2B99}"/>
              </a:ext>
            </a:extLst>
          </p:cNvPr>
          <p:cNvCxnSpPr/>
          <p:nvPr/>
        </p:nvCxnSpPr>
        <p:spPr>
          <a:xfrm>
            <a:off x="-692397" y="1329754"/>
            <a:ext cx="164123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56;p4">
            <a:extLst>
              <a:ext uri="{FF2B5EF4-FFF2-40B4-BE49-F238E27FC236}">
                <a16:creationId xmlns:a16="http://schemas.microsoft.com/office/drawing/2014/main" id="{A92F93CE-06A4-4126-5975-5DA88C66CC0D}"/>
              </a:ext>
            </a:extLst>
          </p:cNvPr>
          <p:cNvSpPr txBox="1"/>
          <p:nvPr/>
        </p:nvSpPr>
        <p:spPr>
          <a:xfrm>
            <a:off x="402932" y="344361"/>
            <a:ext cx="8319913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Modelos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Garantía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Apoyo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Reformas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Políticas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(GARP)</a:t>
            </a:r>
          </a:p>
        </p:txBody>
      </p:sp>
      <p:sp>
        <p:nvSpPr>
          <p:cNvPr id="9" name="Google Shape;357;p4">
            <a:extLst>
              <a:ext uri="{FF2B5EF4-FFF2-40B4-BE49-F238E27FC236}">
                <a16:creationId xmlns:a16="http://schemas.microsoft.com/office/drawing/2014/main" id="{4A04860A-FF92-C4BA-67D4-7546630C6A99}"/>
              </a:ext>
            </a:extLst>
          </p:cNvPr>
          <p:cNvSpPr txBox="1"/>
          <p:nvPr/>
        </p:nvSpPr>
        <p:spPr>
          <a:xfrm>
            <a:off x="402932" y="92127"/>
            <a:ext cx="7548335" cy="3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1600"/>
              <a:buFontTx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 panose="02000000000000000000" pitchFamily="2" charset="0"/>
                <a:cs typeface="Roboto"/>
                <a:sym typeface="Roboto"/>
              </a:rPr>
              <a:t>GARANTÍAS SOBERANAS</a:t>
            </a:r>
          </a:p>
        </p:txBody>
      </p:sp>
    </p:spTree>
    <p:extLst>
      <p:ext uri="{BB962C8B-B14F-4D97-AF65-F5344CB8AC3E}">
        <p14:creationId xmlns:p14="http://schemas.microsoft.com/office/powerpoint/2010/main" val="30025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EA73B4-E331-DBD8-86E5-35A9952654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144" y="937360"/>
            <a:ext cx="778147" cy="311259"/>
          </a:xfrm>
          <a:prstGeom prst="rect">
            <a:avLst/>
          </a:prstGeom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7C5E6605-B74E-164F-8E66-11620CBF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573" y="1614167"/>
            <a:ext cx="742924" cy="1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Contragarantía</a:t>
            </a:r>
            <a:endParaRPr kumimoji="0" lang="es-EC" altLang="en-US" sz="1200" b="0" i="0" u="none" strike="noStrike" kern="1200" cap="none" spc="0" normalizeH="0" baseline="0" noProof="0">
              <a:ln>
                <a:noFill/>
              </a:ln>
              <a:solidFill>
                <a:srgbClr val="004E7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5E2F2BD3-2374-A20A-A12C-D04A5FE4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082" y="2264661"/>
            <a:ext cx="786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Deuda garantizada</a:t>
            </a:r>
          </a:p>
        </p:txBody>
      </p:sp>
      <p:cxnSp>
        <p:nvCxnSpPr>
          <p:cNvPr id="25" name="Straight Arrow Connector 43">
            <a:extLst>
              <a:ext uri="{FF2B5EF4-FFF2-40B4-BE49-F238E27FC236}">
                <a16:creationId xmlns:a16="http://schemas.microsoft.com/office/drawing/2014/main" id="{3AA553FE-0BD4-9A0E-AD52-60BF0E6EAEEB}"/>
              </a:ext>
            </a:extLst>
          </p:cNvPr>
          <p:cNvCxnSpPr>
            <a:cxnSpLocks/>
          </p:cNvCxnSpPr>
          <p:nvPr/>
        </p:nvCxnSpPr>
        <p:spPr>
          <a:xfrm flipH="1">
            <a:off x="2890535" y="2198380"/>
            <a:ext cx="1440000" cy="0"/>
          </a:xfrm>
          <a:prstGeom prst="straightConnector1">
            <a:avLst/>
          </a:prstGeom>
          <a:ln w="12700">
            <a:solidFill>
              <a:srgbClr val="37609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Dibujo De Gobierno Para Colorear - Ultra Coloring Pages">
            <a:extLst>
              <a:ext uri="{FF2B5EF4-FFF2-40B4-BE49-F238E27FC236}">
                <a16:creationId xmlns:a16="http://schemas.microsoft.com/office/drawing/2014/main" id="{AB9EFD51-99E6-3846-A12C-EE9C427B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98" y="1767073"/>
            <a:ext cx="636815" cy="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87C0316A-7161-42AD-ED50-DB5464FCCE02}"/>
              </a:ext>
            </a:extLst>
          </p:cNvPr>
          <p:cNvSpPr txBox="1"/>
          <p:nvPr/>
        </p:nvSpPr>
        <p:spPr>
          <a:xfrm>
            <a:off x="4182937" y="2355593"/>
            <a:ext cx="1043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Gobierno</a:t>
            </a:r>
          </a:p>
        </p:txBody>
      </p:sp>
      <p:pic>
        <p:nvPicPr>
          <p:cNvPr id="41" name="Picture 6" descr="Investors Icons - Free SVG &amp; PNG Investors Images - Noun Project">
            <a:extLst>
              <a:ext uri="{FF2B5EF4-FFF2-40B4-BE49-F238E27FC236}">
                <a16:creationId xmlns:a16="http://schemas.microsoft.com/office/drawing/2014/main" id="{E369F1D7-B5E5-F97F-8165-4AC8EF76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94" y="1993398"/>
            <a:ext cx="461700" cy="4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19C47C4-2343-CF23-CF6A-76E2D656F78B}"/>
              </a:ext>
            </a:extLst>
          </p:cNvPr>
          <p:cNvCxnSpPr>
            <a:cxnSpLocks/>
          </p:cNvCxnSpPr>
          <p:nvPr/>
        </p:nvCxnSpPr>
        <p:spPr>
          <a:xfrm flipH="1">
            <a:off x="2836410" y="1573720"/>
            <a:ext cx="678429" cy="490494"/>
          </a:xfrm>
          <a:prstGeom prst="straightConnector1">
            <a:avLst/>
          </a:prstGeom>
          <a:ln>
            <a:solidFill>
              <a:srgbClr val="37609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215AF710-A43B-A4AD-84E7-A9D305863434}"/>
              </a:ext>
            </a:extLst>
          </p:cNvPr>
          <p:cNvCxnSpPr>
            <a:cxnSpLocks/>
          </p:cNvCxnSpPr>
          <p:nvPr/>
        </p:nvCxnSpPr>
        <p:spPr>
          <a:xfrm>
            <a:off x="3663701" y="1573720"/>
            <a:ext cx="719999" cy="490494"/>
          </a:xfrm>
          <a:prstGeom prst="straightConnector1">
            <a:avLst/>
          </a:prstGeom>
          <a:ln>
            <a:solidFill>
              <a:srgbClr val="376092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3">
            <a:extLst>
              <a:ext uri="{FF2B5EF4-FFF2-40B4-BE49-F238E27FC236}">
                <a16:creationId xmlns:a16="http://schemas.microsoft.com/office/drawing/2014/main" id="{C3FC34E4-DEDE-C6B6-0E00-3FA38DC0814D}"/>
              </a:ext>
            </a:extLst>
          </p:cNvPr>
          <p:cNvCxnSpPr>
            <a:cxnSpLocks/>
          </p:cNvCxnSpPr>
          <p:nvPr/>
        </p:nvCxnSpPr>
        <p:spPr>
          <a:xfrm rot="5400000" flipH="1">
            <a:off x="4424705" y="1497073"/>
            <a:ext cx="540000" cy="0"/>
          </a:xfrm>
          <a:prstGeom prst="straightConnector1">
            <a:avLst/>
          </a:prstGeom>
          <a:ln w="12700">
            <a:solidFill>
              <a:srgbClr val="37609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8C2E0B0A-9348-6FFB-3CE5-39F55E67BE75}"/>
              </a:ext>
            </a:extLst>
          </p:cNvPr>
          <p:cNvGrpSpPr/>
          <p:nvPr/>
        </p:nvGrpSpPr>
        <p:grpSpPr>
          <a:xfrm>
            <a:off x="5166542" y="1724852"/>
            <a:ext cx="2469393" cy="1042597"/>
            <a:chOff x="4424706" y="1896520"/>
            <a:chExt cx="2469393" cy="1042597"/>
          </a:xfrm>
        </p:grpSpPr>
        <p:cxnSp>
          <p:nvCxnSpPr>
            <p:cNvPr id="31" name="Straight Arrow Connector 43">
              <a:extLst>
                <a:ext uri="{FF2B5EF4-FFF2-40B4-BE49-F238E27FC236}">
                  <a16:creationId xmlns:a16="http://schemas.microsoft.com/office/drawing/2014/main" id="{F5104F8C-23F2-700B-B1D1-C686F08BD0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706" y="2385822"/>
              <a:ext cx="1440000" cy="0"/>
            </a:xfrm>
            <a:prstGeom prst="straightConnector1">
              <a:avLst/>
            </a:prstGeom>
            <a:ln w="12700">
              <a:solidFill>
                <a:srgbClr val="376092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2F859747-2549-94F3-C8DF-E6846B5606D0}"/>
                </a:ext>
              </a:extLst>
            </p:cNvPr>
            <p:cNvGrpSpPr/>
            <p:nvPr/>
          </p:nvGrpSpPr>
          <p:grpSpPr>
            <a:xfrm>
              <a:off x="5846067" y="1896520"/>
              <a:ext cx="1048032" cy="1042597"/>
              <a:chOff x="4907600" y="1896520"/>
              <a:chExt cx="1048032" cy="1042597"/>
            </a:xfrm>
          </p:grpSpPr>
          <p:pic>
            <p:nvPicPr>
              <p:cNvPr id="5" name="Picture 4" descr="Permite Proteger El Planeta. Vamos a Salvar El Planeta. Planeta En Mano.  Ecología. Estilo De Dibujos Animados. Ilustración del Vector - Ilustración  de hora, cuidado: 217310411">
                <a:extLst>
                  <a:ext uri="{FF2B5EF4-FFF2-40B4-BE49-F238E27FC236}">
                    <a16:creationId xmlns:a16="http://schemas.microsoft.com/office/drawing/2014/main" id="{E7AC78E1-BC80-BC11-F029-33DFC27C7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205" b="21169"/>
              <a:stretch/>
            </p:blipFill>
            <p:spPr bwMode="auto">
              <a:xfrm>
                <a:off x="5012414" y="1896520"/>
                <a:ext cx="734047" cy="493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3481522-90F2-AC9F-927C-CD4509D8E3AA}"/>
                  </a:ext>
                </a:extLst>
              </p:cNvPr>
              <p:cNvSpPr txBox="1"/>
              <p:nvPr/>
            </p:nvSpPr>
            <p:spPr>
              <a:xfrm>
                <a:off x="4907600" y="2338953"/>
                <a:ext cx="104803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4E7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Inversiones en Desarrollo Sostenible</a:t>
                </a:r>
              </a:p>
            </p:txBody>
          </p:sp>
        </p:grpSp>
      </p:grp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11CC5DA-A39C-8732-CA44-FDA1FA8737A8}"/>
              </a:ext>
            </a:extLst>
          </p:cNvPr>
          <p:cNvCxnSpPr>
            <a:stCxn id="2" idx="3"/>
          </p:cNvCxnSpPr>
          <p:nvPr/>
        </p:nvCxnSpPr>
        <p:spPr>
          <a:xfrm flipV="1">
            <a:off x="4952256" y="2712909"/>
            <a:ext cx="1740461" cy="1344401"/>
          </a:xfrm>
          <a:prstGeom prst="straightConnector1">
            <a:avLst/>
          </a:prstGeom>
          <a:ln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8">
            <a:extLst>
              <a:ext uri="{FF2B5EF4-FFF2-40B4-BE49-F238E27FC236}">
                <a16:creationId xmlns:a16="http://schemas.microsoft.com/office/drawing/2014/main" id="{BBB0B3F9-F1FE-B591-B284-EDB61BDB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202" y="1667868"/>
            <a:ext cx="636815" cy="11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Garantía</a:t>
            </a:r>
          </a:p>
        </p:txBody>
      </p:sp>
      <p:sp>
        <p:nvSpPr>
          <p:cNvPr id="52" name="Rectangle: Rounded Corners 11">
            <a:extLst>
              <a:ext uri="{FF2B5EF4-FFF2-40B4-BE49-F238E27FC236}">
                <a16:creationId xmlns:a16="http://schemas.microsoft.com/office/drawing/2014/main" id="{07290A30-99AD-1D91-F5F8-92D92E3661C3}"/>
              </a:ext>
            </a:extLst>
          </p:cNvPr>
          <p:cNvSpPr/>
          <p:nvPr/>
        </p:nvSpPr>
        <p:spPr>
          <a:xfrm>
            <a:off x="4191011" y="921685"/>
            <a:ext cx="1008000" cy="2616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16E62AAD-266B-AC2D-2E8B-A2300C100C58}"/>
              </a:ext>
            </a:extLst>
          </p:cNvPr>
          <p:cNvGrpSpPr/>
          <p:nvPr/>
        </p:nvGrpSpPr>
        <p:grpSpPr>
          <a:xfrm>
            <a:off x="4174740" y="2588357"/>
            <a:ext cx="1043622" cy="2130592"/>
            <a:chOff x="3432904" y="2760025"/>
            <a:chExt cx="1043622" cy="2130592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FAD21CC3-19AF-CFBF-692B-2353A582A54C}"/>
                </a:ext>
              </a:extLst>
            </p:cNvPr>
            <p:cNvGrpSpPr/>
            <p:nvPr/>
          </p:nvGrpSpPr>
          <p:grpSpPr>
            <a:xfrm>
              <a:off x="3432904" y="3971427"/>
              <a:ext cx="1043622" cy="919190"/>
              <a:chOff x="3432904" y="3971427"/>
              <a:chExt cx="1043622" cy="919190"/>
            </a:xfrm>
          </p:grpSpPr>
          <p:pic>
            <p:nvPicPr>
              <p:cNvPr id="2" name="Picture 8" descr="Proteccion ambiental - Iconos gratis de negocio">
                <a:extLst>
                  <a:ext uri="{FF2B5EF4-FFF2-40B4-BE49-F238E27FC236}">
                    <a16:creationId xmlns:a16="http://schemas.microsoft.com/office/drawing/2014/main" id="{691055CB-B51E-8B60-2DDC-F64626405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319" y="3971427"/>
                <a:ext cx="515101" cy="515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D62EFA2-CC99-0E4C-556F-45213A64C44D}"/>
                  </a:ext>
                </a:extLst>
              </p:cNvPr>
              <p:cNvSpPr txBox="1"/>
              <p:nvPr/>
            </p:nvSpPr>
            <p:spPr>
              <a:xfrm>
                <a:off x="3432904" y="4459730"/>
                <a:ext cx="1043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4E7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Mecanismo de gobernanza</a:t>
                </a:r>
              </a:p>
            </p:txBody>
          </p:sp>
        </p:grpSp>
        <p:cxnSp>
          <p:nvCxnSpPr>
            <p:cNvPr id="30" name="Straight Arrow Connector 43">
              <a:extLst>
                <a:ext uri="{FF2B5EF4-FFF2-40B4-BE49-F238E27FC236}">
                  <a16:creationId xmlns:a16="http://schemas.microsoft.com/office/drawing/2014/main" id="{483FFB8F-0FF0-8542-9AB8-0E456011E48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808869" y="2904025"/>
              <a:ext cx="288000" cy="0"/>
            </a:xfrm>
            <a:prstGeom prst="straightConnector1">
              <a:avLst/>
            </a:prstGeom>
            <a:ln w="12700">
              <a:solidFill>
                <a:srgbClr val="376092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3">
              <a:extLst>
                <a:ext uri="{FF2B5EF4-FFF2-40B4-BE49-F238E27FC236}">
                  <a16:creationId xmlns:a16="http://schemas.microsoft.com/office/drawing/2014/main" id="{78A50704-6152-8203-C1DF-8392C47327E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808869" y="3726285"/>
              <a:ext cx="288000" cy="0"/>
            </a:xfrm>
            <a:prstGeom prst="straightConnector1">
              <a:avLst/>
            </a:prstGeom>
            <a:ln w="12700">
              <a:solidFill>
                <a:srgbClr val="376092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11">
              <a:extLst>
                <a:ext uri="{FF2B5EF4-FFF2-40B4-BE49-F238E27FC236}">
                  <a16:creationId xmlns:a16="http://schemas.microsoft.com/office/drawing/2014/main" id="{3A232A71-C43C-8C1C-F77F-05847D35EFDD}"/>
                </a:ext>
              </a:extLst>
            </p:cNvPr>
            <p:cNvSpPr/>
            <p:nvPr/>
          </p:nvSpPr>
          <p:spPr>
            <a:xfrm>
              <a:off x="3449175" y="3080251"/>
              <a:ext cx="1008000" cy="48708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4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Recompra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</a:t>
              </a: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Deuda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EF16210-B075-7708-2D5D-B266C88BED1A}"/>
              </a:ext>
            </a:extLst>
          </p:cNvPr>
          <p:cNvGrpSpPr/>
          <p:nvPr/>
        </p:nvGrpSpPr>
        <p:grpSpPr>
          <a:xfrm>
            <a:off x="4868831" y="1409412"/>
            <a:ext cx="1438269" cy="677108"/>
            <a:chOff x="4231452" y="1805431"/>
            <a:chExt cx="1438269" cy="677108"/>
          </a:xfrm>
        </p:grpSpPr>
        <p:sp>
          <p:nvSpPr>
            <p:cNvPr id="55" name="TextBox 28">
              <a:extLst>
                <a:ext uri="{FF2B5EF4-FFF2-40B4-BE49-F238E27FC236}">
                  <a16:creationId xmlns:a16="http://schemas.microsoft.com/office/drawing/2014/main" id="{FEDE1B72-7058-A90A-43DE-DAD1BD4A7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770" y="1805431"/>
              <a:ext cx="112495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Apoyo para propósitos generales del Gobierno</a:t>
              </a: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2A7740C1-C6E6-9C35-7718-D0C5EF948C7A}"/>
                </a:ext>
              </a:extLst>
            </p:cNvPr>
            <p:cNvSpPr/>
            <p:nvPr/>
          </p:nvSpPr>
          <p:spPr>
            <a:xfrm>
              <a:off x="4231452" y="1842442"/>
              <a:ext cx="252000" cy="25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F84B862D-34CC-F79A-8250-7D7DF9FA5ED0}"/>
              </a:ext>
            </a:extLst>
          </p:cNvPr>
          <p:cNvGrpSpPr/>
          <p:nvPr/>
        </p:nvGrpSpPr>
        <p:grpSpPr>
          <a:xfrm>
            <a:off x="5645615" y="2342070"/>
            <a:ext cx="993180" cy="338554"/>
            <a:chOff x="5384465" y="1217653"/>
            <a:chExt cx="993180" cy="338554"/>
          </a:xfrm>
        </p:grpSpPr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EE72FAF0-D7C3-311F-1FF0-12DC64F47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580" y="1217653"/>
              <a:ext cx="8330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Bonos Temáticos</a:t>
              </a: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7FBDD931-A794-CA08-9865-4CAD9B4A7FCD}"/>
                </a:ext>
              </a:extLst>
            </p:cNvPr>
            <p:cNvSpPr/>
            <p:nvPr/>
          </p:nvSpPr>
          <p:spPr>
            <a:xfrm>
              <a:off x="5384465" y="1248898"/>
              <a:ext cx="252000" cy="25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0698A442-916B-4C67-F336-7F7FCFCA6858}"/>
              </a:ext>
            </a:extLst>
          </p:cNvPr>
          <p:cNvGrpSpPr/>
          <p:nvPr/>
        </p:nvGrpSpPr>
        <p:grpSpPr>
          <a:xfrm>
            <a:off x="5968794" y="3253760"/>
            <a:ext cx="1397306" cy="507831"/>
            <a:chOff x="5226958" y="3425428"/>
            <a:chExt cx="1397306" cy="507831"/>
          </a:xfrm>
        </p:grpSpPr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AF0D063E-15D2-8774-378E-75322548A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713" y="3425428"/>
              <a:ext cx="115055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Conversión de Deuda </a:t>
              </a:r>
              <a:br>
                <a:rPr kumimoji="0" lang="es-EC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s-EC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por Sostenibilidad</a:t>
              </a:r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DDC18C73-0FD3-7BD2-A31D-BF7E609AE7D7}"/>
                </a:ext>
              </a:extLst>
            </p:cNvPr>
            <p:cNvSpPr/>
            <p:nvPr/>
          </p:nvSpPr>
          <p:spPr>
            <a:xfrm>
              <a:off x="5226958" y="3561884"/>
              <a:ext cx="252000" cy="252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4" name="TextBox 28">
            <a:extLst>
              <a:ext uri="{FF2B5EF4-FFF2-40B4-BE49-F238E27FC236}">
                <a16:creationId xmlns:a16="http://schemas.microsoft.com/office/drawing/2014/main" id="{F8168414-B7BF-7219-AE70-6FDB140B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059" y="2489566"/>
            <a:ext cx="100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Inversores Privados/ Prestamistas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F8AA447-5F36-14CA-0071-9632DBBDC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1" y="4746488"/>
            <a:ext cx="992529" cy="397012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CF8E51D9-3B24-857E-8406-AE813835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144" y="1208204"/>
            <a:ext cx="778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 Otros socios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4A36EB7-A6DB-4C73-25D5-8A1BD5DEA415}"/>
              </a:ext>
            </a:extLst>
          </p:cNvPr>
          <p:cNvCxnSpPr/>
          <p:nvPr/>
        </p:nvCxnSpPr>
        <p:spPr>
          <a:xfrm>
            <a:off x="246183" y="748430"/>
            <a:ext cx="164123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56;p4">
            <a:extLst>
              <a:ext uri="{FF2B5EF4-FFF2-40B4-BE49-F238E27FC236}">
                <a16:creationId xmlns:a16="http://schemas.microsoft.com/office/drawing/2014/main" id="{74D99E0D-A0D7-401D-DF30-CAEEA6C1FEA6}"/>
              </a:ext>
            </a:extLst>
          </p:cNvPr>
          <p:cNvSpPr txBox="1"/>
          <p:nvPr/>
        </p:nvSpPr>
        <p:spPr>
          <a:xfrm>
            <a:off x="402932" y="344361"/>
            <a:ext cx="8319913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Modelos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GARP</a:t>
            </a:r>
          </a:p>
        </p:txBody>
      </p:sp>
      <p:sp>
        <p:nvSpPr>
          <p:cNvPr id="19" name="Google Shape;357;p4">
            <a:extLst>
              <a:ext uri="{FF2B5EF4-FFF2-40B4-BE49-F238E27FC236}">
                <a16:creationId xmlns:a16="http://schemas.microsoft.com/office/drawing/2014/main" id="{1D315004-1417-02F2-2E6E-C1B805C98498}"/>
              </a:ext>
            </a:extLst>
          </p:cNvPr>
          <p:cNvSpPr txBox="1"/>
          <p:nvPr/>
        </p:nvSpPr>
        <p:spPr>
          <a:xfrm>
            <a:off x="402932" y="92127"/>
            <a:ext cx="7548335" cy="3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1600"/>
              <a:buFontTx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 panose="02000000000000000000" pitchFamily="2" charset="0"/>
                <a:cs typeface="Roboto"/>
                <a:sym typeface="Roboto"/>
              </a:rPr>
              <a:t>GARANTÍAS BASADAS EN POLÍTICAS</a:t>
            </a:r>
          </a:p>
        </p:txBody>
      </p:sp>
    </p:spTree>
    <p:extLst>
      <p:ext uri="{BB962C8B-B14F-4D97-AF65-F5344CB8AC3E}">
        <p14:creationId xmlns:p14="http://schemas.microsoft.com/office/powerpoint/2010/main" val="9349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5BD0267-55E9-9E52-7A72-2C33DEAEDB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1" y="4746488"/>
            <a:ext cx="992529" cy="397012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46876FC-B307-1B0A-0D28-66073A677D4D}"/>
              </a:ext>
            </a:extLst>
          </p:cNvPr>
          <p:cNvSpPr txBox="1"/>
          <p:nvPr/>
        </p:nvSpPr>
        <p:spPr bwMode="auto">
          <a:xfrm>
            <a:off x="402932" y="1302852"/>
            <a:ext cx="8671099" cy="27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34290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+mn-ea"/>
                <a:cs typeface="Arial"/>
              </a:rPr>
              <a:t>Innovadoras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+mn-ea"/>
                <a:cs typeface="Arial"/>
              </a:rPr>
              <a:t> 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+mn-ea"/>
                <a:cs typeface="Arial"/>
              </a:rPr>
              <a:t>atractivas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+mn-ea"/>
                <a:cs typeface="Arial"/>
              </a:rPr>
              <a:t> </a:t>
            </a:r>
          </a:p>
          <a:p>
            <a:pPr marL="714375" marR="0" lvl="0" indent="-268288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Crear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espacio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fiscal sin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aumentar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stock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deuda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Roboto"/>
              <a:cs typeface="Roboto"/>
            </a:endParaRPr>
          </a:p>
          <a:p>
            <a:pPr marL="714375" marR="0" lvl="0" indent="-268288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Incentivos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penalizaciones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vinculados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metas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política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+mn-ea"/>
              <a:cs typeface="Arial"/>
            </a:endParaRPr>
          </a:p>
          <a:p>
            <a:pPr marL="714375" marR="0" lvl="0" indent="-268288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Movilizar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al sector privado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bancos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multilaterales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desarrollo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+mn-ea"/>
              <a:cs typeface="Arial"/>
            </a:endParaRPr>
          </a:p>
          <a:p>
            <a:pPr marL="173037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+mn-ea"/>
              <a:cs typeface="Arial"/>
            </a:endParaRPr>
          </a:p>
          <a:p>
            <a:pPr marL="173037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+mn-ea"/>
                <a:cs typeface="Arial"/>
              </a:rPr>
              <a:t>2.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+mn-ea"/>
                <a:cs typeface="Arial"/>
              </a:rPr>
              <a:t>Desafiantes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+mn-ea"/>
              <a:cs typeface="Arial"/>
            </a:endParaRPr>
          </a:p>
          <a:p>
            <a:pPr marL="714375" marR="0" lvl="0" indent="-268288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Transacciones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financieras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sofisticadas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gestión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deuda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Roboto"/>
              <a:cs typeface="Roboto"/>
            </a:endParaRPr>
          </a:p>
          <a:p>
            <a:pPr marL="714375" marR="0" lvl="0" indent="-268288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Coordinación entre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múltiples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/>
                <a:cs typeface="Roboto"/>
              </a:rPr>
              <a:t>actores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 panose="02000504050000020004"/>
              <a:ea typeface="Roboto"/>
              <a:cs typeface="Roboto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9F031D-FF25-BF15-6AC3-3F2CECF1EC96}"/>
              </a:ext>
            </a:extLst>
          </p:cNvPr>
          <p:cNvCxnSpPr/>
          <p:nvPr/>
        </p:nvCxnSpPr>
        <p:spPr>
          <a:xfrm>
            <a:off x="246183" y="748430"/>
            <a:ext cx="164123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356;p4">
            <a:extLst>
              <a:ext uri="{FF2B5EF4-FFF2-40B4-BE49-F238E27FC236}">
                <a16:creationId xmlns:a16="http://schemas.microsoft.com/office/drawing/2014/main" id="{D77F8134-CD80-064D-E7D9-ED29965ABFD9}"/>
              </a:ext>
            </a:extLst>
          </p:cNvPr>
          <p:cNvSpPr txBox="1"/>
          <p:nvPr/>
        </p:nvSpPr>
        <p:spPr>
          <a:xfrm>
            <a:off x="402932" y="344361"/>
            <a:ext cx="8319913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Conversiones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Deuda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por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Sostenbilidad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: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Beneficios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y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Riesgos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lack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57;p4">
            <a:extLst>
              <a:ext uri="{FF2B5EF4-FFF2-40B4-BE49-F238E27FC236}">
                <a16:creationId xmlns:a16="http://schemas.microsoft.com/office/drawing/2014/main" id="{D6627B0A-6026-2835-D790-DF492A567D63}"/>
              </a:ext>
            </a:extLst>
          </p:cNvPr>
          <p:cNvSpPr txBox="1"/>
          <p:nvPr/>
        </p:nvSpPr>
        <p:spPr>
          <a:xfrm>
            <a:off x="402932" y="92127"/>
            <a:ext cx="7548335" cy="3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1600"/>
              <a:buFontTx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 panose="02000000000000000000" pitchFamily="2" charset="0"/>
                <a:cs typeface="Roboto"/>
                <a:sym typeface="Roboto"/>
              </a:rPr>
              <a:t>CREDIT ENHANCEMENTS</a:t>
            </a:r>
          </a:p>
        </p:txBody>
      </p:sp>
    </p:spTree>
    <p:extLst>
      <p:ext uri="{BB962C8B-B14F-4D97-AF65-F5344CB8AC3E}">
        <p14:creationId xmlns:p14="http://schemas.microsoft.com/office/powerpoint/2010/main" val="196674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AF8179-727B-E5BC-DABD-0FB78AEDA0F7}"/>
              </a:ext>
            </a:extLst>
          </p:cNvPr>
          <p:cNvSpPr/>
          <p:nvPr/>
        </p:nvSpPr>
        <p:spPr>
          <a:xfrm>
            <a:off x="140897" y="971549"/>
            <a:ext cx="3060000" cy="555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Garantía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Soberana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BID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504B3-C9CC-BC93-BE58-8D92D623FC3A}"/>
              </a:ext>
            </a:extLst>
          </p:cNvPr>
          <p:cNvSpPr/>
          <p:nvPr/>
        </p:nvSpPr>
        <p:spPr>
          <a:xfrm>
            <a:off x="140897" y="2131705"/>
            <a:ext cx="3060000" cy="3090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BF838-188C-9655-B54E-23941AEA0603}"/>
              </a:ext>
            </a:extLst>
          </p:cNvPr>
          <p:cNvSpPr/>
          <p:nvPr/>
        </p:nvSpPr>
        <p:spPr>
          <a:xfrm>
            <a:off x="140897" y="3758275"/>
            <a:ext cx="3060000" cy="3090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Aseguradores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CCE42-6E0C-E7B2-728E-1CC191E1CA20}"/>
              </a:ext>
            </a:extLst>
          </p:cNvPr>
          <p:cNvSpPr/>
          <p:nvPr/>
        </p:nvSpPr>
        <p:spPr>
          <a:xfrm>
            <a:off x="140897" y="2455648"/>
            <a:ext cx="3060000" cy="48405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Banca Multilateral /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Desarrollo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67C2E3-F95A-A277-CD01-DE595A2B71DB}"/>
              </a:ext>
            </a:extLst>
          </p:cNvPr>
          <p:cNvSpPr/>
          <p:nvPr/>
        </p:nvSpPr>
        <p:spPr>
          <a:xfrm>
            <a:off x="1149711" y="1649071"/>
            <a:ext cx="1003004" cy="309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B63BF-53E3-14AC-3C98-1237DD757F66}"/>
              </a:ext>
            </a:extLst>
          </p:cNvPr>
          <p:cNvSpPr/>
          <p:nvPr/>
        </p:nvSpPr>
        <p:spPr>
          <a:xfrm>
            <a:off x="140897" y="2954557"/>
            <a:ext cx="3060000" cy="39234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privado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36E81-605B-53CC-ECBC-9FCF649C1C42}"/>
              </a:ext>
            </a:extLst>
          </p:cNvPr>
          <p:cNvSpPr/>
          <p:nvPr/>
        </p:nvSpPr>
        <p:spPr>
          <a:xfrm>
            <a:off x="1149711" y="3361762"/>
            <a:ext cx="1003004" cy="309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720DA-64CA-1EA9-A76A-A3F74A46CBD5}"/>
              </a:ext>
            </a:extLst>
          </p:cNvPr>
          <p:cNvSpPr/>
          <p:nvPr/>
        </p:nvSpPr>
        <p:spPr>
          <a:xfrm>
            <a:off x="140897" y="4075788"/>
            <a:ext cx="3060000" cy="47686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Banca Multilateral /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Desarrollo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7C6CA-5A6A-86B2-B84C-CE44696526EE}"/>
              </a:ext>
            </a:extLst>
          </p:cNvPr>
          <p:cNvSpPr/>
          <p:nvPr/>
        </p:nvSpPr>
        <p:spPr>
          <a:xfrm>
            <a:off x="140897" y="4552648"/>
            <a:ext cx="3060000" cy="39234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privado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3D328EE-FB51-D620-7659-64276E1AA364}"/>
              </a:ext>
            </a:extLst>
          </p:cNvPr>
          <p:cNvSpPr/>
          <p:nvPr/>
        </p:nvSpPr>
        <p:spPr>
          <a:xfrm>
            <a:off x="3234860" y="869426"/>
            <a:ext cx="236764" cy="4068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C917C2-1A00-ACB7-1B39-C5C1E44823F0}"/>
              </a:ext>
            </a:extLst>
          </p:cNvPr>
          <p:cNvSpPr/>
          <p:nvPr/>
        </p:nvSpPr>
        <p:spPr>
          <a:xfrm>
            <a:off x="3627861" y="3305223"/>
            <a:ext cx="1881643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Ahorro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410515-0254-7A51-505D-B4215E86A9A7}"/>
              </a:ext>
            </a:extLst>
          </p:cNvPr>
          <p:cNvSpPr/>
          <p:nvPr/>
        </p:nvSpPr>
        <p:spPr>
          <a:xfrm>
            <a:off x="6219270" y="1351162"/>
            <a:ext cx="1368000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D667B0-EE48-B5B3-C0EF-EBD61A4FE6C8}"/>
              </a:ext>
            </a:extLst>
          </p:cNvPr>
          <p:cNvSpPr/>
          <p:nvPr/>
        </p:nvSpPr>
        <p:spPr>
          <a:xfrm>
            <a:off x="6219270" y="2311072"/>
            <a:ext cx="1368000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Préstamos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51EDBE-A9B9-40FF-E6A3-708337CFAFFC}"/>
              </a:ext>
            </a:extLst>
          </p:cNvPr>
          <p:cNvSpPr/>
          <p:nvPr/>
        </p:nvSpPr>
        <p:spPr>
          <a:xfrm>
            <a:off x="4067180" y="2768441"/>
            <a:ext cx="1003004" cy="309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5DECE-0B0E-BEBE-567C-5610C5A1688F}"/>
              </a:ext>
            </a:extLst>
          </p:cNvPr>
          <p:cNvSpPr/>
          <p:nvPr/>
        </p:nvSpPr>
        <p:spPr>
          <a:xfrm>
            <a:off x="3627861" y="1817996"/>
            <a:ext cx="1881643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Movilización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privados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9F17E7-8F36-1199-E4E6-FF7946FBB0F4}"/>
              </a:ext>
            </a:extLst>
          </p:cNvPr>
          <p:cNvCxnSpPr>
            <a:cxnSpLocks/>
          </p:cNvCxnSpPr>
          <p:nvPr/>
        </p:nvCxnSpPr>
        <p:spPr>
          <a:xfrm>
            <a:off x="5547877" y="3712370"/>
            <a:ext cx="6533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D90FA07-1366-3BB9-2F75-82E7AB0A7796}"/>
              </a:ext>
            </a:extLst>
          </p:cNvPr>
          <p:cNvSpPr/>
          <p:nvPr/>
        </p:nvSpPr>
        <p:spPr>
          <a:xfrm>
            <a:off x="6219270" y="3305223"/>
            <a:ext cx="1368000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Reducciones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cupones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precios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356;p4">
            <a:extLst>
              <a:ext uri="{FF2B5EF4-FFF2-40B4-BE49-F238E27FC236}">
                <a16:creationId xmlns:a16="http://schemas.microsoft.com/office/drawing/2014/main" id="{F1E62DE8-1AB7-33C3-9D35-894F79E8E6F6}"/>
              </a:ext>
            </a:extLst>
          </p:cNvPr>
          <p:cNvSpPr txBox="1"/>
          <p:nvPr/>
        </p:nvSpPr>
        <p:spPr>
          <a:xfrm>
            <a:off x="402932" y="344361"/>
            <a:ext cx="8319913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Estructura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movilización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el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DFS</a:t>
            </a:r>
          </a:p>
        </p:txBody>
      </p:sp>
      <p:sp>
        <p:nvSpPr>
          <p:cNvPr id="14" name="Google Shape;357;p4">
            <a:extLst>
              <a:ext uri="{FF2B5EF4-FFF2-40B4-BE49-F238E27FC236}">
                <a16:creationId xmlns:a16="http://schemas.microsoft.com/office/drawing/2014/main" id="{5ABFB42C-9A51-65E9-13C6-534594E67F7F}"/>
              </a:ext>
            </a:extLst>
          </p:cNvPr>
          <p:cNvSpPr txBox="1"/>
          <p:nvPr/>
        </p:nvSpPr>
        <p:spPr>
          <a:xfrm>
            <a:off x="402932" y="92127"/>
            <a:ext cx="7548335" cy="3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1600"/>
              <a:buFontTx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 panose="02000000000000000000" pitchFamily="2" charset="0"/>
                <a:cs typeface="Roboto"/>
                <a:sym typeface="Roboto"/>
              </a:rPr>
              <a:t>ESTRUCTURA DE MOVILIZACIÓN EN DFS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8B3F48A-2A6C-5412-BCBE-36BA25F95E33}"/>
              </a:ext>
            </a:extLst>
          </p:cNvPr>
          <p:cNvCxnSpPr/>
          <p:nvPr/>
        </p:nvCxnSpPr>
        <p:spPr>
          <a:xfrm>
            <a:off x="246183" y="748430"/>
            <a:ext cx="164123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595CBB6-5711-0449-6B87-744F1389D0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1" y="4746488"/>
            <a:ext cx="992529" cy="397012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83FBA0C-B0D9-F7B1-2BEF-ABCB4E5A1F93}"/>
              </a:ext>
            </a:extLst>
          </p:cNvPr>
          <p:cNvCxnSpPr>
            <a:stCxn id="31" idx="3"/>
            <a:endCxn id="27" idx="1"/>
          </p:cNvCxnSpPr>
          <p:nvPr/>
        </p:nvCxnSpPr>
        <p:spPr>
          <a:xfrm flipV="1">
            <a:off x="5509504" y="1716720"/>
            <a:ext cx="709766" cy="466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2E6744A-954B-7106-36F9-880DF58A1133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>
            <a:off x="5509504" y="2183554"/>
            <a:ext cx="709766" cy="493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4">
            <a:extLst>
              <a:ext uri="{FF2B5EF4-FFF2-40B4-BE49-F238E27FC236}">
                <a16:creationId xmlns:a16="http://schemas.microsoft.com/office/drawing/2014/main" id="{4EFA6B91-708B-975E-C449-E5EC2F8D6D4C}"/>
              </a:ext>
            </a:extLst>
          </p:cNvPr>
          <p:cNvSpPr/>
          <p:nvPr/>
        </p:nvSpPr>
        <p:spPr>
          <a:xfrm flipH="1">
            <a:off x="7689541" y="1212267"/>
            <a:ext cx="236764" cy="298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Investors Icons - Free SVG &amp; PNG Investors Images - Noun Project">
            <a:extLst>
              <a:ext uri="{FF2B5EF4-FFF2-40B4-BE49-F238E27FC236}">
                <a16:creationId xmlns:a16="http://schemas.microsoft.com/office/drawing/2014/main" id="{A5BCC119-5A93-E4E7-5791-E91DBBB1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8" y="1972976"/>
            <a:ext cx="719286" cy="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8">
            <a:extLst>
              <a:ext uri="{FF2B5EF4-FFF2-40B4-BE49-F238E27FC236}">
                <a16:creationId xmlns:a16="http://schemas.microsoft.com/office/drawing/2014/main" id="{F632746A-4DF9-306A-A9DB-790E2461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11" y="2726730"/>
            <a:ext cx="10856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Inversores Privados / Prestamistas</a:t>
            </a:r>
          </a:p>
        </p:txBody>
      </p:sp>
    </p:spTree>
    <p:extLst>
      <p:ext uri="{BB962C8B-B14F-4D97-AF65-F5344CB8AC3E}">
        <p14:creationId xmlns:p14="http://schemas.microsoft.com/office/powerpoint/2010/main" val="236248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AF8179-727B-E5BC-DABD-0FB78AEDA0F7}"/>
              </a:ext>
            </a:extLst>
          </p:cNvPr>
          <p:cNvSpPr/>
          <p:nvPr/>
        </p:nvSpPr>
        <p:spPr>
          <a:xfrm>
            <a:off x="140897" y="971549"/>
            <a:ext cx="3060000" cy="555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Garantía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Soberana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BID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504B3-C9CC-BC93-BE58-8D92D623FC3A}"/>
              </a:ext>
            </a:extLst>
          </p:cNvPr>
          <p:cNvSpPr/>
          <p:nvPr/>
        </p:nvSpPr>
        <p:spPr>
          <a:xfrm>
            <a:off x="140897" y="2131705"/>
            <a:ext cx="3060000" cy="3090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BF838-188C-9655-B54E-23941AEA0603}"/>
              </a:ext>
            </a:extLst>
          </p:cNvPr>
          <p:cNvSpPr/>
          <p:nvPr/>
        </p:nvSpPr>
        <p:spPr>
          <a:xfrm>
            <a:off x="140897" y="3758275"/>
            <a:ext cx="3060000" cy="3090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Aseguradores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CCE42-6E0C-E7B2-728E-1CC191E1CA20}"/>
              </a:ext>
            </a:extLst>
          </p:cNvPr>
          <p:cNvSpPr/>
          <p:nvPr/>
        </p:nvSpPr>
        <p:spPr>
          <a:xfrm>
            <a:off x="140897" y="2455647"/>
            <a:ext cx="3060000" cy="58653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Banca Multilateral /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Desarrollo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67C2E3-F95A-A277-CD01-DE595A2B71DB}"/>
              </a:ext>
            </a:extLst>
          </p:cNvPr>
          <p:cNvSpPr/>
          <p:nvPr/>
        </p:nvSpPr>
        <p:spPr>
          <a:xfrm>
            <a:off x="1149711" y="1649071"/>
            <a:ext cx="1003004" cy="309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B63BF-53E3-14AC-3C98-1237DD757F66}"/>
              </a:ext>
            </a:extLst>
          </p:cNvPr>
          <p:cNvSpPr/>
          <p:nvPr/>
        </p:nvSpPr>
        <p:spPr>
          <a:xfrm>
            <a:off x="137044" y="3007884"/>
            <a:ext cx="3060000" cy="39234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privado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36E81-605B-53CC-ECBC-9FCF649C1C42}"/>
              </a:ext>
            </a:extLst>
          </p:cNvPr>
          <p:cNvSpPr/>
          <p:nvPr/>
        </p:nvSpPr>
        <p:spPr>
          <a:xfrm>
            <a:off x="1149711" y="3361762"/>
            <a:ext cx="1003004" cy="309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720DA-64CA-1EA9-A76A-A3F74A46CBD5}"/>
              </a:ext>
            </a:extLst>
          </p:cNvPr>
          <p:cNvSpPr/>
          <p:nvPr/>
        </p:nvSpPr>
        <p:spPr>
          <a:xfrm>
            <a:off x="140897" y="4075787"/>
            <a:ext cx="3060000" cy="47597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Banca Multilateral /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Desarrollo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7C6CA-5A6A-86B2-B84C-CE44696526EE}"/>
              </a:ext>
            </a:extLst>
          </p:cNvPr>
          <p:cNvSpPr/>
          <p:nvPr/>
        </p:nvSpPr>
        <p:spPr>
          <a:xfrm>
            <a:off x="137044" y="4551761"/>
            <a:ext cx="3060000" cy="39234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Sector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3D328EE-FB51-D620-7659-64276E1AA364}"/>
              </a:ext>
            </a:extLst>
          </p:cNvPr>
          <p:cNvSpPr/>
          <p:nvPr/>
        </p:nvSpPr>
        <p:spPr>
          <a:xfrm>
            <a:off x="3234860" y="869426"/>
            <a:ext cx="236764" cy="4068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C917C2-1A00-ACB7-1B39-C5C1E44823F0}"/>
              </a:ext>
            </a:extLst>
          </p:cNvPr>
          <p:cNvSpPr/>
          <p:nvPr/>
        </p:nvSpPr>
        <p:spPr>
          <a:xfrm>
            <a:off x="3627861" y="3305223"/>
            <a:ext cx="1881643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Ahorro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410515-0254-7A51-505D-B4215E86A9A7}"/>
              </a:ext>
            </a:extLst>
          </p:cNvPr>
          <p:cNvSpPr/>
          <p:nvPr/>
        </p:nvSpPr>
        <p:spPr>
          <a:xfrm>
            <a:off x="6219270" y="1351162"/>
            <a:ext cx="1368000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D667B0-EE48-B5B3-C0EF-EBD61A4FE6C8}"/>
              </a:ext>
            </a:extLst>
          </p:cNvPr>
          <p:cNvSpPr/>
          <p:nvPr/>
        </p:nvSpPr>
        <p:spPr>
          <a:xfrm>
            <a:off x="6219270" y="2311072"/>
            <a:ext cx="1368000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Préstamos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51EDBE-A9B9-40FF-E6A3-708337CFAFFC}"/>
              </a:ext>
            </a:extLst>
          </p:cNvPr>
          <p:cNvSpPr/>
          <p:nvPr/>
        </p:nvSpPr>
        <p:spPr>
          <a:xfrm>
            <a:off x="4067180" y="2768441"/>
            <a:ext cx="1003004" cy="309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5DECE-0B0E-BEBE-567C-5610C5A1688F}"/>
              </a:ext>
            </a:extLst>
          </p:cNvPr>
          <p:cNvSpPr/>
          <p:nvPr/>
        </p:nvSpPr>
        <p:spPr>
          <a:xfrm>
            <a:off x="3627861" y="1817996"/>
            <a:ext cx="1881643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Movilización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privada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9F17E7-8F36-1199-E4E6-FF7946FBB0F4}"/>
              </a:ext>
            </a:extLst>
          </p:cNvPr>
          <p:cNvCxnSpPr>
            <a:cxnSpLocks/>
          </p:cNvCxnSpPr>
          <p:nvPr/>
        </p:nvCxnSpPr>
        <p:spPr>
          <a:xfrm>
            <a:off x="5547877" y="3712370"/>
            <a:ext cx="6533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D90FA07-1366-3BB9-2F75-82E7AB0A7796}"/>
              </a:ext>
            </a:extLst>
          </p:cNvPr>
          <p:cNvSpPr/>
          <p:nvPr/>
        </p:nvSpPr>
        <p:spPr>
          <a:xfrm>
            <a:off x="6219270" y="3305223"/>
            <a:ext cx="1368000" cy="731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Reducciones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cupones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precios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356;p4">
            <a:extLst>
              <a:ext uri="{FF2B5EF4-FFF2-40B4-BE49-F238E27FC236}">
                <a16:creationId xmlns:a16="http://schemas.microsoft.com/office/drawing/2014/main" id="{F1E62DE8-1AB7-33C3-9D35-894F79E8E6F6}"/>
              </a:ext>
            </a:extLst>
          </p:cNvPr>
          <p:cNvSpPr txBox="1"/>
          <p:nvPr/>
        </p:nvSpPr>
        <p:spPr>
          <a:xfrm>
            <a:off x="402932" y="344361"/>
            <a:ext cx="8319913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C.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Estructura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movilización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el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DFS</a:t>
            </a:r>
          </a:p>
        </p:txBody>
      </p:sp>
      <p:sp>
        <p:nvSpPr>
          <p:cNvPr id="14" name="Google Shape;357;p4">
            <a:extLst>
              <a:ext uri="{FF2B5EF4-FFF2-40B4-BE49-F238E27FC236}">
                <a16:creationId xmlns:a16="http://schemas.microsoft.com/office/drawing/2014/main" id="{5ABFB42C-9A51-65E9-13C6-534594E67F7F}"/>
              </a:ext>
            </a:extLst>
          </p:cNvPr>
          <p:cNvSpPr txBox="1"/>
          <p:nvPr/>
        </p:nvSpPr>
        <p:spPr>
          <a:xfrm>
            <a:off x="402932" y="92127"/>
            <a:ext cx="7548335" cy="3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1600"/>
              <a:buFontTx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 panose="02000000000000000000" pitchFamily="2" charset="0"/>
                <a:cs typeface="Roboto"/>
                <a:sym typeface="Roboto"/>
              </a:rPr>
              <a:t>ESTRUCTURA DE MOVILIZACIÓN EN DFS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8B3F48A-2A6C-5412-BCBE-36BA25F95E33}"/>
              </a:ext>
            </a:extLst>
          </p:cNvPr>
          <p:cNvCxnSpPr/>
          <p:nvPr/>
        </p:nvCxnSpPr>
        <p:spPr>
          <a:xfrm>
            <a:off x="246183" y="748430"/>
            <a:ext cx="164123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595CBB6-5711-0449-6B87-744F1389D0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1" y="4746488"/>
            <a:ext cx="992529" cy="397012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83FBA0C-B0D9-F7B1-2BEF-ABCB4E5A1F93}"/>
              </a:ext>
            </a:extLst>
          </p:cNvPr>
          <p:cNvCxnSpPr>
            <a:stCxn id="31" idx="3"/>
            <a:endCxn id="27" idx="1"/>
          </p:cNvCxnSpPr>
          <p:nvPr/>
        </p:nvCxnSpPr>
        <p:spPr>
          <a:xfrm flipV="1">
            <a:off x="5509504" y="1716720"/>
            <a:ext cx="709766" cy="466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2E6744A-954B-7106-36F9-880DF58A1133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>
            <a:off x="5509504" y="2183554"/>
            <a:ext cx="709766" cy="493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4">
            <a:extLst>
              <a:ext uri="{FF2B5EF4-FFF2-40B4-BE49-F238E27FC236}">
                <a16:creationId xmlns:a16="http://schemas.microsoft.com/office/drawing/2014/main" id="{4EFA6B91-708B-975E-C449-E5EC2F8D6D4C}"/>
              </a:ext>
            </a:extLst>
          </p:cNvPr>
          <p:cNvSpPr/>
          <p:nvPr/>
        </p:nvSpPr>
        <p:spPr>
          <a:xfrm flipH="1">
            <a:off x="7689541" y="1212267"/>
            <a:ext cx="236764" cy="298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Investors Icons - Free SVG &amp; PNG Investors Images - Noun Project">
            <a:extLst>
              <a:ext uri="{FF2B5EF4-FFF2-40B4-BE49-F238E27FC236}">
                <a16:creationId xmlns:a16="http://schemas.microsoft.com/office/drawing/2014/main" id="{A5BCC119-5A93-E4E7-5791-E91DBBB1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8" y="1972976"/>
            <a:ext cx="719286" cy="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8">
            <a:extLst>
              <a:ext uri="{FF2B5EF4-FFF2-40B4-BE49-F238E27FC236}">
                <a16:creationId xmlns:a16="http://schemas.microsoft.com/office/drawing/2014/main" id="{F632746A-4DF9-306A-A9DB-790E2461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11" y="2726730"/>
            <a:ext cx="10856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Inversores Privados / Prestamistas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88CD817-C47D-1415-18E9-F3A2C8EDD39B}"/>
              </a:ext>
            </a:extLst>
          </p:cNvPr>
          <p:cNvGrpSpPr/>
          <p:nvPr/>
        </p:nvGrpSpPr>
        <p:grpSpPr>
          <a:xfrm>
            <a:off x="2504139" y="793352"/>
            <a:ext cx="5997867" cy="4291233"/>
            <a:chOff x="2504139" y="793352"/>
            <a:chExt cx="5997867" cy="4291233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1A94A2EC-E8DD-BB49-E028-147C915E479F}"/>
                </a:ext>
              </a:extLst>
            </p:cNvPr>
            <p:cNvGrpSpPr/>
            <p:nvPr/>
          </p:nvGrpSpPr>
          <p:grpSpPr>
            <a:xfrm>
              <a:off x="2504139" y="1355933"/>
              <a:ext cx="4904830" cy="3728652"/>
              <a:chOff x="2504139" y="1355933"/>
              <a:chExt cx="4904830" cy="3728652"/>
            </a:xfrm>
          </p:grpSpPr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E7F1583F-1C61-1EBF-AAD0-174F682F5664}"/>
                  </a:ext>
                </a:extLst>
              </p:cNvPr>
              <p:cNvSpPr/>
              <p:nvPr/>
            </p:nvSpPr>
            <p:spPr>
              <a:xfrm>
                <a:off x="2504139" y="1355933"/>
                <a:ext cx="1116000" cy="49075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BID:</a:t>
                </a:r>
              </a:p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USD100M</a:t>
                </a:r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F2BFAE3A-FFEB-32A1-6EF2-E97BA3DC39E1}"/>
                  </a:ext>
                </a:extLst>
              </p:cNvPr>
              <p:cNvSpPr/>
              <p:nvPr/>
            </p:nvSpPr>
            <p:spPr>
              <a:xfrm>
                <a:off x="2504139" y="2988214"/>
                <a:ext cx="1116000" cy="49075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TNC:</a:t>
                </a:r>
              </a:p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USD50M</a:t>
                </a:r>
              </a:p>
            </p:txBody>
          </p:sp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id="{7BE20C3C-ED39-8233-61D9-60BB22B04EB8}"/>
                  </a:ext>
                </a:extLst>
              </p:cNvPr>
              <p:cNvSpPr/>
              <p:nvPr/>
            </p:nvSpPr>
            <p:spPr>
              <a:xfrm>
                <a:off x="4974981" y="2446515"/>
                <a:ext cx="1116000" cy="49075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USD150M</a:t>
                </a:r>
              </a:p>
            </p:txBody>
          </p:sp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id="{B918289A-5865-9173-EAC5-C1A041C1BC3A}"/>
                  </a:ext>
                </a:extLst>
              </p:cNvPr>
              <p:cNvSpPr/>
              <p:nvPr/>
            </p:nvSpPr>
            <p:spPr>
              <a:xfrm>
                <a:off x="4974981" y="3852629"/>
                <a:ext cx="1116000" cy="49075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USD40M</a:t>
                </a:r>
              </a:p>
            </p:txBody>
          </p: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9E365716-A45F-B312-9EEE-519E72D6A3B5}"/>
                  </a:ext>
                </a:extLst>
              </p:cNvPr>
              <p:cNvCxnSpPr/>
              <p:nvPr/>
            </p:nvCxnSpPr>
            <p:spPr>
              <a:xfrm>
                <a:off x="4712677" y="4501660"/>
                <a:ext cx="1814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8785FD78-9D1B-C73D-252B-02FD29ED0982}"/>
                  </a:ext>
                </a:extLst>
              </p:cNvPr>
              <p:cNvSpPr/>
              <p:nvPr/>
            </p:nvSpPr>
            <p:spPr>
              <a:xfrm>
                <a:off x="5002829" y="4593834"/>
                <a:ext cx="1116000" cy="49075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USD190M</a:t>
                </a:r>
              </a:p>
            </p:txBody>
          </p:sp>
          <p:sp>
            <p:nvSpPr>
              <p:cNvPr id="36" name="TextBox 28">
                <a:extLst>
                  <a:ext uri="{FF2B5EF4-FFF2-40B4-BE49-F238E27FC236}">
                    <a16:creationId xmlns:a16="http://schemas.microsoft.com/office/drawing/2014/main" id="{EC76ACC1-4D51-3059-5592-E0BF3C7D2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0970" y="4740977"/>
                <a:ext cx="136799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C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TOTAL </a:t>
                </a:r>
              </a:p>
            </p:txBody>
          </p:sp>
        </p:grpSp>
        <p:sp>
          <p:nvSpPr>
            <p:cNvPr id="25" name="Rectángulo: esquinas redondeadas 19">
              <a:extLst>
                <a:ext uri="{FF2B5EF4-FFF2-40B4-BE49-F238E27FC236}">
                  <a16:creationId xmlns:a16="http://schemas.microsoft.com/office/drawing/2014/main" id="{AC3D5F7F-FBE8-ED17-8C6B-D612C9D21498}"/>
                </a:ext>
              </a:extLst>
            </p:cNvPr>
            <p:cNvSpPr/>
            <p:nvPr/>
          </p:nvSpPr>
          <p:spPr>
            <a:xfrm>
              <a:off x="3579933" y="793352"/>
              <a:ext cx="4922073" cy="39234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EJEMPLO DE CONVERSIÓN DE DEUDA POR NATURALEZA DE BARBADOS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1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56;p4">
            <a:extLst>
              <a:ext uri="{FF2B5EF4-FFF2-40B4-BE49-F238E27FC236}">
                <a16:creationId xmlns:a16="http://schemas.microsoft.com/office/drawing/2014/main" id="{B83D2BC1-1690-86DF-C31D-CF3FECD2C4A9}"/>
              </a:ext>
            </a:extLst>
          </p:cNvPr>
          <p:cNvSpPr txBox="1"/>
          <p:nvPr/>
        </p:nvSpPr>
        <p:spPr>
          <a:xfrm>
            <a:off x="402932" y="344361"/>
            <a:ext cx="8319913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Implementación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 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59D8A2C-D1EB-5A07-2744-8D02E0278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1" y="4746488"/>
            <a:ext cx="992529" cy="397012"/>
          </a:xfrm>
          <a:prstGeom prst="rect">
            <a:avLst/>
          </a:prstGeom>
        </p:spPr>
      </p:pic>
      <p:sp>
        <p:nvSpPr>
          <p:cNvPr id="4" name="Google Shape;356;p4">
            <a:extLst>
              <a:ext uri="{FF2B5EF4-FFF2-40B4-BE49-F238E27FC236}">
                <a16:creationId xmlns:a16="http://schemas.microsoft.com/office/drawing/2014/main" id="{348F0192-4B43-4FBD-048D-22E8239B2A7C}"/>
              </a:ext>
            </a:extLst>
          </p:cNvPr>
          <p:cNvSpPr txBox="1"/>
          <p:nvPr/>
        </p:nvSpPr>
        <p:spPr>
          <a:xfrm>
            <a:off x="496808" y="871332"/>
            <a:ext cx="8647192" cy="3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Compromisos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de Política: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Ambición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 e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lack" pitchFamily="50" charset="0"/>
                <a:ea typeface="Roboto"/>
                <a:cs typeface="Roboto"/>
                <a:sym typeface="Roboto"/>
              </a:rPr>
              <a:t>Incentivos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tham Black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356;p4">
            <a:extLst>
              <a:ext uri="{FF2B5EF4-FFF2-40B4-BE49-F238E27FC236}">
                <a16:creationId xmlns:a16="http://schemas.microsoft.com/office/drawing/2014/main" id="{442BC925-6C0D-766C-9AB9-A89B4AFB3C6B}"/>
              </a:ext>
            </a:extLst>
          </p:cNvPr>
          <p:cNvSpPr txBox="1"/>
          <p:nvPr/>
        </p:nvSpPr>
        <p:spPr>
          <a:xfrm>
            <a:off x="149851" y="4395070"/>
            <a:ext cx="8572994" cy="71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24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estructura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contractual de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Garantía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permite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seguimiento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a largo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plazo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de los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compromisos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política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contrato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garantía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está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activo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durante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toda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vida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de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transacción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(10-15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años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) y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puede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controlar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por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incumplimientos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significativos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uso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de los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ahorros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o de los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compromisos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política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lack"/>
                <a:ea typeface="Roboto"/>
                <a:cs typeface="Roboto"/>
                <a:sym typeface="Roboto"/>
              </a:rPr>
              <a:t>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7A3A53D-FEF5-51BF-205C-E6B29758EEBC}"/>
              </a:ext>
            </a:extLst>
          </p:cNvPr>
          <p:cNvCxnSpPr/>
          <p:nvPr/>
        </p:nvCxnSpPr>
        <p:spPr>
          <a:xfrm>
            <a:off x="246183" y="748430"/>
            <a:ext cx="164123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57;p4">
            <a:extLst>
              <a:ext uri="{FF2B5EF4-FFF2-40B4-BE49-F238E27FC236}">
                <a16:creationId xmlns:a16="http://schemas.microsoft.com/office/drawing/2014/main" id="{49322C2B-E95F-E929-5BB0-CC2C98CAF215}"/>
              </a:ext>
            </a:extLst>
          </p:cNvPr>
          <p:cNvSpPr txBox="1"/>
          <p:nvPr/>
        </p:nvSpPr>
        <p:spPr>
          <a:xfrm>
            <a:off x="402932" y="92127"/>
            <a:ext cx="7548335" cy="3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F6F"/>
              </a:buClr>
              <a:buSzPts val="1600"/>
              <a:buFontTx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 panose="02000504050000020004"/>
                <a:ea typeface="Roboto" panose="02000000000000000000" pitchFamily="2" charset="0"/>
                <a:cs typeface="Roboto"/>
                <a:sym typeface="Roboto"/>
              </a:rPr>
              <a:t>CONVERSIÓN DE DEUDA POR SOSTENIBILIDAD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004976C-F5F2-103C-50A3-327228BE1FD5}"/>
              </a:ext>
            </a:extLst>
          </p:cNvPr>
          <p:cNvGraphicFramePr>
            <a:graphicFrameLocks noGrp="1"/>
          </p:cNvGraphicFramePr>
          <p:nvPr/>
        </p:nvGraphicFramePr>
        <p:xfrm>
          <a:off x="361123" y="1352162"/>
          <a:ext cx="7915401" cy="261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445">
                  <a:extLst>
                    <a:ext uri="{9D8B030D-6E8A-4147-A177-3AD203B41FA5}">
                      <a16:colId xmlns:a16="http://schemas.microsoft.com/office/drawing/2014/main" val="3812184826"/>
                    </a:ext>
                  </a:extLst>
                </a:gridCol>
                <a:gridCol w="4323956">
                  <a:extLst>
                    <a:ext uri="{9D8B030D-6E8A-4147-A177-3AD203B41FA5}">
                      <a16:colId xmlns:a16="http://schemas.microsoft.com/office/drawing/2014/main" val="719866112"/>
                    </a:ext>
                  </a:extLst>
                </a:gridCol>
              </a:tblGrid>
              <a:tr h="446432"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Requisitos de política y 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Ejemplo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47080"/>
                  </a:ext>
                </a:extLst>
              </a:tr>
              <a:tr h="605436">
                <a:tc>
                  <a:txBody>
                    <a:bodyPr/>
                    <a:lstStyle/>
                    <a:p>
                      <a:r>
                        <a:rPr lang="en-US" b="1" err="1"/>
                        <a:t>Ambición</a:t>
                      </a:r>
                      <a:r>
                        <a:rPr lang="en-US" b="1"/>
                        <a:t>: </a:t>
                      </a:r>
                      <a:r>
                        <a:rPr lang="en-US" b="0" err="1"/>
                        <a:t>compromisos</a:t>
                      </a:r>
                      <a:r>
                        <a:rPr lang="en-US" b="0"/>
                        <a:t> </a:t>
                      </a:r>
                      <a:r>
                        <a:rPr lang="en-US" b="0" err="1"/>
                        <a:t>políticos</a:t>
                      </a:r>
                      <a:r>
                        <a:rPr lang="en-US" b="0"/>
                        <a:t> </a:t>
                      </a:r>
                      <a:r>
                        <a:rPr lang="en-US" b="0" err="1"/>
                        <a:t>alineados</a:t>
                      </a:r>
                      <a:r>
                        <a:rPr lang="en-US" b="0"/>
                        <a:t> para 6-10 </a:t>
                      </a:r>
                      <a:r>
                        <a:rPr lang="en-US" b="0" err="1"/>
                        <a:t>años</a:t>
                      </a:r>
                      <a:endParaRPr lang="es-MX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Política de </a:t>
                      </a:r>
                      <a:r>
                        <a:rPr lang="en-US" b="1" err="1"/>
                        <a:t>Conservación</a:t>
                      </a:r>
                      <a:r>
                        <a:rPr lang="en-US" b="1"/>
                        <a:t> para </a:t>
                      </a:r>
                      <a:r>
                        <a:rPr lang="en-US" b="1" err="1"/>
                        <a:t>expandir</a:t>
                      </a:r>
                      <a:r>
                        <a:rPr lang="en-US" b="1"/>
                        <a:t> las </a:t>
                      </a:r>
                      <a:r>
                        <a:rPr lang="en-US" b="1" err="1"/>
                        <a:t>Áreas</a:t>
                      </a:r>
                      <a:r>
                        <a:rPr lang="en-US" b="1"/>
                        <a:t> Marinas </a:t>
                      </a:r>
                      <a:r>
                        <a:rPr lang="en-US" b="1" err="1"/>
                        <a:t>Protegidas</a:t>
                      </a:r>
                      <a:r>
                        <a:rPr lang="en-US" b="1"/>
                        <a:t> al 30% para 2030</a:t>
                      </a:r>
                      <a:endParaRPr lang="es-MX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076092"/>
                  </a:ext>
                </a:extLst>
              </a:tr>
              <a:tr h="853114">
                <a:tc>
                  <a:txBody>
                    <a:bodyPr/>
                    <a:lstStyle/>
                    <a:p>
                      <a:r>
                        <a:rPr lang="en-US" b="1" err="1"/>
                        <a:t>Incentivos</a:t>
                      </a:r>
                      <a:r>
                        <a:rPr lang="en-US" b="1"/>
                        <a:t>– </a:t>
                      </a:r>
                      <a:r>
                        <a:rPr lang="en-US" b="0" err="1"/>
                        <a:t>supervisar</a:t>
                      </a:r>
                      <a:r>
                        <a:rPr lang="en-US" b="0"/>
                        <a:t> </a:t>
                      </a:r>
                      <a:r>
                        <a:rPr lang="en-US" b="0" err="1"/>
                        <a:t>los</a:t>
                      </a:r>
                      <a:r>
                        <a:rPr lang="en-US" b="0"/>
                        <a:t> </a:t>
                      </a:r>
                      <a:r>
                        <a:rPr lang="en-US" b="0" err="1"/>
                        <a:t>hitos</a:t>
                      </a:r>
                      <a:r>
                        <a:rPr lang="en-US" b="0"/>
                        <a:t> y </a:t>
                      </a:r>
                      <a:r>
                        <a:rPr lang="en-US" b="0" err="1"/>
                        <a:t>los</a:t>
                      </a:r>
                      <a:r>
                        <a:rPr lang="en-US" b="0"/>
                        <a:t> </a:t>
                      </a:r>
                      <a:r>
                        <a:rPr lang="en-US" b="0" err="1"/>
                        <a:t>indicadores</a:t>
                      </a:r>
                      <a:r>
                        <a:rPr lang="en-US" b="0"/>
                        <a:t> clave de </a:t>
                      </a:r>
                      <a:r>
                        <a:rPr lang="en-US" b="0" err="1"/>
                        <a:t>rendimiento</a:t>
                      </a:r>
                      <a:r>
                        <a:rPr lang="en-US" b="0"/>
                        <a:t> (KPI)</a:t>
                      </a:r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Si no se </a:t>
                      </a:r>
                      <a:r>
                        <a:rPr lang="en-US" b="1" err="1"/>
                        <a:t>cumplen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los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hitos</a:t>
                      </a:r>
                      <a:r>
                        <a:rPr lang="en-US" b="1"/>
                        <a:t> del </a:t>
                      </a:r>
                      <a:r>
                        <a:rPr lang="en-US" b="1" err="1"/>
                        <a:t>proyecto</a:t>
                      </a:r>
                      <a:r>
                        <a:rPr lang="en-US" b="1"/>
                        <a:t> (es </a:t>
                      </a:r>
                      <a:r>
                        <a:rPr lang="en-US" b="1" err="1"/>
                        <a:t>decir</a:t>
                      </a:r>
                      <a:r>
                        <a:rPr lang="en-US" b="1"/>
                        <a:t>, </a:t>
                      </a:r>
                      <a:r>
                        <a:rPr lang="en-US" b="1" err="1"/>
                        <a:t>el</a:t>
                      </a:r>
                      <a:r>
                        <a:rPr lang="en-US" b="1"/>
                        <a:t> Plan </a:t>
                      </a:r>
                      <a:r>
                        <a:rPr lang="en-US" b="1" err="1"/>
                        <a:t>Espacial</a:t>
                      </a:r>
                      <a:r>
                        <a:rPr lang="en-US" b="1"/>
                        <a:t> Marino </a:t>
                      </a:r>
                      <a:r>
                        <a:rPr lang="en-US" b="1" err="1"/>
                        <a:t>realizado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en</a:t>
                      </a:r>
                      <a:r>
                        <a:rPr lang="en-US" b="1"/>
                        <a:t> 5 </a:t>
                      </a:r>
                      <a:r>
                        <a:rPr lang="en-US" b="1" err="1"/>
                        <a:t>años</a:t>
                      </a:r>
                      <a:r>
                        <a:rPr lang="en-US" b="1"/>
                        <a:t>), se </a:t>
                      </a:r>
                      <a:r>
                        <a:rPr lang="en-US" b="1" err="1"/>
                        <a:t>aplica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una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multa</a:t>
                      </a:r>
                      <a:r>
                        <a:rPr lang="en-US" b="1"/>
                        <a:t> semestral de US$500K hasta que se </a:t>
                      </a:r>
                      <a:r>
                        <a:rPr lang="en-US" b="1" err="1"/>
                        <a:t>logre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el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hito</a:t>
                      </a:r>
                      <a:r>
                        <a:rPr lang="en-US" b="1"/>
                        <a:t>.</a:t>
                      </a:r>
                      <a:endParaRPr lang="es-MX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77148"/>
                  </a:ext>
                </a:extLst>
              </a:tr>
              <a:tr h="605436">
                <a:tc>
                  <a:txBody>
                    <a:bodyPr/>
                    <a:lstStyle/>
                    <a:p>
                      <a:r>
                        <a:rPr lang="en-US" b="1" err="1"/>
                        <a:t>Mecanismo</a:t>
                      </a:r>
                      <a:r>
                        <a:rPr lang="en-US" b="1"/>
                        <a:t> de </a:t>
                      </a:r>
                      <a:r>
                        <a:rPr lang="en-US" b="1" err="1"/>
                        <a:t>gobernanza</a:t>
                      </a:r>
                      <a:r>
                        <a:rPr lang="en-US" b="1"/>
                        <a:t> para la </a:t>
                      </a:r>
                      <a:r>
                        <a:rPr lang="en-US" b="1" err="1"/>
                        <a:t>asignación</a:t>
                      </a:r>
                      <a:r>
                        <a:rPr lang="en-US" b="1"/>
                        <a:t> y </a:t>
                      </a:r>
                      <a:r>
                        <a:rPr lang="en-US" b="1" err="1"/>
                        <a:t>gestión</a:t>
                      </a:r>
                      <a:r>
                        <a:rPr lang="en-US" b="1"/>
                        <a:t> de </a:t>
                      </a:r>
                      <a:r>
                        <a:rPr lang="en-US" b="1" err="1"/>
                        <a:t>ahorros</a:t>
                      </a:r>
                      <a:r>
                        <a:rPr lang="en-US" b="1"/>
                        <a:t> </a:t>
                      </a:r>
                      <a:r>
                        <a:rPr lang="en-US" b="0"/>
                        <a:t>para </a:t>
                      </a:r>
                      <a:r>
                        <a:rPr lang="en-US" b="0" err="1"/>
                        <a:t>l</a:t>
                      </a:r>
                      <a:r>
                        <a:rPr lang="en-US" err="1"/>
                        <a:t>ograr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resultados</a:t>
                      </a:r>
                      <a:r>
                        <a:rPr lang="en-US"/>
                        <a:t> de </a:t>
                      </a:r>
                      <a:r>
                        <a:rPr lang="en-US" err="1"/>
                        <a:t>sostenibilidad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err="1"/>
                        <a:t>Creación</a:t>
                      </a:r>
                      <a:r>
                        <a:rPr lang="en-US" b="1"/>
                        <a:t> del </a:t>
                      </a:r>
                      <a:r>
                        <a:rPr lang="en-US" b="1" err="1"/>
                        <a:t>Fondo</a:t>
                      </a:r>
                      <a:r>
                        <a:rPr lang="en-US" b="1"/>
                        <a:t> Ambiental y de </a:t>
                      </a:r>
                      <a:r>
                        <a:rPr lang="en-US" b="1" err="1"/>
                        <a:t>Sostenibilidad</a:t>
                      </a:r>
                      <a:r>
                        <a:rPr lang="en-US" b="1"/>
                        <a:t> de Barbados (BA-U0001) y </a:t>
                      </a:r>
                      <a:r>
                        <a:rPr lang="en-US" b="1" err="1"/>
                        <a:t>asignación</a:t>
                      </a:r>
                      <a:r>
                        <a:rPr lang="en-US" b="1"/>
                        <a:t> del 100% de </a:t>
                      </a:r>
                      <a:r>
                        <a:rPr lang="en-US" b="1" err="1"/>
                        <a:t>los</a:t>
                      </a:r>
                      <a:r>
                        <a:rPr lang="en-US" b="1"/>
                        <a:t> </a:t>
                      </a:r>
                      <a:r>
                        <a:rPr lang="en-US" b="1" err="1"/>
                        <a:t>ahorros</a:t>
                      </a:r>
                      <a:endParaRPr lang="es-MX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04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17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2393004" y="1904190"/>
            <a:ext cx="517187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625" dirty="0">
                <a:solidFill>
                  <a:prstClr val="white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3191B-44DD-A10B-972E-CFE86ECD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2;p3">
            <a:extLst>
              <a:ext uri="{FF2B5EF4-FFF2-40B4-BE49-F238E27FC236}">
                <a16:creationId xmlns:a16="http://schemas.microsoft.com/office/drawing/2014/main" id="{BF7E666B-2827-95F5-4567-286773B394D0}"/>
              </a:ext>
            </a:extLst>
          </p:cNvPr>
          <p:cNvSpPr txBox="1"/>
          <p:nvPr/>
        </p:nvSpPr>
        <p:spPr>
          <a:xfrm>
            <a:off x="228601" y="142227"/>
            <a:ext cx="9029700" cy="46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Garantías: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anose="020B0604020202020204" pitchFamily="34" charset="0"/>
              </a:rPr>
              <a:t>Instrumentos Clave para Movilizar Inversión y Habilitar Capital Privado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anose="020B0604020202020204" pitchFamily="34" charset="0"/>
              </a:rPr>
              <a:t>​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3A4A2D57-C7C5-FD58-41EC-CE7BAFCFC633}"/>
              </a:ext>
            </a:extLst>
          </p:cNvPr>
          <p:cNvSpPr txBox="1">
            <a:spLocks/>
          </p:cNvSpPr>
          <p:nvPr/>
        </p:nvSpPr>
        <p:spPr>
          <a:xfrm>
            <a:off x="447872" y="4816980"/>
            <a:ext cx="40245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EC" sz="675" b="0" i="0" u="none" strike="noStrike" kern="1200" cap="none" spc="0" normalizeH="0" baseline="0" noProof="0" smtClean="0">
                <a:ln>
                  <a:noFill/>
                </a:ln>
                <a:solidFill>
                  <a:srgbClr val="3C3B3B">
                    <a:tint val="7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C" sz="675" b="0" i="0" u="none" strike="noStrike" kern="1200" cap="none" spc="0" normalizeH="0" baseline="0" noProof="0">
              <a:ln>
                <a:noFill/>
              </a:ln>
              <a:solidFill>
                <a:srgbClr val="3C3B3B">
                  <a:tint val="75000"/>
                </a:srgbClr>
              </a:solidFill>
              <a:effectLst/>
              <a:uLnTx/>
              <a:uFillTx/>
              <a:latin typeface="Montserrat Medium" pitchFamily="2" charset="77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Conector recto 7">
            <a:extLst>
              <a:ext uri="{FF2B5EF4-FFF2-40B4-BE49-F238E27FC236}">
                <a16:creationId xmlns:a16="http://schemas.microsoft.com/office/drawing/2014/main" id="{E2D6956C-D580-C4DE-288C-28BAEDD5F753}"/>
              </a:ext>
            </a:extLst>
          </p:cNvPr>
          <p:cNvCxnSpPr>
            <a:cxnSpLocks/>
          </p:cNvCxnSpPr>
          <p:nvPr/>
        </p:nvCxnSpPr>
        <p:spPr>
          <a:xfrm flipH="1">
            <a:off x="521494" y="623416"/>
            <a:ext cx="9393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890056-22FC-902F-2768-AC9202E69C64}"/>
              </a:ext>
            </a:extLst>
          </p:cNvPr>
          <p:cNvSpPr txBox="1"/>
          <p:nvPr/>
        </p:nvSpPr>
        <p:spPr>
          <a:xfrm>
            <a:off x="421067" y="669678"/>
            <a:ext cx="8306193" cy="43088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🌎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América Latina y el Caribe enfrenta una brecha estructural de inversión para el desarrollo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Arial" panose="020B0604020202020204" pitchFamily="34" charset="0"/>
            </a:endParaRPr>
          </a:p>
          <a:p>
            <a:pPr marL="285750" marR="0" lvl="0" indent="-1727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Es necesaria la movilización a mayor escala de capital privado hacia sectores prioritarios, como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energía, vivienda, salud, saneamiento o transporte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1727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Las garantías tienen el potencial de movilizar mas financiamiento privado a escala para proyectos de inversión en desarrollo económico y social.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Arial" panose="020B0604020202020204" pitchFamily="34" charset="0"/>
            </a:endParaRPr>
          </a:p>
          <a:p>
            <a:pPr marL="11239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s-ES" sz="2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🛡️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Las garantías ayudan a superar barreras estructurales como:</a:t>
            </a:r>
          </a:p>
          <a:p>
            <a:pPr marL="285750" marR="0" lvl="0" indent="-1727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Alto riesgo (regulatorios y contractuales ) percibido por inestabilidad política,  económica y deficiencia sectorial.</a:t>
            </a:r>
          </a:p>
          <a:p>
            <a:pPr marL="285750" marR="0" lvl="0" indent="-1727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Riesgos del sector público asociado a proyectos de inversión privada.</a:t>
            </a:r>
          </a:p>
          <a:p>
            <a:pPr marL="285750" marR="0" lvl="0" indent="-1727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Riesgos de proyectos que restringen el acceso a capital/crédito.</a:t>
            </a:r>
          </a:p>
          <a:p>
            <a:pPr marL="11239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 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📈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Resultados esperados:</a:t>
            </a:r>
          </a:p>
          <a:p>
            <a:pPr marL="457200" marR="0" lvl="0" indent="-344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✅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Mayor inversión privada en sectores clave del desarrollo.</a:t>
            </a:r>
          </a:p>
          <a:p>
            <a:pPr marL="457200" marR="0" lvl="0" indent="-344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✅ Uso más eficiente de recursos públicos para lograr un mayor impacto. </a:t>
            </a:r>
          </a:p>
          <a:p>
            <a:pPr marL="457200" marR="0" lvl="0" indent="-344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✅ Acceso de los países a financiamiento en términos mas favorables (costo y plazo).</a:t>
            </a:r>
          </a:p>
        </p:txBody>
      </p:sp>
    </p:spTree>
    <p:extLst>
      <p:ext uri="{BB962C8B-B14F-4D97-AF65-F5344CB8AC3E}">
        <p14:creationId xmlns:p14="http://schemas.microsoft.com/office/powerpoint/2010/main" val="176173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8D0AA-A1F4-1468-1BB1-91764FF16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2;p3">
            <a:extLst>
              <a:ext uri="{FF2B5EF4-FFF2-40B4-BE49-F238E27FC236}">
                <a16:creationId xmlns:a16="http://schemas.microsoft.com/office/drawing/2014/main" id="{000FE605-2D05-667A-4D67-A7918A53E582}"/>
              </a:ext>
            </a:extLst>
          </p:cNvPr>
          <p:cNvSpPr txBox="1"/>
          <p:nvPr/>
        </p:nvSpPr>
        <p:spPr>
          <a:xfrm>
            <a:off x="421067" y="118048"/>
            <a:ext cx="6773401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Tipo de Garantías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FC1B55-74DC-E5BC-BB20-093E24CEA3BA}"/>
              </a:ext>
            </a:extLst>
          </p:cNvPr>
          <p:cNvSpPr/>
          <p:nvPr/>
        </p:nvSpPr>
        <p:spPr>
          <a:xfrm>
            <a:off x="1751926" y="3139703"/>
            <a:ext cx="7331384" cy="1403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1405E4-1E33-FAF9-BDC6-520E05C299D5}"/>
              </a:ext>
            </a:extLst>
          </p:cNvPr>
          <p:cNvSpPr/>
          <p:nvPr/>
        </p:nvSpPr>
        <p:spPr>
          <a:xfrm>
            <a:off x="174709" y="2606673"/>
            <a:ext cx="1137360" cy="716845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Tipo de Garantías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2DA067-7554-4414-9823-CD19A762A941}"/>
              </a:ext>
            </a:extLst>
          </p:cNvPr>
          <p:cNvSpPr/>
          <p:nvPr/>
        </p:nvSpPr>
        <p:spPr>
          <a:xfrm>
            <a:off x="1863184" y="3326384"/>
            <a:ext cx="1307975" cy="1012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Garantías en Apoyo de Reformas de Política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F4D779-F897-FD25-AFFB-4437A6932AA3}"/>
              </a:ext>
            </a:extLst>
          </p:cNvPr>
          <p:cNvSpPr/>
          <p:nvPr/>
        </p:nvSpPr>
        <p:spPr>
          <a:xfrm>
            <a:off x="1863185" y="1520718"/>
            <a:ext cx="1307975" cy="10128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Garantías de Inversión</a:t>
            </a: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EA41062D-17B7-FF3F-363B-2DAC121D391E}"/>
              </a:ext>
            </a:extLst>
          </p:cNvPr>
          <p:cNvGraphicFramePr>
            <a:graphicFrameLocks noGrp="1"/>
          </p:cNvGraphicFramePr>
          <p:nvPr/>
        </p:nvGraphicFramePr>
        <p:xfrm>
          <a:off x="3390503" y="661205"/>
          <a:ext cx="55321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4048736333"/>
                    </a:ext>
                  </a:extLst>
                </a:gridCol>
                <a:gridCol w="1642562">
                  <a:extLst>
                    <a:ext uri="{9D8B030D-6E8A-4147-A177-3AD203B41FA5}">
                      <a16:colId xmlns:a16="http://schemas.microsoft.com/office/drawing/2014/main" val="734004047"/>
                    </a:ext>
                  </a:extLst>
                </a:gridCol>
                <a:gridCol w="1268569">
                  <a:extLst>
                    <a:ext uri="{9D8B030D-6E8A-4147-A177-3AD203B41FA5}">
                      <a16:colId xmlns:a16="http://schemas.microsoft.com/office/drawing/2014/main" val="4145072348"/>
                    </a:ext>
                  </a:extLst>
                </a:gridCol>
                <a:gridCol w="1066509">
                  <a:extLst>
                    <a:ext uri="{9D8B030D-6E8A-4147-A177-3AD203B41FA5}">
                      <a16:colId xmlns:a16="http://schemas.microsoft.com/office/drawing/2014/main" val="1166597923"/>
                    </a:ext>
                  </a:extLst>
                </a:gridCol>
              </a:tblGrid>
              <a:tr h="508083">
                <a:tc>
                  <a:txBody>
                    <a:bodyPr/>
                    <a:lstStyle/>
                    <a:p>
                      <a:pPr algn="ctr"/>
                      <a:r>
                        <a:rPr lang="es-EC" sz="11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CARACTERÍSTICAS OPERATIVAS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TÉRMINOS Y CONDICIONES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OPERACIONES</a:t>
                      </a:r>
                    </a:p>
                    <a:p>
                      <a:pPr algn="ctr"/>
                      <a:r>
                        <a:rPr lang="es-EC" sz="11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2018-2024</a:t>
                      </a:r>
                      <a:endParaRPr lang="es-EC" sz="1100" baseline="30000" noProof="0">
                        <a:solidFill>
                          <a:schemeClr val="tx2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DEMANDA INDICATIVA</a:t>
                      </a:r>
                    </a:p>
                    <a:p>
                      <a:pPr algn="ctr"/>
                      <a:r>
                        <a:rPr lang="es-EC" sz="11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2025-2026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34596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E83EBB3B-6FAE-F8F7-B534-04F2D25B4618}"/>
              </a:ext>
            </a:extLst>
          </p:cNvPr>
          <p:cNvGraphicFramePr>
            <a:graphicFrameLocks noGrp="1"/>
          </p:cNvGraphicFramePr>
          <p:nvPr/>
        </p:nvGraphicFramePr>
        <p:xfrm>
          <a:off x="3390503" y="3262266"/>
          <a:ext cx="55321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4048736333"/>
                    </a:ext>
                  </a:extLst>
                </a:gridCol>
                <a:gridCol w="1643754">
                  <a:extLst>
                    <a:ext uri="{9D8B030D-6E8A-4147-A177-3AD203B41FA5}">
                      <a16:colId xmlns:a16="http://schemas.microsoft.com/office/drawing/2014/main" val="73400404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145072348"/>
                    </a:ext>
                  </a:extLst>
                </a:gridCol>
                <a:gridCol w="1063886">
                  <a:extLst>
                    <a:ext uri="{9D8B030D-6E8A-4147-A177-3AD203B41FA5}">
                      <a16:colId xmlns:a16="http://schemas.microsoft.com/office/drawing/2014/main" val="1166597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15888" indent="-112713" algn="l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</a:rPr>
                        <a:t>El BID emite la garantía tras el cumplimiento de un  Programa de Reforma de Políticas.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1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Cobertura: </a:t>
                      </a: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hasta 20 años (VPP máximo de 12.75 años).</a:t>
                      </a:r>
                    </a:p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1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Comisión: </a:t>
                      </a: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equivalente al margen de préstamo de los recursos ordinarios del BID (actualmente 80 </a:t>
                      </a:r>
                      <a:r>
                        <a:rPr lang="es-EC" sz="900" b="0" kern="1200" noProof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pbs</a:t>
                      </a: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 operaciones</a:t>
                      </a:r>
                      <a:r>
                        <a:rPr lang="es-EC" sz="900" b="0" kern="1200" baseline="300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3175" indent="0" algn="l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EC" sz="900" b="0" kern="1200" noProof="0">
                        <a:solidFill>
                          <a:schemeClr val="tx1">
                            <a:lumMod val="75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1,09 mil millones USD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 operaciones</a:t>
                      </a:r>
                    </a:p>
                    <a:p>
                      <a:pPr marL="3175" indent="0" algn="l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EC" sz="900" b="0" kern="1200" noProof="0">
                        <a:solidFill>
                          <a:schemeClr val="tx1">
                            <a:lumMod val="75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Alrededor de 800 millones USD en garantías.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34596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3C32E49A-8B37-D2DD-6FCB-0E91A2AF6AFA}"/>
              </a:ext>
            </a:extLst>
          </p:cNvPr>
          <p:cNvGraphicFramePr>
            <a:graphicFrameLocks noGrp="1"/>
          </p:cNvGraphicFramePr>
          <p:nvPr/>
        </p:nvGraphicFramePr>
        <p:xfrm>
          <a:off x="3390503" y="1447660"/>
          <a:ext cx="55321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4048736333"/>
                    </a:ext>
                  </a:extLst>
                </a:gridCol>
                <a:gridCol w="1643754">
                  <a:extLst>
                    <a:ext uri="{9D8B030D-6E8A-4147-A177-3AD203B41FA5}">
                      <a16:colId xmlns:a16="http://schemas.microsoft.com/office/drawing/2014/main" val="73400404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145072348"/>
                    </a:ext>
                  </a:extLst>
                </a:gridCol>
                <a:gridCol w="1063886">
                  <a:extLst>
                    <a:ext uri="{9D8B030D-6E8A-4147-A177-3AD203B41FA5}">
                      <a16:colId xmlns:a16="http://schemas.microsoft.com/office/drawing/2014/main" val="1166597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15888" indent="-112713" algn="l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El BID emite la garantía para reducir riesgos y viabilizar un proyecto de inversión sectorial.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Cobertura: hasta 25 años (VPP</a:t>
                      </a:r>
                      <a:r>
                        <a:rPr lang="es-EC" sz="900" b="0" kern="120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¹</a:t>
                      </a: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máximo de 15.25 años).</a:t>
                      </a:r>
                    </a:p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Comisión: equivalente al margen de préstamo de los recursos ordinarios del BID (actualmente 80 </a:t>
                      </a:r>
                      <a:r>
                        <a:rPr lang="es-EC" sz="900" b="0" kern="1200" noProof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pbs</a:t>
                      </a: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 operaciones</a:t>
                      </a:r>
                      <a:r>
                        <a:rPr lang="es-EC" sz="900" b="0" kern="1200" baseline="300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3175" indent="0" algn="l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EC" sz="900" b="0" kern="1200" noProof="0">
                        <a:solidFill>
                          <a:schemeClr val="tx2">
                            <a:lumMod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365 millones USD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 operaciones</a:t>
                      </a:r>
                    </a:p>
                    <a:p>
                      <a:pPr marL="3175" indent="0" algn="l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EC" sz="900" b="0" kern="1200" noProof="0">
                        <a:solidFill>
                          <a:schemeClr val="tx2">
                            <a:lumMod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115888" indent="-112713" algn="l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s-EC" sz="900" b="0" kern="1200" noProof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Alrededor de 700 millones USD en garantías.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34596"/>
                  </a:ext>
                </a:extLst>
              </a:tr>
            </a:tbl>
          </a:graphicData>
        </a:graphic>
      </p:graphicFrame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6BE8CC9D-53CD-A2DE-E1F9-3D70251F74F4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1312069" y="2965096"/>
            <a:ext cx="551115" cy="86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9D50BCB-7EC3-7263-E4E2-EF74E9907B6F}"/>
              </a:ext>
            </a:extLst>
          </p:cNvPr>
          <p:cNvCxnSpPr>
            <a:stCxn id="3" idx="3"/>
            <a:endCxn id="8" idx="1"/>
          </p:cNvCxnSpPr>
          <p:nvPr/>
        </p:nvCxnSpPr>
        <p:spPr>
          <a:xfrm flipV="1">
            <a:off x="1312069" y="2027123"/>
            <a:ext cx="551116" cy="9379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7">
            <a:extLst>
              <a:ext uri="{FF2B5EF4-FFF2-40B4-BE49-F238E27FC236}">
                <a16:creationId xmlns:a16="http://schemas.microsoft.com/office/drawing/2014/main" id="{7B8259DB-BDA5-7913-19EC-DAE7DFD83CC0}"/>
              </a:ext>
            </a:extLst>
          </p:cNvPr>
          <p:cNvCxnSpPr>
            <a:cxnSpLocks/>
          </p:cNvCxnSpPr>
          <p:nvPr/>
        </p:nvCxnSpPr>
        <p:spPr>
          <a:xfrm flipH="1">
            <a:off x="521494" y="623416"/>
            <a:ext cx="9393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2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21A03-1F39-B27D-D804-438B6898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E72752A-839D-F634-0D51-F139D6E9B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24663" y="1484195"/>
            <a:ext cx="361950" cy="52388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96044224-1B34-228E-4BA3-B05B0134A639}"/>
              </a:ext>
            </a:extLst>
          </p:cNvPr>
          <p:cNvSpPr txBox="1"/>
          <p:nvPr/>
        </p:nvSpPr>
        <p:spPr>
          <a:xfrm>
            <a:off x="2005237" y="1164140"/>
            <a:ext cx="59475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5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Gotham Bold" pitchFamily="2" charset="0"/>
              </a:rPr>
              <a:t>Garantías de Inversión 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71C93C0-DDF0-1E78-5F82-EFB773138244}"/>
              </a:ext>
            </a:extLst>
          </p:cNvPr>
          <p:cNvSpPr/>
          <p:nvPr/>
        </p:nvSpPr>
        <p:spPr>
          <a:xfrm>
            <a:off x="875085" y="4567804"/>
            <a:ext cx="894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CONFIDENCIAL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Uso interno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086B5A2-4F85-D3C2-AFBF-94A4714B3FBA}"/>
              </a:ext>
            </a:extLst>
          </p:cNvPr>
          <p:cNvSpPr txBox="1"/>
          <p:nvPr/>
        </p:nvSpPr>
        <p:spPr>
          <a:xfrm>
            <a:off x="875084" y="4725540"/>
            <a:ext cx="48000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Este documento contiene información confidencial en relación con una o más de las diez excepciones de la Política de Acceso a la Información y, por lo tanto, no estará disponible para las personas ajenas al Banco. Sólo estará disponible únicamente para los empleados del Banco. ​</a:t>
            </a:r>
          </a:p>
        </p:txBody>
      </p:sp>
    </p:spTree>
    <p:extLst>
      <p:ext uri="{BB962C8B-B14F-4D97-AF65-F5344CB8AC3E}">
        <p14:creationId xmlns:p14="http://schemas.microsoft.com/office/powerpoint/2010/main" val="1904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1AAA-036A-9EAC-04FA-39CA5260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719450D2-71AD-8457-8383-C7C3A24112EF}"/>
              </a:ext>
            </a:extLst>
          </p:cNvPr>
          <p:cNvSpPr txBox="1">
            <a:spLocks/>
          </p:cNvSpPr>
          <p:nvPr/>
        </p:nvSpPr>
        <p:spPr>
          <a:xfrm>
            <a:off x="447872" y="4816980"/>
            <a:ext cx="40245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EC" sz="675" b="0" i="0" u="none" strike="noStrike" kern="1200" cap="none" spc="0" normalizeH="0" baseline="0" noProof="0" smtClean="0">
                <a:ln>
                  <a:noFill/>
                </a:ln>
                <a:solidFill>
                  <a:srgbClr val="3C3B3B">
                    <a:tint val="7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C" sz="675" b="0" i="0" u="none" strike="noStrike" kern="1200" cap="none" spc="0" normalizeH="0" baseline="0" noProof="0">
              <a:ln>
                <a:noFill/>
              </a:ln>
              <a:solidFill>
                <a:srgbClr val="3C3B3B">
                  <a:tint val="75000"/>
                </a:srgbClr>
              </a:solidFill>
              <a:effectLst/>
              <a:uLnTx/>
              <a:uFillTx/>
              <a:latin typeface="Montserrat Medium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Google Shape;332;p3">
            <a:extLst>
              <a:ext uri="{FF2B5EF4-FFF2-40B4-BE49-F238E27FC236}">
                <a16:creationId xmlns:a16="http://schemas.microsoft.com/office/drawing/2014/main" id="{62FA9117-EA25-EB9C-F43B-A071FCCFAD5D}"/>
              </a:ext>
            </a:extLst>
          </p:cNvPr>
          <p:cNvSpPr txBox="1"/>
          <p:nvPr/>
        </p:nvSpPr>
        <p:spPr>
          <a:xfrm>
            <a:off x="421067" y="118048"/>
            <a:ext cx="6773401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Movilización a Escala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E0858D0-6615-A169-2455-B66BCC488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67" y="644893"/>
            <a:ext cx="858165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Las </a:t>
            </a: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Garantías de Inversión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movilizan capital privado de forma </a:t>
            </a: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directa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y </a:t>
            </a: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catalítica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 según las reglas de los </a:t>
            </a:r>
            <a:r>
              <a:rPr kumimoji="0" lang="es-EC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BMDs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</a:p>
          <a:p>
            <a:pPr marL="285750" marR="0" lvl="0" indent="-11239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1" u="none" strike="noStrike" kern="1200" cap="none" spc="0" normalizeH="0" baseline="0" noProof="0" dirty="0">
                <a:ln>
                  <a:noFill/>
                </a:ln>
                <a:solidFill>
                  <a:srgbClr val="004E70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Las Garantías de Inversión son uno de los instrumentos del BID con mayor potencial de movilización de inversión privada.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800" b="1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Movilización Directa: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34417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Las Garantías de Inversión</a:t>
            </a: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facilitan la participación directa de inversores privados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</a:p>
          <a:p>
            <a:pPr marL="34417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Por ejemplo: Garantía en la emisión de un bono, cubriendo parcialmente el riesgo del país y atrayendo compradores del bono.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800" b="1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Movilización catalítica: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34417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Las Garantías de Inversión</a:t>
            </a: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generan confianza en el mercado, atrayendo inversionistas adicionales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</a:p>
          <a:p>
            <a:pPr marL="34417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Por ejemplo: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una garantía que permite financiar un proyecto de energía renovable. A raíz de ese caso exitoso, otros desarrolladores deciden replicar el modelo y financiar proyectos similares en el mismo país sin usar garantía.</a:t>
            </a:r>
          </a:p>
          <a:p>
            <a:pPr marL="1714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800" b="1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Racionalidad:</a:t>
            </a:r>
          </a:p>
          <a:p>
            <a:pPr marL="34417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Mitigan riesgos, fomentan competencia y facilitan el acceso a financiamiento privado en mejores condiciones.</a:t>
            </a:r>
          </a:p>
          <a:p>
            <a:pPr marL="34417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Favorecen incremento de inversiones en sectores clave.</a:t>
            </a:r>
          </a:p>
        </p:txBody>
      </p:sp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2D9A15F4-5AF3-B0F4-4EA8-107E629ED3CC}"/>
              </a:ext>
            </a:extLst>
          </p:cNvPr>
          <p:cNvCxnSpPr>
            <a:cxnSpLocks/>
          </p:cNvCxnSpPr>
          <p:nvPr/>
        </p:nvCxnSpPr>
        <p:spPr>
          <a:xfrm flipH="1">
            <a:off x="521494" y="601716"/>
            <a:ext cx="9393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7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03BBDA-3847-E7E6-E04F-4D8F8B56E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575" t="2385" b="1"/>
          <a:stretch/>
        </p:blipFill>
        <p:spPr>
          <a:xfrm>
            <a:off x="5919323" y="0"/>
            <a:ext cx="3224677" cy="2105395"/>
          </a:xfrm>
          <a:prstGeom prst="flowChartOffpageConnector">
            <a:avLst/>
          </a:prstGeom>
        </p:spPr>
      </p:pic>
      <p:sp>
        <p:nvSpPr>
          <p:cNvPr id="15" name="Google Shape;332;p3">
            <a:extLst>
              <a:ext uri="{FF2B5EF4-FFF2-40B4-BE49-F238E27FC236}">
                <a16:creationId xmlns:a16="http://schemas.microsoft.com/office/drawing/2014/main" id="{85BF563A-45C0-4094-1642-CAC477DF2664}"/>
              </a:ext>
            </a:extLst>
          </p:cNvPr>
          <p:cNvSpPr txBox="1"/>
          <p:nvPr/>
        </p:nvSpPr>
        <p:spPr>
          <a:xfrm>
            <a:off x="421068" y="118047"/>
            <a:ext cx="5235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EC-U0001: </a:t>
            </a: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Financiamiento Vivienda Social en Ecuador (2018)</a:t>
            </a:r>
            <a:endParaRPr kumimoji="0" lang="es-EC" sz="2400" b="1" i="0" u="none" strike="noStrike" kern="1200" cap="none" spc="0" normalizeH="0" baseline="0" noProof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  <a:sym typeface="Roboto"/>
            </a:endParaRPr>
          </a:p>
        </p:txBody>
      </p:sp>
      <p:cxnSp>
        <p:nvCxnSpPr>
          <p:cNvPr id="16" name="Conector recto 7">
            <a:extLst>
              <a:ext uri="{FF2B5EF4-FFF2-40B4-BE49-F238E27FC236}">
                <a16:creationId xmlns:a16="http://schemas.microsoft.com/office/drawing/2014/main" id="{240AB602-AB11-B37E-F8FE-B25483828383}"/>
              </a:ext>
            </a:extLst>
          </p:cNvPr>
          <p:cNvCxnSpPr>
            <a:cxnSpLocks/>
          </p:cNvCxnSpPr>
          <p:nvPr/>
        </p:nvCxnSpPr>
        <p:spPr>
          <a:xfrm flipH="1">
            <a:off x="521494" y="861309"/>
            <a:ext cx="9393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>
            <a:extLst>
              <a:ext uri="{FF2B5EF4-FFF2-40B4-BE49-F238E27FC236}">
                <a16:creationId xmlns:a16="http://schemas.microsoft.com/office/drawing/2014/main" id="{93CB856F-6A5F-688D-855D-0372707E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67" y="1199393"/>
            <a:ext cx="5441613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Estructura de la Garantía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El 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BID otorgó una garantía de inversión de USD 300 millones para respaldar un bono social soberano de USD 400 millones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emitido por el Gobierno de Ecuador.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7C1E75E-DBD1-AA02-5F78-3E309E02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47" y="2328281"/>
            <a:ext cx="54154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272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Los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fondos del bono se canalizaron a un fideicomiso público que los uso para comprar hipotecas mediante un esquema de titularización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lo que permitió a los bancos participantes seguir dando nuevos créditos a familias de bajos y medianos ingresos.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9661F-37C4-F5EF-9290-5D343C9081BB}"/>
              </a:ext>
            </a:extLst>
          </p:cNvPr>
          <p:cNvSpPr txBox="1"/>
          <p:nvPr/>
        </p:nvSpPr>
        <p:spPr>
          <a:xfrm>
            <a:off x="521494" y="3596879"/>
            <a:ext cx="4438433" cy="127694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Efecto de la Garantía BID: Movilización de recursos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9AD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115570" marR="0" lvl="0" indent="-1155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Directa: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USD 100 millones del bono.</a:t>
            </a:r>
          </a:p>
          <a:p>
            <a:pPr marL="115570" marR="0" lvl="0" indent="-1155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Catalítica: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USD 600 millones en hipotecas nuevas gracias a la titularización.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endParaRPr kumimoji="0" lang="es-ES" sz="4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713" algn="l"/>
              </a:tabLst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→ </a:t>
            </a:r>
            <a:r>
              <a:rPr kumimoji="0" lang="es-ES" sz="1200" b="1" i="1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Total movilizado: USD 700 millones.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958F80-FA23-9F5C-F788-308A156775EB}"/>
              </a:ext>
            </a:extLst>
          </p:cNvPr>
          <p:cNvSpPr txBox="1"/>
          <p:nvPr/>
        </p:nvSpPr>
        <p:spPr>
          <a:xfrm>
            <a:off x="6022496" y="2284783"/>
            <a:ext cx="3018329" cy="2315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Impacto (a abril de 2025)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12.225 familias accedieron 	a una vivienda social.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USD 846,8 millones en 	créditos generados hasta 	la fecha.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49 % mujeres 	beneficiadas.</a:t>
            </a:r>
          </a:p>
        </p:txBody>
      </p:sp>
    </p:spTree>
    <p:extLst>
      <p:ext uri="{BB962C8B-B14F-4D97-AF65-F5344CB8AC3E}">
        <p14:creationId xmlns:p14="http://schemas.microsoft.com/office/powerpoint/2010/main" val="390904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F58A8-C9CA-A3BF-48D2-F5CECA71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2;p3">
            <a:extLst>
              <a:ext uri="{FF2B5EF4-FFF2-40B4-BE49-F238E27FC236}">
                <a16:creationId xmlns:a16="http://schemas.microsoft.com/office/drawing/2014/main" id="{D68C2FDD-F992-6DE3-6F77-23FA98970B72}"/>
              </a:ext>
            </a:extLst>
          </p:cNvPr>
          <p:cNvSpPr txBox="1"/>
          <p:nvPr/>
        </p:nvSpPr>
        <p:spPr>
          <a:xfrm>
            <a:off x="169795" y="151261"/>
            <a:ext cx="5750481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Roboto"/>
              </a:rPr>
              <a:t>EC-U0003 y BL-U0001: 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Roboto"/>
              </a:rPr>
              <a:t>Apoyo a la compra de vacunas para el COVID19 (</a:t>
            </a:r>
            <a:r>
              <a:rPr kumimoji="0" lang="es-AR" sz="18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Roboto"/>
              </a:rPr>
              <a:t>2021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Roboto"/>
              </a:rPr>
              <a:t>)</a:t>
            </a:r>
          </a:p>
        </p:txBody>
      </p:sp>
      <p:cxnSp>
        <p:nvCxnSpPr>
          <p:cNvPr id="16" name="Conector recto 7">
            <a:extLst>
              <a:ext uri="{FF2B5EF4-FFF2-40B4-BE49-F238E27FC236}">
                <a16:creationId xmlns:a16="http://schemas.microsoft.com/office/drawing/2014/main" id="{4146FB67-E712-DD68-6913-1C7329412FA8}"/>
              </a:ext>
            </a:extLst>
          </p:cNvPr>
          <p:cNvCxnSpPr>
            <a:cxnSpLocks/>
          </p:cNvCxnSpPr>
          <p:nvPr/>
        </p:nvCxnSpPr>
        <p:spPr>
          <a:xfrm flipH="1">
            <a:off x="521494" y="935049"/>
            <a:ext cx="9393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>
            <a:extLst>
              <a:ext uri="{FF2B5EF4-FFF2-40B4-BE49-F238E27FC236}">
                <a16:creationId xmlns:a16="http://schemas.microsoft.com/office/drawing/2014/main" id="{B7316163-4A00-5803-BF83-7C0EED7D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5" y="939718"/>
            <a:ext cx="5235265" cy="307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Estructura de la Garantía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Ecuador participó en COVAX, un mecanismo global liderado por GAVI, la Alianza para las Vacunas, que busca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asegurar acceso equitativo a vacunas COVID-19; Para acceder a COVAX, Ecuador debía garantizar pagos por USD 63,2 millones.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Como el país no cumplía con los requisitos mínimos de calificación crediticia soberana exigidos por COVAX, el BID emitió una garantía por ese monto a favor de GAVI para que el país accediese a las vacunas que proveía COVAX.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 aprobó una operación similar para Belice (BL-U0001) en 2021 por US$ 2,1 millones.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C280E-D24E-C7FC-EDA0-9016E3A36BDA}"/>
              </a:ext>
            </a:extLst>
          </p:cNvPr>
          <p:cNvSpPr txBox="1"/>
          <p:nvPr/>
        </p:nvSpPr>
        <p:spPr>
          <a:xfrm>
            <a:off x="521493" y="3988559"/>
            <a:ext cx="4891015" cy="8002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Efecto de la Garantía BID: Acceso a compras de bienes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9AD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Acceso asegurado y costo eficiente a vacunas: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USD 63,2 millones en vacunas gracias a la garantía BID.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E31A3D-29EC-C77B-C2FB-361B1BEC0447}"/>
              </a:ext>
            </a:extLst>
          </p:cNvPr>
          <p:cNvSpPr txBox="1"/>
          <p:nvPr/>
        </p:nvSpPr>
        <p:spPr>
          <a:xfrm>
            <a:off x="6022496" y="2284783"/>
            <a:ext cx="3018329" cy="25198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Impacto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Acceso rápido y eficiente a 	vacunas durante COVID-19.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Acceso asegurado a 	4.469.850 dosis, 	destinadas a inmunizar a 3,5 	millones de personas, 	priorizando personal de 	salud, adultos mayores y 	trabajadores esenciales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CuadroTexto 22">
            <a:extLst>
              <a:ext uri="{FF2B5EF4-FFF2-40B4-BE49-F238E27FC236}">
                <a16:creationId xmlns:a16="http://schemas.microsoft.com/office/drawing/2014/main" id="{1C787B8E-66E7-46F8-33CE-BB00F1CEF8FA}"/>
              </a:ext>
            </a:extLst>
          </p:cNvPr>
          <p:cNvSpPr txBox="1"/>
          <p:nvPr/>
        </p:nvSpPr>
        <p:spPr>
          <a:xfrm>
            <a:off x="521494" y="4914777"/>
            <a:ext cx="3652708" cy="21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800" b="0" i="0" u="none" strike="noStrike" kern="1200" cap="none" spc="0" normalizeH="0" baseline="3000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</a:t>
            </a:r>
            <a:r>
              <a:rPr kumimoji="0" lang="es-EC" sz="8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GAVI – Global Alliance for Vaccines and Immunization </a:t>
            </a:r>
          </a:p>
        </p:txBody>
      </p:sp>
      <p:pic>
        <p:nvPicPr>
          <p:cNvPr id="1026" name="Picture 2" descr="Ecuador receives its first COVID-19 vaccines through the COVAX Facility -  PAHO/WHO | Pan American Health Organization">
            <a:extLst>
              <a:ext uri="{FF2B5EF4-FFF2-40B4-BE49-F238E27FC236}">
                <a16:creationId xmlns:a16="http://schemas.microsoft.com/office/drawing/2014/main" id="{01486E21-27AE-9340-B01A-9EAD9FCBE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/>
          <a:stretch>
            <a:fillRect/>
          </a:stretch>
        </p:blipFill>
        <p:spPr bwMode="auto">
          <a:xfrm>
            <a:off x="5919323" y="0"/>
            <a:ext cx="3224677" cy="2105395"/>
          </a:xfrm>
          <a:prstGeom prst="flowChartOffpage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B514-9778-E525-98A8-7C71FB846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8C07E-7B6E-E574-F487-B929D6CB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323" y="1"/>
            <a:ext cx="3224677" cy="2105394"/>
          </a:xfrm>
          <a:prstGeom prst="flowChartOffpageConnector">
            <a:avLst/>
          </a:prstGeom>
        </p:spPr>
      </p:pic>
      <p:sp>
        <p:nvSpPr>
          <p:cNvPr id="15" name="Google Shape;332;p3">
            <a:extLst>
              <a:ext uri="{FF2B5EF4-FFF2-40B4-BE49-F238E27FC236}">
                <a16:creationId xmlns:a16="http://schemas.microsoft.com/office/drawing/2014/main" id="{960A40C5-76FD-0907-4CEC-6AD64D245431}"/>
              </a:ext>
            </a:extLst>
          </p:cNvPr>
          <p:cNvSpPr txBox="1"/>
          <p:nvPr/>
        </p:nvSpPr>
        <p:spPr>
          <a:xfrm>
            <a:off x="421068" y="118047"/>
            <a:ext cx="523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EC-U0006: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  <a:sym typeface="Roboto"/>
              </a:rPr>
              <a:t>Garantía de Crédito para Proyectos de Energía Renovable No Convencional en Ecuador (2025)</a:t>
            </a:r>
          </a:p>
        </p:txBody>
      </p:sp>
      <p:cxnSp>
        <p:nvCxnSpPr>
          <p:cNvPr id="16" name="Conector recto 7">
            <a:extLst>
              <a:ext uri="{FF2B5EF4-FFF2-40B4-BE49-F238E27FC236}">
                <a16:creationId xmlns:a16="http://schemas.microsoft.com/office/drawing/2014/main" id="{96F6D3E0-03FC-5354-5DDA-BCA108A8D3D3}"/>
              </a:ext>
            </a:extLst>
          </p:cNvPr>
          <p:cNvCxnSpPr>
            <a:cxnSpLocks/>
          </p:cNvCxnSpPr>
          <p:nvPr/>
        </p:nvCxnSpPr>
        <p:spPr>
          <a:xfrm flipH="1">
            <a:off x="521494" y="1205219"/>
            <a:ext cx="9393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088B5FE1-527B-3619-BD27-2741208D5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67" y="1248658"/>
            <a:ext cx="549825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Estructura de la Garantía</a:t>
            </a:r>
          </a:p>
          <a:p>
            <a:pPr marL="17272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El BID está procesando una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garantía de inversión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(prevista para consideración del Directorio en junio 2025).</a:t>
            </a:r>
          </a:p>
          <a:p>
            <a:pPr marL="17272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 Garantía es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por USD 77 millones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para respaldar los pagos asumidos por la República derivados de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Contratos de Compra de Energía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entre distribuidoras publicas y generadores privados.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8163C4-A949-CE24-6257-86D03500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92" y="2624131"/>
            <a:ext cx="54269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2720" marR="0" lvl="0" indent="-1727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 garantía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cubre hasta cinco meses de pagos atrasados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a los generadores si las distribuidoras públicas no pagan y el gobierno no puede asumir el pago.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→ 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Esto </a:t>
            </a:r>
            <a:r>
              <a:rPr kumimoji="0" lang="es-ES" sz="1200" b="1" i="1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reduce el riesgo de impago y facilita el acceso a financiamiento privado.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6247A-78D1-24F3-0ADE-673AD7B96B41}"/>
              </a:ext>
            </a:extLst>
          </p:cNvPr>
          <p:cNvSpPr txBox="1"/>
          <p:nvPr/>
        </p:nvSpPr>
        <p:spPr>
          <a:xfrm>
            <a:off x="521494" y="3675578"/>
            <a:ext cx="5185128" cy="11407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Efecto de la Garantía BID: Movilización de recursos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9AD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115570" marR="0" lvl="0" indent="-1155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garantía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espera movilizar hasta USD 1.000 millones en inversión privada.</a:t>
            </a:r>
          </a:p>
          <a:p>
            <a:pPr marL="115570" marR="0" lvl="0" indent="-1155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Por primera vez,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Ecuador atraerá financiamiento internacional a gran escala para energías renovables.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158CC-BB7F-3C6E-6810-F50A0B194A62}"/>
              </a:ext>
            </a:extLst>
          </p:cNvPr>
          <p:cNvSpPr txBox="1"/>
          <p:nvPr/>
        </p:nvSpPr>
        <p:spPr>
          <a:xfrm>
            <a:off x="6052840" y="2300967"/>
            <a:ext cx="2957641" cy="2196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9AD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Impacto Esperado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Incremento de 827 MW de 	capacidad instalada en 	Energías Renovables No 	Convencionales.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endParaRPr kumimoji="0" lang="es-ES" sz="400" b="0" i="0" u="none" strike="noStrike" kern="1200" cap="none" spc="0" normalizeH="0" baseline="0" noProof="0">
              <a:ln>
                <a:noFill/>
              </a:ln>
              <a:solidFill>
                <a:srgbClr val="3C3B3B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Mayor diversificación de la 	matriz energética.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3C3B3B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Mejor acceso a energía más 	limpia y confiable.</a:t>
            </a:r>
          </a:p>
        </p:txBody>
      </p:sp>
    </p:spTree>
    <p:extLst>
      <p:ext uri="{BB962C8B-B14F-4D97-AF65-F5344CB8AC3E}">
        <p14:creationId xmlns:p14="http://schemas.microsoft.com/office/powerpoint/2010/main" val="264497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6992-DF2D-38CE-F74A-20052902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E9B92B9-5D3F-C4CD-57FE-00E91FF5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24663" y="1484195"/>
            <a:ext cx="361950" cy="52388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E66DF6BC-8FB4-2CF9-8C62-3011F5867D2E}"/>
              </a:ext>
            </a:extLst>
          </p:cNvPr>
          <p:cNvSpPr txBox="1"/>
          <p:nvPr/>
        </p:nvSpPr>
        <p:spPr>
          <a:xfrm>
            <a:off x="2005237" y="1164140"/>
            <a:ext cx="59475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50" b="1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ontserrat" pitchFamily="2" charset="77"/>
                <a:ea typeface="+mn-ea"/>
                <a:cs typeface="Gotham Bold" pitchFamily="2" charset="0"/>
              </a:rPr>
              <a:t>Garantías a </a:t>
            </a:r>
            <a:r>
              <a:rPr lang="es-EC" sz="4050" b="1" dirty="0">
                <a:solidFill>
                  <a:srgbClr val="3C3B3B"/>
                </a:solidFill>
                <a:latin typeface="Montserrat" pitchFamily="2" charset="77"/>
                <a:cs typeface="Gotham Bold" pitchFamily="2" charset="0"/>
              </a:rPr>
              <a:t>Apoyo de Reformas de </a:t>
            </a:r>
            <a:r>
              <a:rPr lang="es-EC" sz="4050" b="1" dirty="0" err="1">
                <a:solidFill>
                  <a:srgbClr val="3C3B3B"/>
                </a:solidFill>
                <a:latin typeface="Montserrat" pitchFamily="2" charset="77"/>
                <a:cs typeface="Gotham Bold" pitchFamily="2" charset="0"/>
              </a:rPr>
              <a:t>Politica</a:t>
            </a:r>
            <a:endParaRPr kumimoji="0" lang="es-EC" sz="2800" b="0" i="0" u="none" strike="noStrike" kern="1200" cap="none" spc="0" normalizeH="0" baseline="0" noProof="0" dirty="0">
              <a:ln>
                <a:noFill/>
              </a:ln>
              <a:solidFill>
                <a:srgbClr val="0299DE"/>
              </a:solidFill>
              <a:effectLst/>
              <a:uLnTx/>
              <a:uFillTx/>
              <a:latin typeface="Montserrat" pitchFamily="2" charset="77"/>
              <a:ea typeface="+mn-ea"/>
              <a:cs typeface="Gotham Bold" pitchFamily="2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7AB6353-AFDD-598E-1D5C-8832842B24EE}"/>
              </a:ext>
            </a:extLst>
          </p:cNvPr>
          <p:cNvSpPr/>
          <p:nvPr/>
        </p:nvSpPr>
        <p:spPr>
          <a:xfrm>
            <a:off x="875085" y="4567804"/>
            <a:ext cx="894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CONFIDENCIAL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Uso interno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603544E-035B-F4E7-DB52-C60E05139FFE}"/>
              </a:ext>
            </a:extLst>
          </p:cNvPr>
          <p:cNvSpPr txBox="1"/>
          <p:nvPr/>
        </p:nvSpPr>
        <p:spPr>
          <a:xfrm>
            <a:off x="875084" y="4725540"/>
            <a:ext cx="48000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Este documento contiene información confidencial en relación con una o más de las diez excepciones de la Política de Acceso a la Información y, por lo tanto, no estará disponible para las personas ajenas al Banco. Sólo estará disponible únicamente para los empleados del Banco. ​</a:t>
            </a:r>
          </a:p>
        </p:txBody>
      </p:sp>
    </p:spTree>
    <p:extLst>
      <p:ext uri="{BB962C8B-B14F-4D97-AF65-F5344CB8AC3E}">
        <p14:creationId xmlns:p14="http://schemas.microsoft.com/office/powerpoint/2010/main" val="2353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oloresBID2023">
      <a:dk1>
        <a:srgbClr val="3C3B3B"/>
      </a:dk1>
      <a:lt1>
        <a:srgbClr val="FFFFFF"/>
      </a:lt1>
      <a:dk2>
        <a:srgbClr val="004E70"/>
      </a:dk2>
      <a:lt2>
        <a:srgbClr val="009ADE"/>
      </a:lt2>
      <a:accent1>
        <a:srgbClr val="004D70"/>
      </a:accent1>
      <a:accent2>
        <a:srgbClr val="0299DE"/>
      </a:accent2>
      <a:accent3>
        <a:srgbClr val="8CBA37"/>
      </a:accent3>
      <a:accent4>
        <a:srgbClr val="308044"/>
      </a:accent4>
      <a:accent5>
        <a:srgbClr val="FED900"/>
      </a:accent5>
      <a:accent6>
        <a:srgbClr val="7F7F7E"/>
      </a:accent6>
      <a:hlink>
        <a:srgbClr val="94B4C3"/>
      </a:hlink>
      <a:folHlink>
        <a:srgbClr val="ACCDB3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7DB64C6CB4B479D6B0DBCB1D7BCEE" ma:contentTypeVersion="4" ma:contentTypeDescription="Create a new document." ma:contentTypeScope="" ma:versionID="3c5c12c4976311a0d46ade1b9882b5d3">
  <xsd:schema xmlns:xsd="http://www.w3.org/2001/XMLSchema" xmlns:xs="http://www.w3.org/2001/XMLSchema" xmlns:p="http://schemas.microsoft.com/office/2006/metadata/properties" xmlns:ns2="5335d008-c053-4243-9042-b22749265135" targetNamespace="http://schemas.microsoft.com/office/2006/metadata/properties" ma:root="true" ma:fieldsID="3c03852e67d5453f262f35753c41c32b" ns2:_="">
    <xsd:import namespace="5335d008-c053-4243-9042-b227492651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5d008-c053-4243-9042-b22749265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670DDD-5116-422E-8DC8-0C3BD375AB8D}">
  <ds:schemaRefs>
    <ds:schemaRef ds:uri="5335d008-c053-4243-9042-b227492651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2BCD9E-2F2A-4EDE-9691-0292CCE70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FF732-502A-4C6B-AFB7-D97D5B8D24E9}">
  <ds:schemaRefs>
    <ds:schemaRef ds:uri="5335d008-c053-4243-9042-b227492651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1894</Words>
  <Application>Microsoft Office PowerPoint</Application>
  <PresentationFormat>On-screen Show (16:9)</PresentationFormat>
  <Paragraphs>244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Gotham</vt:lpstr>
      <vt:lpstr>Gotham Black</vt:lpstr>
      <vt:lpstr>Montserrat</vt:lpstr>
      <vt:lpstr>Montserrat ExtraBold</vt:lpstr>
      <vt:lpstr>Montserrat Medium</vt:lpstr>
      <vt:lpstr>Montserrat SemiBold</vt:lpstr>
      <vt:lpstr>Wingdings</vt:lpstr>
      <vt:lpstr>1_Office Theme</vt:lpstr>
      <vt:lpstr>Office Theme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nialvarez</dc:creator>
  <cp:lastModifiedBy>Schneider Talavera, Christian</cp:lastModifiedBy>
  <cp:revision>6</cp:revision>
  <cp:lastPrinted>2024-10-01T15:50:20Z</cp:lastPrinted>
  <dcterms:created xsi:type="dcterms:W3CDTF">2015-01-06T18:54:59Z</dcterms:created>
  <dcterms:modified xsi:type="dcterms:W3CDTF">2025-09-26T10:17:23Z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0x010100F5C7DB64C6CB4B479D6B0DBCB1D7BCEE</vt:lpwstr>
  </property>
</Properties>
</file>