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2" r:id="rId5"/>
    <p:sldId id="264" r:id="rId6"/>
    <p:sldId id="265" r:id="rId7"/>
    <p:sldId id="267" r:id="rId8"/>
    <p:sldId id="266" r:id="rId9"/>
    <p:sldId id="270" r:id="rId10"/>
    <p:sldId id="271" r:id="rId11"/>
    <p:sldId id="268" r:id="rId12"/>
    <p:sldId id="269" r:id="rId13"/>
    <p:sldId id="263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B4E"/>
    <a:srgbClr val="0D1B2A"/>
    <a:srgbClr val="00A6E2"/>
    <a:srgbClr val="004D7C"/>
    <a:srgbClr val="F47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8F20CA-0592-4808-B466-4323321100E9}" v="75" dt="2025-09-25T15:48:52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ARES, FRANCISCO" userId="2d3d2138-e08f-42da-9fe5-9078ac0c1ad4" providerId="ADAL" clId="{818F20CA-0592-4808-B466-4323321100E9}"/>
    <pc:docChg chg="addSld delSld">
      <pc:chgData name="OLIVARES, FRANCISCO" userId="2d3d2138-e08f-42da-9fe5-9078ac0c1ad4" providerId="ADAL" clId="{818F20CA-0592-4808-B466-4323321100E9}" dt="2025-09-25T15:50:53.182" v="1" actId="2696"/>
      <pc:docMkLst>
        <pc:docMk/>
      </pc:docMkLst>
      <pc:sldChg chg="new del">
        <pc:chgData name="OLIVARES, FRANCISCO" userId="2d3d2138-e08f-42da-9fe5-9078ac0c1ad4" providerId="ADAL" clId="{818F20CA-0592-4808-B466-4323321100E9}" dt="2025-09-25T15:50:53.182" v="1" actId="2696"/>
        <pc:sldMkLst>
          <pc:docMk/>
          <pc:sldMk cId="2938958397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DC37982-656B-4418-BFFA-F61D88F3DFF5}" type="datetimeFigureOut">
              <a:rPr lang="es-VE" smtClean="0"/>
              <a:t>25/09/2025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9CC00A1-6020-4B93-A921-A370DD16E36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417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C00A1-6020-4B93-A921-A370DD16E360}" type="slidenum">
              <a:rPr lang="es-VE" smtClean="0"/>
              <a:t>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4156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7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0" y="763928"/>
            <a:ext cx="1399179" cy="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37164" y="1225684"/>
            <a:ext cx="7488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El Rol de CAF en el Desarrollo de los Sistemas de Garantías</a:t>
            </a:r>
            <a:endParaRPr lang="es-ES" sz="30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37164" y="3693325"/>
            <a:ext cx="543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Francisco Olivares</a:t>
            </a:r>
          </a:p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Ejecutivo Senior – Desarrollo Financiero</a:t>
            </a:r>
          </a:p>
        </p:txBody>
      </p:sp>
    </p:spTree>
    <p:extLst>
      <p:ext uri="{BB962C8B-B14F-4D97-AF65-F5344CB8AC3E}">
        <p14:creationId xmlns:p14="http://schemas.microsoft.com/office/powerpoint/2010/main" val="35049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9FCDD-E074-E6C2-C68E-E7E0F154A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2617640-0AAD-0FAE-F839-095FCDFADCE8}"/>
              </a:ext>
            </a:extLst>
          </p:cNvPr>
          <p:cNvSpPr txBox="1"/>
          <p:nvPr/>
        </p:nvSpPr>
        <p:spPr>
          <a:xfrm>
            <a:off x="1612023" y="1104407"/>
            <a:ext cx="629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Visión de CAF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627C9F-2009-17C5-BCF1-89FAD045ACF7}"/>
              </a:ext>
            </a:extLst>
          </p:cNvPr>
          <p:cNvSpPr txBox="1"/>
          <p:nvPr/>
        </p:nvSpPr>
        <p:spPr>
          <a:xfrm>
            <a:off x="1256123" y="2570033"/>
            <a:ext cx="9488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Montserrat SemiBold" panose="00000700000000000000" pitchFamily="2" charset="0"/>
                <a:cs typeface="Archivo SemiBold" pitchFamily="2" charset="0"/>
              </a:rPr>
              <a:t>Garantías Multinacionales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Montserrat SemiBold" panose="00000700000000000000" pitchFamily="2" charset="0"/>
                <a:cs typeface="Archivo SemiBold" pitchFamily="2" charset="0"/>
              </a:rPr>
              <a:t>Garantías para sostenibilidad (bonos temáticos, naturaleza)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Montserrat SemiBold" panose="00000700000000000000" pitchFamily="2" charset="0"/>
                <a:cs typeface="Archivo SemiBold" pitchFamily="2" charset="0"/>
              </a:rPr>
              <a:t>Garantías para emisión de titulos valores por parte de Pymes</a:t>
            </a:r>
          </a:p>
        </p:txBody>
      </p:sp>
    </p:spTree>
    <p:extLst>
      <p:ext uri="{BB962C8B-B14F-4D97-AF65-F5344CB8AC3E}">
        <p14:creationId xmlns:p14="http://schemas.microsoft.com/office/powerpoint/2010/main" val="290906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E6EED-4570-AE70-17F7-6B26DE4F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2210F8-09FB-9CCD-3874-530B8C4673B2}"/>
              </a:ext>
            </a:extLst>
          </p:cNvPr>
          <p:cNvSpPr txBox="1"/>
          <p:nvPr/>
        </p:nvSpPr>
        <p:spPr>
          <a:xfrm>
            <a:off x="2480572" y="2446603"/>
            <a:ext cx="8357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¿Cuál es el papel de los organismos multilaterales en la reconfiguración de instrumentos de garantía?</a:t>
            </a:r>
          </a:p>
        </p:txBody>
      </p:sp>
    </p:spTree>
    <p:extLst>
      <p:ext uri="{BB962C8B-B14F-4D97-AF65-F5344CB8AC3E}">
        <p14:creationId xmlns:p14="http://schemas.microsoft.com/office/powerpoint/2010/main" val="406353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F8C38-BF6B-55BC-A842-8659F2F8C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FCFB79A-CF52-0746-0CA9-A274DCE81271}"/>
              </a:ext>
            </a:extLst>
          </p:cNvPr>
          <p:cNvSpPr txBox="1"/>
          <p:nvPr/>
        </p:nvSpPr>
        <p:spPr>
          <a:xfrm>
            <a:off x="1590758" y="732267"/>
            <a:ext cx="629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Rol de CAF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EA2AE2-F0ED-D91E-FB3C-5A32EEBB9518}"/>
              </a:ext>
            </a:extLst>
          </p:cNvPr>
          <p:cNvSpPr txBox="1"/>
          <p:nvPr/>
        </p:nvSpPr>
        <p:spPr>
          <a:xfrm>
            <a:off x="1335576" y="1866401"/>
            <a:ext cx="5444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latin typeface="Montserrat SemiBold" panose="00000700000000000000" pitchFamily="2" charset="0"/>
                <a:cs typeface="Archivo SemiBold" pitchFamily="2" charset="0"/>
              </a:rPr>
              <a:t>Instrumentos financieros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61C4D8-7464-A0AF-F7EA-2F6973FF1130}"/>
              </a:ext>
            </a:extLst>
          </p:cNvPr>
          <p:cNvSpPr txBox="1"/>
          <p:nvPr/>
        </p:nvSpPr>
        <p:spPr>
          <a:xfrm>
            <a:off x="1041458" y="2349351"/>
            <a:ext cx="54444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Montserrat SemiBold" panose="00000700000000000000" pitchFamily="2" charset="0"/>
                <a:cs typeface="Archivo SemiBold" pitchFamily="2" charset="0"/>
              </a:rPr>
              <a:t>Contragarantizar / Reafianzar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Montserrat SemiBold" panose="00000700000000000000" pitchFamily="2" charset="0"/>
                <a:cs typeface="Archivo SemiBold" pitchFamily="2" charset="0"/>
              </a:rPr>
              <a:t>Garantías a emisiones de bonos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Montserrat SemiBold" panose="00000700000000000000" pitchFamily="2" charset="0"/>
                <a:cs typeface="Archivo SemiBold" pitchFamily="2" charset="0"/>
              </a:rPr>
              <a:t>Garantías de primera y segunda pérdida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Montserrat SemiBold" panose="00000700000000000000" pitchFamily="2" charset="0"/>
                <a:cs typeface="Archivo SemiBold" pitchFamily="2" charset="0"/>
              </a:rPr>
              <a:t>Inversiones de equity en fondos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Montserrat SemiBold" panose="00000700000000000000" pitchFamily="2" charset="0"/>
                <a:cs typeface="Archivo SemiBold" pitchFamily="2" charset="0"/>
              </a:rPr>
              <a:t>Soberanos: capitalizar sistemas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Montserrat SemiBold" panose="00000700000000000000" pitchFamily="2" charset="0"/>
                <a:cs typeface="Archivo SemiBold" pitchFamily="2" charset="0"/>
              </a:rPr>
              <a:t>Complementar a los sistemas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Montserrat SemiBold" panose="00000700000000000000" pitchFamily="2" charset="0"/>
                <a:cs typeface="Archivo SemiBold" pitchFamily="2" charset="0"/>
              </a:rPr>
              <a:t>Compartir riesgo con los fondos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0A65C-C9D1-BDA6-0E2A-38FC3CACB3E5}"/>
              </a:ext>
            </a:extLst>
          </p:cNvPr>
          <p:cNvSpPr txBox="1"/>
          <p:nvPr/>
        </p:nvSpPr>
        <p:spPr>
          <a:xfrm>
            <a:off x="6965090" y="1866401"/>
            <a:ext cx="508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latin typeface="Montserrat SemiBold" panose="00000700000000000000" pitchFamily="2" charset="0"/>
                <a:cs typeface="Archivo SemiBold" pitchFamily="2" charset="0"/>
              </a:rPr>
              <a:t>Recursos no reembolsables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1B3756-3442-39FD-B458-CF038D5B9A69}"/>
              </a:ext>
            </a:extLst>
          </p:cNvPr>
          <p:cNvSpPr txBox="1"/>
          <p:nvPr/>
        </p:nvSpPr>
        <p:spPr>
          <a:xfrm>
            <a:off x="6674467" y="2349351"/>
            <a:ext cx="77446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Montserrat SemiBold" panose="00000700000000000000" pitchFamily="2" charset="0"/>
                <a:cs typeface="Archivo SemiBold" pitchFamily="2" charset="0"/>
              </a:rPr>
              <a:t>Fortalecimiento institucional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Montserrat SemiBold" panose="00000700000000000000" pitchFamily="2" charset="0"/>
                <a:cs typeface="Archivo SemiBold" pitchFamily="2" charset="0"/>
              </a:rPr>
              <a:t>Productos de conocimiento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Montserrat SemiBold" panose="00000700000000000000" pitchFamily="2" charset="0"/>
                <a:cs typeface="Archivo SemiBold" pitchFamily="2" charset="0"/>
              </a:rPr>
              <a:t>Apoyar cambios normativos/regulatorios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0D505E-55E4-3132-9C15-1454A014DAA6}"/>
              </a:ext>
            </a:extLst>
          </p:cNvPr>
          <p:cNvSpPr txBox="1"/>
          <p:nvPr/>
        </p:nvSpPr>
        <p:spPr>
          <a:xfrm>
            <a:off x="7068405" y="4077359"/>
            <a:ext cx="816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latin typeface="Montserrat SemiBold" panose="00000700000000000000" pitchFamily="2" charset="0"/>
                <a:cs typeface="Archivo SemiBold" pitchFamily="2" charset="0"/>
              </a:rPr>
              <a:t>Facilitar </a:t>
            </a:r>
            <a:r>
              <a:rPr lang="es-ES" sz="2000" b="1" u="sng" dirty="0" err="1">
                <a:latin typeface="Montserrat SemiBold" panose="00000700000000000000" pitchFamily="2" charset="0"/>
                <a:cs typeface="Archivo SemiBold" pitchFamily="2" charset="0"/>
              </a:rPr>
              <a:t>networking</a:t>
            </a:r>
            <a:endParaRPr lang="es-ES" sz="2000" b="1" u="sng" dirty="0">
              <a:latin typeface="Montserrat SemiBold" panose="00000700000000000000" pitchFamily="2" charset="0"/>
              <a:cs typeface="Archiv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0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319067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51370" y="1011677"/>
            <a:ext cx="410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Enfoque del Panel</a:t>
            </a:r>
            <a:endParaRPr lang="es-ES" sz="24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51370" y="2348370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Preguntas para discusión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451370" y="3015574"/>
            <a:ext cx="5933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01</a:t>
            </a:r>
          </a:p>
          <a:p>
            <a:pPr>
              <a:spcAft>
                <a:spcPts val="1200"/>
              </a:spcAft>
            </a:pPr>
            <a:endParaRPr lang="es-ES" sz="1600" dirty="0">
              <a:solidFill>
                <a:srgbClr val="A4CB4E"/>
              </a:solidFill>
              <a:latin typeface="Montserrat SemiBold" panose="00000700000000000000" pitchFamily="2" charset="0"/>
              <a:cs typeface="Archivo SemiBold" pitchFamily="2" charset="0"/>
            </a:endParaRPr>
          </a:p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02</a:t>
            </a:r>
          </a:p>
          <a:p>
            <a:pPr>
              <a:spcAft>
                <a:spcPts val="1200"/>
              </a:spcAft>
            </a:pPr>
            <a:endParaRPr lang="es-ES" sz="1000" dirty="0">
              <a:solidFill>
                <a:srgbClr val="A4CB4E"/>
              </a:solidFill>
              <a:latin typeface="Montserrat SemiBold" panose="00000700000000000000" pitchFamily="2" charset="0"/>
              <a:cs typeface="Archivo SemiBold" pitchFamily="2" charset="0"/>
            </a:endParaRPr>
          </a:p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03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04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37752" y="3015574"/>
            <a:ext cx="848328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MX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¿Están funcionando las alianzas entre bancos regionales, multilaterales y sector privado para compartir riesgos?</a:t>
            </a:r>
          </a:p>
          <a:p>
            <a:pPr>
              <a:spcAft>
                <a:spcPts val="1200"/>
              </a:spcAft>
            </a:pPr>
            <a:r>
              <a:rPr lang="es-MX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¿Qué tipos de garantías podrían desbloquear la transformación productiva en la región?</a:t>
            </a:r>
          </a:p>
          <a:p>
            <a:pPr>
              <a:spcAft>
                <a:spcPts val="1200"/>
              </a:spcAft>
            </a:pPr>
            <a:r>
              <a:rPr lang="es-MX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¿Cuál es el papel de los organismos multilaterales en la reconfiguración de instrumentos de garantía?</a:t>
            </a:r>
          </a:p>
          <a:p>
            <a:pPr>
              <a:spcAft>
                <a:spcPts val="1200"/>
              </a:spcAft>
            </a:pPr>
            <a:r>
              <a:rPr lang="es-MX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¿Qué innovaciones están funcionando en la región y podrían ser replicadas?</a:t>
            </a:r>
            <a:endParaRPr lang="es-ES" sz="1600" dirty="0">
              <a:solidFill>
                <a:schemeClr val="bg1"/>
              </a:solidFill>
              <a:latin typeface="Montserrat SemiBold" panose="00000700000000000000" pitchFamily="2" charset="0"/>
              <a:cs typeface="Archiv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6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80572" y="2446603"/>
            <a:ext cx="8357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¿Están funcionando las alianzas entre bancos regionales, multilaterales y sector privado para compartir riesgos?</a:t>
            </a:r>
          </a:p>
        </p:txBody>
      </p:sp>
    </p:spTree>
    <p:extLst>
      <p:ext uri="{BB962C8B-B14F-4D97-AF65-F5344CB8AC3E}">
        <p14:creationId xmlns:p14="http://schemas.microsoft.com/office/powerpoint/2010/main" val="253643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CD030-CC62-04CB-C35E-34B846F17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9201F8-753A-33E1-2E43-F1835DB9F7A1}"/>
              </a:ext>
            </a:extLst>
          </p:cNvPr>
          <p:cNvSpPr txBox="1"/>
          <p:nvPr/>
        </p:nvSpPr>
        <p:spPr>
          <a:xfrm>
            <a:off x="1590758" y="771099"/>
            <a:ext cx="6298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Experiencia de CAF en riesgo directo con segmento Pymes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797986-FDC6-AC84-A320-35C9C5788C37}"/>
              </a:ext>
            </a:extLst>
          </p:cNvPr>
          <p:cNvSpPr txBox="1"/>
          <p:nvPr/>
        </p:nvSpPr>
        <p:spPr>
          <a:xfrm>
            <a:off x="1590758" y="2272117"/>
            <a:ext cx="693582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 SemiBold" panose="00000700000000000000" pitchFamily="2" charset="0"/>
                <a:cs typeface="Archivo SemiBold" pitchFamily="2" charset="0"/>
              </a:rPr>
              <a:t>Empresas: ventas entre USD 1 y 30 MM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 SemiBold" panose="00000700000000000000" pitchFamily="2" charset="0"/>
                <a:cs typeface="Archivo SemiBold" pitchFamily="2" charset="0"/>
              </a:rPr>
              <a:t>Financiamientos: entre USD 150 M y 2 MM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 SemiBold" panose="00000700000000000000" pitchFamily="2" charset="0"/>
                <a:cs typeface="Archivo SemiBold" pitchFamily="2" charset="0"/>
              </a:rPr>
              <a:t>Plazo: hasta 5 años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 SemiBold" panose="00000700000000000000" pitchFamily="2" charset="0"/>
                <a:cs typeface="Archivo SemiBold" pitchFamily="2" charset="0"/>
              </a:rPr>
              <a:t>Esquema pari passu 50%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 SemiBold" panose="00000700000000000000" pitchFamily="2" charset="0"/>
                <a:cs typeface="Archivo SemiBold" pitchFamily="2" charset="0"/>
              </a:rPr>
              <a:t>Instrumento: preferiblemente SBLC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 SemiBold" panose="00000700000000000000" pitchFamily="2" charset="0"/>
                <a:cs typeface="Archivo SemiBold" pitchFamily="2" charset="0"/>
              </a:rPr>
              <a:t>Clave: delegar la evaluación y administración en el aliado</a:t>
            </a:r>
          </a:p>
          <a:p>
            <a:pPr>
              <a:spcAft>
                <a:spcPts val="1200"/>
              </a:spcAft>
            </a:pPr>
            <a:endParaRPr lang="da-DK" sz="1600" dirty="0">
              <a:latin typeface="Montserrat SemiBold" panose="00000700000000000000" pitchFamily="2" charset="0"/>
              <a:cs typeface="Archivo SemiBold" pitchFamily="2" charset="0"/>
            </a:endParaRPr>
          </a:p>
        </p:txBody>
      </p:sp>
      <p:pic>
        <p:nvPicPr>
          <p:cNvPr id="4" name="Picture 6" descr="Banco Guayaquil Proyectos :: Photos, videos, logos, illustrations and  branding :: Behance">
            <a:extLst>
              <a:ext uri="{FF2B5EF4-FFF2-40B4-BE49-F238E27FC236}">
                <a16:creationId xmlns:a16="http://schemas.microsoft.com/office/drawing/2014/main" id="{4BC2F7D0-8036-4FD8-8A02-EF489717B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79" y="4784139"/>
            <a:ext cx="1383889" cy="11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445CCED-A7CD-E048-C82F-72922ED9053F}"/>
              </a:ext>
            </a:extLst>
          </p:cNvPr>
          <p:cNvSpPr txBox="1"/>
          <p:nvPr/>
        </p:nvSpPr>
        <p:spPr>
          <a:xfrm>
            <a:off x="2748868" y="5237309"/>
            <a:ext cx="2084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1200" dirty="0">
                <a:latin typeface="Montserrat SemiBold" panose="00000700000000000000" pitchFamily="2" charset="0"/>
                <a:cs typeface="Archivo SemiBold" pitchFamily="2" charset="0"/>
              </a:rPr>
              <a:t>USD 30 MM (2019)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7783DD6-A2A1-CC71-B1DC-524B20920418}"/>
              </a:ext>
            </a:extLst>
          </p:cNvPr>
          <p:cNvSpPr txBox="1"/>
          <p:nvPr/>
        </p:nvSpPr>
        <p:spPr>
          <a:xfrm>
            <a:off x="6029956" y="5237306"/>
            <a:ext cx="2084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1200" dirty="0">
                <a:latin typeface="Montserrat SemiBold" panose="00000700000000000000" pitchFamily="2" charset="0"/>
                <a:cs typeface="Archivo SemiBold" pitchFamily="2" charset="0"/>
              </a:rPr>
              <a:t>USD 50 MM (2023)</a:t>
            </a:r>
          </a:p>
        </p:txBody>
      </p:sp>
      <p:pic>
        <p:nvPicPr>
          <p:cNvPr id="11" name="Picture 10" descr="Banco del Estado de Chile - Products, Competitors, Financials, Employees,  Headquarters Locations">
            <a:extLst>
              <a:ext uri="{FF2B5EF4-FFF2-40B4-BE49-F238E27FC236}">
                <a16:creationId xmlns:a16="http://schemas.microsoft.com/office/drawing/2014/main" id="{FF01D092-1CA9-ECDB-BF9A-4D52ADAF4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071" y="4784139"/>
            <a:ext cx="1752961" cy="11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07A6B46-1A88-144D-F281-C5ACA5E03FCE}"/>
              </a:ext>
            </a:extLst>
          </p:cNvPr>
          <p:cNvSpPr txBox="1"/>
          <p:nvPr/>
        </p:nvSpPr>
        <p:spPr>
          <a:xfrm>
            <a:off x="9755032" y="5237306"/>
            <a:ext cx="2084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1200" dirty="0">
                <a:latin typeface="Montserrat SemiBold" panose="00000700000000000000" pitchFamily="2" charset="0"/>
                <a:cs typeface="Archivo SemiBold" pitchFamily="2" charset="0"/>
              </a:rPr>
              <a:t>USD 75 MM (2025)</a:t>
            </a:r>
          </a:p>
        </p:txBody>
      </p:sp>
      <p:pic>
        <p:nvPicPr>
          <p:cNvPr id="2050" name="Picture 2" descr="Banco Santander Uruguay - Apps en Google Play">
            <a:extLst>
              <a:ext uri="{FF2B5EF4-FFF2-40B4-BE49-F238E27FC236}">
                <a16:creationId xmlns:a16="http://schemas.microsoft.com/office/drawing/2014/main" id="{B6A91727-C883-E4D2-09EE-C980815EC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62" y="4763152"/>
            <a:ext cx="1429594" cy="120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1">
            <a:extLst>
              <a:ext uri="{FF2B5EF4-FFF2-40B4-BE49-F238E27FC236}">
                <a16:creationId xmlns:a16="http://schemas.microsoft.com/office/drawing/2014/main" id="{7E27D45B-C622-E06F-E3AA-156DC3449000}"/>
              </a:ext>
            </a:extLst>
          </p:cNvPr>
          <p:cNvSpPr txBox="1"/>
          <p:nvPr/>
        </p:nvSpPr>
        <p:spPr>
          <a:xfrm>
            <a:off x="1590758" y="1709540"/>
            <a:ext cx="9480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/>
                <a:ea typeface="Verdana" panose="020B0604030504040204" pitchFamily="34" charset="0"/>
              </a:rPr>
              <a:t>Producto: GPC portafolio Pymes para bancos aliados</a:t>
            </a:r>
          </a:p>
        </p:txBody>
      </p:sp>
    </p:spTree>
    <p:extLst>
      <p:ext uri="{BB962C8B-B14F-4D97-AF65-F5344CB8AC3E}">
        <p14:creationId xmlns:p14="http://schemas.microsoft.com/office/powerpoint/2010/main" val="61199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3A797-21A3-DA99-3066-C1979BB7A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n 131">
            <a:extLst>
              <a:ext uri="{FF2B5EF4-FFF2-40B4-BE49-F238E27FC236}">
                <a16:creationId xmlns:a16="http://schemas.microsoft.com/office/drawing/2014/main" id="{85E00E89-8FF7-EFE5-AA91-63B9BF5CD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04" y="1772943"/>
            <a:ext cx="10564593" cy="49983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539EE97-4941-D0BC-9D1C-6B86BE88C40A}"/>
              </a:ext>
            </a:extLst>
          </p:cNvPr>
          <p:cNvSpPr txBox="1"/>
          <p:nvPr/>
        </p:nvSpPr>
        <p:spPr>
          <a:xfrm>
            <a:off x="1590758" y="877208"/>
            <a:ext cx="629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Experiencia de CAF en Sostenibilidad</a:t>
            </a: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5715C43F-E98D-328F-8090-E1D6ABD0516D}"/>
              </a:ext>
            </a:extLst>
          </p:cNvPr>
          <p:cNvSpPr txBox="1"/>
          <p:nvPr/>
        </p:nvSpPr>
        <p:spPr>
          <a:xfrm>
            <a:off x="1590758" y="1457777"/>
            <a:ext cx="9480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/>
                <a:ea typeface="Verdana" panose="020B0604030504040204" pitchFamily="34" charset="0"/>
              </a:rPr>
              <a:t>Swap Deuda por Naturaleza – Rep. El Salvador (Programa de Conservación del Río Lempa) </a:t>
            </a:r>
          </a:p>
        </p:txBody>
      </p:sp>
      <p:sp>
        <p:nvSpPr>
          <p:cNvPr id="130" name="CaixaDeTexto 12">
            <a:extLst>
              <a:ext uri="{FF2B5EF4-FFF2-40B4-BE49-F238E27FC236}">
                <a16:creationId xmlns:a16="http://schemas.microsoft.com/office/drawing/2014/main" id="{FB269EA6-CFEC-80C9-0810-272EE42DA398}"/>
              </a:ext>
            </a:extLst>
          </p:cNvPr>
          <p:cNvSpPr txBox="1"/>
          <p:nvPr/>
        </p:nvSpPr>
        <p:spPr>
          <a:xfrm>
            <a:off x="6507199" y="1946013"/>
            <a:ext cx="4740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Montserrat SemiBold" panose="00000700000000000000" pitchFamily="2" charset="0"/>
              </a:rPr>
              <a:t>Garantizado: República de El Salvador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Montserrat SemiBold" panose="00000700000000000000" pitchFamily="2" charset="0"/>
              </a:rPr>
              <a:t>Beneficiarios: SPV y el Prestamista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Montserrat SemiBold" panose="00000700000000000000" pitchFamily="2" charset="0"/>
              </a:rPr>
              <a:t>Monto Programa: USD 1.000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Montserrat SemiBold" panose="00000700000000000000" pitchFamily="2" charset="0"/>
              </a:rPr>
              <a:t>Garantía CAF: USD 200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Montserrat SemiBold" panose="00000700000000000000" pitchFamily="2" charset="0"/>
              </a:rPr>
              <a:t>Seguro riesgo político DFC: USD 1.000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Montserrat SemiBold" panose="00000700000000000000" pitchFamily="2" charset="0"/>
              </a:rPr>
              <a:t>Plazo: 22 años y dos meses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Montserrat SemiBold" panose="00000700000000000000" pitchFamily="2" charset="0"/>
              </a:rPr>
              <a:t>Propósito: financiar la recompra de bonos (mejorar perfil de vencimiento) y destinar USD 350 MM de los ahorros al programa de conservación</a:t>
            </a:r>
          </a:p>
        </p:txBody>
      </p:sp>
    </p:spTree>
    <p:extLst>
      <p:ext uri="{BB962C8B-B14F-4D97-AF65-F5344CB8AC3E}">
        <p14:creationId xmlns:p14="http://schemas.microsoft.com/office/powerpoint/2010/main" val="39281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A1409-267D-D150-D87A-72DEDCD48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8A632DF-E0F4-0C89-9503-48C1C406A9E7}"/>
              </a:ext>
            </a:extLst>
          </p:cNvPr>
          <p:cNvSpPr txBox="1"/>
          <p:nvPr/>
        </p:nvSpPr>
        <p:spPr>
          <a:xfrm>
            <a:off x="1438358" y="975861"/>
            <a:ext cx="6500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Experiencia de CAF en Infraestructura</a:t>
            </a:r>
          </a:p>
        </p:txBody>
      </p:sp>
      <p:sp>
        <p:nvSpPr>
          <p:cNvPr id="5" name="CaixaDeTexto 12">
            <a:extLst>
              <a:ext uri="{FF2B5EF4-FFF2-40B4-BE49-F238E27FC236}">
                <a16:creationId xmlns:a16="http://schemas.microsoft.com/office/drawing/2014/main" id="{7367FDB6-8968-2CF2-80B7-498EB4F7055B}"/>
              </a:ext>
            </a:extLst>
          </p:cNvPr>
          <p:cNvSpPr txBox="1"/>
          <p:nvPr/>
        </p:nvSpPr>
        <p:spPr>
          <a:xfrm>
            <a:off x="967563" y="2122116"/>
            <a:ext cx="3498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Montserrat SemiBold" panose="00000700000000000000" pitchFamily="2" charset="0"/>
              </a:rPr>
              <a:t>Proyecto de APP urbana (~USD 3.400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Montserrat SemiBold" panose="00000700000000000000" pitchFamily="2" charset="0"/>
              </a:rPr>
              <a:t>Garantía Parcial de Crédito de CAF en moneda local </a:t>
            </a:r>
            <a:r>
              <a:rPr lang="es-ES" sz="1400" u="sng" dirty="0">
                <a:latin typeface="Montserrat SemiBold" panose="00000700000000000000" pitchFamily="2" charset="0"/>
              </a:rPr>
              <a:t>sindicada con otros 10 bancos</a:t>
            </a:r>
            <a:r>
              <a:rPr lang="es-ES" sz="1400" dirty="0">
                <a:latin typeface="Montserrat SemiBold" panose="00000700000000000000" pitchFamily="2" charset="0"/>
              </a:rPr>
              <a:t>, para garantizar 48% de la financiación de proyecto.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Montserrat SemiBold" panose="00000700000000000000" pitchFamily="2" charset="0"/>
              </a:rPr>
              <a:t>Primer Project Finance con riesgo de proyecto financiado por BNDES.</a:t>
            </a:r>
          </a:p>
        </p:txBody>
      </p:sp>
      <p:pic>
        <p:nvPicPr>
          <p:cNvPr id="6" name="Imagem 18">
            <a:extLst>
              <a:ext uri="{FF2B5EF4-FFF2-40B4-BE49-F238E27FC236}">
                <a16:creationId xmlns:a16="http://schemas.microsoft.com/office/drawing/2014/main" id="{4EA86904-2EBE-AF82-383E-EE2F40B6E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79" y="4519357"/>
            <a:ext cx="2850192" cy="1884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4E2F6F0-5FCC-D789-4D17-4B29D5D5B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88" y="2042138"/>
            <a:ext cx="7669667" cy="42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11">
            <a:extLst>
              <a:ext uri="{FF2B5EF4-FFF2-40B4-BE49-F238E27FC236}">
                <a16:creationId xmlns:a16="http://schemas.microsoft.com/office/drawing/2014/main" id="{A018747D-73CA-D0D3-F089-EB19E96DF4CF}"/>
              </a:ext>
            </a:extLst>
          </p:cNvPr>
          <p:cNvSpPr txBox="1"/>
          <p:nvPr/>
        </p:nvSpPr>
        <p:spPr>
          <a:xfrm>
            <a:off x="1355673" y="1602312"/>
            <a:ext cx="9480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/>
                <a:ea typeface="Verdana" panose="020B0604030504040204" pitchFamily="34" charset="0"/>
              </a:rPr>
              <a:t>Línea 6 Metro de Sao Paulo</a:t>
            </a:r>
          </a:p>
        </p:txBody>
      </p:sp>
    </p:spTree>
    <p:extLst>
      <p:ext uri="{BB962C8B-B14F-4D97-AF65-F5344CB8AC3E}">
        <p14:creationId xmlns:p14="http://schemas.microsoft.com/office/powerpoint/2010/main" val="395191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AE9A8-6C80-59E7-747D-C87CFCB48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32D7ABB-E885-AF2B-2DD6-39EE9757147F}"/>
              </a:ext>
            </a:extLst>
          </p:cNvPr>
          <p:cNvSpPr txBox="1"/>
          <p:nvPr/>
        </p:nvSpPr>
        <p:spPr>
          <a:xfrm>
            <a:off x="2480572" y="2446603"/>
            <a:ext cx="8357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¿Qué tipos de garantías podrían desbloquear la transformación productiva en la región?</a:t>
            </a:r>
          </a:p>
        </p:txBody>
      </p:sp>
    </p:spTree>
    <p:extLst>
      <p:ext uri="{BB962C8B-B14F-4D97-AF65-F5344CB8AC3E}">
        <p14:creationId xmlns:p14="http://schemas.microsoft.com/office/powerpoint/2010/main" val="83044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B5DCB-2629-AFA9-6E58-366E2831E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905E6E4-6E9B-F049-9D71-C3D5BB829A3B}"/>
              </a:ext>
            </a:extLst>
          </p:cNvPr>
          <p:cNvSpPr txBox="1"/>
          <p:nvPr/>
        </p:nvSpPr>
        <p:spPr>
          <a:xfrm>
            <a:off x="1590758" y="357255"/>
            <a:ext cx="6298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¿Qué tipos de garantías podrían desbloquear la transformación productiva en la región?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278A40-E288-947A-1A43-D4DD00A28DDD}"/>
              </a:ext>
            </a:extLst>
          </p:cNvPr>
          <p:cNvSpPr txBox="1"/>
          <p:nvPr/>
        </p:nvSpPr>
        <p:spPr>
          <a:xfrm>
            <a:off x="1590758" y="2191557"/>
            <a:ext cx="1007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latin typeface="Montserrat SemiBold" panose="00000700000000000000" pitchFamily="2" charset="0"/>
                <a:cs typeface="Archivo SemiBold" pitchFamily="2" charset="0"/>
              </a:rPr>
              <a:t>Atadas a las condiciones financieras de los préstamos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902161F-E032-2F3C-6745-A5774DB537D0}"/>
              </a:ext>
            </a:extLst>
          </p:cNvPr>
          <p:cNvSpPr txBox="1"/>
          <p:nvPr/>
        </p:nvSpPr>
        <p:spPr>
          <a:xfrm>
            <a:off x="1590758" y="2625475"/>
            <a:ext cx="79253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 SemiBold" panose="00000700000000000000" pitchFamily="2" charset="0"/>
                <a:cs typeface="Archivo SemiBold" pitchFamily="2" charset="0"/>
              </a:rPr>
              <a:t>Mayores plazos (Capex)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 SemiBold" panose="00000700000000000000" pitchFamily="2" charset="0"/>
                <a:cs typeface="Archivo SemiBold" pitchFamily="2" charset="0"/>
              </a:rPr>
              <a:t>Mayores montos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 SemiBold" panose="00000700000000000000" pitchFamily="2" charset="0"/>
                <a:cs typeface="Archivo SemiBold" pitchFamily="2" charset="0"/>
              </a:rPr>
              <a:t>Empresas de mayor tamaño (p.e. Medianas – financiamiento verde)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620DED-DB66-DC55-46D4-1D8DEA96A5E4}"/>
              </a:ext>
            </a:extLst>
          </p:cNvPr>
          <p:cNvSpPr txBox="1"/>
          <p:nvPr/>
        </p:nvSpPr>
        <p:spPr>
          <a:xfrm>
            <a:off x="1466712" y="4332247"/>
            <a:ext cx="816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latin typeface="Montserrat SemiBold" panose="00000700000000000000" pitchFamily="2" charset="0"/>
                <a:cs typeface="Archivo SemiBold" pitchFamily="2" charset="0"/>
              </a:rPr>
              <a:t>Generar confianza al beneficiario de la garantía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4F8F73-E1E4-EC41-4794-475DBA2EA9E8}"/>
              </a:ext>
            </a:extLst>
          </p:cNvPr>
          <p:cNvSpPr txBox="1"/>
          <p:nvPr/>
        </p:nvSpPr>
        <p:spPr>
          <a:xfrm>
            <a:off x="1590758" y="4849306"/>
            <a:ext cx="92757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 SemiBold" panose="00000700000000000000" pitchFamily="2" charset="0"/>
                <a:cs typeface="Archivo SemiBold" pitchFamily="2" charset="0"/>
              </a:rPr>
              <a:t>Instrumentos admisibles (incondicionales, irrevocables, a primera demanda, etc)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 SemiBold" panose="00000700000000000000" pitchFamily="2" charset="0"/>
                <a:cs typeface="Archivo SemiBold" pitchFamily="2" charset="0"/>
              </a:rPr>
              <a:t>Que mitiguen capital y reduzcan provisiones (regulación local, Basilea III, IFRS9)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 SemiBold" panose="00000700000000000000" pitchFamily="2" charset="0"/>
                <a:cs typeface="Archivo SemiBold" pitchFamily="2" charset="0"/>
              </a:rPr>
              <a:t>Grandes proyectos: riesgo compartido y productos de riesgo político</a:t>
            </a:r>
          </a:p>
        </p:txBody>
      </p:sp>
    </p:spTree>
    <p:extLst>
      <p:ext uri="{BB962C8B-B14F-4D97-AF65-F5344CB8AC3E}">
        <p14:creationId xmlns:p14="http://schemas.microsoft.com/office/powerpoint/2010/main" val="60871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29F07-2C15-2749-A088-2F29FF559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9F0D3DF-218D-075A-9A42-5B13636DBAEA}"/>
              </a:ext>
            </a:extLst>
          </p:cNvPr>
          <p:cNvSpPr txBox="1"/>
          <p:nvPr/>
        </p:nvSpPr>
        <p:spPr>
          <a:xfrm>
            <a:off x="2480572" y="2446603"/>
            <a:ext cx="8357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¿Qué innovaciones están funcionando en la región y podrían ser replicadas?</a:t>
            </a:r>
          </a:p>
        </p:txBody>
      </p:sp>
    </p:spTree>
    <p:extLst>
      <p:ext uri="{BB962C8B-B14F-4D97-AF65-F5344CB8AC3E}">
        <p14:creationId xmlns:p14="http://schemas.microsoft.com/office/powerpoint/2010/main" val="4048331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4197</TotalTime>
  <Words>538</Words>
  <Application>Microsoft Office PowerPoint</Application>
  <PresentationFormat>Panorámica</PresentationFormat>
  <Paragraphs>73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Aptos</vt:lpstr>
      <vt:lpstr>Arial</vt:lpstr>
      <vt:lpstr>Helvetica Light</vt:lpstr>
      <vt:lpstr>Montserrat ExtraBold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Livetti</dc:creator>
  <cp:lastModifiedBy>OLIVARES, FRANCISCO</cp:lastModifiedBy>
  <cp:revision>14</cp:revision>
  <cp:lastPrinted>2025-09-25T15:49:35Z</cp:lastPrinted>
  <dcterms:created xsi:type="dcterms:W3CDTF">2025-09-09T18:47:21Z</dcterms:created>
  <dcterms:modified xsi:type="dcterms:W3CDTF">2025-09-25T15:50:58Z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03f50a-64db-4deb-af9d-b71d9c93bcbc_Enabled">
    <vt:lpwstr>true</vt:lpwstr>
  </property>
  <property fmtid="{D5CDD505-2E9C-101B-9397-08002B2CF9AE}" pid="3" name="MSIP_Label_9c03f50a-64db-4deb-af9d-b71d9c93bcbc_SetDate">
    <vt:lpwstr>2025-09-18T21:07:29Z</vt:lpwstr>
  </property>
  <property fmtid="{D5CDD505-2E9C-101B-9397-08002B2CF9AE}" pid="4" name="MSIP_Label_9c03f50a-64db-4deb-af9d-b71d9c93bcbc_Method">
    <vt:lpwstr>Standard</vt:lpwstr>
  </property>
  <property fmtid="{D5CDD505-2E9C-101B-9397-08002B2CF9AE}" pid="5" name="MSIP_Label_9c03f50a-64db-4deb-af9d-b71d9c93bcbc_Name">
    <vt:lpwstr>IN1970NO02</vt:lpwstr>
  </property>
  <property fmtid="{D5CDD505-2E9C-101B-9397-08002B2CF9AE}" pid="6" name="MSIP_Label_9c03f50a-64db-4deb-af9d-b71d9c93bcbc_SiteId">
    <vt:lpwstr>863e38af-aa47-45c7-a525-20465c654244</vt:lpwstr>
  </property>
  <property fmtid="{D5CDD505-2E9C-101B-9397-08002B2CF9AE}" pid="7" name="MSIP_Label_9c03f50a-64db-4deb-af9d-b71d9c93bcbc_ActionId">
    <vt:lpwstr>3865fba2-ce84-47ed-9efa-d11bfb475fcd</vt:lpwstr>
  </property>
  <property fmtid="{D5CDD505-2E9C-101B-9397-08002B2CF9AE}" pid="8" name="MSIP_Label_9c03f50a-64db-4deb-af9d-b71d9c93bcbc_ContentBits">
    <vt:lpwstr>0</vt:lpwstr>
  </property>
  <property fmtid="{D5CDD505-2E9C-101B-9397-08002B2CF9AE}" pid="9" name="MSIP_Label_9c03f50a-64db-4deb-af9d-b71d9c93bcbc_Tag">
    <vt:lpwstr>10, 3, 0, 1</vt:lpwstr>
  </property>
</Properties>
</file>