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8" r:id="rId3"/>
    <p:sldId id="272" r:id="rId4"/>
    <p:sldId id="273" r:id="rId5"/>
    <p:sldId id="275" r:id="rId6"/>
    <p:sldId id="2147374989" r:id="rId7"/>
    <p:sldId id="264" r:id="rId8"/>
    <p:sldId id="274" r:id="rId9"/>
    <p:sldId id="276" r:id="rId10"/>
    <p:sldId id="2147374987" r:id="rId11"/>
    <p:sldId id="4388" r:id="rId12"/>
    <p:sldId id="2147374986" r:id="rId13"/>
    <p:sldId id="2147374985" r:id="rId14"/>
    <p:sldId id="278" r:id="rId15"/>
    <p:sldId id="2147374988" r:id="rId16"/>
    <p:sldId id="263" r:id="rId17"/>
  </p:sldIdLst>
  <p:sldSz cx="12192000" cy="6858000"/>
  <p:notesSz cx="6858000" cy="9144000"/>
  <p:embeddedFontLst>
    <p:embeddedFont>
      <p:font typeface="Barlow" panose="00000500000000000000" pitchFamily="2" charset="0"/>
      <p:regular r:id="rId18"/>
      <p:bold r:id="rId19"/>
      <p:italic r:id="rId20"/>
      <p:boldItalic r:id="rId21"/>
    </p:embeddedFont>
    <p:embeddedFont>
      <p:font typeface="Barlow Condensed" panose="00000506000000000000" pitchFamily="2" charset="0"/>
      <p:regular r:id="rId22"/>
      <p:bold r:id="rId23"/>
      <p:italic r:id="rId24"/>
      <p:boldItalic r:id="rId25"/>
    </p:embeddedFont>
    <p:embeddedFont>
      <p:font typeface="Montserrat ExtraBold" panose="00000900000000000000" pitchFamily="2" charset="0"/>
      <p:bold r:id="rId26"/>
      <p:boldItalic r:id="rId27"/>
    </p:embeddedFont>
    <p:embeddedFont>
      <p:font typeface="Montserrat SemiBold" panose="00000700000000000000" pitchFamily="2" charset="0"/>
      <p:bold r:id="rId28"/>
      <p:boldItalic r:id="rId29"/>
    </p:embeddedFont>
    <p:embeddedFont>
      <p:font typeface="Open Sans" panose="020B0606030504020204" pitchFamily="34" charset="0"/>
      <p:regular r:id="rId30"/>
      <p:bold r:id="rId31"/>
      <p:italic r:id="rId32"/>
      <p:bold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285F"/>
    <a:srgbClr val="066AAC"/>
    <a:srgbClr val="0E1B2B"/>
    <a:srgbClr val="4D9BCE"/>
    <a:srgbClr val="3EDAD8"/>
    <a:srgbClr val="86EAE9"/>
    <a:srgbClr val="13538A"/>
    <a:srgbClr val="3D97E5"/>
    <a:srgbClr val="37C9EF"/>
    <a:srgbClr val="00A6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93" autoAdjust="0"/>
    <p:restoredTop sz="94660"/>
  </p:normalViewPr>
  <p:slideViewPr>
    <p:cSldViewPr snapToGrid="0">
      <p:cViewPr varScale="1">
        <p:scale>
          <a:sx n="63" d="100"/>
          <a:sy n="63" d="100"/>
        </p:scale>
        <p:origin x="76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21" Type="http://schemas.openxmlformats.org/officeDocument/2006/relationships/font" Target="fonts/font4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em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887" y="5412963"/>
            <a:ext cx="1973943" cy="65366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721" y="5235547"/>
            <a:ext cx="1704452" cy="774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619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3318" y="758276"/>
            <a:ext cx="2010682" cy="66582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7121" y="758276"/>
            <a:ext cx="1399179" cy="635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658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3318" y="758276"/>
            <a:ext cx="2010682" cy="66582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7121" y="758276"/>
            <a:ext cx="1399179" cy="635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8986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3318" y="758276"/>
            <a:ext cx="2010682" cy="66746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7120" y="763928"/>
            <a:ext cx="1399179" cy="635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2636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697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3206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4" r:id="rId4"/>
    <p:sldLayoutId id="214748365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2937164" y="1774324"/>
            <a:ext cx="74888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000" dirty="0">
                <a:solidFill>
                  <a:schemeClr val="bg1"/>
                </a:solidFill>
                <a:latin typeface="Montserrat ExtraBold" panose="00000900000000000000" pitchFamily="2" charset="0"/>
                <a:cs typeface="Archivo Black" pitchFamily="2" charset="0"/>
              </a:rPr>
              <a:t>CONFIANZA SA-FGR</a:t>
            </a:r>
          </a:p>
          <a:p>
            <a:r>
              <a:rPr lang="es-ES" sz="3000" dirty="0">
                <a:solidFill>
                  <a:schemeClr val="bg1"/>
                </a:solidFill>
                <a:latin typeface="Montserrat ExtraBold" panose="00000900000000000000" pitchFamily="2" charset="0"/>
                <a:cs typeface="Archivo Black" pitchFamily="2" charset="0"/>
              </a:rPr>
              <a:t>Foro Regar 2025</a:t>
            </a:r>
            <a:endParaRPr lang="en-US" sz="3000" dirty="0">
              <a:solidFill>
                <a:schemeClr val="bg1"/>
              </a:solidFill>
              <a:latin typeface="Montserrat ExtraBold" panose="00000900000000000000" pitchFamily="2" charset="0"/>
              <a:cs typeface="Archivo Black" pitchFamily="2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3008284" y="3632365"/>
            <a:ext cx="54377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>
                <a:solidFill>
                  <a:schemeClr val="bg1"/>
                </a:solidFill>
                <a:latin typeface="Montserrat SemiBold" panose="00000700000000000000" pitchFamily="2" charset="0"/>
                <a:cs typeface="Archivo SemiBold" pitchFamily="2" charset="0"/>
              </a:rPr>
              <a:t>Francisco Fortin</a:t>
            </a:r>
            <a:br>
              <a:rPr lang="es-ES" sz="2000" dirty="0">
                <a:solidFill>
                  <a:schemeClr val="bg1"/>
                </a:solidFill>
                <a:latin typeface="Montserrat SemiBold" panose="00000700000000000000" pitchFamily="2" charset="0"/>
                <a:cs typeface="Archivo SemiBold" pitchFamily="2" charset="0"/>
              </a:rPr>
            </a:br>
            <a:endParaRPr lang="es-ES" sz="2000" dirty="0">
              <a:solidFill>
                <a:schemeClr val="bg1"/>
              </a:solidFill>
              <a:latin typeface="Montserrat SemiBold" panose="00000700000000000000" pitchFamily="2" charset="0"/>
              <a:cs typeface="Archivo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4971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650D2E-839F-FA87-ADED-7CC96E6C0E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">
            <a:extLst>
              <a:ext uri="{FF2B5EF4-FFF2-40B4-BE49-F238E27FC236}">
                <a16:creationId xmlns:a16="http://schemas.microsoft.com/office/drawing/2014/main" id="{BA9A3B3B-F5D7-E469-19C3-4B542AB04B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AR"/>
          </a:p>
        </p:txBody>
      </p:sp>
      <p:sp>
        <p:nvSpPr>
          <p:cNvPr id="24" name="Text 0">
            <a:extLst>
              <a:ext uri="{FF2B5EF4-FFF2-40B4-BE49-F238E27FC236}">
                <a16:creationId xmlns:a16="http://schemas.microsoft.com/office/drawing/2014/main" id="{D0244EB7-7D7B-FD1A-6B1F-2E3864CEE5A5}"/>
              </a:ext>
            </a:extLst>
          </p:cNvPr>
          <p:cNvSpPr/>
          <p:nvPr/>
        </p:nvSpPr>
        <p:spPr>
          <a:xfrm>
            <a:off x="1347535" y="1413571"/>
            <a:ext cx="11614265" cy="6077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850"/>
              </a:lnSpc>
            </a:pPr>
            <a:r>
              <a:rPr lang="en-US" sz="39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Acceso a </a:t>
            </a:r>
            <a:r>
              <a:rPr lang="en-US" sz="3900" b="1" dirty="0" err="1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Recursos</a:t>
            </a:r>
            <a:r>
              <a:rPr lang="en-US" sz="39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 Internacionales</a:t>
            </a:r>
            <a:endParaRPr lang="en-US" sz="3900" dirty="0"/>
          </a:p>
          <a:p>
            <a:pPr>
              <a:lnSpc>
                <a:spcPts val="4850"/>
              </a:lnSpc>
            </a:pPr>
            <a:endParaRPr lang="en-US" sz="3900" dirty="0"/>
          </a:p>
          <a:p>
            <a:pPr marL="0" indent="0" algn="l">
              <a:lnSpc>
                <a:spcPts val="4850"/>
              </a:lnSpc>
              <a:buNone/>
            </a:pPr>
            <a:endParaRPr lang="en-US" sz="3900" dirty="0"/>
          </a:p>
        </p:txBody>
      </p:sp>
      <p:sp>
        <p:nvSpPr>
          <p:cNvPr id="20" name="Text 1">
            <a:extLst>
              <a:ext uri="{FF2B5EF4-FFF2-40B4-BE49-F238E27FC236}">
                <a16:creationId xmlns:a16="http://schemas.microsoft.com/office/drawing/2014/main" id="{9E311C71-C11B-FEE1-3639-A590141F40CA}"/>
              </a:ext>
            </a:extLst>
          </p:cNvPr>
          <p:cNvSpPr/>
          <p:nvPr/>
        </p:nvSpPr>
        <p:spPr>
          <a:xfrm>
            <a:off x="793790" y="2104192"/>
            <a:ext cx="75564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Los sistemas de garantía pueden convertirse en instrumentos estratégicos para facilitar el acceso a recursos internacionales destinados al financiamiento climático.</a:t>
            </a:r>
            <a:endParaRPr lang="en-US" sz="1550" dirty="0"/>
          </a:p>
        </p:txBody>
      </p:sp>
      <p:pic>
        <p:nvPicPr>
          <p:cNvPr id="21" name="Image 1" descr="preencoded.png">
            <a:extLst>
              <a:ext uri="{FF2B5EF4-FFF2-40B4-BE49-F238E27FC236}">
                <a16:creationId xmlns:a16="http://schemas.microsoft.com/office/drawing/2014/main" id="{5BE10E63-1FA7-4903-01CE-22D66C1792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790" y="3280053"/>
            <a:ext cx="992267" cy="1461016"/>
          </a:xfrm>
          <a:prstGeom prst="rect">
            <a:avLst/>
          </a:prstGeom>
        </p:spPr>
      </p:pic>
      <p:sp>
        <p:nvSpPr>
          <p:cNvPr id="22" name="Text 2">
            <a:extLst>
              <a:ext uri="{FF2B5EF4-FFF2-40B4-BE49-F238E27FC236}">
                <a16:creationId xmlns:a16="http://schemas.microsoft.com/office/drawing/2014/main" id="{EC49AEF7-4688-0D0B-034A-ED702C933417}"/>
              </a:ext>
            </a:extLst>
          </p:cNvPr>
          <p:cNvSpPr/>
          <p:nvPr/>
        </p:nvSpPr>
        <p:spPr>
          <a:xfrm>
            <a:off x="1984415" y="3478411"/>
            <a:ext cx="434685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Fondos Climáticos Globales</a:t>
            </a:r>
            <a:endParaRPr lang="en-US" sz="1950" dirty="0"/>
          </a:p>
        </p:txBody>
      </p:sp>
      <p:sp>
        <p:nvSpPr>
          <p:cNvPr id="23" name="Text 3">
            <a:extLst>
              <a:ext uri="{FF2B5EF4-FFF2-40B4-BE49-F238E27FC236}">
                <a16:creationId xmlns:a16="http://schemas.microsoft.com/office/drawing/2014/main" id="{29DA5DA8-F21A-688F-A51D-5E9532615767}"/>
              </a:ext>
            </a:extLst>
          </p:cNvPr>
          <p:cNvSpPr/>
          <p:nvPr/>
        </p:nvSpPr>
        <p:spPr>
          <a:xfrm>
            <a:off x="1984415" y="3907631"/>
            <a:ext cx="411158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500"/>
              </a:lnSpc>
              <a:buNone/>
            </a:pPr>
            <a:r>
              <a:rPr lang="en-US" sz="15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Fondo Verde para el Clima (GCF), Fondo de Adaptación, Global Environment Facility (GEF)</a:t>
            </a:r>
            <a:endParaRPr lang="en-US" sz="1550" dirty="0"/>
          </a:p>
        </p:txBody>
      </p:sp>
      <p:pic>
        <p:nvPicPr>
          <p:cNvPr id="25" name="Image 2" descr="preencoded.png">
            <a:extLst>
              <a:ext uri="{FF2B5EF4-FFF2-40B4-BE49-F238E27FC236}">
                <a16:creationId xmlns:a16="http://schemas.microsoft.com/office/drawing/2014/main" id="{A40BB217-5BFC-51C2-7927-C59FECAB8D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5200" y="3267611"/>
            <a:ext cx="992267" cy="1461016"/>
          </a:xfrm>
          <a:prstGeom prst="rect">
            <a:avLst/>
          </a:prstGeom>
        </p:spPr>
      </p:pic>
      <p:sp>
        <p:nvSpPr>
          <p:cNvPr id="26" name="Text 4">
            <a:extLst>
              <a:ext uri="{FF2B5EF4-FFF2-40B4-BE49-F238E27FC236}">
                <a16:creationId xmlns:a16="http://schemas.microsoft.com/office/drawing/2014/main" id="{F3119A17-09B8-EBA1-EE31-CC409D2E14D1}"/>
              </a:ext>
            </a:extLst>
          </p:cNvPr>
          <p:cNvSpPr/>
          <p:nvPr/>
        </p:nvSpPr>
        <p:spPr>
          <a:xfrm>
            <a:off x="7855825" y="3465969"/>
            <a:ext cx="393465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Criterios de Certificación</a:t>
            </a:r>
            <a:endParaRPr lang="en-US" sz="1950" dirty="0"/>
          </a:p>
        </p:txBody>
      </p:sp>
      <p:sp>
        <p:nvSpPr>
          <p:cNvPr id="27" name="Text 5">
            <a:extLst>
              <a:ext uri="{FF2B5EF4-FFF2-40B4-BE49-F238E27FC236}">
                <a16:creationId xmlns:a16="http://schemas.microsoft.com/office/drawing/2014/main" id="{44A4F29D-2E85-7386-F215-1D919A211153}"/>
              </a:ext>
            </a:extLst>
          </p:cNvPr>
          <p:cNvSpPr/>
          <p:nvPr/>
        </p:nvSpPr>
        <p:spPr>
          <a:xfrm>
            <a:off x="7855825" y="3895189"/>
            <a:ext cx="4336175" cy="8334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500"/>
              </a:lnSpc>
              <a:buNone/>
            </a:pPr>
            <a:r>
              <a:rPr lang="en-US" sz="15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Sistemas de trazabilidad y mecanismos de certificación que cumplan estándares internacionales</a:t>
            </a:r>
            <a:endParaRPr lang="en-US" sz="1550" dirty="0"/>
          </a:p>
        </p:txBody>
      </p:sp>
      <p:pic>
        <p:nvPicPr>
          <p:cNvPr id="28" name="Image 3" descr="preencoded.png">
            <a:extLst>
              <a:ext uri="{FF2B5EF4-FFF2-40B4-BE49-F238E27FC236}">
                <a16:creationId xmlns:a16="http://schemas.microsoft.com/office/drawing/2014/main" id="{2B199421-5EDC-9BCC-DA68-BC15D80933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5161002"/>
            <a:ext cx="992267" cy="1461016"/>
          </a:xfrm>
          <a:prstGeom prst="rect">
            <a:avLst/>
          </a:prstGeom>
        </p:spPr>
      </p:pic>
      <p:sp>
        <p:nvSpPr>
          <p:cNvPr id="29" name="Text 6">
            <a:extLst>
              <a:ext uri="{FF2B5EF4-FFF2-40B4-BE49-F238E27FC236}">
                <a16:creationId xmlns:a16="http://schemas.microsoft.com/office/drawing/2014/main" id="{D4D093B8-4485-C3F7-AAA4-97FF309A5A72}"/>
              </a:ext>
            </a:extLst>
          </p:cNvPr>
          <p:cNvSpPr/>
          <p:nvPr/>
        </p:nvSpPr>
        <p:spPr>
          <a:xfrm>
            <a:off x="1984415" y="5359360"/>
            <a:ext cx="288607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Proyectos Locales</a:t>
            </a:r>
            <a:endParaRPr lang="en-US" sz="1950" dirty="0"/>
          </a:p>
        </p:txBody>
      </p:sp>
      <p:sp>
        <p:nvSpPr>
          <p:cNvPr id="30" name="Text 7">
            <a:extLst>
              <a:ext uri="{FF2B5EF4-FFF2-40B4-BE49-F238E27FC236}">
                <a16:creationId xmlns:a16="http://schemas.microsoft.com/office/drawing/2014/main" id="{B6F94984-6B6E-83E7-4B0C-384B0C6AC0E2}"/>
              </a:ext>
            </a:extLst>
          </p:cNvPr>
          <p:cNvSpPr/>
          <p:nvPr/>
        </p:nvSpPr>
        <p:spPr>
          <a:xfrm>
            <a:off x="1984415" y="5788580"/>
            <a:ext cx="4346853" cy="4838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500"/>
              </a:lnSpc>
              <a:buNone/>
            </a:pPr>
            <a:r>
              <a:rPr lang="en-US" sz="15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Canalización hacia MiPyMEs, cooperativas, comunidades rurales y emprendimientos sociales</a:t>
            </a:r>
            <a:endParaRPr lang="en-US" sz="1550" dirty="0"/>
          </a:p>
        </p:txBody>
      </p:sp>
    </p:spTree>
    <p:extLst>
      <p:ext uri="{BB962C8B-B14F-4D97-AF65-F5344CB8AC3E}">
        <p14:creationId xmlns:p14="http://schemas.microsoft.com/office/powerpoint/2010/main" val="2490734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8AE4E0-E4C2-EC18-B993-126C0FE323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48C3C6A-B210-8C45-2EBF-DDBE654F30E8}"/>
              </a:ext>
            </a:extLst>
          </p:cNvPr>
          <p:cNvSpPr/>
          <p:nvPr/>
        </p:nvSpPr>
        <p:spPr>
          <a:xfrm rot="-5400000">
            <a:off x="2667000" y="-2641600"/>
            <a:ext cx="6858000" cy="12192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14908" r="-14908"/>
            </a:stretch>
          </a:blipFill>
        </p:spPr>
        <p:txBody>
          <a:bodyPr/>
          <a:lstStyle/>
          <a:p>
            <a:pPr defTabSz="609630"/>
            <a:endParaRPr lang="es-HN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EC827500-C443-CC2D-9BE6-4DEBBD0A0572}"/>
              </a:ext>
            </a:extLst>
          </p:cNvPr>
          <p:cNvSpPr/>
          <p:nvPr/>
        </p:nvSpPr>
        <p:spPr>
          <a:xfrm rot="3628325">
            <a:off x="9166462" y="179746"/>
            <a:ext cx="3944559" cy="5294710"/>
          </a:xfrm>
          <a:custGeom>
            <a:avLst/>
            <a:gdLst/>
            <a:ahLst/>
            <a:cxnLst/>
            <a:rect l="l" t="t" r="r" b="b"/>
            <a:pathLst>
              <a:path w="5916839" h="7942065">
                <a:moveTo>
                  <a:pt x="0" y="0"/>
                </a:moveTo>
                <a:lnTo>
                  <a:pt x="5916838" y="0"/>
                </a:lnTo>
                <a:lnTo>
                  <a:pt x="5916838" y="7942065"/>
                </a:lnTo>
                <a:lnTo>
                  <a:pt x="0" y="794206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s-HN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D6983266-ADCC-CF05-66DF-AC7105E96F2A}"/>
              </a:ext>
            </a:extLst>
          </p:cNvPr>
          <p:cNvSpPr/>
          <p:nvPr/>
        </p:nvSpPr>
        <p:spPr>
          <a:xfrm>
            <a:off x="685801" y="609662"/>
            <a:ext cx="856311" cy="163949"/>
          </a:xfrm>
          <a:custGeom>
            <a:avLst/>
            <a:gdLst/>
            <a:ahLst/>
            <a:cxnLst/>
            <a:rect l="l" t="t" r="r" b="b"/>
            <a:pathLst>
              <a:path w="1284467" h="245924">
                <a:moveTo>
                  <a:pt x="0" y="0"/>
                </a:moveTo>
                <a:lnTo>
                  <a:pt x="1284467" y="0"/>
                </a:lnTo>
                <a:lnTo>
                  <a:pt x="1284467" y="245925"/>
                </a:lnTo>
                <a:lnTo>
                  <a:pt x="0" y="2459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s-HN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8AE6BAAC-59C7-EC98-90EB-4B5AE6821D31}"/>
              </a:ext>
            </a:extLst>
          </p:cNvPr>
          <p:cNvGrpSpPr/>
          <p:nvPr/>
        </p:nvGrpSpPr>
        <p:grpSpPr>
          <a:xfrm>
            <a:off x="-782526" y="5643394"/>
            <a:ext cx="2516249" cy="2429213"/>
            <a:chOff x="0" y="0"/>
            <a:chExt cx="994074" cy="959689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FBBAA83D-26C1-DA7E-4E11-4748915F7B16}"/>
                </a:ext>
              </a:extLst>
            </p:cNvPr>
            <p:cNvSpPr/>
            <p:nvPr/>
          </p:nvSpPr>
          <p:spPr>
            <a:xfrm>
              <a:off x="0" y="0"/>
              <a:ext cx="994074" cy="959689"/>
            </a:xfrm>
            <a:custGeom>
              <a:avLst/>
              <a:gdLst/>
              <a:ahLst/>
              <a:cxnLst/>
              <a:rect l="l" t="t" r="r" b="b"/>
              <a:pathLst>
                <a:path w="994074" h="959689">
                  <a:moveTo>
                    <a:pt x="49228" y="0"/>
                  </a:moveTo>
                  <a:lnTo>
                    <a:pt x="944846" y="0"/>
                  </a:lnTo>
                  <a:cubicBezTo>
                    <a:pt x="972034" y="0"/>
                    <a:pt x="994074" y="22040"/>
                    <a:pt x="994074" y="49228"/>
                  </a:cubicBezTo>
                  <a:lnTo>
                    <a:pt x="994074" y="910461"/>
                  </a:lnTo>
                  <a:cubicBezTo>
                    <a:pt x="994074" y="937649"/>
                    <a:pt x="972034" y="959689"/>
                    <a:pt x="944846" y="959689"/>
                  </a:cubicBezTo>
                  <a:lnTo>
                    <a:pt x="49228" y="959689"/>
                  </a:lnTo>
                  <a:cubicBezTo>
                    <a:pt x="22040" y="959689"/>
                    <a:pt x="0" y="937649"/>
                    <a:pt x="0" y="910461"/>
                  </a:cubicBezTo>
                  <a:lnTo>
                    <a:pt x="0" y="49228"/>
                  </a:lnTo>
                  <a:cubicBezTo>
                    <a:pt x="0" y="22040"/>
                    <a:pt x="22040" y="0"/>
                    <a:pt x="49228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59627">
                    <a:alpha val="100000"/>
                  </a:srgbClr>
                </a:gs>
                <a:gs pos="100000">
                  <a:srgbClr val="063C4C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pPr defTabSz="609630"/>
              <a:endParaRPr lang="es-HN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F13AED03-C426-0156-9209-00A583501B1D}"/>
                </a:ext>
              </a:extLst>
            </p:cNvPr>
            <p:cNvSpPr txBox="1"/>
            <p:nvPr/>
          </p:nvSpPr>
          <p:spPr>
            <a:xfrm>
              <a:off x="0" y="-38100"/>
              <a:ext cx="994074" cy="99778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0" name="Group 10">
            <a:extLst>
              <a:ext uri="{FF2B5EF4-FFF2-40B4-BE49-F238E27FC236}">
                <a16:creationId xmlns:a16="http://schemas.microsoft.com/office/drawing/2014/main" id="{02FB88CF-5FCD-036A-21AD-B10D9FC8AAEB}"/>
              </a:ext>
            </a:extLst>
          </p:cNvPr>
          <p:cNvGrpSpPr/>
          <p:nvPr/>
        </p:nvGrpSpPr>
        <p:grpSpPr>
          <a:xfrm>
            <a:off x="10776854" y="-479899"/>
            <a:ext cx="2192399" cy="2179120"/>
            <a:chOff x="0" y="0"/>
            <a:chExt cx="866133" cy="860887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22BBB1D6-E10F-D377-AB40-891A8AB56258}"/>
                </a:ext>
              </a:extLst>
            </p:cNvPr>
            <p:cNvSpPr/>
            <p:nvPr/>
          </p:nvSpPr>
          <p:spPr>
            <a:xfrm>
              <a:off x="0" y="0"/>
              <a:ext cx="866133" cy="860887"/>
            </a:xfrm>
            <a:custGeom>
              <a:avLst/>
              <a:gdLst/>
              <a:ahLst/>
              <a:cxnLst/>
              <a:rect l="l" t="t" r="r" b="b"/>
              <a:pathLst>
                <a:path w="866133" h="860887">
                  <a:moveTo>
                    <a:pt x="56500" y="0"/>
                  </a:moveTo>
                  <a:lnTo>
                    <a:pt x="809633" y="0"/>
                  </a:lnTo>
                  <a:cubicBezTo>
                    <a:pt x="824618" y="0"/>
                    <a:pt x="838989" y="5953"/>
                    <a:pt x="849585" y="16548"/>
                  </a:cubicBezTo>
                  <a:cubicBezTo>
                    <a:pt x="860181" y="27144"/>
                    <a:pt x="866133" y="41515"/>
                    <a:pt x="866133" y="56500"/>
                  </a:cubicBezTo>
                  <a:lnTo>
                    <a:pt x="866133" y="804387"/>
                  </a:lnTo>
                  <a:cubicBezTo>
                    <a:pt x="866133" y="835591"/>
                    <a:pt x="840837" y="860887"/>
                    <a:pt x="809633" y="860887"/>
                  </a:cubicBezTo>
                  <a:lnTo>
                    <a:pt x="56500" y="860887"/>
                  </a:lnTo>
                  <a:cubicBezTo>
                    <a:pt x="41515" y="860887"/>
                    <a:pt x="27144" y="854934"/>
                    <a:pt x="16548" y="844338"/>
                  </a:cubicBezTo>
                  <a:cubicBezTo>
                    <a:pt x="5953" y="833743"/>
                    <a:pt x="0" y="819372"/>
                    <a:pt x="0" y="804387"/>
                  </a:cubicBezTo>
                  <a:lnTo>
                    <a:pt x="0" y="56500"/>
                  </a:lnTo>
                  <a:cubicBezTo>
                    <a:pt x="0" y="41515"/>
                    <a:pt x="5953" y="27144"/>
                    <a:pt x="16548" y="16548"/>
                  </a:cubicBezTo>
                  <a:cubicBezTo>
                    <a:pt x="27144" y="5953"/>
                    <a:pt x="41515" y="0"/>
                    <a:pt x="565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63C4C">
                    <a:alpha val="100000"/>
                  </a:srgbClr>
                </a:gs>
                <a:gs pos="100000">
                  <a:srgbClr val="25962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pPr defTabSz="609630"/>
              <a:endParaRPr lang="es-HN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A272B2E0-5A6F-08A7-C5CA-EEF452D6F973}"/>
                </a:ext>
              </a:extLst>
            </p:cNvPr>
            <p:cNvSpPr txBox="1"/>
            <p:nvPr/>
          </p:nvSpPr>
          <p:spPr>
            <a:xfrm>
              <a:off x="0" y="-38100"/>
              <a:ext cx="866133" cy="89898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1" name="Title 1">
            <a:extLst>
              <a:ext uri="{FF2B5EF4-FFF2-40B4-BE49-F238E27FC236}">
                <a16:creationId xmlns:a16="http://schemas.microsoft.com/office/drawing/2014/main" id="{60557F4C-5CBF-AC8E-4970-1A8B9E6A3F1D}"/>
              </a:ext>
            </a:extLst>
          </p:cNvPr>
          <p:cNvSpPr txBox="1">
            <a:spLocks/>
          </p:cNvSpPr>
          <p:nvPr/>
        </p:nvSpPr>
        <p:spPr>
          <a:xfrm>
            <a:off x="166007" y="205262"/>
            <a:ext cx="6822623" cy="105444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09630"/>
            <a:r>
              <a:rPr lang="en-US" sz="3600" b="1">
                <a:solidFill>
                  <a:prstClr val="white"/>
                </a:solidFill>
                <a:latin typeface="Barlow" panose="00000500000000000000" pitchFamily="2" charset="0"/>
              </a:rPr>
              <a:t>CONFIANZA SA-FGR </a:t>
            </a:r>
            <a:endParaRPr lang="en-US" sz="3600" b="1" dirty="0">
              <a:solidFill>
                <a:prstClr val="white"/>
              </a:solidFill>
              <a:latin typeface="Barlow" panose="00000500000000000000" pitchFamily="2" charset="0"/>
            </a:endParaRPr>
          </a:p>
        </p:txBody>
      </p:sp>
      <p:sp>
        <p:nvSpPr>
          <p:cNvPr id="82" name="CuadroTexto 81">
            <a:extLst>
              <a:ext uri="{FF2B5EF4-FFF2-40B4-BE49-F238E27FC236}">
                <a16:creationId xmlns:a16="http://schemas.microsoft.com/office/drawing/2014/main" id="{B48C3E47-2C89-8C84-16A0-C90331144A8F}"/>
              </a:ext>
            </a:extLst>
          </p:cNvPr>
          <p:cNvSpPr txBox="1"/>
          <p:nvPr/>
        </p:nvSpPr>
        <p:spPr>
          <a:xfrm>
            <a:off x="406466" y="952851"/>
            <a:ext cx="7265307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09630"/>
            <a:r>
              <a:rPr lang="es-ES" sz="2133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 establecido convenios de colaboración con: </a:t>
            </a:r>
            <a:endParaRPr lang="es-HN" sz="2133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86" name="Imagen 85">
            <a:extLst>
              <a:ext uri="{FF2B5EF4-FFF2-40B4-BE49-F238E27FC236}">
                <a16:creationId xmlns:a16="http://schemas.microsoft.com/office/drawing/2014/main" id="{CD1E363B-7336-EDB5-3894-327D990514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3872" y="1514430"/>
            <a:ext cx="5552682" cy="5199109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0DA5FA67-8D07-F8CD-D84D-F794A56D36C9}"/>
              </a:ext>
            </a:extLst>
          </p:cNvPr>
          <p:cNvSpPr txBox="1"/>
          <p:nvPr/>
        </p:nvSpPr>
        <p:spPr>
          <a:xfrm>
            <a:off x="8063885" y="1549400"/>
            <a:ext cx="2444178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/>
            <a:r>
              <a:rPr lang="es-ES" sz="1867" b="1" dirty="0">
                <a:solidFill>
                  <a:prstClr val="white"/>
                </a:solidFill>
                <a:latin typeface="Calibri"/>
              </a:rPr>
              <a:t>NORMATIVA (EUDR)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6795F463-DE2B-FF3B-A207-C147A3403416}"/>
              </a:ext>
            </a:extLst>
          </p:cNvPr>
          <p:cNvSpPr/>
          <p:nvPr/>
        </p:nvSpPr>
        <p:spPr>
          <a:xfrm>
            <a:off x="6800056" y="6439968"/>
            <a:ext cx="3716916" cy="30479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s-HN" sz="1867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D11C29AE-BB2C-0E4F-35DA-3A8D5902CC6C}"/>
              </a:ext>
            </a:extLst>
          </p:cNvPr>
          <p:cNvSpPr txBox="1"/>
          <p:nvPr/>
        </p:nvSpPr>
        <p:spPr>
          <a:xfrm>
            <a:off x="6729080" y="1952146"/>
            <a:ext cx="4694910" cy="38275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09630"/>
            <a:r>
              <a:rPr lang="es-ES" sz="1867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Demostrar en un espacio REAL y bajo una </a:t>
            </a:r>
            <a:r>
              <a:rPr lang="es-ES" sz="1867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Estructura de Interés Publico ( Herramienta de gestión de riesgos) </a:t>
            </a:r>
            <a:r>
              <a:rPr lang="es-ES" sz="1867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 podemos hacer exportaciones seguras cumpliendo las normativas. Y donde estarán como actores:</a:t>
            </a:r>
          </a:p>
          <a:p>
            <a:pPr defTabSz="609630"/>
            <a:endParaRPr lang="es-ES" sz="1867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0510" indent="-190510" defTabSz="609630">
              <a:buFont typeface="Wingdings" panose="05000000000000000000" pitchFamily="2" charset="2"/>
              <a:buChar char="q"/>
            </a:pPr>
            <a:r>
              <a:rPr lang="es-ES" sz="1867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Intermediarios</a:t>
            </a:r>
          </a:p>
          <a:p>
            <a:pPr marL="190510" indent="-190510" defTabSz="609630">
              <a:buFont typeface="Wingdings" panose="05000000000000000000" pitchFamily="2" charset="2"/>
              <a:buChar char="q"/>
            </a:pPr>
            <a:r>
              <a:rPr lang="es-ES" sz="1867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Productores</a:t>
            </a:r>
          </a:p>
          <a:p>
            <a:pPr marL="190510" indent="-190510" defTabSz="609630">
              <a:buFont typeface="Wingdings" panose="05000000000000000000" pitchFamily="2" charset="2"/>
              <a:buChar char="q"/>
            </a:pPr>
            <a:r>
              <a:rPr lang="es-ES" sz="1867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Importadores / Exportadora- Hamburgo Coffe Group</a:t>
            </a:r>
          </a:p>
          <a:p>
            <a:pPr marL="190510" indent="-190510" defTabSz="609630">
              <a:buFont typeface="Wingdings" panose="05000000000000000000" pitchFamily="2" charset="2"/>
              <a:buChar char="q"/>
            </a:pPr>
            <a:r>
              <a:rPr lang="es-ES" sz="1867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CONFIANZA SA-FGR</a:t>
            </a:r>
          </a:p>
          <a:p>
            <a:pPr marL="190510" indent="-190510" defTabSz="609630">
              <a:buFont typeface="Wingdings" panose="05000000000000000000" pitchFamily="2" charset="2"/>
              <a:buChar char="q"/>
            </a:pPr>
            <a:r>
              <a:rPr lang="es-ES" sz="1867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Sector Financiero</a:t>
            </a:r>
          </a:p>
          <a:p>
            <a:pPr marL="190510" indent="-190510" defTabSz="609630">
              <a:buFont typeface="Wingdings" panose="05000000000000000000" pitchFamily="2" charset="2"/>
              <a:buChar char="q"/>
            </a:pPr>
            <a:r>
              <a:rPr lang="es-ES" sz="1867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CIAT-CGIAR</a:t>
            </a:r>
            <a:endParaRPr lang="es-HN" sz="1867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258656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A2C7A0-570E-C4F8-0F1C-78E98A3EAF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">
            <a:extLst>
              <a:ext uri="{FF2B5EF4-FFF2-40B4-BE49-F238E27FC236}">
                <a16:creationId xmlns:a16="http://schemas.microsoft.com/office/drawing/2014/main" id="{6FFE684B-B94E-C99B-7ADF-7F74578BD2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AR"/>
          </a:p>
        </p:txBody>
      </p:sp>
      <p:sp>
        <p:nvSpPr>
          <p:cNvPr id="24" name="Text 0">
            <a:extLst>
              <a:ext uri="{FF2B5EF4-FFF2-40B4-BE49-F238E27FC236}">
                <a16:creationId xmlns:a16="http://schemas.microsoft.com/office/drawing/2014/main" id="{2AA87FF6-2699-F89A-C86E-6DA6A9B61702}"/>
              </a:ext>
            </a:extLst>
          </p:cNvPr>
          <p:cNvSpPr/>
          <p:nvPr/>
        </p:nvSpPr>
        <p:spPr>
          <a:xfrm>
            <a:off x="1347536" y="1413570"/>
            <a:ext cx="10610784" cy="7360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850"/>
              </a:lnSpc>
            </a:pPr>
            <a:r>
              <a:rPr lang="es-ES" sz="36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sym typeface="Arial"/>
              </a:rPr>
              <a:t>Infraestructura digital en el interés público Honduras:</a:t>
            </a:r>
            <a:endParaRPr lang="en-US" sz="3600" b="1" dirty="0">
              <a:solidFill>
                <a:srgbClr val="333F70"/>
              </a:solidFill>
              <a:latin typeface="Unbounded Bold" pitchFamily="34" charset="0"/>
              <a:ea typeface="Unbounded Bold" pitchFamily="34" charset="-122"/>
              <a:sym typeface="Arial"/>
            </a:endParaRPr>
          </a:p>
          <a:p>
            <a:pPr algn="just">
              <a:lnSpc>
                <a:spcPts val="4850"/>
              </a:lnSpc>
            </a:pPr>
            <a:endParaRPr lang="en-US" sz="3600" b="1" dirty="0">
              <a:solidFill>
                <a:srgbClr val="333F70"/>
              </a:solidFill>
              <a:latin typeface="Unbounded Bold" pitchFamily="34" charset="0"/>
              <a:ea typeface="Unbounded Bold" pitchFamily="34" charset="-122"/>
            </a:endParaRPr>
          </a:p>
          <a:p>
            <a:pPr marL="0" indent="0" algn="just">
              <a:lnSpc>
                <a:spcPts val="4850"/>
              </a:lnSpc>
              <a:buNone/>
            </a:pPr>
            <a:endParaRPr lang="en-US" sz="3600" dirty="0"/>
          </a:p>
        </p:txBody>
      </p:sp>
      <p:sp>
        <p:nvSpPr>
          <p:cNvPr id="2" name="Content Placeholder 11">
            <a:extLst>
              <a:ext uri="{FF2B5EF4-FFF2-40B4-BE49-F238E27FC236}">
                <a16:creationId xmlns:a16="http://schemas.microsoft.com/office/drawing/2014/main" id="{59627CD3-C9E7-8B42-30D4-A0BC41032D38}"/>
              </a:ext>
            </a:extLst>
          </p:cNvPr>
          <p:cNvSpPr txBox="1">
            <a:spLocks/>
          </p:cNvSpPr>
          <p:nvPr/>
        </p:nvSpPr>
        <p:spPr>
          <a:xfrm>
            <a:off x="3956388" y="2149635"/>
            <a:ext cx="8235612" cy="636232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rgbClr val="0070C0"/>
              </a:buClr>
              <a:buFont typeface="Barlow Condensed" panose="00000506000000000000" pitchFamily="2" charset="0"/>
              <a:buChar char="›"/>
            </a:pPr>
            <a:r>
              <a:rPr lang="es-ES" sz="1800" dirty="0"/>
              <a:t>Eje 1: Infraestructura digital verificable y de código abierto que establece una </a:t>
            </a:r>
            <a:r>
              <a:rPr lang="es-ES" sz="1800" b="1" dirty="0"/>
              <a:t>red de comunicación entre sistemas de datos espaciales</a:t>
            </a:r>
            <a:r>
              <a:rPr lang="es-ES" sz="1800" dirty="0"/>
              <a:t>, construida sobre una única capa de datos compartidos.</a:t>
            </a:r>
          </a:p>
          <a:p>
            <a:pPr algn="just">
              <a:buClr>
                <a:srgbClr val="0070C0"/>
              </a:buClr>
              <a:buFont typeface="Barlow Condensed" panose="00000506000000000000" pitchFamily="2" charset="0"/>
              <a:buChar char="›"/>
            </a:pPr>
            <a:r>
              <a:rPr lang="es-ES" sz="1800" dirty="0"/>
              <a:t>Eje 2: La adopción de un </a:t>
            </a:r>
            <a:r>
              <a:rPr lang="es-ES" sz="1800" b="1" dirty="0"/>
              <a:t>lenguaje común </a:t>
            </a:r>
            <a:r>
              <a:rPr lang="es-ES" sz="1800" dirty="0"/>
              <a:t>para los identificadores geoespaciales a través del Registro de Activos de </a:t>
            </a:r>
            <a:r>
              <a:rPr lang="es-ES" sz="1800" dirty="0" err="1"/>
              <a:t>AgStack</a:t>
            </a:r>
            <a:r>
              <a:rPr lang="es-ES" sz="1800" dirty="0"/>
              <a:t> estandariza los datos de propiedad de la tierra con </a:t>
            </a:r>
            <a:r>
              <a:rPr lang="es-ES" sz="1800" dirty="0" err="1"/>
              <a:t>GeoID</a:t>
            </a:r>
            <a:r>
              <a:rPr lang="es-ES" sz="1800" dirty="0"/>
              <a:t> únicos, lo que garantiza la interoperabilidad entre los sistemas. La herramienta CIAT </a:t>
            </a:r>
            <a:r>
              <a:rPr lang="es-ES" sz="1800" dirty="0" err="1"/>
              <a:t>First</a:t>
            </a:r>
            <a:r>
              <a:rPr lang="es-ES" sz="1800" dirty="0"/>
              <a:t> Sale </a:t>
            </a:r>
            <a:r>
              <a:rPr lang="es-ES" sz="1800" b="1" dirty="0"/>
              <a:t>devuelve esta información a los productores </a:t>
            </a:r>
            <a:r>
              <a:rPr lang="es-ES" sz="1800" dirty="0"/>
              <a:t>de café a través de tarjetas habilitadas para QR y NFC, lo que les permite controlar y utilizar sus datos en las interacciones de la cadena de valor.</a:t>
            </a:r>
          </a:p>
          <a:p>
            <a:pPr algn="just">
              <a:buClr>
                <a:srgbClr val="0070C0"/>
              </a:buClr>
              <a:buFont typeface="Barlow Condensed" panose="00000506000000000000" pitchFamily="2" charset="0"/>
              <a:buChar char="›"/>
            </a:pPr>
            <a:r>
              <a:rPr lang="es-ES" sz="1800" dirty="0"/>
              <a:t>Eje3: (flujos de interoperabilidad) La adopción de un lenguaje común permite la </a:t>
            </a:r>
            <a:r>
              <a:rPr lang="es-ES" sz="1800" b="1" dirty="0"/>
              <a:t>interoperabilidad entre las soluciones de trazabilidad</a:t>
            </a:r>
            <a:r>
              <a:rPr lang="es-ES" sz="1800" dirty="0"/>
              <a:t>, lo que permite a los productores utilizar cualquier sistema al tiempo que garantiza una integración perfecta de los datos. </a:t>
            </a:r>
            <a:r>
              <a:rPr lang="es-ES" sz="1800" b="1" dirty="0"/>
              <a:t>El acceso a las plataformas de datos</a:t>
            </a:r>
            <a:r>
              <a:rPr lang="es-ES" sz="1800" dirty="0"/>
              <a:t> permite a los productores interactuar con información geoespacial (clima, agua, silvicultura, agronomía y planificación del uso de la tierra) utilizando su </a:t>
            </a:r>
            <a:r>
              <a:rPr lang="es-ES" sz="1800" dirty="0" err="1"/>
              <a:t>GeoID</a:t>
            </a:r>
            <a:r>
              <a:rPr lang="es-ES" sz="1800" dirty="0"/>
              <a:t> como referencia precisa. La </a:t>
            </a:r>
            <a:r>
              <a:rPr lang="es-ES" sz="1800" b="1" dirty="0"/>
              <a:t>integración con otros sistemas de datos garantiza </a:t>
            </a:r>
            <a:r>
              <a:rPr lang="es-ES" sz="1800" dirty="0"/>
              <a:t>que el identificador único, enriquecido con datos espaciales y de cumplimiento de la sostenibilidad, siga siendo valioso para otros sectores productivos, como el financiero.</a:t>
            </a:r>
            <a:endParaRPr lang="en-US" sz="1800" dirty="0"/>
          </a:p>
        </p:txBody>
      </p:sp>
      <p:pic>
        <p:nvPicPr>
          <p:cNvPr id="5" name="Picture 4" descr="A qr code and a logo&#10;&#10;AI-generated content may be incorrect.">
            <a:extLst>
              <a:ext uri="{FF2B5EF4-FFF2-40B4-BE49-F238E27FC236}">
                <a16:creationId xmlns:a16="http://schemas.microsoft.com/office/drawing/2014/main" id="{AFEDB886-835B-86EF-11F6-45D4119AC4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036" y="4927019"/>
            <a:ext cx="3077103" cy="19322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4" descr="Sumer Johal – Medium">
            <a:extLst>
              <a:ext uri="{FF2B5EF4-FFF2-40B4-BE49-F238E27FC236}">
                <a16:creationId xmlns:a16="http://schemas.microsoft.com/office/drawing/2014/main" id="{5E8E89FF-205F-0A62-DE86-07D029414F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37" y="2535218"/>
            <a:ext cx="3074351" cy="2055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21770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667000" y="-2667000"/>
            <a:ext cx="6858000" cy="12192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14908" r="-14908"/>
            </a:stretch>
          </a:blipFill>
        </p:spPr>
        <p:txBody>
          <a:bodyPr/>
          <a:lstStyle/>
          <a:p>
            <a:pPr defTabSz="609630"/>
            <a:endParaRPr lang="es-HN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0" y="-882493"/>
            <a:ext cx="12192000" cy="6254133"/>
          </a:xfrm>
          <a:custGeom>
            <a:avLst/>
            <a:gdLst/>
            <a:ahLst/>
            <a:cxnLst/>
            <a:rect l="l" t="t" r="r" b="b"/>
            <a:pathLst>
              <a:path w="18762400" h="9381200">
                <a:moveTo>
                  <a:pt x="0" y="0"/>
                </a:moveTo>
                <a:lnTo>
                  <a:pt x="18762400" y="0"/>
                </a:lnTo>
                <a:lnTo>
                  <a:pt x="18762400" y="9381200"/>
                </a:lnTo>
                <a:lnTo>
                  <a:pt x="0" y="9381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s-HN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Google Shape;100;p19">
            <a:extLst>
              <a:ext uri="{FF2B5EF4-FFF2-40B4-BE49-F238E27FC236}">
                <a16:creationId xmlns:a16="http://schemas.microsoft.com/office/drawing/2014/main" id="{63D92545-8D3C-A0BA-0B29-905EE1C7E587}"/>
              </a:ext>
            </a:extLst>
          </p:cNvPr>
          <p:cNvSpPr txBox="1">
            <a:spLocks/>
          </p:cNvSpPr>
          <p:nvPr/>
        </p:nvSpPr>
        <p:spPr>
          <a:xfrm>
            <a:off x="-95502" y="900200"/>
            <a:ext cx="5393600" cy="912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09630">
              <a:buSzPts val="990"/>
            </a:pPr>
            <a:r>
              <a:rPr lang="es-MX" sz="3200" b="1" dirty="0">
                <a:solidFill>
                  <a:prstClr val="white"/>
                </a:solidFill>
                <a:latin typeface="Calibri"/>
              </a:rPr>
              <a:t>Integración con el Sistema Financiero</a:t>
            </a:r>
          </a:p>
        </p:txBody>
      </p:sp>
      <p:sp>
        <p:nvSpPr>
          <p:cNvPr id="35" name="Google Shape;103;p19">
            <a:extLst>
              <a:ext uri="{FF2B5EF4-FFF2-40B4-BE49-F238E27FC236}">
                <a16:creationId xmlns:a16="http://schemas.microsoft.com/office/drawing/2014/main" id="{766C208B-3A76-5E08-6349-B4E878AF08FB}"/>
              </a:ext>
            </a:extLst>
          </p:cNvPr>
          <p:cNvSpPr txBox="1"/>
          <p:nvPr/>
        </p:nvSpPr>
        <p:spPr>
          <a:xfrm>
            <a:off x="8602700" y="1556800"/>
            <a:ext cx="33600" cy="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231">
              <a:buClr>
                <a:srgbClr val="000000"/>
              </a:buClr>
            </a:pPr>
            <a:endParaRPr sz="2400" b="1" kern="0">
              <a:solidFill>
                <a:prstClr val="white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6" name="Imagen 35">
            <a:extLst>
              <a:ext uri="{FF2B5EF4-FFF2-40B4-BE49-F238E27FC236}">
                <a16:creationId xmlns:a16="http://schemas.microsoft.com/office/drawing/2014/main" id="{B9B2DF70-8BD2-F2B3-B752-5D3E9CECF9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3282" y="1486360"/>
            <a:ext cx="6848718" cy="4975825"/>
          </a:xfrm>
          <a:prstGeom prst="rect">
            <a:avLst/>
          </a:prstGeom>
        </p:spPr>
      </p:pic>
      <p:sp>
        <p:nvSpPr>
          <p:cNvPr id="37" name="Title 1">
            <a:extLst>
              <a:ext uri="{FF2B5EF4-FFF2-40B4-BE49-F238E27FC236}">
                <a16:creationId xmlns:a16="http://schemas.microsoft.com/office/drawing/2014/main" id="{56865FD8-9716-705D-8E33-3306AD09657D}"/>
              </a:ext>
            </a:extLst>
          </p:cNvPr>
          <p:cNvSpPr txBox="1">
            <a:spLocks/>
          </p:cNvSpPr>
          <p:nvPr/>
        </p:nvSpPr>
        <p:spPr>
          <a:xfrm>
            <a:off x="5483969" y="602421"/>
            <a:ext cx="6548792" cy="753979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lvl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pPr defTabSz="609630"/>
            <a:r>
              <a:rPr lang="en-US" sz="2667" b="1" dirty="0">
                <a:solidFill>
                  <a:prstClr val="white"/>
                </a:solidFill>
                <a:latin typeface="Barlow" panose="00000500000000000000" pitchFamily="2" charset="0"/>
              </a:rPr>
              <a:t>Herramientas de reducción de riesgos</a:t>
            </a:r>
          </a:p>
        </p:txBody>
      </p:sp>
      <p:sp>
        <p:nvSpPr>
          <p:cNvPr id="38" name="Google Shape;101;p19">
            <a:extLst>
              <a:ext uri="{FF2B5EF4-FFF2-40B4-BE49-F238E27FC236}">
                <a16:creationId xmlns:a16="http://schemas.microsoft.com/office/drawing/2014/main" id="{1ED9B6EA-3B66-A211-CC9F-392F0F6FA627}"/>
              </a:ext>
            </a:extLst>
          </p:cNvPr>
          <p:cNvSpPr txBox="1">
            <a:spLocks/>
          </p:cNvSpPr>
          <p:nvPr/>
        </p:nvSpPr>
        <p:spPr>
          <a:xfrm>
            <a:off x="176883" y="1564057"/>
            <a:ext cx="4855603" cy="4855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defTabSz="609630"/>
            <a:r>
              <a:rPr lang="es-MX" sz="1700" b="1" dirty="0">
                <a:solidFill>
                  <a:prstClr val="white"/>
                </a:solidFill>
                <a:latin typeface="Calibri"/>
              </a:rPr>
              <a:t>Mecanismo: </a:t>
            </a:r>
            <a:r>
              <a:rPr lang="es-MX" sz="1700" dirty="0">
                <a:solidFill>
                  <a:prstClr val="white"/>
                </a:solidFill>
                <a:latin typeface="Calibri"/>
              </a:rPr>
              <a:t>Propone probar la interoperabilidad entre la infraestructura digital de interés público para el cumplimiento de la EUDR y el sistema financiero en Honduras. Así la información generada por los sistemas de trazabilidad, </a:t>
            </a:r>
            <a:r>
              <a:rPr lang="es-MX" sz="1700" b="1" i="1" u="sng" dirty="0">
                <a:solidFill>
                  <a:prstClr val="white"/>
                </a:solidFill>
                <a:latin typeface="Calibri"/>
              </a:rPr>
              <a:t>enriquecida con información productiva y ambiental</a:t>
            </a:r>
            <a:r>
              <a:rPr lang="es-MX" sz="1700" dirty="0">
                <a:solidFill>
                  <a:prstClr val="white"/>
                </a:solidFill>
                <a:latin typeface="Calibri"/>
              </a:rPr>
              <a:t>, sea utilizada por el sector financiero para mejorar la evaluación de riesgos.</a:t>
            </a:r>
          </a:p>
          <a:p>
            <a:pPr marL="0" indent="0" algn="just" defTabSz="609630"/>
            <a:endParaRPr lang="es-MX" sz="1700" b="1" dirty="0">
              <a:solidFill>
                <a:prstClr val="white"/>
              </a:solidFill>
              <a:latin typeface="Calibri"/>
            </a:endParaRPr>
          </a:p>
          <a:p>
            <a:pPr marL="0" indent="0" algn="just" defTabSz="609630"/>
            <a:r>
              <a:rPr lang="es-MX" sz="1700" b="1" dirty="0">
                <a:solidFill>
                  <a:prstClr val="white"/>
                </a:solidFill>
                <a:latin typeface="Calibri"/>
              </a:rPr>
              <a:t>Beneficio para el sector financiero:</a:t>
            </a:r>
            <a:r>
              <a:rPr lang="es-MX" sz="1700" dirty="0">
                <a:solidFill>
                  <a:prstClr val="white"/>
                </a:solidFill>
                <a:latin typeface="Calibri"/>
              </a:rPr>
              <a:t> (i) Reducción de asimetría de la información, mejores análisis de riesgo, (</a:t>
            </a:r>
            <a:r>
              <a:rPr lang="es-MX" sz="1700" dirty="0" err="1">
                <a:solidFill>
                  <a:prstClr val="white"/>
                </a:solidFill>
                <a:latin typeface="Calibri"/>
              </a:rPr>
              <a:t>ii</a:t>
            </a:r>
            <a:r>
              <a:rPr lang="es-MX" sz="1700" dirty="0">
                <a:solidFill>
                  <a:prstClr val="white"/>
                </a:solidFill>
                <a:latin typeface="Calibri"/>
              </a:rPr>
              <a:t>) mayor emisión de garantías e irrigación de crédito al sector productivo.</a:t>
            </a:r>
          </a:p>
          <a:p>
            <a:pPr marL="0" indent="0" algn="just" defTabSz="609630"/>
            <a:endParaRPr lang="es-MX" sz="1700" dirty="0">
              <a:solidFill>
                <a:prstClr val="white"/>
              </a:solidFill>
              <a:latin typeface="Calibri"/>
            </a:endParaRPr>
          </a:p>
          <a:p>
            <a:pPr marL="0" indent="0" algn="just" defTabSz="609630"/>
            <a:r>
              <a:rPr lang="es-MX" sz="1700" b="1" dirty="0">
                <a:solidFill>
                  <a:prstClr val="white"/>
                </a:solidFill>
                <a:latin typeface="Calibri"/>
              </a:rPr>
              <a:t>Beneficios para la Infraestructura Digital:</a:t>
            </a:r>
            <a:r>
              <a:rPr lang="es-MX" sz="1700" dirty="0">
                <a:solidFill>
                  <a:prstClr val="white"/>
                </a:solidFill>
                <a:latin typeface="Calibri"/>
              </a:rPr>
              <a:t> Agricultores incentivados a producir y comercializar café trazado ampliando alcance.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A34F6A-0FCE-4F37-857A-E1CFA7E1F5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">
            <a:extLst>
              <a:ext uri="{FF2B5EF4-FFF2-40B4-BE49-F238E27FC236}">
                <a16:creationId xmlns:a16="http://schemas.microsoft.com/office/drawing/2014/main" id="{AD944809-CEA0-31EB-849E-A82330ABED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AR"/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5D52FA7C-AE67-8EE9-31DD-AD72EB7276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" y="1688434"/>
            <a:ext cx="4127658" cy="5149514"/>
          </a:xfrm>
          <a:prstGeom prst="rect">
            <a:avLst/>
          </a:prstGeom>
        </p:spPr>
      </p:pic>
      <p:pic>
        <p:nvPicPr>
          <p:cNvPr id="3" name="Picture 9">
            <a:extLst>
              <a:ext uri="{FF2B5EF4-FFF2-40B4-BE49-F238E27FC236}">
                <a16:creationId xmlns:a16="http://schemas.microsoft.com/office/drawing/2014/main" id="{A1F04C97-592F-67ED-83A0-F347F10C19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4458" y="2054993"/>
            <a:ext cx="6625389" cy="4416395"/>
          </a:xfrm>
          <a:prstGeom prst="rect">
            <a:avLst/>
          </a:prstGeom>
        </p:spPr>
      </p:pic>
      <p:sp>
        <p:nvSpPr>
          <p:cNvPr id="4" name="TextBox 4">
            <a:extLst>
              <a:ext uri="{FF2B5EF4-FFF2-40B4-BE49-F238E27FC236}">
                <a16:creationId xmlns:a16="http://schemas.microsoft.com/office/drawing/2014/main" id="{12851750-5B55-9D36-14FA-B71BC0001546}"/>
              </a:ext>
            </a:extLst>
          </p:cNvPr>
          <p:cNvSpPr txBox="1"/>
          <p:nvPr/>
        </p:nvSpPr>
        <p:spPr>
          <a:xfrm>
            <a:off x="382398" y="0"/>
            <a:ext cx="8168044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HN"/>
            </a:defPPr>
            <a:lvl1pPr algn="ctr">
              <a:defRPr sz="3200">
                <a:solidFill>
                  <a:srgbClr val="233C7B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9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</a:rPr>
              <a:t>Libre de Deforestación y Digitalmente Trazado: Un Hito para el Café de Honduras</a:t>
            </a:r>
            <a:endParaRPr lang="es-HN" sz="3900" b="1" dirty="0">
              <a:solidFill>
                <a:srgbClr val="333F70"/>
              </a:solidFill>
              <a:latin typeface="Unbounded Bold" pitchFamily="34" charset="0"/>
              <a:ea typeface="Unbounded Bold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078963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933282-1058-9EFA-73E2-4A25DCA57C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Image 0" descr="preencoded.png">
            <a:extLst>
              <a:ext uri="{FF2B5EF4-FFF2-40B4-BE49-F238E27FC236}">
                <a16:creationId xmlns:a16="http://schemas.microsoft.com/office/drawing/2014/main" id="{5FE1FEC5-D604-E2AD-CD0E-ACC6C9E767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7633" y="2928803"/>
            <a:ext cx="3793983" cy="3793983"/>
          </a:xfrm>
          <a:prstGeom prst="rect">
            <a:avLst/>
          </a:prstGeom>
        </p:spPr>
      </p:pic>
      <p:pic>
        <p:nvPicPr>
          <p:cNvPr id="46" name="Image 2" descr="preencoded.png">
            <a:extLst>
              <a:ext uri="{FF2B5EF4-FFF2-40B4-BE49-F238E27FC236}">
                <a16:creationId xmlns:a16="http://schemas.microsoft.com/office/drawing/2014/main" id="{261C15E4-1DCD-6FE0-C9D6-F408CB6223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7633" y="2928803"/>
            <a:ext cx="3793983" cy="3793983"/>
          </a:xfrm>
          <a:prstGeom prst="rect">
            <a:avLst/>
          </a:prstGeom>
        </p:spPr>
      </p:pic>
      <p:pic>
        <p:nvPicPr>
          <p:cNvPr id="48" name="Image 4" descr="preencoded.png">
            <a:extLst>
              <a:ext uri="{FF2B5EF4-FFF2-40B4-BE49-F238E27FC236}">
                <a16:creationId xmlns:a16="http://schemas.microsoft.com/office/drawing/2014/main" id="{9B4B0DA6-5FED-16E6-0574-308ED08600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7633" y="2928803"/>
            <a:ext cx="3793983" cy="3793983"/>
          </a:xfrm>
          <a:prstGeom prst="rect">
            <a:avLst/>
          </a:prstGeom>
        </p:spPr>
      </p:pic>
      <p:pic>
        <p:nvPicPr>
          <p:cNvPr id="50" name="Image 6" descr="preencoded.png">
            <a:extLst>
              <a:ext uri="{FF2B5EF4-FFF2-40B4-BE49-F238E27FC236}">
                <a16:creationId xmlns:a16="http://schemas.microsoft.com/office/drawing/2014/main" id="{0BAF3FBF-3F5A-D968-5EA2-D7A104F43B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7633" y="2928803"/>
            <a:ext cx="3793983" cy="3793983"/>
          </a:xfrm>
          <a:prstGeom prst="rect">
            <a:avLst/>
          </a:prstGeom>
        </p:spPr>
      </p:pic>
      <p:sp>
        <p:nvSpPr>
          <p:cNvPr id="16" name="Rectangle 1">
            <a:extLst>
              <a:ext uri="{FF2B5EF4-FFF2-40B4-BE49-F238E27FC236}">
                <a16:creationId xmlns:a16="http://schemas.microsoft.com/office/drawing/2014/main" id="{28DAF5C1-FD61-A42D-93A9-B29EAD5AF8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AR"/>
          </a:p>
        </p:txBody>
      </p:sp>
      <p:sp>
        <p:nvSpPr>
          <p:cNvPr id="24" name="Text 0">
            <a:extLst>
              <a:ext uri="{FF2B5EF4-FFF2-40B4-BE49-F238E27FC236}">
                <a16:creationId xmlns:a16="http://schemas.microsoft.com/office/drawing/2014/main" id="{69BBECA7-8344-29B3-079C-CDB1253A6955}"/>
              </a:ext>
            </a:extLst>
          </p:cNvPr>
          <p:cNvSpPr/>
          <p:nvPr/>
        </p:nvSpPr>
        <p:spPr>
          <a:xfrm>
            <a:off x="1540040" y="952348"/>
            <a:ext cx="10651960" cy="4673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850"/>
              </a:lnSpc>
            </a:pPr>
            <a:r>
              <a:rPr lang="en-US" sz="3900" b="1" dirty="0" err="1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Conclusión</a:t>
            </a:r>
            <a:r>
              <a:rPr lang="en-US" sz="39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:</a:t>
            </a:r>
          </a:p>
          <a:p>
            <a:pPr>
              <a:lnSpc>
                <a:spcPts val="4850"/>
              </a:lnSpc>
            </a:pPr>
            <a:r>
              <a:rPr lang="en-US" sz="3900" b="1" dirty="0" err="1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Transformando</a:t>
            </a:r>
            <a:r>
              <a:rPr lang="en-US" sz="39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 </a:t>
            </a:r>
            <a:r>
              <a:rPr lang="en-US" sz="3900" b="1" dirty="0" err="1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Realidades</a:t>
            </a:r>
            <a:r>
              <a:rPr lang="en-US" sz="39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 </a:t>
            </a:r>
            <a:r>
              <a:rPr lang="en-US" sz="3900" b="1" dirty="0" err="1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Productivas</a:t>
            </a:r>
            <a:endParaRPr lang="en-US" sz="3900" dirty="0"/>
          </a:p>
          <a:p>
            <a:pPr>
              <a:lnSpc>
                <a:spcPts val="4850"/>
              </a:lnSpc>
            </a:pPr>
            <a:endParaRPr lang="en-US" sz="3900" dirty="0"/>
          </a:p>
          <a:p>
            <a:pPr marL="0" indent="0" algn="l">
              <a:lnSpc>
                <a:spcPts val="4850"/>
              </a:lnSpc>
              <a:buNone/>
            </a:pPr>
            <a:endParaRPr lang="en-US" sz="3900" dirty="0"/>
          </a:p>
        </p:txBody>
      </p:sp>
      <p:sp>
        <p:nvSpPr>
          <p:cNvPr id="2" name="Text 1">
            <a:extLst>
              <a:ext uri="{FF2B5EF4-FFF2-40B4-BE49-F238E27FC236}">
                <a16:creationId xmlns:a16="http://schemas.microsoft.com/office/drawing/2014/main" id="{20D25DE0-A226-023F-A458-68B60E7A0631}"/>
              </a:ext>
            </a:extLst>
          </p:cNvPr>
          <p:cNvSpPr/>
          <p:nvPr/>
        </p:nvSpPr>
        <p:spPr>
          <a:xfrm>
            <a:off x="1275053" y="2138591"/>
            <a:ext cx="10788611" cy="5632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500"/>
              </a:lnSpc>
              <a:buNone/>
            </a:pPr>
            <a:r>
              <a:rPr lang="en-US" sz="15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El fortalecimiento de los sistemas de garantía con enfoque verde no solo amplía la oferta de financiamiento sostenible a nivel local, sino que posiciona a estas entidades como actores clave en la arquitectura financiera climática internacional.</a:t>
            </a:r>
            <a:endParaRPr lang="en-US" sz="1550" dirty="0"/>
          </a:p>
        </p:txBody>
      </p:sp>
      <p:sp>
        <p:nvSpPr>
          <p:cNvPr id="31" name="Text 2">
            <a:extLst>
              <a:ext uri="{FF2B5EF4-FFF2-40B4-BE49-F238E27FC236}">
                <a16:creationId xmlns:a16="http://schemas.microsoft.com/office/drawing/2014/main" id="{B68F5EB6-EFB7-7AC4-3E09-95A7B3D10ADE}"/>
              </a:ext>
            </a:extLst>
          </p:cNvPr>
          <p:cNvSpPr/>
          <p:nvPr/>
        </p:nvSpPr>
        <p:spPr>
          <a:xfrm>
            <a:off x="1856324" y="336414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Impacto Local</a:t>
            </a:r>
            <a:endParaRPr lang="en-US" sz="1950" dirty="0"/>
          </a:p>
        </p:txBody>
      </p:sp>
      <p:sp>
        <p:nvSpPr>
          <p:cNvPr id="32" name="Text 3">
            <a:extLst>
              <a:ext uri="{FF2B5EF4-FFF2-40B4-BE49-F238E27FC236}">
                <a16:creationId xmlns:a16="http://schemas.microsoft.com/office/drawing/2014/main" id="{A9130E5A-55E0-E572-3AE6-0B15BACB5E66}"/>
              </a:ext>
            </a:extLst>
          </p:cNvPr>
          <p:cNvSpPr/>
          <p:nvPr/>
        </p:nvSpPr>
        <p:spPr>
          <a:xfrm>
            <a:off x="348787" y="3655087"/>
            <a:ext cx="3941207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500"/>
              </a:lnSpc>
              <a:buNone/>
            </a:pPr>
            <a:r>
              <a:rPr lang="en-US" sz="15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Financiamiento sostenible para emprendedores y empresas locales</a:t>
            </a:r>
            <a:endParaRPr lang="en-US" sz="1550" dirty="0"/>
          </a:p>
        </p:txBody>
      </p:sp>
      <p:sp>
        <p:nvSpPr>
          <p:cNvPr id="34" name="Text 4">
            <a:extLst>
              <a:ext uri="{FF2B5EF4-FFF2-40B4-BE49-F238E27FC236}">
                <a16:creationId xmlns:a16="http://schemas.microsoft.com/office/drawing/2014/main" id="{351B4141-B6FD-DC8C-BB58-6FCBEA0E15E5}"/>
              </a:ext>
            </a:extLst>
          </p:cNvPr>
          <p:cNvSpPr/>
          <p:nvPr/>
        </p:nvSpPr>
        <p:spPr>
          <a:xfrm>
            <a:off x="8528679" y="3202563"/>
            <a:ext cx="289845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Recursos Globales</a:t>
            </a:r>
            <a:endParaRPr lang="en-US" sz="1950" dirty="0"/>
          </a:p>
        </p:txBody>
      </p:sp>
      <p:sp>
        <p:nvSpPr>
          <p:cNvPr id="35" name="Text 5">
            <a:extLst>
              <a:ext uri="{FF2B5EF4-FFF2-40B4-BE49-F238E27FC236}">
                <a16:creationId xmlns:a16="http://schemas.microsoft.com/office/drawing/2014/main" id="{2681FD8C-7217-255E-B0DB-845B0D223B40}"/>
              </a:ext>
            </a:extLst>
          </p:cNvPr>
          <p:cNvSpPr/>
          <p:nvPr/>
        </p:nvSpPr>
        <p:spPr>
          <a:xfrm>
            <a:off x="8528679" y="3484183"/>
            <a:ext cx="3534985" cy="6720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500"/>
              </a:lnSpc>
              <a:buNone/>
            </a:pPr>
            <a:r>
              <a:rPr lang="en-US" sz="15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Acceso a fondos climáticos internacionales con condiciones preferenciales</a:t>
            </a:r>
            <a:endParaRPr lang="en-US" sz="1550" dirty="0"/>
          </a:p>
        </p:txBody>
      </p:sp>
      <p:sp>
        <p:nvSpPr>
          <p:cNvPr id="37" name="Text 6">
            <a:extLst>
              <a:ext uri="{FF2B5EF4-FFF2-40B4-BE49-F238E27FC236}">
                <a16:creationId xmlns:a16="http://schemas.microsoft.com/office/drawing/2014/main" id="{68B425A0-E7F7-48CB-7C4B-0970A50F8A79}"/>
              </a:ext>
            </a:extLst>
          </p:cNvPr>
          <p:cNvSpPr/>
          <p:nvPr/>
        </p:nvSpPr>
        <p:spPr>
          <a:xfrm>
            <a:off x="8675767" y="5082624"/>
            <a:ext cx="333446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Desarrollo Sostenible</a:t>
            </a:r>
            <a:endParaRPr lang="en-US" sz="1950" dirty="0"/>
          </a:p>
        </p:txBody>
      </p:sp>
      <p:sp>
        <p:nvSpPr>
          <p:cNvPr id="38" name="Text 7">
            <a:extLst>
              <a:ext uri="{FF2B5EF4-FFF2-40B4-BE49-F238E27FC236}">
                <a16:creationId xmlns:a16="http://schemas.microsoft.com/office/drawing/2014/main" id="{A4210353-8B71-7783-3A6B-BC402DAB74AC}"/>
              </a:ext>
            </a:extLst>
          </p:cNvPr>
          <p:cNvSpPr/>
          <p:nvPr/>
        </p:nvSpPr>
        <p:spPr>
          <a:xfrm>
            <a:off x="8675767" y="5511845"/>
            <a:ext cx="3147265" cy="6633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500"/>
              </a:lnSpc>
              <a:buNone/>
            </a:pPr>
            <a:r>
              <a:rPr lang="en-US" sz="15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Contribución a los ODS y compromisos climáticos nacionales</a:t>
            </a:r>
            <a:endParaRPr lang="en-US" sz="1550" dirty="0"/>
          </a:p>
        </p:txBody>
      </p:sp>
      <p:sp>
        <p:nvSpPr>
          <p:cNvPr id="40" name="Text 8">
            <a:extLst>
              <a:ext uri="{FF2B5EF4-FFF2-40B4-BE49-F238E27FC236}">
                <a16:creationId xmlns:a16="http://schemas.microsoft.com/office/drawing/2014/main" id="{ED03E8C8-E1DE-60F0-8A2F-64E717AD366B}"/>
              </a:ext>
            </a:extLst>
          </p:cNvPr>
          <p:cNvSpPr/>
          <p:nvPr/>
        </p:nvSpPr>
        <p:spPr>
          <a:xfrm>
            <a:off x="428348" y="5052674"/>
            <a:ext cx="3941207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Transformación Económica</a:t>
            </a:r>
            <a:endParaRPr lang="en-US" sz="1950" dirty="0"/>
          </a:p>
        </p:txBody>
      </p:sp>
      <p:sp>
        <p:nvSpPr>
          <p:cNvPr id="41" name="Text 9">
            <a:extLst>
              <a:ext uri="{FF2B5EF4-FFF2-40B4-BE49-F238E27FC236}">
                <a16:creationId xmlns:a16="http://schemas.microsoft.com/office/drawing/2014/main" id="{20BDBD31-C972-DA10-5C88-F273F500ACD6}"/>
              </a:ext>
            </a:extLst>
          </p:cNvPr>
          <p:cNvSpPr/>
          <p:nvPr/>
        </p:nvSpPr>
        <p:spPr>
          <a:xfrm>
            <a:off x="514889" y="5411827"/>
            <a:ext cx="3941207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500"/>
              </a:lnSpc>
              <a:buNone/>
            </a:pPr>
            <a:r>
              <a:rPr lang="en-US" sz="15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Transición hacia economías bajas en carbono y resilientes al cambio climático</a:t>
            </a:r>
            <a:endParaRPr lang="en-US" sz="1550" dirty="0"/>
          </a:p>
        </p:txBody>
      </p:sp>
      <p:sp>
        <p:nvSpPr>
          <p:cNvPr id="43" name="Text 10">
            <a:extLst>
              <a:ext uri="{FF2B5EF4-FFF2-40B4-BE49-F238E27FC236}">
                <a16:creationId xmlns:a16="http://schemas.microsoft.com/office/drawing/2014/main" id="{EA49FF5E-8985-6893-BD73-30D18C1E642B}"/>
              </a:ext>
            </a:extLst>
          </p:cNvPr>
          <p:cNvSpPr/>
          <p:nvPr/>
        </p:nvSpPr>
        <p:spPr>
          <a:xfrm>
            <a:off x="793790" y="6566479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Capaces de movilizar recursos globales para transformar realidades productivas en los territorios iberoamericanos.</a:t>
            </a:r>
            <a:endParaRPr lang="en-US" sz="1550" dirty="0"/>
          </a:p>
        </p:txBody>
      </p:sp>
      <p:pic>
        <p:nvPicPr>
          <p:cNvPr id="45" name="Image 1" descr="preencoded.png">
            <a:extLst>
              <a:ext uri="{FF2B5EF4-FFF2-40B4-BE49-F238E27FC236}">
                <a16:creationId xmlns:a16="http://schemas.microsoft.com/office/drawing/2014/main" id="{E3B41D65-E003-CBE0-FB4E-FE7450A40E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90343" y="3667552"/>
            <a:ext cx="246791" cy="308439"/>
          </a:xfrm>
          <a:prstGeom prst="rect">
            <a:avLst/>
          </a:prstGeom>
        </p:spPr>
      </p:pic>
      <p:pic>
        <p:nvPicPr>
          <p:cNvPr id="47" name="Image 3" descr="preencoded.png">
            <a:extLst>
              <a:ext uri="{FF2B5EF4-FFF2-40B4-BE49-F238E27FC236}">
                <a16:creationId xmlns:a16="http://schemas.microsoft.com/office/drawing/2014/main" id="{4F5AAB1A-0D2D-E1C7-F505-975CE4E965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3426" y="3960935"/>
            <a:ext cx="246791" cy="308439"/>
          </a:xfrm>
          <a:prstGeom prst="rect">
            <a:avLst/>
          </a:prstGeom>
        </p:spPr>
      </p:pic>
      <p:pic>
        <p:nvPicPr>
          <p:cNvPr id="49" name="Image 5" descr="preencoded.png">
            <a:extLst>
              <a:ext uri="{FF2B5EF4-FFF2-40B4-BE49-F238E27FC236}">
                <a16:creationId xmlns:a16="http://schemas.microsoft.com/office/drawing/2014/main" id="{7EA6A145-29FE-20A0-F890-EE566DDCA2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91804" y="5758825"/>
            <a:ext cx="246791" cy="246791"/>
          </a:xfrm>
          <a:prstGeom prst="rect">
            <a:avLst/>
          </a:prstGeom>
        </p:spPr>
      </p:pic>
      <p:pic>
        <p:nvPicPr>
          <p:cNvPr id="51" name="Image 7" descr="preencoded.png">
            <a:extLst>
              <a:ext uri="{FF2B5EF4-FFF2-40B4-BE49-F238E27FC236}">
                <a16:creationId xmlns:a16="http://schemas.microsoft.com/office/drawing/2014/main" id="{B5F00934-DF8D-5C48-9297-C8EC9A1420B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68367" y="5543014"/>
            <a:ext cx="246791" cy="308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2664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EBF399-1726-EC5D-5A84-C1A82AD8A7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26E10393-3555-B598-E3B1-23D272C62609}"/>
              </a:ext>
            </a:extLst>
          </p:cNvPr>
          <p:cNvSpPr txBox="1"/>
          <p:nvPr/>
        </p:nvSpPr>
        <p:spPr>
          <a:xfrm>
            <a:off x="3190672" y="2538919"/>
            <a:ext cx="689583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7500" dirty="0">
                <a:solidFill>
                  <a:schemeClr val="bg1"/>
                </a:solidFill>
                <a:latin typeface="Montserrat ExtraBold" panose="00000900000000000000" pitchFamily="2" charset="0"/>
                <a:cs typeface="Archivo Black" pitchFamily="2" charset="0"/>
              </a:rPr>
              <a:t>¡Gracias!</a:t>
            </a:r>
          </a:p>
        </p:txBody>
      </p:sp>
    </p:spTree>
    <p:extLst>
      <p:ext uri="{BB962C8B-B14F-4D97-AF65-F5344CB8AC3E}">
        <p14:creationId xmlns:p14="http://schemas.microsoft.com/office/powerpoint/2010/main" val="6176743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2459716" y="2156883"/>
            <a:ext cx="819485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HN" sz="3000" b="1" spc="286" noProof="0" dirty="0">
                <a:solidFill>
                  <a:srgbClr val="FFFFFF"/>
                </a:solidFill>
                <a:latin typeface="Montserrat ExtraBold" panose="00000900000000000000" pitchFamily="2" charset="0"/>
              </a:rPr>
              <a:t>Garantías Verdes, Sociales y </a:t>
            </a:r>
            <a:r>
              <a:rPr lang="es-HN" sz="3000" b="1" spc="286" noProof="0" dirty="0">
                <a:solidFill>
                  <a:srgbClr val="00A6E2"/>
                </a:solidFill>
                <a:latin typeface="Montserrat ExtraBold" panose="00000900000000000000" pitchFamily="2" charset="0"/>
              </a:rPr>
              <a:t>con Perspectiva de Género</a:t>
            </a:r>
          </a:p>
          <a:p>
            <a:pPr lvl="0" algn="ctr"/>
            <a:endParaRPr lang="en-US" sz="3000" b="1" spc="286" dirty="0">
              <a:solidFill>
                <a:srgbClr val="00A6E2"/>
              </a:solidFill>
              <a:latin typeface="Montserrat ExtraBold" panose="00000900000000000000" pitchFamily="2" charset="0"/>
              <a:ea typeface="Glacial Indifference Bold"/>
              <a:cs typeface="Glacial Indifference Bold"/>
              <a:sym typeface="Glacial Indifference Bold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2174240" y="3634211"/>
            <a:ext cx="885952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HN" sz="2000" noProof="0" dirty="0">
                <a:solidFill>
                  <a:schemeClr val="bg1"/>
                </a:solidFill>
                <a:latin typeface="Montserrat SemiBold" panose="00000700000000000000" pitchFamily="2" charset="0"/>
              </a:rPr>
              <a:t>Una evolución estratégica de los sistemas de garantía en Iberoamérica que responde a imperativos ambientales, sociales y de género para construir economías más resilientes, inclusivas y equitativas</a:t>
            </a:r>
            <a:r>
              <a:rPr lang="en-US" sz="2000" dirty="0">
                <a:solidFill>
                  <a:schemeClr val="bg1"/>
                </a:solidFill>
                <a:latin typeface="Montserrat SemiBold" panose="00000700000000000000" pitchFamily="2" charset="0"/>
              </a:rPr>
              <a:t>.</a:t>
            </a:r>
          </a:p>
          <a:p>
            <a:pPr algn="just"/>
            <a:endParaRPr lang="es-ES" sz="2000" dirty="0">
              <a:solidFill>
                <a:schemeClr val="bg1"/>
              </a:solidFill>
              <a:latin typeface="Montserrat SemiBold" panose="00000700000000000000" pitchFamily="2" charset="0"/>
              <a:cs typeface="Archivo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29635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203E03-F2DA-DEF0-7A45-DF5C2E497E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">
            <a:extLst>
              <a:ext uri="{FF2B5EF4-FFF2-40B4-BE49-F238E27FC236}">
                <a16:creationId xmlns:a16="http://schemas.microsoft.com/office/drawing/2014/main" id="{F041B227-17A1-D899-DF67-A62FC36085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AR"/>
          </a:p>
        </p:txBody>
      </p:sp>
      <p:pic>
        <p:nvPicPr>
          <p:cNvPr id="2" name="Image 5">
            <a:extLst>
              <a:ext uri="{FF2B5EF4-FFF2-40B4-BE49-F238E27FC236}">
                <a16:creationId xmlns:a16="http://schemas.microsoft.com/office/drawing/2014/main" id="{DE2128FB-78B0-8D70-BF3B-BE3690E987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1143" y="1849402"/>
            <a:ext cx="4909502" cy="4789756"/>
          </a:xfrm>
          <a:prstGeom prst="rect">
            <a:avLst/>
          </a:prstGeom>
          <a:noFill/>
        </p:spPr>
      </p:pic>
      <p:sp>
        <p:nvSpPr>
          <p:cNvPr id="3" name="ZoneTexte 6">
            <a:extLst>
              <a:ext uri="{FF2B5EF4-FFF2-40B4-BE49-F238E27FC236}">
                <a16:creationId xmlns:a16="http://schemas.microsoft.com/office/drawing/2014/main" id="{51D69A7E-5FAF-8E71-71A6-65BA6B73FD0C}"/>
              </a:ext>
            </a:extLst>
          </p:cNvPr>
          <p:cNvSpPr txBox="1"/>
          <p:nvPr/>
        </p:nvSpPr>
        <p:spPr>
          <a:xfrm>
            <a:off x="6901143" y="1375448"/>
            <a:ext cx="49095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>
                <a:solidFill>
                  <a:schemeClr val="accent2">
                    <a:lumMod val="50000"/>
                  </a:schemeClr>
                </a:solidFill>
              </a:rPr>
              <a:t>Desarrollo sostenible</a:t>
            </a:r>
          </a:p>
        </p:txBody>
      </p:sp>
      <p:sp>
        <p:nvSpPr>
          <p:cNvPr id="4" name="ZoneTexte 7">
            <a:extLst>
              <a:ext uri="{FF2B5EF4-FFF2-40B4-BE49-F238E27FC236}">
                <a16:creationId xmlns:a16="http://schemas.microsoft.com/office/drawing/2014/main" id="{A70DA1A6-8AC3-47E6-B536-3CDA7B86DB2D}"/>
              </a:ext>
            </a:extLst>
          </p:cNvPr>
          <p:cNvSpPr txBox="1"/>
          <p:nvPr/>
        </p:nvSpPr>
        <p:spPr>
          <a:xfrm>
            <a:off x="620841" y="1361631"/>
            <a:ext cx="49095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>
                <a:solidFill>
                  <a:schemeClr val="accent2">
                    <a:lumMod val="50000"/>
                  </a:schemeClr>
                </a:solidFill>
              </a:rPr>
              <a:t>Finanzas responsables</a:t>
            </a:r>
          </a:p>
        </p:txBody>
      </p:sp>
      <p:pic>
        <p:nvPicPr>
          <p:cNvPr id="5" name="Image 12">
            <a:extLst>
              <a:ext uri="{FF2B5EF4-FFF2-40B4-BE49-F238E27FC236}">
                <a16:creationId xmlns:a16="http://schemas.microsoft.com/office/drawing/2014/main" id="{4D0E54D3-ABF4-310E-371B-F0088D114B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43" y="1775188"/>
            <a:ext cx="6232840" cy="4938184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6EEEA92A-DBC0-90B7-691F-FF5474A17F6F}"/>
              </a:ext>
            </a:extLst>
          </p:cNvPr>
          <p:cNvSpPr txBox="1"/>
          <p:nvPr/>
        </p:nvSpPr>
        <p:spPr>
          <a:xfrm>
            <a:off x="1847211" y="784831"/>
            <a:ext cx="63497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dirty="0" err="1">
                <a:solidFill>
                  <a:srgbClr val="00A6E2"/>
                </a:solidFill>
                <a:latin typeface="Montserrat ExtraBold" panose="00000900000000000000" pitchFamily="2" charset="0"/>
              </a:rPr>
              <a:t>Responsable</a:t>
            </a:r>
            <a:r>
              <a:rPr lang="en-GB" sz="3000" dirty="0">
                <a:solidFill>
                  <a:srgbClr val="00A6E2"/>
                </a:solidFill>
                <a:latin typeface="Montserrat ExtraBold" panose="00000900000000000000" pitchFamily="2" charset="0"/>
              </a:rPr>
              <a:t> vs. </a:t>
            </a:r>
            <a:r>
              <a:rPr lang="en-GB" sz="3000" dirty="0" err="1">
                <a:solidFill>
                  <a:srgbClr val="00A6E2"/>
                </a:solidFill>
                <a:latin typeface="Montserrat ExtraBold" panose="00000900000000000000" pitchFamily="2" charset="0"/>
              </a:rPr>
              <a:t>Sostenible</a:t>
            </a:r>
            <a:endParaRPr lang="en-GB" sz="3000" dirty="0">
              <a:solidFill>
                <a:srgbClr val="00A6E2"/>
              </a:solidFill>
              <a:latin typeface="Montserrat ExtraBold" panose="00000900000000000000" pitchFamily="2" charset="0"/>
            </a:endParaRP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46FA93DC-495A-8B1B-45A8-5FA879243C2D}"/>
              </a:ext>
            </a:extLst>
          </p:cNvPr>
          <p:cNvCxnSpPr>
            <a:cxnSpLocks/>
          </p:cNvCxnSpPr>
          <p:nvPr/>
        </p:nvCxnSpPr>
        <p:spPr>
          <a:xfrm>
            <a:off x="6410960" y="1775188"/>
            <a:ext cx="0" cy="4595132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4">
            <a:extLst>
              <a:ext uri="{FF2B5EF4-FFF2-40B4-BE49-F238E27FC236}">
                <a16:creationId xmlns:a16="http://schemas.microsoft.com/office/drawing/2014/main" id="{F9B10B43-2EF8-B925-509F-B63921A4697A}"/>
              </a:ext>
            </a:extLst>
          </p:cNvPr>
          <p:cNvSpPr/>
          <p:nvPr/>
        </p:nvSpPr>
        <p:spPr>
          <a:xfrm>
            <a:off x="6747713" y="6484079"/>
            <a:ext cx="289845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Fuente: ADA </a:t>
            </a:r>
            <a:endParaRPr lang="en-US" sz="1950" dirty="0"/>
          </a:p>
        </p:txBody>
      </p:sp>
    </p:spTree>
    <p:extLst>
      <p:ext uri="{BB962C8B-B14F-4D97-AF65-F5344CB8AC3E}">
        <p14:creationId xmlns:p14="http://schemas.microsoft.com/office/powerpoint/2010/main" val="3929694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697C3D-5C94-3446-F748-F95537130E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">
            <a:extLst>
              <a:ext uri="{FF2B5EF4-FFF2-40B4-BE49-F238E27FC236}">
                <a16:creationId xmlns:a16="http://schemas.microsoft.com/office/drawing/2014/main" id="{6DFD9DFE-3AC9-4146-F950-B756D6F3DF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AR"/>
          </a:p>
        </p:txBody>
      </p:sp>
      <p:sp>
        <p:nvSpPr>
          <p:cNvPr id="2" name="Espace réservé du texte 4">
            <a:extLst>
              <a:ext uri="{FF2B5EF4-FFF2-40B4-BE49-F238E27FC236}">
                <a16:creationId xmlns:a16="http://schemas.microsoft.com/office/drawing/2014/main" id="{F9A30198-1E1E-50B8-C290-2D825A986A4A}"/>
              </a:ext>
            </a:extLst>
          </p:cNvPr>
          <p:cNvSpPr txBox="1">
            <a:spLocks/>
          </p:cNvSpPr>
          <p:nvPr/>
        </p:nvSpPr>
        <p:spPr>
          <a:xfrm>
            <a:off x="630877" y="1743692"/>
            <a:ext cx="6089073" cy="5382491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CO" dirty="0"/>
              <a:t>La inversión de impacto se refiere a las inversiones realizadas con la </a:t>
            </a:r>
            <a:r>
              <a:rPr lang="es-CO" b="1" dirty="0"/>
              <a:t>intención de generar un impacto social y medioambiental positivo y medible </a:t>
            </a:r>
            <a:r>
              <a:rPr lang="es-CO" dirty="0"/>
              <a:t>junto con un rendimiento financiero.</a:t>
            </a:r>
          </a:p>
          <a:p>
            <a:endParaRPr lang="es-CO" dirty="0"/>
          </a:p>
          <a:p>
            <a:pPr marL="285750" indent="-285750"/>
            <a:r>
              <a:rPr lang="es-CO" b="1" dirty="0">
                <a:solidFill>
                  <a:srgbClr val="AA0F37"/>
                </a:solidFill>
              </a:rPr>
              <a:t>Intencionalidad</a:t>
            </a:r>
          </a:p>
          <a:p>
            <a:pPr marL="358775" lvl="1" indent="0">
              <a:tabLst>
                <a:tab pos="890588" algn="l"/>
              </a:tabLst>
            </a:pPr>
            <a:r>
              <a:rPr lang="es-CO" dirty="0"/>
              <a:t>Intención de tener un impacto social y/o medioambiental positivo a través de las inversiones</a:t>
            </a:r>
          </a:p>
          <a:p>
            <a:pPr marL="358775" lvl="1" indent="0">
              <a:tabLst>
                <a:tab pos="890588" algn="l"/>
              </a:tabLst>
            </a:pPr>
            <a:endParaRPr lang="es-CO" dirty="0"/>
          </a:p>
          <a:p>
            <a:pPr marL="285750" indent="-285750"/>
            <a:r>
              <a:rPr lang="es-CO" b="1" dirty="0"/>
              <a:t>Inversión con expectativas de rentabilidad</a:t>
            </a:r>
          </a:p>
          <a:p>
            <a:pPr marL="358775" lvl="1" indent="0"/>
            <a:r>
              <a:rPr lang="es-CO" dirty="0"/>
              <a:t>Se espera que las inversiones de impacto generen un rendimiento financiero del capital o, como mínimo, un retorno del capital. </a:t>
            </a:r>
          </a:p>
          <a:p>
            <a:pPr marL="358775" lvl="1" indent="0"/>
            <a:endParaRPr lang="es-CO" dirty="0"/>
          </a:p>
          <a:p>
            <a:pPr marL="285750" indent="-285750"/>
            <a:r>
              <a:rPr lang="es-CO" b="1" dirty="0"/>
              <a:t>Rango de expectativas de rentabilidad</a:t>
            </a:r>
          </a:p>
          <a:p>
            <a:pPr marL="358775" lvl="1" indent="0"/>
            <a:r>
              <a:rPr lang="es-CO" dirty="0"/>
              <a:t>El objetivo de las inversiones de impacto es obtener rendimientos financieros que oscilan entre los inferiores a los del mercado (a veces denominados concesionales) y los ajustados al riesgo del mercado.</a:t>
            </a:r>
          </a:p>
          <a:p>
            <a:pPr marL="358775" lvl="1" indent="0"/>
            <a:endParaRPr lang="es-CO" dirty="0"/>
          </a:p>
          <a:p>
            <a:pPr marL="285750" indent="-285750"/>
            <a:r>
              <a:rPr lang="es-CO" b="1" dirty="0">
                <a:solidFill>
                  <a:srgbClr val="AA0F37"/>
                </a:solidFill>
              </a:rPr>
              <a:t>Medición del impacto</a:t>
            </a:r>
          </a:p>
          <a:p>
            <a:pPr marL="358775" lvl="1" indent="0"/>
            <a:r>
              <a:rPr lang="es-CO" dirty="0"/>
              <a:t>Compromiso de medir y notificar los resultados y progresos sociales y/o medioambientales de las inversiones subyacentes, garantizando la transparencia y la rendición de cuentas.</a:t>
            </a:r>
          </a:p>
        </p:txBody>
      </p:sp>
      <p:pic>
        <p:nvPicPr>
          <p:cNvPr id="3" name="Image 6">
            <a:extLst>
              <a:ext uri="{FF2B5EF4-FFF2-40B4-BE49-F238E27FC236}">
                <a16:creationId xmlns:a16="http://schemas.microsoft.com/office/drawing/2014/main" id="{CFE8BDDE-4476-D668-C394-F8835F4998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3075" y="1743692"/>
            <a:ext cx="2700560" cy="1505229"/>
          </a:xfrm>
          <a:prstGeom prst="rect">
            <a:avLst/>
          </a:prstGeom>
        </p:spPr>
      </p:pic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3A799342-434C-2EB0-6241-ABB2D3DC02D2}"/>
              </a:ext>
            </a:extLst>
          </p:cNvPr>
          <p:cNvSpPr>
            <a:spLocks/>
          </p:cNvSpPr>
          <p:nvPr/>
        </p:nvSpPr>
        <p:spPr>
          <a:xfrm rot="10800000" flipV="1">
            <a:off x="6515422" y="3407077"/>
            <a:ext cx="4815865" cy="561975"/>
          </a:xfrm>
          <a:prstGeom prst="rect">
            <a:avLst/>
          </a:prstGeom>
        </p:spPr>
        <p:txBody>
          <a:bodyPr/>
          <a:lstStyle/>
          <a:p>
            <a:pPr algn="ctr" defTabSz="685800">
              <a:spcAft>
                <a:spcPts val="600"/>
              </a:spcAft>
            </a:pPr>
            <a:r>
              <a:rPr lang="fr-BE" sz="1350" i="1">
                <a:solidFill>
                  <a:schemeClr val="tx2"/>
                </a:solidFill>
              </a:rPr>
              <a:t>Red de </a:t>
            </a:r>
            <a:r>
              <a:rPr lang="fr-BE" sz="1350" i="1" err="1">
                <a:solidFill>
                  <a:schemeClr val="tx2"/>
                </a:solidFill>
              </a:rPr>
              <a:t>miembros </a:t>
            </a:r>
            <a:r>
              <a:rPr lang="en-GB" sz="1350" i="1" kern="12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creada en 2009</a:t>
            </a:r>
          </a:p>
          <a:p>
            <a:pPr algn="ctr" defTabSz="685800">
              <a:spcAft>
                <a:spcPts val="600"/>
              </a:spcAft>
            </a:pPr>
            <a:r>
              <a:rPr lang="en-GB" sz="1350" i="1"/>
              <a:t>Inversión de impacto en general</a:t>
            </a:r>
            <a:endParaRPr lang="en-GB" sz="1350" i="1" kern="1200">
              <a:latin typeface="+mn-lt"/>
              <a:ea typeface="+mn-ea"/>
              <a:cs typeface="+mn-cs"/>
            </a:endParaRPr>
          </a:p>
        </p:txBody>
      </p:sp>
      <p:pic>
        <p:nvPicPr>
          <p:cNvPr id="5" name="Image 13">
            <a:extLst>
              <a:ext uri="{FF2B5EF4-FFF2-40B4-BE49-F238E27FC236}">
                <a16:creationId xmlns:a16="http://schemas.microsoft.com/office/drawing/2014/main" id="{CCAFDCF1-8A06-A069-C0CF-4614D60DA2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9186" y="4888704"/>
            <a:ext cx="2456479" cy="739788"/>
          </a:xfrm>
          <a:prstGeom prst="rect">
            <a:avLst/>
          </a:prstGeom>
        </p:spPr>
      </p:pic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B7DE19C4-AB66-1FF3-7A26-51DD96AF90A9}"/>
              </a:ext>
            </a:extLst>
          </p:cNvPr>
          <p:cNvSpPr>
            <a:spLocks/>
          </p:cNvSpPr>
          <p:nvPr/>
        </p:nvSpPr>
        <p:spPr>
          <a:xfrm rot="10800000" flipV="1">
            <a:off x="6617022" y="5628492"/>
            <a:ext cx="4815865" cy="561975"/>
          </a:xfrm>
          <a:prstGeom prst="rect">
            <a:avLst/>
          </a:prstGeom>
        </p:spPr>
        <p:txBody>
          <a:bodyPr/>
          <a:lstStyle/>
          <a:p>
            <a:pPr algn="ctr" defTabSz="685800">
              <a:spcAft>
                <a:spcPts val="600"/>
              </a:spcAft>
            </a:pPr>
            <a:r>
              <a:rPr lang="fr-FR" sz="1350" i="1" err="1">
                <a:solidFill>
                  <a:schemeClr val="tx2"/>
                </a:solidFill>
              </a:rPr>
              <a:t>Empresa </a:t>
            </a:r>
            <a:r>
              <a:rPr lang="fr-FR" sz="1350" i="1">
                <a:solidFill>
                  <a:schemeClr val="tx2"/>
                </a:solidFill>
              </a:rPr>
              <a:t>privada (escisión de Symbiotics) </a:t>
            </a:r>
            <a:r>
              <a:rPr lang="fr-FR" sz="1350" i="1" err="1">
                <a:solidFill>
                  <a:schemeClr val="tx2"/>
                </a:solidFill>
              </a:rPr>
              <a:t>creada </a:t>
            </a:r>
            <a:r>
              <a:rPr lang="fr-FR" sz="1350" i="1">
                <a:solidFill>
                  <a:schemeClr val="tx2"/>
                </a:solidFill>
              </a:rPr>
              <a:t>en 2020</a:t>
            </a:r>
            <a:endParaRPr lang="en-GB" sz="1350" i="1" kern="1200">
              <a:solidFill>
                <a:schemeClr val="tx2"/>
              </a:solidFill>
              <a:latin typeface="+mn-lt"/>
              <a:ea typeface="+mn-ea"/>
              <a:cs typeface="+mn-cs"/>
            </a:endParaRPr>
          </a:p>
          <a:p>
            <a:pPr algn="ctr" defTabSz="685800">
              <a:spcAft>
                <a:spcPts val="600"/>
              </a:spcAft>
            </a:pPr>
            <a:r>
              <a:rPr lang="en-GB" sz="1350" i="1"/>
              <a:t>Inversión de impacto en las economías emergentes</a:t>
            </a:r>
            <a:endParaRPr lang="en-GB" sz="1350" i="1" kern="1200">
              <a:latin typeface="+mn-lt"/>
              <a:ea typeface="+mn-ea"/>
              <a:cs typeface="+mn-cs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FEA2BEC-0E9E-42C6-2689-8C5C587D5CE3}"/>
              </a:ext>
            </a:extLst>
          </p:cNvPr>
          <p:cNvSpPr txBox="1"/>
          <p:nvPr/>
        </p:nvSpPr>
        <p:spPr>
          <a:xfrm>
            <a:off x="1847211" y="784831"/>
            <a:ext cx="63497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dirty="0" err="1">
                <a:solidFill>
                  <a:srgbClr val="00A6E2"/>
                </a:solidFill>
                <a:latin typeface="Montserrat ExtraBold" panose="00000900000000000000" pitchFamily="2" charset="0"/>
              </a:rPr>
              <a:t>Finanzas</a:t>
            </a:r>
            <a:r>
              <a:rPr lang="en-GB" sz="3000" dirty="0">
                <a:solidFill>
                  <a:srgbClr val="00A6E2"/>
                </a:solidFill>
                <a:latin typeface="Montserrat ExtraBold" panose="00000900000000000000" pitchFamily="2" charset="0"/>
              </a:rPr>
              <a:t> de Impacto</a:t>
            </a:r>
          </a:p>
        </p:txBody>
      </p:sp>
      <p:sp>
        <p:nvSpPr>
          <p:cNvPr id="8" name="Text 4">
            <a:extLst>
              <a:ext uri="{FF2B5EF4-FFF2-40B4-BE49-F238E27FC236}">
                <a16:creationId xmlns:a16="http://schemas.microsoft.com/office/drawing/2014/main" id="{53E392D4-09D1-2084-2940-5CB8F8F3F8B8}"/>
              </a:ext>
            </a:extLst>
          </p:cNvPr>
          <p:cNvSpPr/>
          <p:nvPr/>
        </p:nvSpPr>
        <p:spPr>
          <a:xfrm>
            <a:off x="9983658" y="6393064"/>
            <a:ext cx="289845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Fuente: ADA </a:t>
            </a:r>
            <a:endParaRPr lang="en-US" sz="1950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83F24E14-2D52-98DB-9AC4-29203A31F8FC}"/>
              </a:ext>
            </a:extLst>
          </p:cNvPr>
          <p:cNvCxnSpPr>
            <a:cxnSpLocks/>
          </p:cNvCxnSpPr>
          <p:nvPr/>
        </p:nvCxnSpPr>
        <p:spPr>
          <a:xfrm>
            <a:off x="7020560" y="1671487"/>
            <a:ext cx="0" cy="4595132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5982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4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AEE247-097C-C516-6158-03AFE53A04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">
            <a:extLst>
              <a:ext uri="{FF2B5EF4-FFF2-40B4-BE49-F238E27FC236}">
                <a16:creationId xmlns:a16="http://schemas.microsoft.com/office/drawing/2014/main" id="{8B07997A-3DAA-E37C-AC32-EE5FD7FE95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AR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BB85DEA-E6DE-BA43-C892-623B4B648C66}"/>
              </a:ext>
            </a:extLst>
          </p:cNvPr>
          <p:cNvSpPr txBox="1"/>
          <p:nvPr/>
        </p:nvSpPr>
        <p:spPr>
          <a:xfrm>
            <a:off x="1170267" y="46654"/>
            <a:ext cx="1102173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dirty="0">
                <a:solidFill>
                  <a:srgbClr val="00A6E2"/>
                </a:solidFill>
                <a:latin typeface="Montserrat ExtraBold" panose="00000900000000000000" pitchFamily="2" charset="0"/>
              </a:rPr>
              <a:t>Cambio </a:t>
            </a:r>
            <a:r>
              <a:rPr lang="en-GB" sz="3000" dirty="0" err="1">
                <a:solidFill>
                  <a:srgbClr val="00A6E2"/>
                </a:solidFill>
                <a:latin typeface="Montserrat ExtraBold" panose="00000900000000000000" pitchFamily="2" charset="0"/>
              </a:rPr>
              <a:t>Climático</a:t>
            </a:r>
            <a:r>
              <a:rPr lang="en-GB" sz="3000" dirty="0">
                <a:solidFill>
                  <a:srgbClr val="00A6E2"/>
                </a:solidFill>
                <a:latin typeface="Montserrat ExtraBold" panose="00000900000000000000" pitchFamily="2" charset="0"/>
              </a:rPr>
              <a:t> </a:t>
            </a:r>
            <a:r>
              <a:rPr lang="en-GB" sz="3000" dirty="0" err="1">
                <a:solidFill>
                  <a:srgbClr val="00A6E2"/>
                </a:solidFill>
                <a:latin typeface="Montserrat ExtraBold" panose="00000900000000000000" pitchFamily="2" charset="0"/>
              </a:rPr>
              <a:t>en</a:t>
            </a:r>
            <a:r>
              <a:rPr lang="en-GB" sz="3000" dirty="0">
                <a:solidFill>
                  <a:srgbClr val="00A6E2"/>
                </a:solidFill>
                <a:latin typeface="Montserrat ExtraBold" panose="00000900000000000000" pitchFamily="2" charset="0"/>
              </a:rPr>
              <a:t> </a:t>
            </a:r>
            <a:r>
              <a:rPr lang="en-GB" sz="3000" dirty="0" err="1">
                <a:solidFill>
                  <a:srgbClr val="00A6E2"/>
                </a:solidFill>
                <a:latin typeface="Montserrat ExtraBold" panose="00000900000000000000" pitchFamily="2" charset="0"/>
              </a:rPr>
              <a:t>Centroamérica</a:t>
            </a:r>
            <a:endParaRPr lang="en-GB" sz="3000" dirty="0">
              <a:solidFill>
                <a:srgbClr val="00A6E2"/>
              </a:solidFill>
              <a:latin typeface="Montserrat ExtraBold" panose="00000900000000000000" pitchFamily="2" charset="0"/>
            </a:endParaRPr>
          </a:p>
        </p:txBody>
      </p:sp>
      <p:sp>
        <p:nvSpPr>
          <p:cNvPr id="31" name="Rectangle: Single Corner Rounded 9">
            <a:extLst>
              <a:ext uri="{FF2B5EF4-FFF2-40B4-BE49-F238E27FC236}">
                <a16:creationId xmlns:a16="http://schemas.microsoft.com/office/drawing/2014/main" id="{76172E64-6E53-5B85-FCCE-33A30F8585EC}"/>
              </a:ext>
            </a:extLst>
          </p:cNvPr>
          <p:cNvSpPr/>
          <p:nvPr/>
        </p:nvSpPr>
        <p:spPr>
          <a:xfrm flipH="1">
            <a:off x="6692549" y="555032"/>
            <a:ext cx="5354488" cy="6580644"/>
          </a:xfrm>
          <a:prstGeom prst="round1Rect">
            <a:avLst>
              <a:gd name="adj" fmla="val 26187"/>
            </a:avLst>
          </a:prstGeom>
          <a:solidFill>
            <a:srgbClr val="F1F2F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Rectangle: Diagonal Corners Rounded 20">
            <a:extLst>
              <a:ext uri="{FF2B5EF4-FFF2-40B4-BE49-F238E27FC236}">
                <a16:creationId xmlns:a16="http://schemas.microsoft.com/office/drawing/2014/main" id="{EBB964DF-A38C-274E-90E2-D19629B51E70}"/>
              </a:ext>
            </a:extLst>
          </p:cNvPr>
          <p:cNvSpPr/>
          <p:nvPr/>
        </p:nvSpPr>
        <p:spPr>
          <a:xfrm rot="16200000">
            <a:off x="-3104841" y="3096768"/>
            <a:ext cx="7143748" cy="934065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tx2">
              <a:lumMod val="20000"/>
              <a:lumOff val="80000"/>
            </a:schemeClr>
          </a:solidFill>
          <a:ln w="25400" cap="flat" cmpd="sng" algn="ctr">
            <a:solidFill>
              <a:schemeClr val="tx2">
                <a:lumMod val="20000"/>
                <a:lumOff val="80000"/>
              </a:schemeClr>
            </a:solidFill>
            <a:prstDash val="solid"/>
          </a:ln>
          <a:effectLst/>
        </p:spPr>
        <p:txBody>
          <a:bodyPr rtlCol="0" anchor="ctr"/>
          <a:lstStyle>
            <a:defPPr>
              <a:defRPr kern="0"/>
            </a:defPPr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TextBox 19">
            <a:extLst>
              <a:ext uri="{FF2B5EF4-FFF2-40B4-BE49-F238E27FC236}">
                <a16:creationId xmlns:a16="http://schemas.microsoft.com/office/drawing/2014/main" id="{839B8AC0-DF15-8A6A-213B-D9B79052157D}"/>
              </a:ext>
            </a:extLst>
          </p:cNvPr>
          <p:cNvSpPr txBox="1"/>
          <p:nvPr/>
        </p:nvSpPr>
        <p:spPr>
          <a:xfrm rot="16200000">
            <a:off x="-1234473" y="3385083"/>
            <a:ext cx="34030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kern="0"/>
            </a:defPPr>
          </a:lstStyle>
          <a:p>
            <a:pPr algn="ctr">
              <a:buClr>
                <a:srgbClr val="C50537"/>
              </a:buClr>
            </a:pPr>
            <a:r>
              <a:rPr lang="es-HN" sz="2400" b="1" kern="0" noProof="0" dirty="0">
                <a:solidFill>
                  <a:srgbClr val="9BBB5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Contexto</a:t>
            </a:r>
          </a:p>
        </p:txBody>
      </p:sp>
      <p:sp>
        <p:nvSpPr>
          <p:cNvPr id="34" name="Rectangle: Diagonal Corners Rounded 37">
            <a:extLst>
              <a:ext uri="{FF2B5EF4-FFF2-40B4-BE49-F238E27FC236}">
                <a16:creationId xmlns:a16="http://schemas.microsoft.com/office/drawing/2014/main" id="{31912D13-F8F5-F1F0-2BB3-5FC6787AE119}"/>
              </a:ext>
            </a:extLst>
          </p:cNvPr>
          <p:cNvSpPr/>
          <p:nvPr/>
        </p:nvSpPr>
        <p:spPr>
          <a:xfrm>
            <a:off x="0" y="6736485"/>
            <a:ext cx="580744" cy="399190"/>
          </a:xfrm>
          <a:prstGeom prst="round2DiagRect">
            <a:avLst>
              <a:gd name="adj1" fmla="val 16717"/>
              <a:gd name="adj2" fmla="val 0"/>
            </a:avLst>
          </a:prstGeom>
          <a:solidFill>
            <a:sysClr val="window" lastClr="FFFFFF">
              <a:lumMod val="85000"/>
              <a:alpha val="50000"/>
            </a:sysClr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Rectangle: Diagonal Corners Rounded 38">
            <a:extLst>
              <a:ext uri="{FF2B5EF4-FFF2-40B4-BE49-F238E27FC236}">
                <a16:creationId xmlns:a16="http://schemas.microsoft.com/office/drawing/2014/main" id="{4E3BE9DC-AFEB-3D4B-E800-F1FA1C0E0223}"/>
              </a:ext>
            </a:extLst>
          </p:cNvPr>
          <p:cNvSpPr/>
          <p:nvPr/>
        </p:nvSpPr>
        <p:spPr>
          <a:xfrm>
            <a:off x="1248757" y="5830202"/>
            <a:ext cx="430075" cy="295624"/>
          </a:xfrm>
          <a:prstGeom prst="round2DiagRect">
            <a:avLst/>
          </a:prstGeom>
          <a:solidFill>
            <a:sysClr val="window" lastClr="FFFFFF">
              <a:lumMod val="85000"/>
              <a:alpha val="50000"/>
            </a:sysClr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Rectangle: Diagonal Corners Rounded 39">
            <a:extLst>
              <a:ext uri="{FF2B5EF4-FFF2-40B4-BE49-F238E27FC236}">
                <a16:creationId xmlns:a16="http://schemas.microsoft.com/office/drawing/2014/main" id="{62005B71-FE4F-9414-3069-5A2BF5F33EE3}"/>
              </a:ext>
            </a:extLst>
          </p:cNvPr>
          <p:cNvSpPr/>
          <p:nvPr/>
        </p:nvSpPr>
        <p:spPr>
          <a:xfrm>
            <a:off x="820299" y="6248801"/>
            <a:ext cx="856685" cy="588866"/>
          </a:xfrm>
          <a:prstGeom prst="round2DiagRect">
            <a:avLst>
              <a:gd name="adj1" fmla="val 16717"/>
              <a:gd name="adj2" fmla="val 0"/>
            </a:avLst>
          </a:prstGeom>
          <a:solidFill>
            <a:sysClr val="window" lastClr="FFFFFF">
              <a:lumMod val="85000"/>
              <a:alpha val="50000"/>
            </a:sysClr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Rectangle: Diagonal Corners Rounded 40">
            <a:extLst>
              <a:ext uri="{FF2B5EF4-FFF2-40B4-BE49-F238E27FC236}">
                <a16:creationId xmlns:a16="http://schemas.microsoft.com/office/drawing/2014/main" id="{CFD2A9A4-23CA-FFB9-E015-4B8AFEAD41A0}"/>
              </a:ext>
            </a:extLst>
          </p:cNvPr>
          <p:cNvSpPr/>
          <p:nvPr/>
        </p:nvSpPr>
        <p:spPr>
          <a:xfrm>
            <a:off x="265940" y="6238981"/>
            <a:ext cx="484909" cy="333316"/>
          </a:xfrm>
          <a:prstGeom prst="round2DiagRect">
            <a:avLst>
              <a:gd name="adj1" fmla="val 16717"/>
              <a:gd name="adj2" fmla="val 0"/>
            </a:avLst>
          </a:prstGeom>
          <a:solidFill>
            <a:sysClr val="window" lastClr="FFFFFF">
              <a:lumMod val="85000"/>
              <a:alpha val="50000"/>
            </a:sysClr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Rectangle: Diagonal Corners Rounded 41">
            <a:extLst>
              <a:ext uri="{FF2B5EF4-FFF2-40B4-BE49-F238E27FC236}">
                <a16:creationId xmlns:a16="http://schemas.microsoft.com/office/drawing/2014/main" id="{E2F8D318-9E4B-F94E-1612-95A9A41A5E99}"/>
              </a:ext>
            </a:extLst>
          </p:cNvPr>
          <p:cNvSpPr/>
          <p:nvPr/>
        </p:nvSpPr>
        <p:spPr>
          <a:xfrm>
            <a:off x="802193" y="6960642"/>
            <a:ext cx="292883" cy="201321"/>
          </a:xfrm>
          <a:prstGeom prst="round2DiagRect">
            <a:avLst>
              <a:gd name="adj1" fmla="val 16717"/>
              <a:gd name="adj2" fmla="val 0"/>
            </a:avLst>
          </a:prstGeom>
          <a:solidFill>
            <a:sysClr val="window" lastClr="FFFFFF">
              <a:lumMod val="85000"/>
              <a:alpha val="50000"/>
            </a:sysClr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ZoneTexte 14">
            <a:extLst>
              <a:ext uri="{FF2B5EF4-FFF2-40B4-BE49-F238E27FC236}">
                <a16:creationId xmlns:a16="http://schemas.microsoft.com/office/drawing/2014/main" id="{E89F5CD1-EACE-FC30-4DF8-9686B784B5BF}"/>
              </a:ext>
            </a:extLst>
          </p:cNvPr>
          <p:cNvSpPr txBox="1"/>
          <p:nvPr/>
        </p:nvSpPr>
        <p:spPr>
          <a:xfrm>
            <a:off x="1589971" y="684081"/>
            <a:ext cx="102788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Centroamérica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es </a:t>
            </a: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una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de las regiones con mayor </a:t>
            </a: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biodiversidad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y, al </a:t>
            </a:r>
            <a:r>
              <a: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mismo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tiempo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, </a:t>
            </a: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una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de las </a:t>
            </a: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más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vulnerables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al </a:t>
            </a:r>
            <a:r>
              <a: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cambio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climático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del </a:t>
            </a:r>
            <a:r>
              <a: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mundo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. </a:t>
            </a:r>
          </a:p>
        </p:txBody>
      </p:sp>
      <p:sp>
        <p:nvSpPr>
          <p:cNvPr id="41" name="ZoneTexte 5">
            <a:extLst>
              <a:ext uri="{FF2B5EF4-FFF2-40B4-BE49-F238E27FC236}">
                <a16:creationId xmlns:a16="http://schemas.microsoft.com/office/drawing/2014/main" id="{D569F65A-607C-FB9D-3231-49F206180319}"/>
              </a:ext>
            </a:extLst>
          </p:cNvPr>
          <p:cNvSpPr txBox="1"/>
          <p:nvPr/>
        </p:nvSpPr>
        <p:spPr>
          <a:xfrm>
            <a:off x="1016091" y="1506781"/>
            <a:ext cx="5580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América Central representa una fracción mínima de las emisiones mundiales de gases de efecto invernadero..</a:t>
            </a:r>
          </a:p>
        </p:txBody>
      </p:sp>
      <p:sp>
        <p:nvSpPr>
          <p:cNvPr id="42" name="ZoneTexte 18">
            <a:extLst>
              <a:ext uri="{FF2B5EF4-FFF2-40B4-BE49-F238E27FC236}">
                <a16:creationId xmlns:a16="http://schemas.microsoft.com/office/drawing/2014/main" id="{16C5F0EC-ECF6-BE2E-98F8-5BF0CE60C44A}"/>
              </a:ext>
            </a:extLst>
          </p:cNvPr>
          <p:cNvSpPr txBox="1"/>
          <p:nvPr/>
        </p:nvSpPr>
        <p:spPr>
          <a:xfrm>
            <a:off x="2265981" y="2281929"/>
            <a:ext cx="399885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HN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de la biodiversidad mundial se encuentra en Centroamérica. La región alberga más de 200 ecosistemas, más de 30 ecorregiones y 20 zonas de vida, especialmente amenazadas por la deforestación y la sobreexplotación de los </a:t>
            </a:r>
            <a:r>
              <a:rPr kumimoji="0" lang="es-HN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océanos1</a:t>
            </a:r>
            <a:r>
              <a:rPr kumimoji="0" lang="es-HN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.</a:t>
            </a:r>
          </a:p>
        </p:txBody>
      </p:sp>
      <p:sp>
        <p:nvSpPr>
          <p:cNvPr id="43" name="ZoneTexte 20">
            <a:extLst>
              <a:ext uri="{FF2B5EF4-FFF2-40B4-BE49-F238E27FC236}">
                <a16:creationId xmlns:a16="http://schemas.microsoft.com/office/drawing/2014/main" id="{192280E3-6734-5739-7405-044BDBCBDF33}"/>
              </a:ext>
            </a:extLst>
          </p:cNvPr>
          <p:cNvSpPr txBox="1"/>
          <p:nvPr/>
        </p:nvSpPr>
        <p:spPr>
          <a:xfrm>
            <a:off x="2198459" y="3940652"/>
            <a:ext cx="396402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HN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de las emisiones mundiales de gases de efecto invernadero se producen en Centroamérica, a pesar de representar el 0,3% del PIB mundial. Las emisiones per cápita son un 70% inferiores a la media mundial, y la mitad en América Latina y el Caribe (ALC)</a:t>
            </a:r>
            <a:r>
              <a:rPr kumimoji="0" lang="es-HN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2.</a:t>
            </a:r>
            <a:endParaRPr kumimoji="0" lang="es-HN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4" name="ZoneTexte 9">
            <a:extLst>
              <a:ext uri="{FF2B5EF4-FFF2-40B4-BE49-F238E27FC236}">
                <a16:creationId xmlns:a16="http://schemas.microsoft.com/office/drawing/2014/main" id="{C2D36159-9878-58CB-BF6F-DF4F6EACA0CD}"/>
              </a:ext>
            </a:extLst>
          </p:cNvPr>
          <p:cNvSpPr txBox="1"/>
          <p:nvPr/>
        </p:nvSpPr>
        <p:spPr>
          <a:xfrm>
            <a:off x="1202254" y="2800417"/>
            <a:ext cx="127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5~12%</a:t>
            </a:r>
            <a:endParaRPr kumimoji="0" lang="en-GB" sz="24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5" name="ZoneTexte 22">
            <a:extLst>
              <a:ext uri="{FF2B5EF4-FFF2-40B4-BE49-F238E27FC236}">
                <a16:creationId xmlns:a16="http://schemas.microsoft.com/office/drawing/2014/main" id="{DF4254A9-329F-49E7-606D-0407432C8971}"/>
              </a:ext>
            </a:extLst>
          </p:cNvPr>
          <p:cNvSpPr txBox="1"/>
          <p:nvPr/>
        </p:nvSpPr>
        <p:spPr>
          <a:xfrm>
            <a:off x="1202254" y="4619238"/>
            <a:ext cx="127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~0.5%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6" name="ZoneTexte 24">
            <a:extLst>
              <a:ext uri="{FF2B5EF4-FFF2-40B4-BE49-F238E27FC236}">
                <a16:creationId xmlns:a16="http://schemas.microsoft.com/office/drawing/2014/main" id="{E1EEDEA5-D872-C392-D5BF-C3C7EEDDB0D8}"/>
              </a:ext>
            </a:extLst>
          </p:cNvPr>
          <p:cNvSpPr txBox="1"/>
          <p:nvPr/>
        </p:nvSpPr>
        <p:spPr>
          <a:xfrm>
            <a:off x="7043811" y="1345322"/>
            <a:ext cx="506797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...</a:t>
            </a:r>
            <a:r>
              <a: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pero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es </a:t>
            </a:r>
            <a:r>
              <a: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una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de las </a:t>
            </a:r>
            <a:r>
              <a: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más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expuestas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y </a:t>
            </a:r>
            <a:r>
              <a: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vulnerables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a </a:t>
            </a:r>
            <a:r>
              <a: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los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impactos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del </a:t>
            </a:r>
            <a:r>
              <a: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cambio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climático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.</a:t>
            </a:r>
          </a:p>
        </p:txBody>
      </p:sp>
      <p:sp>
        <p:nvSpPr>
          <p:cNvPr id="47" name="ZoneTexte 26">
            <a:extLst>
              <a:ext uri="{FF2B5EF4-FFF2-40B4-BE49-F238E27FC236}">
                <a16:creationId xmlns:a16="http://schemas.microsoft.com/office/drawing/2014/main" id="{5F93FEE7-5C49-E5D9-E4F3-2C41B995C9F9}"/>
              </a:ext>
            </a:extLst>
          </p:cNvPr>
          <p:cNvSpPr txBox="1"/>
          <p:nvPr/>
        </p:nvSpPr>
        <p:spPr>
          <a:xfrm>
            <a:off x="7756600" y="2276836"/>
            <a:ext cx="368920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HN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del PIB de los países centroamericanos podría perderse debido al cambio climático en 2100. Guatemala y Costa Rica (10-14%) son especialmente vulnerables</a:t>
            </a:r>
            <a:r>
              <a:rPr kumimoji="0" lang="es-HN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.3</a:t>
            </a:r>
            <a:endParaRPr kumimoji="0" lang="es-HN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8" name="ZoneTexte 28">
            <a:extLst>
              <a:ext uri="{FF2B5EF4-FFF2-40B4-BE49-F238E27FC236}">
                <a16:creationId xmlns:a16="http://schemas.microsoft.com/office/drawing/2014/main" id="{BCC85EDD-12D3-152F-E843-F1A58E76E9A4}"/>
              </a:ext>
            </a:extLst>
          </p:cNvPr>
          <p:cNvSpPr txBox="1"/>
          <p:nvPr/>
        </p:nvSpPr>
        <p:spPr>
          <a:xfrm>
            <a:off x="7837106" y="3767156"/>
            <a:ext cx="3506348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HN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del empleo en Centroamérica es agrícola, casi un 7% más que la media de los países de América Latina y el Caribe (ALC). Además, Centroamérica depende del sector turístico, muy vulnerable a los fenómenos climáticos extremos (siendo el 8% del PIB en Costa Rica)</a:t>
            </a:r>
            <a:r>
              <a:rPr kumimoji="0" lang="es-HN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4-5.</a:t>
            </a:r>
            <a:endParaRPr kumimoji="0" lang="es-HN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9" name="ZoneTexte 29">
            <a:extLst>
              <a:ext uri="{FF2B5EF4-FFF2-40B4-BE49-F238E27FC236}">
                <a16:creationId xmlns:a16="http://schemas.microsoft.com/office/drawing/2014/main" id="{678B0525-4D39-E488-219F-CB1BBBF90707}"/>
              </a:ext>
            </a:extLst>
          </p:cNvPr>
          <p:cNvSpPr txBox="1"/>
          <p:nvPr/>
        </p:nvSpPr>
        <p:spPr>
          <a:xfrm>
            <a:off x="6753203" y="4336542"/>
            <a:ext cx="127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~23%</a:t>
            </a:r>
            <a:endParaRPr kumimoji="0" lang="en-GB" sz="24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0" name="ZoneTexte 30">
            <a:extLst>
              <a:ext uri="{FF2B5EF4-FFF2-40B4-BE49-F238E27FC236}">
                <a16:creationId xmlns:a16="http://schemas.microsoft.com/office/drawing/2014/main" id="{3BA3F165-3342-A7F0-929F-C550658B1A75}"/>
              </a:ext>
            </a:extLst>
          </p:cNvPr>
          <p:cNvSpPr txBox="1"/>
          <p:nvPr/>
        </p:nvSpPr>
        <p:spPr>
          <a:xfrm>
            <a:off x="6708773" y="2537885"/>
            <a:ext cx="127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4~14%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1" name="Rectangle : avec coins arrondis en diagonale 21">
            <a:extLst>
              <a:ext uri="{FF2B5EF4-FFF2-40B4-BE49-F238E27FC236}">
                <a16:creationId xmlns:a16="http://schemas.microsoft.com/office/drawing/2014/main" id="{1F8A3FCC-E636-2E84-0DFE-B657F41A84B8}"/>
              </a:ext>
            </a:extLst>
          </p:cNvPr>
          <p:cNvSpPr/>
          <p:nvPr/>
        </p:nvSpPr>
        <p:spPr>
          <a:xfrm>
            <a:off x="1913185" y="6005680"/>
            <a:ext cx="10012875" cy="918200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tx2">
              <a:lumMod val="20000"/>
              <a:lumOff val="8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ZoneTexte 34">
            <a:extLst>
              <a:ext uri="{FF2B5EF4-FFF2-40B4-BE49-F238E27FC236}">
                <a16:creationId xmlns:a16="http://schemas.microsoft.com/office/drawing/2014/main" id="{3D3C4010-EFC8-9D05-D112-412B1300AF37}"/>
              </a:ext>
            </a:extLst>
          </p:cNvPr>
          <p:cNvSpPr txBox="1"/>
          <p:nvPr/>
        </p:nvSpPr>
        <p:spPr>
          <a:xfrm>
            <a:off x="2373273" y="6078954"/>
            <a:ext cx="98187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HN" sz="18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</a:rPr>
              <a:t>Centroamérica es un caso claro de injusticia climática: una región que ha contribuido muy poco al calentamiento global antropogénico pero que sufre desproporcionadamente sus impactos.</a:t>
            </a:r>
          </a:p>
        </p:txBody>
      </p:sp>
    </p:spTree>
    <p:extLst>
      <p:ext uri="{BB962C8B-B14F-4D97-AF65-F5344CB8AC3E}">
        <p14:creationId xmlns:p14="http://schemas.microsoft.com/office/powerpoint/2010/main" val="10190259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417FC3-63B1-6E71-D2B4-2A0F8C4228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">
            <a:extLst>
              <a:ext uri="{FF2B5EF4-FFF2-40B4-BE49-F238E27FC236}">
                <a16:creationId xmlns:a16="http://schemas.microsoft.com/office/drawing/2014/main" id="{75DF0F8B-F163-BFDA-CA7A-ED12F38458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AR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AE531D1-D494-2179-EC5D-27E58B0E8B89}"/>
              </a:ext>
            </a:extLst>
          </p:cNvPr>
          <p:cNvSpPr txBox="1"/>
          <p:nvPr/>
        </p:nvSpPr>
        <p:spPr>
          <a:xfrm>
            <a:off x="1170267" y="110449"/>
            <a:ext cx="1102173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dirty="0">
                <a:solidFill>
                  <a:srgbClr val="00A6E2"/>
                </a:solidFill>
                <a:latin typeface="Montserrat ExtraBold" panose="00000900000000000000" pitchFamily="2" charset="0"/>
              </a:rPr>
              <a:t>Cambio </a:t>
            </a:r>
            <a:r>
              <a:rPr lang="en-GB" sz="3000" dirty="0" err="1">
                <a:solidFill>
                  <a:srgbClr val="00A6E2"/>
                </a:solidFill>
                <a:latin typeface="Montserrat ExtraBold" panose="00000900000000000000" pitchFamily="2" charset="0"/>
              </a:rPr>
              <a:t>Climático</a:t>
            </a:r>
            <a:r>
              <a:rPr lang="en-GB" sz="3000" dirty="0">
                <a:solidFill>
                  <a:srgbClr val="00A6E2"/>
                </a:solidFill>
                <a:latin typeface="Montserrat ExtraBold" panose="00000900000000000000" pitchFamily="2" charset="0"/>
              </a:rPr>
              <a:t> </a:t>
            </a:r>
            <a:r>
              <a:rPr lang="en-GB" sz="3000" dirty="0" err="1">
                <a:solidFill>
                  <a:srgbClr val="00A6E2"/>
                </a:solidFill>
                <a:latin typeface="Montserrat ExtraBold" panose="00000900000000000000" pitchFamily="2" charset="0"/>
              </a:rPr>
              <a:t>en</a:t>
            </a:r>
            <a:r>
              <a:rPr lang="en-GB" sz="3000" dirty="0">
                <a:solidFill>
                  <a:srgbClr val="00A6E2"/>
                </a:solidFill>
                <a:latin typeface="Montserrat ExtraBold" panose="00000900000000000000" pitchFamily="2" charset="0"/>
              </a:rPr>
              <a:t> </a:t>
            </a:r>
            <a:r>
              <a:rPr lang="en-GB" sz="3000" dirty="0" err="1">
                <a:solidFill>
                  <a:srgbClr val="00A6E2"/>
                </a:solidFill>
                <a:latin typeface="Montserrat ExtraBold" panose="00000900000000000000" pitchFamily="2" charset="0"/>
              </a:rPr>
              <a:t>Centroamérica</a:t>
            </a:r>
            <a:endParaRPr lang="en-GB" sz="3000" dirty="0">
              <a:solidFill>
                <a:srgbClr val="00A6E2"/>
              </a:solidFill>
              <a:latin typeface="Montserrat ExtraBold" panose="00000900000000000000" pitchFamily="2" charset="0"/>
            </a:endParaRPr>
          </a:p>
        </p:txBody>
      </p:sp>
      <p:sp>
        <p:nvSpPr>
          <p:cNvPr id="31" name="Rectangle: Single Corner Rounded 9">
            <a:extLst>
              <a:ext uri="{FF2B5EF4-FFF2-40B4-BE49-F238E27FC236}">
                <a16:creationId xmlns:a16="http://schemas.microsoft.com/office/drawing/2014/main" id="{5A7A8D67-1421-7D80-B6F4-3DBD3BD8ABEB}"/>
              </a:ext>
            </a:extLst>
          </p:cNvPr>
          <p:cNvSpPr/>
          <p:nvPr/>
        </p:nvSpPr>
        <p:spPr>
          <a:xfrm flipH="1">
            <a:off x="6692549" y="555032"/>
            <a:ext cx="5354488" cy="6580644"/>
          </a:xfrm>
          <a:prstGeom prst="round1Rect">
            <a:avLst>
              <a:gd name="adj" fmla="val 26187"/>
            </a:avLst>
          </a:prstGeom>
          <a:solidFill>
            <a:srgbClr val="F1F2F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Rectangle: Diagonal Corners Rounded 37">
            <a:extLst>
              <a:ext uri="{FF2B5EF4-FFF2-40B4-BE49-F238E27FC236}">
                <a16:creationId xmlns:a16="http://schemas.microsoft.com/office/drawing/2014/main" id="{E79B9738-FBAE-C863-AA74-FFA1AED5DCEA}"/>
              </a:ext>
            </a:extLst>
          </p:cNvPr>
          <p:cNvSpPr/>
          <p:nvPr/>
        </p:nvSpPr>
        <p:spPr>
          <a:xfrm>
            <a:off x="0" y="6736485"/>
            <a:ext cx="580744" cy="399190"/>
          </a:xfrm>
          <a:prstGeom prst="round2DiagRect">
            <a:avLst>
              <a:gd name="adj1" fmla="val 16717"/>
              <a:gd name="adj2" fmla="val 0"/>
            </a:avLst>
          </a:prstGeom>
          <a:solidFill>
            <a:sysClr val="window" lastClr="FFFFFF">
              <a:lumMod val="85000"/>
              <a:alpha val="50000"/>
            </a:sysClr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Rectangle: Diagonal Corners Rounded 39">
            <a:extLst>
              <a:ext uri="{FF2B5EF4-FFF2-40B4-BE49-F238E27FC236}">
                <a16:creationId xmlns:a16="http://schemas.microsoft.com/office/drawing/2014/main" id="{4B01571A-A19B-88D8-2799-7E16C5827095}"/>
              </a:ext>
            </a:extLst>
          </p:cNvPr>
          <p:cNvSpPr/>
          <p:nvPr/>
        </p:nvSpPr>
        <p:spPr>
          <a:xfrm>
            <a:off x="820299" y="6248801"/>
            <a:ext cx="856685" cy="588866"/>
          </a:xfrm>
          <a:prstGeom prst="round2DiagRect">
            <a:avLst>
              <a:gd name="adj1" fmla="val 16717"/>
              <a:gd name="adj2" fmla="val 0"/>
            </a:avLst>
          </a:prstGeom>
          <a:solidFill>
            <a:sysClr val="window" lastClr="FFFFFF">
              <a:lumMod val="85000"/>
              <a:alpha val="50000"/>
            </a:sysClr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Rectangle: Diagonal Corners Rounded 40">
            <a:extLst>
              <a:ext uri="{FF2B5EF4-FFF2-40B4-BE49-F238E27FC236}">
                <a16:creationId xmlns:a16="http://schemas.microsoft.com/office/drawing/2014/main" id="{31B0809D-7E75-9726-82F6-FCEE0B81371C}"/>
              </a:ext>
            </a:extLst>
          </p:cNvPr>
          <p:cNvSpPr/>
          <p:nvPr/>
        </p:nvSpPr>
        <p:spPr>
          <a:xfrm>
            <a:off x="265940" y="6238981"/>
            <a:ext cx="484909" cy="333316"/>
          </a:xfrm>
          <a:prstGeom prst="round2DiagRect">
            <a:avLst>
              <a:gd name="adj1" fmla="val 16717"/>
              <a:gd name="adj2" fmla="val 0"/>
            </a:avLst>
          </a:prstGeom>
          <a:solidFill>
            <a:sysClr val="window" lastClr="FFFFFF">
              <a:lumMod val="85000"/>
              <a:alpha val="50000"/>
            </a:sysClr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Rectangle: Diagonal Corners Rounded 41">
            <a:extLst>
              <a:ext uri="{FF2B5EF4-FFF2-40B4-BE49-F238E27FC236}">
                <a16:creationId xmlns:a16="http://schemas.microsoft.com/office/drawing/2014/main" id="{EBE77653-009C-80ED-762A-00475EC06784}"/>
              </a:ext>
            </a:extLst>
          </p:cNvPr>
          <p:cNvSpPr/>
          <p:nvPr/>
        </p:nvSpPr>
        <p:spPr>
          <a:xfrm>
            <a:off x="802193" y="6960642"/>
            <a:ext cx="292883" cy="201321"/>
          </a:xfrm>
          <a:prstGeom prst="round2DiagRect">
            <a:avLst>
              <a:gd name="adj1" fmla="val 16717"/>
              <a:gd name="adj2" fmla="val 0"/>
            </a:avLst>
          </a:prstGeom>
          <a:solidFill>
            <a:sysClr val="window" lastClr="FFFFFF">
              <a:lumMod val="85000"/>
              <a:alpha val="50000"/>
            </a:sysClr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object 14">
            <a:extLst>
              <a:ext uri="{FF2B5EF4-FFF2-40B4-BE49-F238E27FC236}">
                <a16:creationId xmlns:a16="http://schemas.microsoft.com/office/drawing/2014/main" id="{4189FC53-6640-218C-C74C-EC068FB84B32}"/>
              </a:ext>
            </a:extLst>
          </p:cNvPr>
          <p:cNvSpPr txBox="1"/>
          <p:nvPr/>
        </p:nvSpPr>
        <p:spPr>
          <a:xfrm>
            <a:off x="1439231" y="978115"/>
            <a:ext cx="9916341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696" marR="5078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latin typeface="Arial"/>
                <a:cs typeface="Arial"/>
              </a:rPr>
              <a:t>El </a:t>
            </a:r>
            <a:r>
              <a:rPr sz="1600" b="1" dirty="0" err="1">
                <a:latin typeface="Arial"/>
                <a:cs typeface="Arial"/>
              </a:rPr>
              <a:t>cambio</a:t>
            </a:r>
            <a:r>
              <a:rPr sz="1600" b="1" dirty="0">
                <a:latin typeface="Arial"/>
                <a:cs typeface="Arial"/>
              </a:rPr>
              <a:t> </a:t>
            </a:r>
            <a:r>
              <a:rPr sz="1600" b="1" dirty="0" err="1">
                <a:latin typeface="Arial"/>
                <a:cs typeface="Arial"/>
              </a:rPr>
              <a:t>climático</a:t>
            </a:r>
            <a:r>
              <a:rPr sz="1600" b="1" dirty="0">
                <a:latin typeface="Arial"/>
                <a:cs typeface="Arial"/>
              </a:rPr>
              <a:t> </a:t>
            </a:r>
            <a:r>
              <a:rPr sz="1600" b="1" dirty="0" err="1">
                <a:latin typeface="Arial"/>
                <a:cs typeface="Arial"/>
              </a:rPr>
              <a:t>ya</a:t>
            </a:r>
            <a:r>
              <a:rPr sz="1600" b="1" dirty="0">
                <a:latin typeface="Arial"/>
                <a:cs typeface="Arial"/>
              </a:rPr>
              <a:t> </a:t>
            </a:r>
            <a:r>
              <a:rPr sz="1600" b="1" dirty="0" err="1">
                <a:latin typeface="Arial"/>
                <a:cs typeface="Arial"/>
              </a:rPr>
              <a:t>está</a:t>
            </a:r>
            <a:r>
              <a:rPr sz="1600" b="1" dirty="0">
                <a:latin typeface="Arial"/>
                <a:cs typeface="Arial"/>
              </a:rPr>
              <a:t> </a:t>
            </a:r>
            <a:r>
              <a:rPr sz="1600" b="1" dirty="0" err="1">
                <a:latin typeface="Arial"/>
                <a:cs typeface="Arial"/>
              </a:rPr>
              <a:t>afectando</a:t>
            </a:r>
            <a:r>
              <a:rPr sz="1600" b="1" dirty="0">
                <a:latin typeface="Arial"/>
                <a:cs typeface="Arial"/>
              </a:rPr>
              <a:t> a la </a:t>
            </a:r>
            <a:r>
              <a:rPr sz="1600" b="1" dirty="0" err="1">
                <a:latin typeface="Arial"/>
                <a:cs typeface="Arial"/>
              </a:rPr>
              <a:t>región</a:t>
            </a:r>
            <a:r>
              <a:rPr sz="1600" b="1" dirty="0">
                <a:latin typeface="Arial"/>
                <a:cs typeface="Arial"/>
              </a:rPr>
              <a:t>, </a:t>
            </a:r>
            <a:r>
              <a:rPr sz="1600" b="1" dirty="0" err="1">
                <a:latin typeface="Arial"/>
                <a:cs typeface="Arial"/>
              </a:rPr>
              <a:t>especialmente</a:t>
            </a:r>
            <a:r>
              <a:rPr sz="1600" b="1" dirty="0">
                <a:latin typeface="Arial"/>
                <a:cs typeface="Arial"/>
              </a:rPr>
              <a:t> a las </a:t>
            </a:r>
            <a:r>
              <a:rPr sz="1600" b="1" dirty="0" err="1">
                <a:latin typeface="Arial"/>
                <a:cs typeface="Arial"/>
              </a:rPr>
              <a:t>poblaciones</a:t>
            </a:r>
            <a:r>
              <a:rPr sz="1600" b="1" dirty="0">
                <a:latin typeface="Arial"/>
                <a:cs typeface="Arial"/>
              </a:rPr>
              <a:t> </a:t>
            </a:r>
            <a:r>
              <a:rPr sz="1600" b="1" dirty="0" err="1">
                <a:latin typeface="Arial"/>
                <a:cs typeface="Arial"/>
              </a:rPr>
              <a:t>vulnerables</a:t>
            </a:r>
            <a:r>
              <a:rPr sz="1600" b="1" dirty="0">
                <a:latin typeface="Arial"/>
                <a:cs typeface="Arial"/>
              </a:rPr>
              <a:t>, </a:t>
            </a:r>
            <a:r>
              <a:rPr sz="1600" b="1" dirty="0" err="1">
                <a:latin typeface="Arial"/>
                <a:cs typeface="Arial"/>
              </a:rPr>
              <a:t>como</a:t>
            </a:r>
            <a:r>
              <a:rPr sz="1600" b="1" dirty="0">
                <a:latin typeface="Arial"/>
                <a:cs typeface="Arial"/>
              </a:rPr>
              <a:t> las </a:t>
            </a:r>
            <a:r>
              <a:rPr sz="1600" b="1" dirty="0" err="1">
                <a:latin typeface="Arial"/>
                <a:cs typeface="Arial"/>
              </a:rPr>
              <a:t>mujeres</a:t>
            </a:r>
            <a:r>
              <a:rPr sz="1600" b="1" dirty="0">
                <a:latin typeface="Arial"/>
                <a:cs typeface="Arial"/>
              </a:rPr>
              <a:t> rurales y las </a:t>
            </a:r>
            <a:r>
              <a:rPr sz="1600" b="1" dirty="0" err="1">
                <a:latin typeface="Arial"/>
                <a:cs typeface="Arial"/>
              </a:rPr>
              <a:t>comunidades</a:t>
            </a:r>
            <a:r>
              <a:rPr sz="1600" b="1" dirty="0">
                <a:latin typeface="Arial"/>
                <a:cs typeface="Arial"/>
              </a:rPr>
              <a:t> </a:t>
            </a:r>
            <a:r>
              <a:rPr sz="1600" b="1" dirty="0" err="1">
                <a:latin typeface="Arial"/>
                <a:cs typeface="Arial"/>
              </a:rPr>
              <a:t>indígenas</a:t>
            </a:r>
            <a:endParaRPr sz="1600" b="1" dirty="0">
              <a:latin typeface="Arial"/>
              <a:cs typeface="Arial"/>
            </a:endParaRPr>
          </a:p>
        </p:txBody>
      </p:sp>
      <p:sp>
        <p:nvSpPr>
          <p:cNvPr id="3" name="object 15">
            <a:extLst>
              <a:ext uri="{FF2B5EF4-FFF2-40B4-BE49-F238E27FC236}">
                <a16:creationId xmlns:a16="http://schemas.microsoft.com/office/drawing/2014/main" id="{E1AB48D3-7FA6-CA66-399E-366D80A6B03C}"/>
              </a:ext>
            </a:extLst>
          </p:cNvPr>
          <p:cNvSpPr txBox="1"/>
          <p:nvPr/>
        </p:nvSpPr>
        <p:spPr>
          <a:xfrm>
            <a:off x="1290004" y="1685223"/>
            <a:ext cx="5015565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696" algn="just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Arial MT"/>
                <a:cs typeface="Arial MT"/>
              </a:rPr>
              <a:t>El </a:t>
            </a:r>
            <a:r>
              <a:rPr sz="1600" dirty="0" err="1">
                <a:latin typeface="Arial MT"/>
                <a:cs typeface="Arial MT"/>
              </a:rPr>
              <a:t>cambio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dirty="0" err="1">
                <a:latin typeface="Arial MT"/>
                <a:cs typeface="Arial MT"/>
              </a:rPr>
              <a:t>climático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dirty="0" err="1">
                <a:latin typeface="Arial MT"/>
                <a:cs typeface="Arial MT"/>
              </a:rPr>
              <a:t>ya</a:t>
            </a:r>
            <a:r>
              <a:rPr sz="1600" dirty="0">
                <a:latin typeface="Arial MT"/>
                <a:cs typeface="Arial MT"/>
              </a:rPr>
              <a:t> se </a:t>
            </a:r>
            <a:r>
              <a:rPr sz="1600" dirty="0" err="1">
                <a:latin typeface="Arial MT"/>
                <a:cs typeface="Arial MT"/>
              </a:rPr>
              <a:t>manifiesta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dirty="0" err="1">
                <a:latin typeface="Arial MT"/>
                <a:cs typeface="Arial MT"/>
              </a:rPr>
              <a:t>en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dirty="0" err="1">
                <a:latin typeface="Arial MT"/>
                <a:cs typeface="Arial MT"/>
              </a:rPr>
              <a:t>Centroamérica</a:t>
            </a:r>
            <a:r>
              <a:rPr sz="1600" dirty="0">
                <a:latin typeface="Arial MT"/>
                <a:cs typeface="Arial MT"/>
              </a:rPr>
              <a:t> a </a:t>
            </a:r>
            <a:r>
              <a:rPr sz="1600" dirty="0" err="1">
                <a:latin typeface="Arial MT"/>
                <a:cs typeface="Arial MT"/>
              </a:rPr>
              <a:t>través</a:t>
            </a:r>
            <a:r>
              <a:rPr lang="es-ES" sz="160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de </a:t>
            </a:r>
            <a:r>
              <a:rPr sz="1600" dirty="0" err="1">
                <a:latin typeface="Arial MT"/>
                <a:cs typeface="Arial MT"/>
              </a:rPr>
              <a:t>fenómenos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dirty="0" err="1">
                <a:latin typeface="Arial MT"/>
                <a:cs typeface="Arial MT"/>
              </a:rPr>
              <a:t>extremos</a:t>
            </a:r>
            <a:r>
              <a:rPr sz="1600" dirty="0">
                <a:latin typeface="Arial MT"/>
                <a:cs typeface="Arial MT"/>
              </a:rPr>
              <a:t> y </a:t>
            </a:r>
            <a:r>
              <a:rPr sz="1600" dirty="0" err="1">
                <a:latin typeface="Arial MT"/>
                <a:cs typeface="Arial MT"/>
              </a:rPr>
              <a:t>tendencias</a:t>
            </a:r>
            <a:r>
              <a:rPr sz="1600" dirty="0">
                <a:latin typeface="Arial MT"/>
                <a:cs typeface="Arial MT"/>
              </a:rPr>
              <a:t>...</a:t>
            </a:r>
          </a:p>
        </p:txBody>
      </p:sp>
      <p:sp>
        <p:nvSpPr>
          <p:cNvPr id="4" name="Rectangle: Diagonal Corners Rounded 20">
            <a:extLst>
              <a:ext uri="{FF2B5EF4-FFF2-40B4-BE49-F238E27FC236}">
                <a16:creationId xmlns:a16="http://schemas.microsoft.com/office/drawing/2014/main" id="{43EEAFE5-5AAE-B0C7-EC41-5E44CD12983C}"/>
              </a:ext>
            </a:extLst>
          </p:cNvPr>
          <p:cNvSpPr/>
          <p:nvPr/>
        </p:nvSpPr>
        <p:spPr>
          <a:xfrm rot="16200000">
            <a:off x="-3104841" y="3096768"/>
            <a:ext cx="7143748" cy="934065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tx2">
              <a:lumMod val="20000"/>
              <a:lumOff val="80000"/>
            </a:schemeClr>
          </a:solidFill>
          <a:ln w="25400" cap="flat" cmpd="sng" algn="ctr">
            <a:solidFill>
              <a:schemeClr val="tx2">
                <a:lumMod val="20000"/>
                <a:lumOff val="80000"/>
              </a:schemeClr>
            </a:solidFill>
            <a:prstDash val="solid"/>
          </a:ln>
          <a:effectLst/>
        </p:spPr>
        <p:txBody>
          <a:bodyPr rtlCol="0" anchor="ctr"/>
          <a:lstStyle>
            <a:defPPr>
              <a:defRPr kern="0"/>
            </a:defPPr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19">
            <a:extLst>
              <a:ext uri="{FF2B5EF4-FFF2-40B4-BE49-F238E27FC236}">
                <a16:creationId xmlns:a16="http://schemas.microsoft.com/office/drawing/2014/main" id="{3F5AD202-E14F-2B31-30ED-99DD21E1E188}"/>
              </a:ext>
            </a:extLst>
          </p:cNvPr>
          <p:cNvSpPr txBox="1"/>
          <p:nvPr/>
        </p:nvSpPr>
        <p:spPr>
          <a:xfrm rot="16200000">
            <a:off x="-1234473" y="3385083"/>
            <a:ext cx="34030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kern="0"/>
            </a:defPPr>
          </a:lstStyle>
          <a:p>
            <a:pPr algn="ctr">
              <a:buClr>
                <a:srgbClr val="C50537"/>
              </a:buClr>
            </a:pPr>
            <a:r>
              <a:rPr lang="es-HN" sz="2400" b="1" kern="0" noProof="0" dirty="0">
                <a:solidFill>
                  <a:srgbClr val="9BBB5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Contexto</a:t>
            </a:r>
          </a:p>
        </p:txBody>
      </p:sp>
      <p:grpSp>
        <p:nvGrpSpPr>
          <p:cNvPr id="6" name="object 5">
            <a:extLst>
              <a:ext uri="{FF2B5EF4-FFF2-40B4-BE49-F238E27FC236}">
                <a16:creationId xmlns:a16="http://schemas.microsoft.com/office/drawing/2014/main" id="{D7D5D78D-FB42-B56D-5EC3-AD0C8B53FB94}"/>
              </a:ext>
            </a:extLst>
          </p:cNvPr>
          <p:cNvGrpSpPr/>
          <p:nvPr/>
        </p:nvGrpSpPr>
        <p:grpSpPr>
          <a:xfrm>
            <a:off x="1329479" y="2309917"/>
            <a:ext cx="697994" cy="4308351"/>
            <a:chOff x="969261" y="1609338"/>
            <a:chExt cx="697994" cy="4308351"/>
          </a:xfrm>
        </p:grpSpPr>
        <p:pic>
          <p:nvPicPr>
            <p:cNvPr id="9" name="object 8">
              <a:extLst>
                <a:ext uri="{FF2B5EF4-FFF2-40B4-BE49-F238E27FC236}">
                  <a16:creationId xmlns:a16="http://schemas.microsoft.com/office/drawing/2014/main" id="{6501D01C-442E-1CC3-CA1D-D48245E91F74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69261" y="1609338"/>
              <a:ext cx="609604" cy="609604"/>
            </a:xfrm>
            <a:prstGeom prst="rect">
              <a:avLst/>
            </a:prstGeom>
          </p:spPr>
        </p:pic>
        <p:pic>
          <p:nvPicPr>
            <p:cNvPr id="10" name="object 9">
              <a:extLst>
                <a:ext uri="{FF2B5EF4-FFF2-40B4-BE49-F238E27FC236}">
                  <a16:creationId xmlns:a16="http://schemas.microsoft.com/office/drawing/2014/main" id="{48121A31-3E20-911B-49B9-B21F5F773AE1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82977" y="2506981"/>
              <a:ext cx="609604" cy="609604"/>
            </a:xfrm>
            <a:prstGeom prst="rect">
              <a:avLst/>
            </a:prstGeom>
          </p:spPr>
        </p:pic>
        <p:pic>
          <p:nvPicPr>
            <p:cNvPr id="11" name="object 10">
              <a:extLst>
                <a:ext uri="{FF2B5EF4-FFF2-40B4-BE49-F238E27FC236}">
                  <a16:creationId xmlns:a16="http://schemas.microsoft.com/office/drawing/2014/main" id="{C356DDB1-9854-D4CA-59E1-475FCEF3A23E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19561" y="3372617"/>
              <a:ext cx="609604" cy="609604"/>
            </a:xfrm>
            <a:prstGeom prst="rect">
              <a:avLst/>
            </a:prstGeom>
          </p:spPr>
        </p:pic>
        <p:pic>
          <p:nvPicPr>
            <p:cNvPr id="12" name="object 11">
              <a:extLst>
                <a:ext uri="{FF2B5EF4-FFF2-40B4-BE49-F238E27FC236}">
                  <a16:creationId xmlns:a16="http://schemas.microsoft.com/office/drawing/2014/main" id="{54876219-99F1-63A2-51BD-1FE017874E2A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14984" y="4509520"/>
              <a:ext cx="609604" cy="609604"/>
            </a:xfrm>
            <a:prstGeom prst="rect">
              <a:avLst/>
            </a:prstGeom>
          </p:spPr>
        </p:pic>
        <p:pic>
          <p:nvPicPr>
            <p:cNvPr id="13" name="object 12">
              <a:extLst>
                <a:ext uri="{FF2B5EF4-FFF2-40B4-BE49-F238E27FC236}">
                  <a16:creationId xmlns:a16="http://schemas.microsoft.com/office/drawing/2014/main" id="{3A4F9A86-C4DC-C48F-3C4D-0CECB9AFBD31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57651" y="5308085"/>
              <a:ext cx="609604" cy="609604"/>
            </a:xfrm>
            <a:prstGeom prst="rect">
              <a:avLst/>
            </a:prstGeom>
          </p:spPr>
        </p:pic>
      </p:grpSp>
      <p:sp>
        <p:nvSpPr>
          <p:cNvPr id="14" name="object 16">
            <a:extLst>
              <a:ext uri="{FF2B5EF4-FFF2-40B4-BE49-F238E27FC236}">
                <a16:creationId xmlns:a16="http://schemas.microsoft.com/office/drawing/2014/main" id="{983F363F-E59F-D28C-4747-0952DFDBA50B}"/>
              </a:ext>
            </a:extLst>
          </p:cNvPr>
          <p:cNvSpPr txBox="1"/>
          <p:nvPr/>
        </p:nvSpPr>
        <p:spPr>
          <a:xfrm>
            <a:off x="2113859" y="2556897"/>
            <a:ext cx="1061725" cy="26924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696">
              <a:lnSpc>
                <a:spcPct val="100000"/>
              </a:lnSpc>
              <a:spcBef>
                <a:spcPts val="95"/>
              </a:spcBef>
            </a:pPr>
            <a:r>
              <a:rPr sz="1600" b="1" dirty="0" err="1">
                <a:latin typeface="Arial"/>
                <a:cs typeface="Arial"/>
              </a:rPr>
              <a:t>Huracanes</a:t>
            </a:r>
            <a:endParaRPr sz="1600" b="1" dirty="0">
              <a:latin typeface="Arial"/>
              <a:cs typeface="Arial"/>
            </a:endParaRPr>
          </a:p>
        </p:txBody>
      </p:sp>
      <p:sp>
        <p:nvSpPr>
          <p:cNvPr id="15" name="object 17">
            <a:extLst>
              <a:ext uri="{FF2B5EF4-FFF2-40B4-BE49-F238E27FC236}">
                <a16:creationId xmlns:a16="http://schemas.microsoft.com/office/drawing/2014/main" id="{033BF6C2-2EAE-E187-F1B5-8076EDAEE46E}"/>
              </a:ext>
            </a:extLst>
          </p:cNvPr>
          <p:cNvSpPr txBox="1"/>
          <p:nvPr/>
        </p:nvSpPr>
        <p:spPr>
          <a:xfrm>
            <a:off x="2113859" y="3502035"/>
            <a:ext cx="802639" cy="26924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696">
              <a:lnSpc>
                <a:spcPct val="100000"/>
              </a:lnSpc>
              <a:spcBef>
                <a:spcPts val="95"/>
              </a:spcBef>
            </a:pPr>
            <a:r>
              <a:rPr sz="1600" b="1">
                <a:latin typeface="Arial"/>
                <a:cs typeface="Arial"/>
              </a:rPr>
              <a:t>Sequías</a:t>
            </a:r>
          </a:p>
        </p:txBody>
      </p:sp>
      <p:sp>
        <p:nvSpPr>
          <p:cNvPr id="17" name="object 18">
            <a:extLst>
              <a:ext uri="{FF2B5EF4-FFF2-40B4-BE49-F238E27FC236}">
                <a16:creationId xmlns:a16="http://schemas.microsoft.com/office/drawing/2014/main" id="{1A142DBB-D2B2-891F-987D-1394A1481F86}"/>
              </a:ext>
            </a:extLst>
          </p:cNvPr>
          <p:cNvSpPr txBox="1"/>
          <p:nvPr/>
        </p:nvSpPr>
        <p:spPr>
          <a:xfrm>
            <a:off x="2124090" y="4312285"/>
            <a:ext cx="4181479" cy="26924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696">
              <a:lnSpc>
                <a:spcPct val="100000"/>
              </a:lnSpc>
              <a:spcBef>
                <a:spcPts val="95"/>
              </a:spcBef>
            </a:pPr>
            <a:r>
              <a:rPr sz="1600" b="1" dirty="0" err="1">
                <a:latin typeface="Arial"/>
                <a:cs typeface="Arial"/>
              </a:rPr>
              <a:t>Escasez</a:t>
            </a:r>
            <a:r>
              <a:rPr sz="1600" b="1" dirty="0">
                <a:latin typeface="Arial"/>
                <a:cs typeface="Arial"/>
              </a:rPr>
              <a:t> de </a:t>
            </a:r>
            <a:r>
              <a:rPr sz="1600" b="1" dirty="0" err="1">
                <a:latin typeface="Arial"/>
                <a:cs typeface="Arial"/>
              </a:rPr>
              <a:t>agua</a:t>
            </a:r>
            <a:r>
              <a:rPr sz="1600" b="1" dirty="0">
                <a:latin typeface="Arial"/>
                <a:cs typeface="Arial"/>
              </a:rPr>
              <a:t> potable </a:t>
            </a:r>
            <a:r>
              <a:rPr sz="1600" b="1" dirty="0" err="1">
                <a:latin typeface="Arial"/>
                <a:cs typeface="Arial"/>
              </a:rPr>
              <a:t>por</a:t>
            </a:r>
            <a:r>
              <a:rPr sz="1600" b="1" dirty="0">
                <a:latin typeface="Arial"/>
                <a:cs typeface="Arial"/>
              </a:rPr>
              <a:t> </a:t>
            </a:r>
            <a:r>
              <a:rPr sz="1600" dirty="0" err="1">
                <a:latin typeface="Arial MT"/>
                <a:cs typeface="Arial MT"/>
              </a:rPr>
              <a:t>contaminación</a:t>
            </a:r>
            <a:endParaRPr sz="1600" dirty="0">
              <a:latin typeface="Arial MT"/>
              <a:cs typeface="Arial MT"/>
            </a:endParaRPr>
          </a:p>
        </p:txBody>
      </p:sp>
      <p:sp>
        <p:nvSpPr>
          <p:cNvPr id="18" name="object 19">
            <a:extLst>
              <a:ext uri="{FF2B5EF4-FFF2-40B4-BE49-F238E27FC236}">
                <a16:creationId xmlns:a16="http://schemas.microsoft.com/office/drawing/2014/main" id="{37CC9FE4-2E39-2468-D5EF-E644089DA66F}"/>
              </a:ext>
            </a:extLst>
          </p:cNvPr>
          <p:cNvSpPr txBox="1"/>
          <p:nvPr/>
        </p:nvSpPr>
        <p:spPr>
          <a:xfrm>
            <a:off x="2113859" y="5392045"/>
            <a:ext cx="2802261" cy="26924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696">
              <a:lnSpc>
                <a:spcPct val="100000"/>
              </a:lnSpc>
              <a:spcBef>
                <a:spcPts val="95"/>
              </a:spcBef>
            </a:pPr>
            <a:r>
              <a:rPr sz="1600" b="1">
                <a:latin typeface="Arial"/>
                <a:cs typeface="Arial"/>
              </a:rPr>
              <a:t>Volatilidad de la temperatura</a:t>
            </a:r>
          </a:p>
        </p:txBody>
      </p:sp>
      <p:sp>
        <p:nvSpPr>
          <p:cNvPr id="19" name="object 20">
            <a:extLst>
              <a:ext uri="{FF2B5EF4-FFF2-40B4-BE49-F238E27FC236}">
                <a16:creationId xmlns:a16="http://schemas.microsoft.com/office/drawing/2014/main" id="{603D485C-8B0A-514A-9039-7789F78B4876}"/>
              </a:ext>
            </a:extLst>
          </p:cNvPr>
          <p:cNvSpPr txBox="1"/>
          <p:nvPr/>
        </p:nvSpPr>
        <p:spPr>
          <a:xfrm>
            <a:off x="2113859" y="6093472"/>
            <a:ext cx="678809" cy="26924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696">
              <a:lnSpc>
                <a:spcPct val="100000"/>
              </a:lnSpc>
              <a:spcBef>
                <a:spcPts val="95"/>
              </a:spcBef>
            </a:pPr>
            <a:r>
              <a:rPr sz="1600" b="1">
                <a:latin typeface="Arial"/>
                <a:cs typeface="Arial"/>
              </a:rPr>
              <a:t>Plagas</a:t>
            </a:r>
          </a:p>
        </p:txBody>
      </p:sp>
      <p:sp>
        <p:nvSpPr>
          <p:cNvPr id="30" name="object 22">
            <a:extLst>
              <a:ext uri="{FF2B5EF4-FFF2-40B4-BE49-F238E27FC236}">
                <a16:creationId xmlns:a16="http://schemas.microsoft.com/office/drawing/2014/main" id="{4B18163D-32ED-6CB5-DFBB-C2BDC157CAF8}"/>
              </a:ext>
            </a:extLst>
          </p:cNvPr>
          <p:cNvSpPr txBox="1"/>
          <p:nvPr/>
        </p:nvSpPr>
        <p:spPr>
          <a:xfrm>
            <a:off x="8618833" y="2978951"/>
            <a:ext cx="2110740" cy="26924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696">
              <a:lnSpc>
                <a:spcPct val="100000"/>
              </a:lnSpc>
              <a:spcBef>
                <a:spcPts val="95"/>
              </a:spcBef>
            </a:pPr>
            <a:r>
              <a:rPr sz="1600" b="1" dirty="0" err="1">
                <a:latin typeface="Arial"/>
                <a:cs typeface="Arial"/>
              </a:rPr>
              <a:t>Pérdidas</a:t>
            </a:r>
            <a:r>
              <a:rPr sz="1600" b="1" dirty="0">
                <a:latin typeface="Arial"/>
                <a:cs typeface="Arial"/>
              </a:rPr>
              <a:t> </a:t>
            </a:r>
            <a:r>
              <a:rPr sz="1600" b="1" dirty="0" err="1">
                <a:latin typeface="Arial"/>
                <a:cs typeface="Arial"/>
              </a:rPr>
              <a:t>económicas</a:t>
            </a:r>
            <a:endParaRPr sz="1600" b="1" dirty="0">
              <a:latin typeface="Arial"/>
              <a:cs typeface="Arial"/>
            </a:endParaRPr>
          </a:p>
        </p:txBody>
      </p:sp>
      <p:sp>
        <p:nvSpPr>
          <p:cNvPr id="40" name="object 23">
            <a:extLst>
              <a:ext uri="{FF2B5EF4-FFF2-40B4-BE49-F238E27FC236}">
                <a16:creationId xmlns:a16="http://schemas.microsoft.com/office/drawing/2014/main" id="{5019715F-5289-AAA2-FC33-D84A9417B664}"/>
              </a:ext>
            </a:extLst>
          </p:cNvPr>
          <p:cNvSpPr txBox="1"/>
          <p:nvPr/>
        </p:nvSpPr>
        <p:spPr>
          <a:xfrm>
            <a:off x="8618833" y="4198412"/>
            <a:ext cx="1230636" cy="26924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696">
              <a:lnSpc>
                <a:spcPct val="100000"/>
              </a:lnSpc>
              <a:spcBef>
                <a:spcPts val="95"/>
              </a:spcBef>
            </a:pPr>
            <a:r>
              <a:rPr sz="1600" b="1">
                <a:latin typeface="Arial"/>
                <a:cs typeface="Arial"/>
              </a:rPr>
              <a:t>Desigualdad</a:t>
            </a:r>
          </a:p>
        </p:txBody>
      </p:sp>
      <p:sp>
        <p:nvSpPr>
          <p:cNvPr id="53" name="object 24">
            <a:extLst>
              <a:ext uri="{FF2B5EF4-FFF2-40B4-BE49-F238E27FC236}">
                <a16:creationId xmlns:a16="http://schemas.microsoft.com/office/drawing/2014/main" id="{63E94182-89BC-7C55-8AE6-DA1E57B4D16E}"/>
              </a:ext>
            </a:extLst>
          </p:cNvPr>
          <p:cNvSpPr txBox="1"/>
          <p:nvPr/>
        </p:nvSpPr>
        <p:spPr>
          <a:xfrm>
            <a:off x="8618833" y="5417858"/>
            <a:ext cx="982977" cy="26924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696">
              <a:lnSpc>
                <a:spcPct val="100000"/>
              </a:lnSpc>
              <a:spcBef>
                <a:spcPts val="95"/>
              </a:spcBef>
            </a:pPr>
            <a:r>
              <a:rPr sz="1600" b="1">
                <a:latin typeface="Arial"/>
                <a:cs typeface="Arial"/>
              </a:rPr>
              <a:t>Migración</a:t>
            </a:r>
          </a:p>
        </p:txBody>
      </p:sp>
      <p:pic>
        <p:nvPicPr>
          <p:cNvPr id="54" name="object 25">
            <a:extLst>
              <a:ext uri="{FF2B5EF4-FFF2-40B4-BE49-F238E27FC236}">
                <a16:creationId xmlns:a16="http://schemas.microsoft.com/office/drawing/2014/main" id="{25250064-CA45-01A5-9BA9-2442D4EF2B85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777196" y="5270281"/>
            <a:ext cx="609604" cy="609604"/>
          </a:xfrm>
          <a:prstGeom prst="rect">
            <a:avLst/>
          </a:prstGeom>
        </p:spPr>
      </p:pic>
      <p:pic>
        <p:nvPicPr>
          <p:cNvPr id="55" name="object 26">
            <a:extLst>
              <a:ext uri="{FF2B5EF4-FFF2-40B4-BE49-F238E27FC236}">
                <a16:creationId xmlns:a16="http://schemas.microsoft.com/office/drawing/2014/main" id="{CD9D6A18-F461-8E62-5E6E-DAA913AFCB58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746723" y="2937037"/>
            <a:ext cx="609604" cy="609604"/>
          </a:xfrm>
          <a:prstGeom prst="rect">
            <a:avLst/>
          </a:prstGeom>
        </p:spPr>
      </p:pic>
      <p:pic>
        <p:nvPicPr>
          <p:cNvPr id="56" name="object 27">
            <a:extLst>
              <a:ext uri="{FF2B5EF4-FFF2-40B4-BE49-F238E27FC236}">
                <a16:creationId xmlns:a16="http://schemas.microsoft.com/office/drawing/2014/main" id="{D2C57B96-EE8E-365F-E400-B21CCC69A784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746723" y="4055019"/>
            <a:ext cx="609604" cy="609604"/>
          </a:xfrm>
          <a:prstGeom prst="rect">
            <a:avLst/>
          </a:prstGeom>
        </p:spPr>
      </p:pic>
      <p:sp>
        <p:nvSpPr>
          <p:cNvPr id="57" name="object 21">
            <a:extLst>
              <a:ext uri="{FF2B5EF4-FFF2-40B4-BE49-F238E27FC236}">
                <a16:creationId xmlns:a16="http://schemas.microsoft.com/office/drawing/2014/main" id="{0DBC5AFE-9287-906C-7FDE-F7E56D7F29A8}"/>
              </a:ext>
            </a:extLst>
          </p:cNvPr>
          <p:cNvSpPr txBox="1"/>
          <p:nvPr/>
        </p:nvSpPr>
        <p:spPr>
          <a:xfrm>
            <a:off x="7934746" y="1708466"/>
            <a:ext cx="3957958" cy="75755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696" marR="5078" algn="just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Arial MT"/>
                <a:cs typeface="Arial MT"/>
              </a:rPr>
              <a:t>...   </a:t>
            </a:r>
            <a:r>
              <a:rPr sz="1600" dirty="0" err="1">
                <a:latin typeface="Arial MT"/>
                <a:cs typeface="Arial MT"/>
              </a:rPr>
              <a:t>causando</a:t>
            </a:r>
            <a:r>
              <a:rPr sz="1600" dirty="0">
                <a:latin typeface="Arial MT"/>
                <a:cs typeface="Arial MT"/>
              </a:rPr>
              <a:t>   </a:t>
            </a:r>
            <a:r>
              <a:rPr sz="1600" dirty="0" err="1">
                <a:latin typeface="Arial MT"/>
                <a:cs typeface="Arial MT"/>
              </a:rPr>
              <a:t>perjuicios</a:t>
            </a:r>
            <a:r>
              <a:rPr sz="1600" dirty="0">
                <a:latin typeface="Arial MT"/>
                <a:cs typeface="Arial MT"/>
              </a:rPr>
              <a:t>   </a:t>
            </a:r>
            <a:r>
              <a:rPr sz="1600" dirty="0" err="1">
                <a:latin typeface="Arial MT"/>
                <a:cs typeface="Arial MT"/>
              </a:rPr>
              <a:t>económicos</a:t>
            </a:r>
            <a:r>
              <a:rPr sz="1600" dirty="0">
                <a:latin typeface="Arial MT"/>
                <a:cs typeface="Arial MT"/>
              </a:rPr>
              <a:t>, </a:t>
            </a:r>
            <a:r>
              <a:rPr sz="1600" dirty="0" err="1">
                <a:latin typeface="Arial MT"/>
                <a:cs typeface="Arial MT"/>
              </a:rPr>
              <a:t>reforzando</a:t>
            </a:r>
            <a:r>
              <a:rPr sz="1600" dirty="0">
                <a:latin typeface="Arial MT"/>
                <a:cs typeface="Arial MT"/>
              </a:rPr>
              <a:t> la </a:t>
            </a:r>
            <a:r>
              <a:rPr sz="1600" dirty="0" err="1">
                <a:latin typeface="Arial MT"/>
                <a:cs typeface="Arial MT"/>
              </a:rPr>
              <a:t>desigualdad</a:t>
            </a:r>
            <a:r>
              <a:rPr sz="1600" dirty="0">
                <a:latin typeface="Arial MT"/>
                <a:cs typeface="Arial MT"/>
              </a:rPr>
              <a:t> y </a:t>
            </a:r>
            <a:r>
              <a:rPr sz="1600" dirty="0" err="1">
                <a:latin typeface="Arial MT"/>
                <a:cs typeface="Arial MT"/>
              </a:rPr>
              <a:t>contribuyendo</a:t>
            </a:r>
            <a:r>
              <a:rPr sz="1600" dirty="0">
                <a:latin typeface="Arial MT"/>
                <a:cs typeface="Arial MT"/>
              </a:rPr>
              <a:t> a la </a:t>
            </a:r>
            <a:r>
              <a:rPr sz="1600" dirty="0" err="1">
                <a:latin typeface="Arial MT"/>
                <a:cs typeface="Arial MT"/>
              </a:rPr>
              <a:t>emigración</a:t>
            </a:r>
            <a:r>
              <a:rPr sz="1600" dirty="0">
                <a:latin typeface="Arial MT"/>
                <a:cs typeface="Arial MT"/>
              </a:rPr>
              <a:t>.</a:t>
            </a:r>
          </a:p>
        </p:txBody>
      </p:sp>
      <p:sp>
        <p:nvSpPr>
          <p:cNvPr id="8" name="Text 4">
            <a:extLst>
              <a:ext uri="{FF2B5EF4-FFF2-40B4-BE49-F238E27FC236}">
                <a16:creationId xmlns:a16="http://schemas.microsoft.com/office/drawing/2014/main" id="{0D752A09-7CA2-32C8-A179-7CCFA2300386}"/>
              </a:ext>
            </a:extLst>
          </p:cNvPr>
          <p:cNvSpPr/>
          <p:nvPr/>
        </p:nvSpPr>
        <p:spPr>
          <a:xfrm>
            <a:off x="9983658" y="6393064"/>
            <a:ext cx="289845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Fuente: ADA </a:t>
            </a:r>
            <a:endParaRPr lang="en-US" sz="1950" dirty="0"/>
          </a:p>
        </p:txBody>
      </p:sp>
    </p:spTree>
    <p:extLst>
      <p:ext uri="{BB962C8B-B14F-4D97-AF65-F5344CB8AC3E}">
        <p14:creationId xmlns:p14="http://schemas.microsoft.com/office/powerpoint/2010/main" val="18492719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F40DB8-265A-673A-81AF-656C583B6F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">
            <a:extLst>
              <a:ext uri="{FF2B5EF4-FFF2-40B4-BE49-F238E27FC236}">
                <a16:creationId xmlns:a16="http://schemas.microsoft.com/office/drawing/2014/main" id="{6E380104-A4F0-34E1-E908-7E9071E3CE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AR"/>
          </a:p>
        </p:txBody>
      </p:sp>
      <p:sp>
        <p:nvSpPr>
          <p:cNvPr id="24" name="Text 0">
            <a:extLst>
              <a:ext uri="{FF2B5EF4-FFF2-40B4-BE49-F238E27FC236}">
                <a16:creationId xmlns:a16="http://schemas.microsoft.com/office/drawing/2014/main" id="{CA9FAF4D-4D7C-4BE1-51B5-E50FD498841D}"/>
              </a:ext>
            </a:extLst>
          </p:cNvPr>
          <p:cNvSpPr/>
          <p:nvPr/>
        </p:nvSpPr>
        <p:spPr>
          <a:xfrm>
            <a:off x="184190" y="1830665"/>
            <a:ext cx="12809696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Tres Imperativos para la Transformación</a:t>
            </a:r>
            <a:endParaRPr lang="en-US" sz="3900" dirty="0"/>
          </a:p>
        </p:txBody>
      </p:sp>
      <p:sp>
        <p:nvSpPr>
          <p:cNvPr id="25" name="Shape 1">
            <a:extLst>
              <a:ext uri="{FF2B5EF4-FFF2-40B4-BE49-F238E27FC236}">
                <a16:creationId xmlns:a16="http://schemas.microsoft.com/office/drawing/2014/main" id="{8B44E475-1579-6A40-8F4A-EAFC1B2338AA}"/>
              </a:ext>
            </a:extLst>
          </p:cNvPr>
          <p:cNvSpPr/>
          <p:nvPr/>
        </p:nvSpPr>
        <p:spPr>
          <a:xfrm>
            <a:off x="184191" y="2847579"/>
            <a:ext cx="3918428" cy="2257822"/>
          </a:xfrm>
          <a:prstGeom prst="roundRect">
            <a:avLst>
              <a:gd name="adj" fmla="val 3432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  <p:txBody>
          <a:bodyPr/>
          <a:lstStyle/>
          <a:p>
            <a:pPr algn="just"/>
            <a:endParaRPr lang="es-HN"/>
          </a:p>
        </p:txBody>
      </p:sp>
      <p:sp>
        <p:nvSpPr>
          <p:cNvPr id="26" name="Text 2">
            <a:extLst>
              <a:ext uri="{FF2B5EF4-FFF2-40B4-BE49-F238E27FC236}">
                <a16:creationId xmlns:a16="http://schemas.microsoft.com/office/drawing/2014/main" id="{35F92895-901C-1DF7-B4DA-9CE9F8398B06}"/>
              </a:ext>
            </a:extLst>
          </p:cNvPr>
          <p:cNvSpPr/>
          <p:nvPr/>
        </p:nvSpPr>
        <p:spPr>
          <a:xfrm>
            <a:off x="390168" y="305355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just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Ambiental</a:t>
            </a:r>
            <a:endParaRPr lang="en-US" sz="1950" dirty="0"/>
          </a:p>
        </p:txBody>
      </p:sp>
      <p:sp>
        <p:nvSpPr>
          <p:cNvPr id="27" name="Text 3">
            <a:extLst>
              <a:ext uri="{FF2B5EF4-FFF2-40B4-BE49-F238E27FC236}">
                <a16:creationId xmlns:a16="http://schemas.microsoft.com/office/drawing/2014/main" id="{F578A2AB-004B-A09C-0E8C-2D39C2D32A4B}"/>
              </a:ext>
            </a:extLst>
          </p:cNvPr>
          <p:cNvSpPr/>
          <p:nvPr/>
        </p:nvSpPr>
        <p:spPr>
          <a:xfrm>
            <a:off x="390168" y="3482777"/>
            <a:ext cx="3535485" cy="14758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500"/>
              </a:lnSpc>
              <a:buNone/>
            </a:pPr>
            <a:r>
              <a:rPr lang="en-US" sz="15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Canalizar recursos hacia proyectos de sostenibilidad: energías renovables, eficiencia energética, agricultura resiliente y economía circular frente a la crisis climática.</a:t>
            </a:r>
            <a:endParaRPr lang="en-US" sz="1550" dirty="0"/>
          </a:p>
        </p:txBody>
      </p:sp>
      <p:sp>
        <p:nvSpPr>
          <p:cNvPr id="28" name="Shape 4">
            <a:extLst>
              <a:ext uri="{FF2B5EF4-FFF2-40B4-BE49-F238E27FC236}">
                <a16:creationId xmlns:a16="http://schemas.microsoft.com/office/drawing/2014/main" id="{58205D4E-9DE4-B12C-301F-AE5274DDC5BA}"/>
              </a:ext>
            </a:extLst>
          </p:cNvPr>
          <p:cNvSpPr/>
          <p:nvPr/>
        </p:nvSpPr>
        <p:spPr>
          <a:xfrm>
            <a:off x="4221510" y="2847579"/>
            <a:ext cx="3918539" cy="2257822"/>
          </a:xfrm>
          <a:prstGeom prst="roundRect">
            <a:avLst>
              <a:gd name="adj" fmla="val 3432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  <p:txBody>
          <a:bodyPr/>
          <a:lstStyle/>
          <a:p>
            <a:pPr algn="just"/>
            <a:endParaRPr lang="es-HN"/>
          </a:p>
        </p:txBody>
      </p:sp>
      <p:sp>
        <p:nvSpPr>
          <p:cNvPr id="29" name="Text 5">
            <a:extLst>
              <a:ext uri="{FF2B5EF4-FFF2-40B4-BE49-F238E27FC236}">
                <a16:creationId xmlns:a16="http://schemas.microsoft.com/office/drawing/2014/main" id="{91A6C31E-1761-3B4A-10EE-8814C4E4DCA5}"/>
              </a:ext>
            </a:extLst>
          </p:cNvPr>
          <p:cNvSpPr/>
          <p:nvPr/>
        </p:nvSpPr>
        <p:spPr>
          <a:xfrm>
            <a:off x="4427488" y="305355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just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Social</a:t>
            </a:r>
            <a:endParaRPr lang="en-US" sz="1950" dirty="0"/>
          </a:p>
        </p:txBody>
      </p:sp>
      <p:sp>
        <p:nvSpPr>
          <p:cNvPr id="30" name="Text 6">
            <a:extLst>
              <a:ext uri="{FF2B5EF4-FFF2-40B4-BE49-F238E27FC236}">
                <a16:creationId xmlns:a16="http://schemas.microsoft.com/office/drawing/2014/main" id="{800408CF-97DF-5EE1-1F1E-743F8E518ED9}"/>
              </a:ext>
            </a:extLst>
          </p:cNvPr>
          <p:cNvSpPr/>
          <p:nvPr/>
        </p:nvSpPr>
        <p:spPr>
          <a:xfrm>
            <a:off x="4427488" y="3482777"/>
            <a:ext cx="3535595" cy="14758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500"/>
              </a:lnSpc>
              <a:buNone/>
            </a:pPr>
            <a:r>
              <a:rPr lang="en-US" sz="15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Inclusión financiera de sectores vulnerables como microempresas, trabajadores informales, jóvenes y comunidades rurales para reducir desigualdades.</a:t>
            </a:r>
            <a:endParaRPr lang="en-US" sz="1550" dirty="0"/>
          </a:p>
        </p:txBody>
      </p:sp>
      <p:sp>
        <p:nvSpPr>
          <p:cNvPr id="31" name="Shape 7">
            <a:extLst>
              <a:ext uri="{FF2B5EF4-FFF2-40B4-BE49-F238E27FC236}">
                <a16:creationId xmlns:a16="http://schemas.microsoft.com/office/drawing/2014/main" id="{FC2C61DB-721D-E1C4-5D02-8338F362647F}"/>
              </a:ext>
            </a:extLst>
          </p:cNvPr>
          <p:cNvSpPr/>
          <p:nvPr/>
        </p:nvSpPr>
        <p:spPr>
          <a:xfrm>
            <a:off x="8226283" y="2836694"/>
            <a:ext cx="3918428" cy="2257822"/>
          </a:xfrm>
          <a:prstGeom prst="roundRect">
            <a:avLst>
              <a:gd name="adj" fmla="val 3432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  <p:txBody>
          <a:bodyPr/>
          <a:lstStyle/>
          <a:p>
            <a:pPr algn="just"/>
            <a:endParaRPr lang="es-HN"/>
          </a:p>
        </p:txBody>
      </p:sp>
      <p:sp>
        <p:nvSpPr>
          <p:cNvPr id="32" name="Text 8">
            <a:extLst>
              <a:ext uri="{FF2B5EF4-FFF2-40B4-BE49-F238E27FC236}">
                <a16:creationId xmlns:a16="http://schemas.microsoft.com/office/drawing/2014/main" id="{FE6DECFB-13A3-6474-D17D-3C2F32570539}"/>
              </a:ext>
            </a:extLst>
          </p:cNvPr>
          <p:cNvSpPr/>
          <p:nvPr/>
        </p:nvSpPr>
        <p:spPr>
          <a:xfrm>
            <a:off x="8432260" y="304267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just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De Género</a:t>
            </a:r>
            <a:endParaRPr lang="en-US" sz="1950" dirty="0"/>
          </a:p>
        </p:txBody>
      </p:sp>
      <p:sp>
        <p:nvSpPr>
          <p:cNvPr id="33" name="Text 9">
            <a:extLst>
              <a:ext uri="{FF2B5EF4-FFF2-40B4-BE49-F238E27FC236}">
                <a16:creationId xmlns:a16="http://schemas.microsoft.com/office/drawing/2014/main" id="{E7AFCF72-04F2-6130-856A-78031EE74D3C}"/>
              </a:ext>
            </a:extLst>
          </p:cNvPr>
          <p:cNvSpPr/>
          <p:nvPr/>
        </p:nvSpPr>
        <p:spPr>
          <a:xfrm>
            <a:off x="8432260" y="3471892"/>
            <a:ext cx="3535485" cy="14758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500"/>
              </a:lnSpc>
              <a:buNone/>
            </a:pPr>
            <a:r>
              <a:rPr lang="en-US" sz="15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Superar barreras específicas que enfrentan las mujeres en el acceso al financiamiento, promoviendo productos más inclusivos y autonomía económica femenina.</a:t>
            </a:r>
            <a:endParaRPr lang="en-US" sz="1550" dirty="0"/>
          </a:p>
        </p:txBody>
      </p:sp>
      <p:sp>
        <p:nvSpPr>
          <p:cNvPr id="34" name="Text 10">
            <a:extLst>
              <a:ext uri="{FF2B5EF4-FFF2-40B4-BE49-F238E27FC236}">
                <a16:creationId xmlns:a16="http://schemas.microsoft.com/office/drawing/2014/main" id="{D2EAED2E-9F00-E750-826A-C867FC1C3EC4}"/>
              </a:ext>
            </a:extLst>
          </p:cNvPr>
          <p:cNvSpPr/>
          <p:nvPr/>
        </p:nvSpPr>
        <p:spPr>
          <a:xfrm>
            <a:off x="184190" y="5499695"/>
            <a:ext cx="1178355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500"/>
              </a:lnSpc>
              <a:buNone/>
            </a:pPr>
            <a:r>
              <a:rPr lang="en-US" sz="15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Este enfoque integrado convierte los sistemas de garantía en herramientas transformadoras para alcanzar los Objetivos de Desarrollo Sostenible (ODS).</a:t>
            </a:r>
            <a:endParaRPr lang="en-US" sz="1550" dirty="0"/>
          </a:p>
        </p:txBody>
      </p:sp>
    </p:spTree>
    <p:extLst>
      <p:ext uri="{BB962C8B-B14F-4D97-AF65-F5344CB8AC3E}">
        <p14:creationId xmlns:p14="http://schemas.microsoft.com/office/powerpoint/2010/main" val="1493908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69A5CA-96FD-3EC2-CB21-B103D52CAC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">
            <a:extLst>
              <a:ext uri="{FF2B5EF4-FFF2-40B4-BE49-F238E27FC236}">
                <a16:creationId xmlns:a16="http://schemas.microsoft.com/office/drawing/2014/main" id="{6613EFD9-E916-2891-DF10-B166FD910E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AR"/>
          </a:p>
        </p:txBody>
      </p:sp>
      <p:sp>
        <p:nvSpPr>
          <p:cNvPr id="24" name="Text 0">
            <a:extLst>
              <a:ext uri="{FF2B5EF4-FFF2-40B4-BE49-F238E27FC236}">
                <a16:creationId xmlns:a16="http://schemas.microsoft.com/office/drawing/2014/main" id="{FA974E1B-8EFD-BB23-7D1B-E3B621511855}"/>
              </a:ext>
            </a:extLst>
          </p:cNvPr>
          <p:cNvSpPr/>
          <p:nvPr/>
        </p:nvSpPr>
        <p:spPr>
          <a:xfrm>
            <a:off x="1347535" y="1413571"/>
            <a:ext cx="11614265" cy="6077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850"/>
              </a:lnSpc>
            </a:pPr>
            <a:r>
              <a:rPr lang="en-US" sz="4000" b="1" dirty="0" err="1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Desafíos</a:t>
            </a:r>
            <a:r>
              <a:rPr lang="en-US" sz="40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 del </a:t>
            </a:r>
            <a:r>
              <a:rPr lang="en-US" sz="4000" b="1" dirty="0" err="1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Financiamiento</a:t>
            </a:r>
            <a:r>
              <a:rPr lang="en-US" sz="40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 </a:t>
            </a:r>
            <a:r>
              <a:rPr lang="en-US" sz="4000" b="1" dirty="0" err="1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Productivo</a:t>
            </a:r>
            <a:endParaRPr lang="en-US" sz="4000" dirty="0"/>
          </a:p>
          <a:p>
            <a:pPr marL="0" indent="0" algn="l">
              <a:lnSpc>
                <a:spcPts val="4850"/>
              </a:lnSpc>
              <a:buNone/>
            </a:pPr>
            <a:endParaRPr lang="en-US" sz="3900" dirty="0"/>
          </a:p>
        </p:txBody>
      </p:sp>
      <p:sp>
        <p:nvSpPr>
          <p:cNvPr id="2" name="Text 1">
            <a:extLst>
              <a:ext uri="{FF2B5EF4-FFF2-40B4-BE49-F238E27FC236}">
                <a16:creationId xmlns:a16="http://schemas.microsoft.com/office/drawing/2014/main" id="{BCB391AF-30F3-C565-0F6C-B9A3D22D3A70}"/>
              </a:ext>
            </a:extLst>
          </p:cNvPr>
          <p:cNvSpPr/>
          <p:nvPr/>
        </p:nvSpPr>
        <p:spPr>
          <a:xfrm>
            <a:off x="1461009" y="2152374"/>
            <a:ext cx="7569517" cy="6296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 pesar de los avances en inclusión financiera, millones de emprendedores en Iberoamérica enfrentan barreras estructurales para acceder al crédito formal.</a:t>
            </a:r>
            <a:endParaRPr lang="en-US" sz="1500" dirty="0"/>
          </a:p>
        </p:txBody>
      </p:sp>
      <p:sp>
        <p:nvSpPr>
          <p:cNvPr id="3" name="Shape 2">
            <a:extLst>
              <a:ext uri="{FF2B5EF4-FFF2-40B4-BE49-F238E27FC236}">
                <a16:creationId xmlns:a16="http://schemas.microsoft.com/office/drawing/2014/main" id="{47BAA1AB-B433-3B60-DB37-5B90439BF3DF}"/>
              </a:ext>
            </a:extLst>
          </p:cNvPr>
          <p:cNvSpPr/>
          <p:nvPr/>
        </p:nvSpPr>
        <p:spPr>
          <a:xfrm>
            <a:off x="721892" y="3131851"/>
            <a:ext cx="442793" cy="442793"/>
          </a:xfrm>
          <a:prstGeom prst="roundRect">
            <a:avLst>
              <a:gd name="adj" fmla="val 18670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  <p:txBody>
          <a:bodyPr/>
          <a:lstStyle/>
          <a:p>
            <a:endParaRPr lang="es-HN"/>
          </a:p>
        </p:txBody>
      </p:sp>
      <p:sp>
        <p:nvSpPr>
          <p:cNvPr id="4" name="Text 3">
            <a:extLst>
              <a:ext uri="{FF2B5EF4-FFF2-40B4-BE49-F238E27FC236}">
                <a16:creationId xmlns:a16="http://schemas.microsoft.com/office/drawing/2014/main" id="{8A02F635-576A-4DB1-4622-DBB97D376D6E}"/>
              </a:ext>
            </a:extLst>
          </p:cNvPr>
          <p:cNvSpPr/>
          <p:nvPr/>
        </p:nvSpPr>
        <p:spPr>
          <a:xfrm>
            <a:off x="1361496" y="3199479"/>
            <a:ext cx="4482703" cy="3075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Altos niveles de informalidad</a:t>
            </a:r>
            <a:endParaRPr lang="en-US" sz="1900" dirty="0"/>
          </a:p>
        </p:txBody>
      </p:sp>
      <p:sp>
        <p:nvSpPr>
          <p:cNvPr id="5" name="Text 4">
            <a:extLst>
              <a:ext uri="{FF2B5EF4-FFF2-40B4-BE49-F238E27FC236}">
                <a16:creationId xmlns:a16="http://schemas.microsoft.com/office/drawing/2014/main" id="{3042A7CF-FC91-0AA7-C829-0C6D64C38E64}"/>
              </a:ext>
            </a:extLst>
          </p:cNvPr>
          <p:cNvSpPr/>
          <p:nvPr/>
        </p:nvSpPr>
        <p:spPr>
          <a:xfrm>
            <a:off x="1361496" y="3625008"/>
            <a:ext cx="4830756" cy="6296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450"/>
              </a:lnSpc>
              <a:buNone/>
            </a:pPr>
            <a:r>
              <a:rPr lang="en-US" sz="15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Especialmente en sectores rurales y urbanos populares que limitan el acceso a servicios financieros tradicionales.</a:t>
            </a:r>
            <a:endParaRPr lang="en-US" sz="1500" dirty="0"/>
          </a:p>
        </p:txBody>
      </p:sp>
      <p:sp>
        <p:nvSpPr>
          <p:cNvPr id="6" name="Shape 5">
            <a:extLst>
              <a:ext uri="{FF2B5EF4-FFF2-40B4-BE49-F238E27FC236}">
                <a16:creationId xmlns:a16="http://schemas.microsoft.com/office/drawing/2014/main" id="{07660170-26FB-57DB-2A10-B465C14935FF}"/>
              </a:ext>
            </a:extLst>
          </p:cNvPr>
          <p:cNvSpPr/>
          <p:nvPr/>
        </p:nvSpPr>
        <p:spPr>
          <a:xfrm>
            <a:off x="6513092" y="3131851"/>
            <a:ext cx="442793" cy="442793"/>
          </a:xfrm>
          <a:prstGeom prst="roundRect">
            <a:avLst>
              <a:gd name="adj" fmla="val 18670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  <p:txBody>
          <a:bodyPr/>
          <a:lstStyle/>
          <a:p>
            <a:endParaRPr lang="es-HN"/>
          </a:p>
        </p:txBody>
      </p:sp>
      <p:sp>
        <p:nvSpPr>
          <p:cNvPr id="7" name="Text 6">
            <a:extLst>
              <a:ext uri="{FF2B5EF4-FFF2-40B4-BE49-F238E27FC236}">
                <a16:creationId xmlns:a16="http://schemas.microsoft.com/office/drawing/2014/main" id="{1EB0961A-A733-7104-37C3-A9AAE9164417}"/>
              </a:ext>
            </a:extLst>
          </p:cNvPr>
          <p:cNvSpPr/>
          <p:nvPr/>
        </p:nvSpPr>
        <p:spPr>
          <a:xfrm>
            <a:off x="7152696" y="3199479"/>
            <a:ext cx="3534132" cy="3075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Desigualdad de género</a:t>
            </a:r>
            <a:endParaRPr lang="en-US" sz="1900" dirty="0"/>
          </a:p>
        </p:txBody>
      </p:sp>
      <p:sp>
        <p:nvSpPr>
          <p:cNvPr id="8" name="Text 7">
            <a:extLst>
              <a:ext uri="{FF2B5EF4-FFF2-40B4-BE49-F238E27FC236}">
                <a16:creationId xmlns:a16="http://schemas.microsoft.com/office/drawing/2014/main" id="{F475405B-EEBE-EB68-4368-542326420550}"/>
              </a:ext>
            </a:extLst>
          </p:cNvPr>
          <p:cNvSpPr/>
          <p:nvPr/>
        </p:nvSpPr>
        <p:spPr>
          <a:xfrm>
            <a:off x="7152696" y="3625008"/>
            <a:ext cx="4413661" cy="6077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450"/>
              </a:lnSpc>
              <a:buNone/>
            </a:pPr>
            <a:r>
              <a:rPr lang="en-US" sz="15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Brechas significativas en propiedad de activos, historial crediticio y participación en programas de apoyo empresarial.</a:t>
            </a:r>
            <a:endParaRPr lang="en-US" sz="1500" dirty="0"/>
          </a:p>
        </p:txBody>
      </p:sp>
      <p:sp>
        <p:nvSpPr>
          <p:cNvPr id="9" name="Shape 8">
            <a:extLst>
              <a:ext uri="{FF2B5EF4-FFF2-40B4-BE49-F238E27FC236}">
                <a16:creationId xmlns:a16="http://schemas.microsoft.com/office/drawing/2014/main" id="{22D360D3-4AD4-3822-5934-30F89D5DD472}"/>
              </a:ext>
            </a:extLst>
          </p:cNvPr>
          <p:cNvSpPr/>
          <p:nvPr/>
        </p:nvSpPr>
        <p:spPr>
          <a:xfrm>
            <a:off x="707931" y="5050362"/>
            <a:ext cx="442793" cy="442793"/>
          </a:xfrm>
          <a:prstGeom prst="roundRect">
            <a:avLst>
              <a:gd name="adj" fmla="val 18670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  <p:txBody>
          <a:bodyPr/>
          <a:lstStyle/>
          <a:p>
            <a:endParaRPr lang="es-HN"/>
          </a:p>
        </p:txBody>
      </p:sp>
      <p:sp>
        <p:nvSpPr>
          <p:cNvPr id="10" name="Text 10">
            <a:extLst>
              <a:ext uri="{FF2B5EF4-FFF2-40B4-BE49-F238E27FC236}">
                <a16:creationId xmlns:a16="http://schemas.microsoft.com/office/drawing/2014/main" id="{9CEAEA7F-EF52-627D-4765-726E199DAD6E}"/>
              </a:ext>
            </a:extLst>
          </p:cNvPr>
          <p:cNvSpPr/>
          <p:nvPr/>
        </p:nvSpPr>
        <p:spPr>
          <a:xfrm>
            <a:off x="1347535" y="5543519"/>
            <a:ext cx="6929914" cy="6296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Limitado acceso a recursos para la transición hacia modelos productivos sostenibles y tecnologías limpias.</a:t>
            </a:r>
            <a:endParaRPr lang="en-US" sz="1500" dirty="0"/>
          </a:p>
        </p:txBody>
      </p:sp>
      <p:sp>
        <p:nvSpPr>
          <p:cNvPr id="20" name="Text 9">
            <a:extLst>
              <a:ext uri="{FF2B5EF4-FFF2-40B4-BE49-F238E27FC236}">
                <a16:creationId xmlns:a16="http://schemas.microsoft.com/office/drawing/2014/main" id="{F3505D7B-3E45-D3DC-3484-B6114A1F6498}"/>
              </a:ext>
            </a:extLst>
          </p:cNvPr>
          <p:cNvSpPr/>
          <p:nvPr/>
        </p:nvSpPr>
        <p:spPr>
          <a:xfrm>
            <a:off x="1525178" y="5129470"/>
            <a:ext cx="5776436" cy="3075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Insuficiente financiamiento climático</a:t>
            </a:r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16513549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AB99C0-5182-0994-F3DA-CEAB037951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">
            <a:extLst>
              <a:ext uri="{FF2B5EF4-FFF2-40B4-BE49-F238E27FC236}">
                <a16:creationId xmlns:a16="http://schemas.microsoft.com/office/drawing/2014/main" id="{428E92FA-32D6-9F2C-57F0-44288AE7EA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AR"/>
          </a:p>
        </p:txBody>
      </p:sp>
      <p:sp>
        <p:nvSpPr>
          <p:cNvPr id="24" name="Text 0">
            <a:extLst>
              <a:ext uri="{FF2B5EF4-FFF2-40B4-BE49-F238E27FC236}">
                <a16:creationId xmlns:a16="http://schemas.microsoft.com/office/drawing/2014/main" id="{E5359C25-14D9-7B6C-A0A7-AB0C0C1A335F}"/>
              </a:ext>
            </a:extLst>
          </p:cNvPr>
          <p:cNvSpPr/>
          <p:nvPr/>
        </p:nvSpPr>
        <p:spPr>
          <a:xfrm>
            <a:off x="1347535" y="1413571"/>
            <a:ext cx="11614265" cy="6077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850"/>
              </a:lnSpc>
            </a:pPr>
            <a:r>
              <a:rPr lang="en-US" sz="3900" dirty="0"/>
              <a:t> </a:t>
            </a:r>
            <a:r>
              <a:rPr lang="en-US" sz="39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La Crisis del </a:t>
            </a:r>
            <a:r>
              <a:rPr lang="en-US" sz="3900" b="1" dirty="0" err="1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Financiamiento</a:t>
            </a:r>
            <a:r>
              <a:rPr lang="en-US" sz="39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 </a:t>
            </a:r>
            <a:r>
              <a:rPr lang="en-US" sz="3900" b="1" dirty="0" err="1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Climático</a:t>
            </a:r>
            <a:endParaRPr lang="en-US" sz="3900" dirty="0"/>
          </a:p>
          <a:p>
            <a:pPr marL="0" indent="0" algn="l">
              <a:lnSpc>
                <a:spcPts val="4850"/>
              </a:lnSpc>
              <a:buNone/>
            </a:pPr>
            <a:endParaRPr lang="en-US" sz="3900" dirty="0"/>
          </a:p>
        </p:txBody>
      </p:sp>
      <p:sp>
        <p:nvSpPr>
          <p:cNvPr id="11" name="Text 1">
            <a:extLst>
              <a:ext uri="{FF2B5EF4-FFF2-40B4-BE49-F238E27FC236}">
                <a16:creationId xmlns:a16="http://schemas.microsoft.com/office/drawing/2014/main" id="{8F5475E1-ED1C-57AE-802A-9214B1742AEF}"/>
              </a:ext>
            </a:extLst>
          </p:cNvPr>
          <p:cNvSpPr/>
          <p:nvPr/>
        </p:nvSpPr>
        <p:spPr>
          <a:xfrm>
            <a:off x="3834062" y="2338683"/>
            <a:ext cx="763202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500"/>
              </a:lnSpc>
              <a:buNone/>
            </a:pPr>
            <a:r>
              <a:rPr lang="en-US" sz="15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La transición hacia modelos productivos sostenibles requiere inversiones significativas. Sin embargo, en Iberoamérica el financiamiento climático sigue siendo limitado por:</a:t>
            </a:r>
            <a:endParaRPr lang="en-US" sz="1550" dirty="0"/>
          </a:p>
        </p:txBody>
      </p:sp>
      <p:sp>
        <p:nvSpPr>
          <p:cNvPr id="12" name="Text 2">
            <a:extLst>
              <a:ext uri="{FF2B5EF4-FFF2-40B4-BE49-F238E27FC236}">
                <a16:creationId xmlns:a16="http://schemas.microsoft.com/office/drawing/2014/main" id="{8673437C-17B7-0FE1-2732-B90DE7FB6ABB}"/>
              </a:ext>
            </a:extLst>
          </p:cNvPr>
          <p:cNvSpPr/>
          <p:nvPr/>
        </p:nvSpPr>
        <p:spPr>
          <a:xfrm>
            <a:off x="3834062" y="3254088"/>
            <a:ext cx="7632025" cy="6027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just">
              <a:lnSpc>
                <a:spcPts val="2500"/>
              </a:lnSpc>
              <a:buSzPct val="100000"/>
              <a:buFontTx/>
              <a:buChar char="•"/>
            </a:pPr>
            <a:r>
              <a:rPr lang="es-HN" sz="15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Falta de transparencia, rendición de cuentas con respecto al impacto real </a:t>
            </a:r>
          </a:p>
          <a:p>
            <a:pPr lvl="1" algn="just">
              <a:lnSpc>
                <a:spcPts val="2500"/>
              </a:lnSpc>
              <a:buSzPct val="100000"/>
            </a:pPr>
            <a:r>
              <a:rPr lang="es-HN" sz="15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de las inversiones climáticas</a:t>
            </a:r>
            <a:endParaRPr lang="es-HN" sz="1550" noProof="0" dirty="0"/>
          </a:p>
        </p:txBody>
      </p:sp>
      <p:sp>
        <p:nvSpPr>
          <p:cNvPr id="13" name="Text 3">
            <a:extLst>
              <a:ext uri="{FF2B5EF4-FFF2-40B4-BE49-F238E27FC236}">
                <a16:creationId xmlns:a16="http://schemas.microsoft.com/office/drawing/2014/main" id="{803BB257-A32E-C265-0784-B6E10E382265}"/>
              </a:ext>
            </a:extLst>
          </p:cNvPr>
          <p:cNvSpPr/>
          <p:nvPr/>
        </p:nvSpPr>
        <p:spPr>
          <a:xfrm>
            <a:off x="3834062" y="3856849"/>
            <a:ext cx="763202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just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Ausencia de instrumentos adecuados para identificar y evaluar impacto</a:t>
            </a:r>
            <a:endParaRPr lang="en-US" sz="1550" dirty="0"/>
          </a:p>
        </p:txBody>
      </p:sp>
      <p:sp>
        <p:nvSpPr>
          <p:cNvPr id="14" name="Text 4">
            <a:extLst>
              <a:ext uri="{FF2B5EF4-FFF2-40B4-BE49-F238E27FC236}">
                <a16:creationId xmlns:a16="http://schemas.microsoft.com/office/drawing/2014/main" id="{DDD1DA8E-4C01-CBC0-EAC3-27F7C372705D}"/>
              </a:ext>
            </a:extLst>
          </p:cNvPr>
          <p:cNvSpPr/>
          <p:nvPr/>
        </p:nvSpPr>
        <p:spPr>
          <a:xfrm>
            <a:off x="3834062" y="4243802"/>
            <a:ext cx="763202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just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Carencia de mecanismos claros para clasificar inversiones sostenibles</a:t>
            </a:r>
            <a:endParaRPr lang="en-US" sz="1550" dirty="0"/>
          </a:p>
        </p:txBody>
      </p:sp>
      <p:sp>
        <p:nvSpPr>
          <p:cNvPr id="15" name="Text 5">
            <a:extLst>
              <a:ext uri="{FF2B5EF4-FFF2-40B4-BE49-F238E27FC236}">
                <a16:creationId xmlns:a16="http://schemas.microsoft.com/office/drawing/2014/main" id="{F00E2F0E-DE6A-ED58-1CB4-57CB95E78DB0}"/>
              </a:ext>
            </a:extLst>
          </p:cNvPr>
          <p:cNvSpPr/>
          <p:nvPr/>
        </p:nvSpPr>
        <p:spPr>
          <a:xfrm>
            <a:off x="3834062" y="4630756"/>
            <a:ext cx="763202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just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Débil articulación entre políticas públicas y banca comercial</a:t>
            </a:r>
            <a:endParaRPr lang="en-US" sz="1550" dirty="0"/>
          </a:p>
        </p:txBody>
      </p:sp>
      <p:sp>
        <p:nvSpPr>
          <p:cNvPr id="17" name="Text 6">
            <a:extLst>
              <a:ext uri="{FF2B5EF4-FFF2-40B4-BE49-F238E27FC236}">
                <a16:creationId xmlns:a16="http://schemas.microsoft.com/office/drawing/2014/main" id="{4FB97ED6-FA7F-6F7D-0B59-88E19B229DE5}"/>
              </a:ext>
            </a:extLst>
          </p:cNvPr>
          <p:cNvSpPr/>
          <p:nvPr/>
        </p:nvSpPr>
        <p:spPr>
          <a:xfrm>
            <a:off x="3834062" y="5126889"/>
            <a:ext cx="763202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500"/>
              </a:lnSpc>
              <a:buNone/>
            </a:pPr>
            <a:r>
              <a:rPr lang="en-US" sz="15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Esta debilidad estructural limita el acceso a recursos internacionales como el Fondo Verde para el Clima (GCF) y el Fondo de Adaptación.</a:t>
            </a:r>
            <a:endParaRPr lang="en-US" sz="1550" dirty="0"/>
          </a:p>
        </p:txBody>
      </p:sp>
      <p:pic>
        <p:nvPicPr>
          <p:cNvPr id="18" name="Image 0" descr="preencoded.png">
            <a:extLst>
              <a:ext uri="{FF2B5EF4-FFF2-40B4-BE49-F238E27FC236}">
                <a16:creationId xmlns:a16="http://schemas.microsoft.com/office/drawing/2014/main" id="{68B9BD3C-4305-CDF3-384E-FA21AFFE62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806" y="2173784"/>
            <a:ext cx="3334046" cy="3334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76004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2367</TotalTime>
  <Words>1472</Words>
  <Application>Microsoft Office PowerPoint</Application>
  <PresentationFormat>Panorámica</PresentationFormat>
  <Paragraphs>125</Paragraphs>
  <Slides>16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7" baseType="lpstr">
      <vt:lpstr>Barlow Condensed</vt:lpstr>
      <vt:lpstr>Montserrat ExtraBold</vt:lpstr>
      <vt:lpstr>Wingdings</vt:lpstr>
      <vt:lpstr>Unbounded Bold</vt:lpstr>
      <vt:lpstr>Calibri</vt:lpstr>
      <vt:lpstr>Barlow</vt:lpstr>
      <vt:lpstr>Arial MT</vt:lpstr>
      <vt:lpstr>Montserrat SemiBold</vt:lpstr>
      <vt:lpstr>Open Sans</vt:lpstr>
      <vt:lpstr>Arial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Fabrizio Livetti</dc:creator>
  <cp:lastModifiedBy>Cesar Alvarez</cp:lastModifiedBy>
  <cp:revision>29</cp:revision>
  <dcterms:created xsi:type="dcterms:W3CDTF">2025-09-09T18:47:21Z</dcterms:created>
  <dcterms:modified xsi:type="dcterms:W3CDTF">2025-09-25T22:16:13Z</dcterms:modified>
</cp:coreProperties>
</file>