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9" r:id="rId5"/>
    <p:sldId id="267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4CB4E"/>
    <a:srgbClr val="0D1B2A"/>
    <a:srgbClr val="00A6E2"/>
    <a:srgbClr val="004D7C"/>
    <a:srgbClr val="F47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>
        <p:scale>
          <a:sx n="66" d="100"/>
          <a:sy n="66" d="100"/>
        </p:scale>
        <p:origin x="1282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2368397"/>
            <a:ext cx="7488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Garantías Ambientales:</a:t>
            </a:r>
          </a:p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Financiamiento sostenible para un futuro competitivo</a:t>
            </a:r>
            <a:endParaRPr lang="es-ES" sz="30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37164" y="3845725"/>
            <a:ext cx="54377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Francisco </a:t>
            </a:r>
            <a:r>
              <a:rPr lang="es-ES" sz="2000" dirty="0" err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Martinotti</a:t>
            </a:r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 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Presidente de FOGAPI</a:t>
            </a:r>
          </a:p>
        </p:txBody>
      </p:sp>
      <p:pic>
        <p:nvPicPr>
          <p:cNvPr id="2" name="Picture 4" descr="Inicio « FOGAPI">
            <a:extLst>
              <a:ext uri="{FF2B5EF4-FFF2-40B4-BE49-F238E27FC236}">
                <a16:creationId xmlns:a16="http://schemas.microsoft.com/office/drawing/2014/main" id="{38C2D6E3-3CAC-4256-4C1A-E8E72BFC2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5" y="709580"/>
            <a:ext cx="3631708" cy="97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23C007-F007-21FF-B3DB-A5EC842B01C9}"/>
              </a:ext>
            </a:extLst>
          </p:cNvPr>
          <p:cNvSpPr txBox="1"/>
          <p:nvPr/>
        </p:nvSpPr>
        <p:spPr>
          <a:xfrm>
            <a:off x="601271" y="548527"/>
            <a:ext cx="89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</a:rPr>
              <a:t>¿Cómo vamos en el Perú?</a:t>
            </a:r>
            <a:endParaRPr lang="es-PE" sz="2400" dirty="0">
              <a:solidFill>
                <a:srgbClr val="00A6E2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1198AFB-CC94-C947-5A56-A50C346CAA2C}"/>
              </a:ext>
            </a:extLst>
          </p:cNvPr>
          <p:cNvSpPr/>
          <p:nvPr/>
        </p:nvSpPr>
        <p:spPr>
          <a:xfrm>
            <a:off x="7997407" y="3204574"/>
            <a:ext cx="3151761" cy="1206231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lIns="100010" rIns="100010" rtlCol="0" anchor="ctr"/>
          <a:lstStyle/>
          <a:p>
            <a:pPr algn="ctr" defTabSz="362925">
              <a:buClr>
                <a:srgbClr val="000000"/>
              </a:buClr>
              <a:defRPr/>
            </a:pPr>
            <a:endParaRPr lang="es-MX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D8E220-A25D-D6F0-970C-68AD4F39B7AF}"/>
              </a:ext>
            </a:extLst>
          </p:cNvPr>
          <p:cNvSpPr/>
          <p:nvPr/>
        </p:nvSpPr>
        <p:spPr>
          <a:xfrm>
            <a:off x="7997407" y="1642610"/>
            <a:ext cx="3151761" cy="1206231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lIns="100010" rIns="100010" rtlCol="0" anchor="ctr"/>
          <a:lstStyle/>
          <a:p>
            <a:pPr marL="0" marR="0" lvl="0" indent="0" algn="ctr" defTabSz="36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s-MX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A924693-1D04-25D6-307F-76D61C38E158}"/>
              </a:ext>
            </a:extLst>
          </p:cNvPr>
          <p:cNvSpPr/>
          <p:nvPr/>
        </p:nvSpPr>
        <p:spPr>
          <a:xfrm>
            <a:off x="7997406" y="4766540"/>
            <a:ext cx="3151761" cy="1206231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lIns="100010" rIns="100010" rtlCol="0" anchor="ctr"/>
          <a:lstStyle/>
          <a:p>
            <a:pPr marR="0" lvl="0" indent="0" algn="ctr" defTabSz="3629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s-MX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4A93E9D-DAC5-4106-58FE-9DBCFDE1E240}"/>
              </a:ext>
            </a:extLst>
          </p:cNvPr>
          <p:cNvSpPr txBox="1"/>
          <p:nvPr/>
        </p:nvSpPr>
        <p:spPr>
          <a:xfrm>
            <a:off x="1027800" y="1725255"/>
            <a:ext cx="104326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bg1"/>
                </a:solidFill>
                <a:latin typeface="Montserrat Medium" panose="00000600000000000000" pitchFamily="2" charset="0"/>
              </a:rPr>
              <a:t>Existe un creciente interés de bancos, cajas y cooperación internacional por el ámbito de las finanzas verdes.</a:t>
            </a: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bg1"/>
                </a:solidFill>
                <a:latin typeface="Montserrat Medium" panose="00000600000000000000" pitchFamily="2" charset="0"/>
              </a:rPr>
              <a:t>Desde el 2015 se han establecido compromisos climáticos y de biodiversidad..</a:t>
            </a:r>
          </a:p>
          <a:p>
            <a:pPr marL="285750" indent="-285750">
              <a:buFontTx/>
              <a:buChar char="-"/>
            </a:pPr>
            <a:r>
              <a:rPr lang="es-MX" dirty="0">
                <a:solidFill>
                  <a:schemeClr val="bg1"/>
                </a:solidFill>
                <a:latin typeface="Montserrat Medium" panose="00000600000000000000" pitchFamily="2" charset="0"/>
              </a:rPr>
              <a:t>En 2023 se aprobó la Hoja de Ruta de las Finanzas Verdes.</a:t>
            </a:r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084F19-9EB2-D091-CDEF-787AD2045778}"/>
              </a:ext>
            </a:extLst>
          </p:cNvPr>
          <p:cNvSpPr txBox="1"/>
          <p:nvPr/>
        </p:nvSpPr>
        <p:spPr>
          <a:xfrm>
            <a:off x="1297860" y="3595197"/>
            <a:ext cx="4436819" cy="1631216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400" b="0">
                <a:solidFill>
                  <a:srgbClr val="006666"/>
                </a:solidFill>
                <a:effectLst/>
                <a:latin typeface="Avenir Next Cyr" panose="020B05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La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2A8E54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Hoja de Ruta facilita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a los mercados financieros peruanos </a:t>
            </a: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2A8E54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la incorporación paulatina de aspectos ambientales en su gestión y operaciones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a fin de acelerar el tránsito a una economía verde en el país.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0B40AC-4AF9-375B-7D28-0E82AF1E5752}"/>
              </a:ext>
            </a:extLst>
          </p:cNvPr>
          <p:cNvSpPr txBox="1"/>
          <p:nvPr/>
        </p:nvSpPr>
        <p:spPr>
          <a:xfrm>
            <a:off x="6457322" y="3706252"/>
            <a:ext cx="5050818" cy="721786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La Hoja de Ruta cuenta con </a:t>
            </a: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70 entregables al 2023, </a:t>
            </a: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de los cuales al </a:t>
            </a: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2024 </a:t>
            </a: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se han cumplido </a:t>
            </a:r>
            <a:r>
              <a:rPr kumimoji="0" lang="es-PE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40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5E80621-2EDC-8129-7AA3-0DE2F9E9C972}"/>
              </a:ext>
            </a:extLst>
          </p:cNvPr>
          <p:cNvSpPr txBox="1"/>
          <p:nvPr/>
        </p:nvSpPr>
        <p:spPr>
          <a:xfrm>
            <a:off x="6457322" y="4378084"/>
            <a:ext cx="5050817" cy="1814371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noAutofit/>
          </a:bodyPr>
          <a:lstStyle>
            <a:defPPr>
              <a:defRPr lang="es-PE"/>
            </a:defPPr>
            <a:lvl1pPr algn="just">
              <a:defRPr sz="2000" b="1">
                <a:solidFill>
                  <a:srgbClr val="006666"/>
                </a:solidFill>
                <a:latin typeface="Avenir Next Cyr" panose="020B05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Al 2030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Se movilizaría el 3% de recursos de los mercados financieros hacia proyectos ambientales: USD 5.8 mil millones. E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quivalente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 a: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j-cs"/>
              </a:rPr>
              <a:t>3.1% del PBI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+mj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EFAC8C-F405-F6CA-609E-85BABD5FD1C7}"/>
              </a:ext>
            </a:extLst>
          </p:cNvPr>
          <p:cNvSpPr txBox="1"/>
          <p:nvPr/>
        </p:nvSpPr>
        <p:spPr>
          <a:xfrm>
            <a:off x="6400800" y="3285228"/>
            <a:ext cx="4591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rPr>
              <a:t>Resultados esperados 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95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023C007-F007-21FF-B3DB-A5EC842B01C9}"/>
              </a:ext>
            </a:extLst>
          </p:cNvPr>
          <p:cNvSpPr txBox="1"/>
          <p:nvPr/>
        </p:nvSpPr>
        <p:spPr>
          <a:xfrm>
            <a:off x="601271" y="548527"/>
            <a:ext cx="891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</a:rPr>
              <a:t>Iniciativas en el Perú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AD8E220-A25D-D6F0-970C-68AD4F39B7AF}"/>
              </a:ext>
            </a:extLst>
          </p:cNvPr>
          <p:cNvSpPr/>
          <p:nvPr/>
        </p:nvSpPr>
        <p:spPr>
          <a:xfrm>
            <a:off x="7997407" y="1642610"/>
            <a:ext cx="3151761" cy="1206231"/>
          </a:xfrm>
          <a:prstGeom prst="rect">
            <a:avLst/>
          </a:prstGeom>
          <a:noFill/>
          <a:ln w="12700" cap="flat" cmpd="sng" algn="ctr">
            <a:noFill/>
            <a:prstDash val="sysDash"/>
            <a:miter lim="800000"/>
          </a:ln>
          <a:effectLst/>
        </p:spPr>
        <p:txBody>
          <a:bodyPr lIns="100010" rIns="100010" rtlCol="0" anchor="ctr"/>
          <a:lstStyle/>
          <a:p>
            <a:pPr marL="0" marR="0" lvl="0" indent="0" algn="ctr" defTabSz="36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lang="es-MX" sz="1400" dirty="0">
              <a:solidFill>
                <a:schemeClr val="bg1"/>
              </a:solidFill>
              <a:latin typeface="Montserrat Medium" panose="00000600000000000000" pitchFamily="2" charset="0"/>
              <a:cs typeface="Archivo SemiBold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5F065F-BB3D-DE88-2076-11FF7D3EC054}"/>
              </a:ext>
            </a:extLst>
          </p:cNvPr>
          <p:cNvSpPr txBox="1"/>
          <p:nvPr/>
        </p:nvSpPr>
        <p:spPr>
          <a:xfrm>
            <a:off x="5710568" y="3589855"/>
            <a:ext cx="4542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-  Crédito Hipotecario Verde (BBVA)</a:t>
            </a:r>
          </a:p>
          <a:p>
            <a:pPr marL="285750" indent="-285750">
              <a:buFontTx/>
              <a:buChar char="-"/>
            </a:pPr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Bonos Verdes Subordinados (</a:t>
            </a:r>
            <a:r>
              <a:rPr lang="es-PE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BanBif</a:t>
            </a:r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Línea de crédito para biodigestores – (FECMAC)</a:t>
            </a:r>
          </a:p>
          <a:p>
            <a:pPr marL="285750" indent="-285750">
              <a:buFontTx/>
              <a:buChar char="-"/>
            </a:pPr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Programa </a:t>
            </a:r>
            <a:r>
              <a:rPr lang="es-PE" dirty="0" err="1">
                <a:solidFill>
                  <a:schemeClr val="bg1"/>
                </a:solidFill>
                <a:latin typeface="Montserrat Medium" panose="00000600000000000000" pitchFamily="2" charset="0"/>
              </a:rPr>
              <a:t>Mivivienda</a:t>
            </a:r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 Verde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A4AB941-6A6E-C996-B880-39B1707974D4}"/>
              </a:ext>
            </a:extLst>
          </p:cNvPr>
          <p:cNvSpPr/>
          <p:nvPr/>
        </p:nvSpPr>
        <p:spPr>
          <a:xfrm>
            <a:off x="601271" y="2309416"/>
            <a:ext cx="1021404" cy="933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1</a:t>
            </a:r>
          </a:p>
        </p:txBody>
      </p:sp>
      <p:pic>
        <p:nvPicPr>
          <p:cNvPr id="7" name="Picture 10" descr="Marco común de taxonomías de finanzas sostenibles para América Latina y el  Caribe | Programa De Las Naciones Unidas Para El Desarrollo">
            <a:extLst>
              <a:ext uri="{FF2B5EF4-FFF2-40B4-BE49-F238E27FC236}">
                <a16:creationId xmlns:a16="http://schemas.microsoft.com/office/drawing/2014/main" id="{E6FFD948-7712-2D5B-0CF1-FDFB1D53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505" y="3738753"/>
            <a:ext cx="1832727" cy="242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SARAS: Una oportunidad para instituciones financieras (1/5)">
            <a:extLst>
              <a:ext uri="{FF2B5EF4-FFF2-40B4-BE49-F238E27FC236}">
                <a16:creationId xmlns:a16="http://schemas.microsoft.com/office/drawing/2014/main" id="{ED0D6FA8-AC1B-007E-CCE2-40424FDE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82" y="1891126"/>
            <a:ext cx="2143125" cy="12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2A000E40-3640-99C9-3AEF-5A1E0DD88BE6}"/>
              </a:ext>
            </a:extLst>
          </p:cNvPr>
          <p:cNvSpPr/>
          <p:nvPr/>
        </p:nvSpPr>
        <p:spPr>
          <a:xfrm>
            <a:off x="4758305" y="2243849"/>
            <a:ext cx="1021404" cy="933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2</a:t>
            </a:r>
          </a:p>
        </p:txBody>
      </p:sp>
      <p:pic>
        <p:nvPicPr>
          <p:cNvPr id="10" name="Picture 14" descr="Crédito Verde">
            <a:extLst>
              <a:ext uri="{FF2B5EF4-FFF2-40B4-BE49-F238E27FC236}">
                <a16:creationId xmlns:a16="http://schemas.microsoft.com/office/drawing/2014/main" id="{0969240C-A64D-ADB7-9F7A-BA9A339E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99" y="1502756"/>
            <a:ext cx="1625319" cy="162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53768AEB-7270-4CD5-499F-13DBAC7AC6B5}"/>
              </a:ext>
            </a:extLst>
          </p:cNvPr>
          <p:cNvSpPr/>
          <p:nvPr/>
        </p:nvSpPr>
        <p:spPr>
          <a:xfrm>
            <a:off x="532130" y="4199978"/>
            <a:ext cx="1021404" cy="93385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b="1" dirty="0"/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14F7F8E-1B8B-86B2-BBF9-277583A61CFD}"/>
              </a:ext>
            </a:extLst>
          </p:cNvPr>
          <p:cNvSpPr txBox="1"/>
          <p:nvPr/>
        </p:nvSpPr>
        <p:spPr>
          <a:xfrm>
            <a:off x="1622675" y="3158578"/>
            <a:ext cx="750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Incorporación de Saras</a:t>
            </a:r>
            <a:endParaRPr lang="es-P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95D7320-9923-1EAF-D427-C3C472D27BD5}"/>
              </a:ext>
            </a:extLst>
          </p:cNvPr>
          <p:cNvSpPr txBox="1"/>
          <p:nvPr/>
        </p:nvSpPr>
        <p:spPr>
          <a:xfrm>
            <a:off x="5779709" y="3251741"/>
            <a:ext cx="750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 Medium" panose="00000600000000000000" pitchFamily="2" charset="0"/>
              </a:rPr>
              <a:t>- C</a:t>
            </a:r>
            <a:r>
              <a:rPr lang="es-PE" dirty="0">
                <a:solidFill>
                  <a:schemeClr val="bg1"/>
                </a:solidFill>
                <a:latin typeface="Montserrat Medium" panose="00000600000000000000" pitchFamily="2" charset="0"/>
              </a:rPr>
              <a:t>réditos verdes</a:t>
            </a:r>
            <a:endParaRPr lang="es-PE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0C6FEF8-7098-30A9-A45F-23924F501F80}"/>
              </a:ext>
            </a:extLst>
          </p:cNvPr>
          <p:cNvSpPr txBox="1"/>
          <p:nvPr/>
        </p:nvSpPr>
        <p:spPr>
          <a:xfrm>
            <a:off x="1622675" y="6267218"/>
            <a:ext cx="7506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Montserrat Medium" panose="00000600000000000000" pitchFamily="2" charset="0"/>
              </a:rPr>
              <a:t>Desarrollo de Taxonomías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864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E39E31-49C2-79B5-430A-5036C7C340B6}"/>
              </a:ext>
            </a:extLst>
          </p:cNvPr>
          <p:cNvSpPr txBox="1"/>
          <p:nvPr/>
        </p:nvSpPr>
        <p:spPr>
          <a:xfrm>
            <a:off x="601271" y="169314"/>
            <a:ext cx="89709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spc="600" dirty="0">
                <a:solidFill>
                  <a:schemeClr val="bg1"/>
                </a:solidFill>
                <a:latin typeface="Montserrat ExtraBold" panose="00000900000000000000" pitchFamily="2" charset="0"/>
              </a:rPr>
              <a:t>Nos Sumamos al Cambio…</a:t>
            </a:r>
            <a:endParaRPr lang="es-PE" sz="4000" b="1" spc="600" dirty="0">
              <a:solidFill>
                <a:schemeClr val="bg1"/>
              </a:solidFill>
              <a:latin typeface="Montserrat ExtraBold" panose="000009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5260E7-971F-C246-61FE-BC12F0C8F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20" y="1728340"/>
            <a:ext cx="9418960" cy="471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34E9EE-FAEE-1E8D-C5D1-01442D2C5090}"/>
              </a:ext>
            </a:extLst>
          </p:cNvPr>
          <p:cNvSpPr txBox="1"/>
          <p:nvPr/>
        </p:nvSpPr>
        <p:spPr>
          <a:xfrm>
            <a:off x="2436359" y="2190504"/>
            <a:ext cx="1036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Garantía Ambiental</a:t>
            </a:r>
          </a:p>
        </p:txBody>
      </p:sp>
      <p:pic>
        <p:nvPicPr>
          <p:cNvPr id="11" name="Imagen 10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93CB0749-0A41-B31F-6A2C-2813C603D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24" y="1644073"/>
            <a:ext cx="1644073" cy="1644073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E8E8736-A9ED-511C-DB79-E9DB8AB37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17023"/>
              </p:ext>
            </p:extLst>
          </p:nvPr>
        </p:nvGraphicFramePr>
        <p:xfrm>
          <a:off x="953762" y="3616809"/>
          <a:ext cx="10019037" cy="27432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339680">
                  <a:extLst>
                    <a:ext uri="{9D8B030D-6E8A-4147-A177-3AD203B41FA5}">
                      <a16:colId xmlns:a16="http://schemas.microsoft.com/office/drawing/2014/main" val="1033146597"/>
                    </a:ext>
                  </a:extLst>
                </a:gridCol>
                <a:gridCol w="3942461">
                  <a:extLst>
                    <a:ext uri="{9D8B030D-6E8A-4147-A177-3AD203B41FA5}">
                      <a16:colId xmlns:a16="http://schemas.microsoft.com/office/drawing/2014/main" val="3246664517"/>
                    </a:ext>
                  </a:extLst>
                </a:gridCol>
                <a:gridCol w="2736896">
                  <a:extLst>
                    <a:ext uri="{9D8B030D-6E8A-4147-A177-3AD203B41FA5}">
                      <a16:colId xmlns:a16="http://schemas.microsoft.com/office/drawing/2014/main" val="3632757838"/>
                    </a:ext>
                  </a:extLst>
                </a:gridCol>
              </a:tblGrid>
              <a:tr h="340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Plazo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Cobertura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Monto del crédito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38824710"/>
                  </a:ext>
                </a:extLst>
              </a:tr>
              <a:tr h="5578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0" dirty="0">
                          <a:solidFill>
                            <a:schemeClr val="bg1"/>
                          </a:solidFill>
                        </a:rPr>
                        <a:t>Hasta 05 años, sujeto a evaluación de la ESF/COOPAC</a:t>
                      </a:r>
                      <a:endParaRPr lang="es-P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0" dirty="0">
                          <a:solidFill>
                            <a:schemeClr val="bg1"/>
                          </a:solidFill>
                        </a:rPr>
                        <a:t>Hasta 60%</a:t>
                      </a:r>
                      <a:endParaRPr lang="es-P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0" dirty="0">
                          <a:solidFill>
                            <a:schemeClr val="bg1"/>
                          </a:solidFill>
                        </a:rPr>
                        <a:t>2,000 USD –  80,000 USD (el crédito será desembolsado en soles)</a:t>
                      </a:r>
                      <a:endParaRPr lang="es-P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81379115"/>
                  </a:ext>
                </a:extLst>
              </a:tr>
              <a:tr h="340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Destino del crédito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Elegibilidad Ambiental</a:t>
                      </a:r>
                      <a:endParaRPr lang="es-PE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PE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1229600"/>
                  </a:ext>
                </a:extLst>
              </a:tr>
              <a:tr h="962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0" dirty="0">
                          <a:solidFill>
                            <a:schemeClr val="bg1"/>
                          </a:solidFill>
                        </a:rPr>
                        <a:t>Activo fijo / Inversión en adaptación al cambio climático</a:t>
                      </a:r>
                      <a:endParaRPr lang="es-P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0" dirty="0">
                          <a:solidFill>
                            <a:schemeClr val="bg1"/>
                          </a:solidFill>
                        </a:rPr>
                        <a:t>Reducción de 10% Gases de Efecto invernadero </a:t>
                      </a:r>
                      <a:r>
                        <a:rPr lang="es-PE" sz="1800" b="0" dirty="0">
                          <a:solidFill>
                            <a:schemeClr val="bg1"/>
                          </a:solidFill>
                        </a:rPr>
                        <a:t> o aportar al fortalecimiento de capacidades adaptativas, conforme a evaluación técnica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MX" sz="1800" b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PE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4645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67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34E9EE-FAEE-1E8D-C5D1-01442D2C5090}"/>
              </a:ext>
            </a:extLst>
          </p:cNvPr>
          <p:cNvSpPr txBox="1"/>
          <p:nvPr/>
        </p:nvSpPr>
        <p:spPr>
          <a:xfrm>
            <a:off x="912358" y="629559"/>
            <a:ext cx="1036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¿C</a:t>
            </a:r>
            <a:r>
              <a:rPr lang="es-PE" sz="48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ómo</a:t>
            </a:r>
            <a:r>
              <a:rPr lang="es-PE" sz="48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funciona?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DC81FD-6776-AE17-C1B1-4BB0739A5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899" y="3937357"/>
            <a:ext cx="1053234" cy="1053234"/>
          </a:xfrm>
          <a:prstGeom prst="rect">
            <a:avLst/>
          </a:prstGeom>
        </p:spPr>
      </p:pic>
      <p:sp>
        <p:nvSpPr>
          <p:cNvPr id="6" name="Google Shape;67;p3">
            <a:extLst>
              <a:ext uri="{FF2B5EF4-FFF2-40B4-BE49-F238E27FC236}">
                <a16:creationId xmlns:a16="http://schemas.microsoft.com/office/drawing/2014/main" id="{55DFD0C2-0B04-E931-021A-1CC4E418336C}"/>
              </a:ext>
            </a:extLst>
          </p:cNvPr>
          <p:cNvSpPr txBox="1"/>
          <p:nvPr/>
        </p:nvSpPr>
        <p:spPr>
          <a:xfrm>
            <a:off x="8265556" y="5109325"/>
            <a:ext cx="1758461" cy="91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9" tIns="25379" rIns="50779" bIns="25379" anchor="t" anchorCtr="0">
            <a:spAutoFit/>
          </a:bodyPr>
          <a:lstStyle/>
          <a:p>
            <a:pPr algn="ctr">
              <a:buClr>
                <a:srgbClr val="000000"/>
              </a:buClr>
              <a:buSzPts val="1960"/>
            </a:pPr>
            <a:r>
              <a:rPr lang="es-419" sz="1400" dirty="0">
                <a:solidFill>
                  <a:schemeClr val="bg1"/>
                </a:solidFill>
                <a:latin typeface="Montserrat Medium" panose="00000600000000000000" pitchFamily="2" charset="0"/>
                <a:sym typeface="Nunito"/>
              </a:rPr>
              <a:t>Desembolsa el crédito y solicita formalización de garantía</a:t>
            </a:r>
            <a:endParaRPr sz="1400" dirty="0">
              <a:solidFill>
                <a:schemeClr val="bg1"/>
              </a:solidFill>
              <a:latin typeface="Montserrat Medium" panose="00000600000000000000" pitchFamily="2" charset="0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1EC7DB-1B4F-9D23-9459-66293C8D6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19" y="4363417"/>
            <a:ext cx="1443182" cy="14431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BF23C2-A202-BBD5-DB31-97633712B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361" y="1663773"/>
            <a:ext cx="1053234" cy="1053234"/>
          </a:xfrm>
          <a:prstGeom prst="rect">
            <a:avLst/>
          </a:prstGeom>
        </p:spPr>
      </p:pic>
      <p:sp>
        <p:nvSpPr>
          <p:cNvPr id="14" name="Google Shape;67;p3">
            <a:extLst>
              <a:ext uri="{FF2B5EF4-FFF2-40B4-BE49-F238E27FC236}">
                <a16:creationId xmlns:a16="http://schemas.microsoft.com/office/drawing/2014/main" id="{CC8DF753-AA60-7BF6-1772-70497C4293CE}"/>
              </a:ext>
            </a:extLst>
          </p:cNvPr>
          <p:cNvSpPr txBox="1"/>
          <p:nvPr/>
        </p:nvSpPr>
        <p:spPr>
          <a:xfrm>
            <a:off x="5380034" y="1873961"/>
            <a:ext cx="1666869" cy="697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9" tIns="25379" rIns="50779" bIns="25379" anchor="t" anchorCtr="0">
            <a:spAutoFit/>
          </a:bodyPr>
          <a:lstStyle/>
          <a:p>
            <a:pPr algn="ctr">
              <a:buClr>
                <a:srgbClr val="000000"/>
              </a:buClr>
              <a:buSzPts val="1960"/>
            </a:pPr>
            <a:r>
              <a:rPr lang="es-419" sz="1400" dirty="0">
                <a:solidFill>
                  <a:schemeClr val="bg1"/>
                </a:solidFill>
                <a:latin typeface="Montserrat Medium" panose="00000600000000000000" pitchFamily="2" charset="0"/>
                <a:sym typeface="Nunito"/>
              </a:rPr>
              <a:t>Convenio con ESF elegibles </a:t>
            </a:r>
          </a:p>
          <a:p>
            <a:pPr algn="ctr">
              <a:buClr>
                <a:srgbClr val="000000"/>
              </a:buClr>
              <a:buSzPts val="1960"/>
            </a:pPr>
            <a:r>
              <a:rPr lang="es-419" sz="1400" dirty="0">
                <a:solidFill>
                  <a:schemeClr val="bg1"/>
                </a:solidFill>
                <a:latin typeface="Montserrat Medium" panose="00000600000000000000" pitchFamily="2" charset="0"/>
                <a:sym typeface="Nunito"/>
              </a:rPr>
              <a:t>Cobertura- 60%</a:t>
            </a:r>
            <a:endParaRPr sz="1400" dirty="0">
              <a:solidFill>
                <a:schemeClr val="bg1"/>
              </a:solidFill>
              <a:latin typeface="Montserrat Medium" panose="00000600000000000000" pitchFamily="2" charset="0"/>
              <a:sym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0B4017E-E0E0-808F-074F-805998842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29" y="3750134"/>
            <a:ext cx="1038168" cy="103816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AB6337F-66CC-9D4F-BE95-56B833258B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03" y="4163782"/>
            <a:ext cx="1105757" cy="1038163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DEAE527C-146D-33AE-ACCA-651D1897D03F}"/>
              </a:ext>
            </a:extLst>
          </p:cNvPr>
          <p:cNvCxnSpPr>
            <a:cxnSpLocks/>
          </p:cNvCxnSpPr>
          <p:nvPr/>
        </p:nvCxnSpPr>
        <p:spPr>
          <a:xfrm>
            <a:off x="3048715" y="4610588"/>
            <a:ext cx="483983" cy="0"/>
          </a:xfrm>
          <a:prstGeom prst="straightConnector1">
            <a:avLst/>
          </a:prstGeom>
          <a:noFill/>
          <a:ln w="28575" cap="flat" cmpd="sng" algn="ctr">
            <a:solidFill>
              <a:srgbClr val="C55A1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20" name="Google Shape;67;p3">
            <a:extLst>
              <a:ext uri="{FF2B5EF4-FFF2-40B4-BE49-F238E27FC236}">
                <a16:creationId xmlns:a16="http://schemas.microsoft.com/office/drawing/2014/main" id="{78908249-B191-F7DC-1C6B-4F73E3B414C7}"/>
              </a:ext>
            </a:extLst>
          </p:cNvPr>
          <p:cNvSpPr txBox="1"/>
          <p:nvPr/>
        </p:nvSpPr>
        <p:spPr>
          <a:xfrm>
            <a:off x="1464816" y="4759406"/>
            <a:ext cx="1758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419" dirty="0">
                <a:sym typeface="Nunito"/>
              </a:rPr>
              <a:t>Proveedor de </a:t>
            </a:r>
          </a:p>
          <a:p>
            <a:r>
              <a:rPr lang="es-419" dirty="0">
                <a:sym typeface="Nunito"/>
              </a:rPr>
              <a:t>Tecnología</a:t>
            </a:r>
            <a:endParaRPr dirty="0">
              <a:sym typeface="Arial"/>
            </a:endParaRPr>
          </a:p>
        </p:txBody>
      </p:sp>
      <p:sp>
        <p:nvSpPr>
          <p:cNvPr id="31" name="Google Shape;67;p3">
            <a:extLst>
              <a:ext uri="{FF2B5EF4-FFF2-40B4-BE49-F238E27FC236}">
                <a16:creationId xmlns:a16="http://schemas.microsoft.com/office/drawing/2014/main" id="{CE9B9040-1EC3-84F6-554E-2E1F3A2C9AD1}"/>
              </a:ext>
            </a:extLst>
          </p:cNvPr>
          <p:cNvSpPr txBox="1"/>
          <p:nvPr/>
        </p:nvSpPr>
        <p:spPr>
          <a:xfrm>
            <a:off x="4967053" y="4903051"/>
            <a:ext cx="2578408" cy="91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79" tIns="25379" rIns="50779" bIns="25379" anchor="t" anchorCtr="0">
            <a:spAutoFit/>
          </a:bodyPr>
          <a:lstStyle/>
          <a:p>
            <a:pPr algn="ctr">
              <a:buClr>
                <a:srgbClr val="000000"/>
              </a:buClr>
              <a:buSzPts val="1960"/>
            </a:pPr>
            <a:r>
              <a:rPr lang="es-419" sz="1400" dirty="0">
                <a:solidFill>
                  <a:schemeClr val="bg1"/>
                </a:solidFill>
                <a:latin typeface="Montserrat Medium" panose="00000600000000000000" pitchFamily="2" charset="0"/>
                <a:sym typeface="Nunito"/>
              </a:rPr>
              <a:t>Evalúa elegibilidad ambiental y financiera de manera automatizada y tradicional, según proyecto</a:t>
            </a:r>
            <a:endParaRPr sz="1400" dirty="0">
              <a:solidFill>
                <a:schemeClr val="bg1"/>
              </a:solidFill>
              <a:latin typeface="Montserrat Medium" panose="00000600000000000000" pitchFamily="2" charset="0"/>
              <a:sym typeface="Arial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3EC8497E-568D-3F62-7337-EF5D26BAE55F}"/>
              </a:ext>
            </a:extLst>
          </p:cNvPr>
          <p:cNvSpPr/>
          <p:nvPr/>
        </p:nvSpPr>
        <p:spPr>
          <a:xfrm>
            <a:off x="258539" y="1712615"/>
            <a:ext cx="1173018" cy="10381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1</a:t>
            </a:r>
            <a:endParaRPr lang="es-PE" sz="4400" b="1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9CE432D8-AB5D-1C43-7577-FF118AEDED1A}"/>
              </a:ext>
            </a:extLst>
          </p:cNvPr>
          <p:cNvSpPr/>
          <p:nvPr/>
        </p:nvSpPr>
        <p:spPr>
          <a:xfrm>
            <a:off x="239010" y="3895307"/>
            <a:ext cx="1173018" cy="103816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b="1" dirty="0"/>
              <a:t>2</a:t>
            </a:r>
            <a:endParaRPr lang="es-PE" sz="4400" b="1" dirty="0"/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86E94098-D088-FCB9-9298-4F717D264C16}"/>
              </a:ext>
            </a:extLst>
          </p:cNvPr>
          <p:cNvCxnSpPr>
            <a:cxnSpLocks/>
          </p:cNvCxnSpPr>
          <p:nvPr/>
        </p:nvCxnSpPr>
        <p:spPr>
          <a:xfrm>
            <a:off x="7146742" y="4682863"/>
            <a:ext cx="1202853" cy="0"/>
          </a:xfrm>
          <a:prstGeom prst="straightConnector1">
            <a:avLst/>
          </a:prstGeom>
          <a:noFill/>
          <a:ln w="28575" cap="flat" cmpd="sng" algn="ctr">
            <a:solidFill>
              <a:srgbClr val="C55A11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3076" name="Picture 4" descr="Inicio « FOGAPI">
            <a:extLst>
              <a:ext uri="{FF2B5EF4-FFF2-40B4-BE49-F238E27FC236}">
                <a16:creationId xmlns:a16="http://schemas.microsoft.com/office/drawing/2014/main" id="{F5FB87FE-2836-928C-868A-F50E2F6C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22" y="1887371"/>
            <a:ext cx="2688936" cy="7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nicio « FOGAPI">
            <a:extLst>
              <a:ext uri="{FF2B5EF4-FFF2-40B4-BE49-F238E27FC236}">
                <a16:creationId xmlns:a16="http://schemas.microsoft.com/office/drawing/2014/main" id="{926D1DDD-0C4F-5305-EBCF-7BC1C858E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08" y="4368549"/>
            <a:ext cx="1568985" cy="4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69C9A614-C292-FC20-4809-64F11E9A0EC9}"/>
              </a:ext>
            </a:extLst>
          </p:cNvPr>
          <p:cNvCxnSpPr>
            <a:cxnSpLocks/>
          </p:cNvCxnSpPr>
          <p:nvPr/>
        </p:nvCxnSpPr>
        <p:spPr>
          <a:xfrm>
            <a:off x="4704759" y="4610588"/>
            <a:ext cx="692599" cy="0"/>
          </a:xfrm>
          <a:prstGeom prst="straightConnector1">
            <a:avLst/>
          </a:prstGeom>
          <a:noFill/>
          <a:ln w="28575" cap="flat" cmpd="sng" algn="ctr">
            <a:solidFill>
              <a:srgbClr val="C55A11"/>
            </a:solidFill>
            <a:prstDash val="solid"/>
            <a:miter lim="800000"/>
            <a:headEnd type="triangle"/>
            <a:tailEnd type="triangle"/>
          </a:ln>
          <a:effectLst/>
        </p:spPr>
      </p:cxnSp>
      <p:pic>
        <p:nvPicPr>
          <p:cNvPr id="38" name="Imagen 37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62857883-2670-0F9F-ECE2-F63E0FF2EF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624" y="3518936"/>
            <a:ext cx="968544" cy="9685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F8BC0B-02B9-0916-4C73-03A893366D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518" y="5359565"/>
            <a:ext cx="937389" cy="13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CA3E8FB-2A49-E6A7-498A-00DD365EC8C9}"/>
              </a:ext>
            </a:extLst>
          </p:cNvPr>
          <p:cNvSpPr txBox="1"/>
          <p:nvPr/>
        </p:nvSpPr>
        <p:spPr>
          <a:xfrm>
            <a:off x="443345" y="20284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>
                <a:solidFill>
                  <a:schemeClr val="bg1"/>
                </a:solidFill>
              </a:rPr>
              <a:t>“Antes: Cocina Tradicional”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E47CC37-1F97-8C30-8CE5-5FED4999A0F9}"/>
              </a:ext>
            </a:extLst>
          </p:cNvPr>
          <p:cNvSpPr txBox="1"/>
          <p:nvPr/>
        </p:nvSpPr>
        <p:spPr>
          <a:xfrm>
            <a:off x="4590472" y="1796518"/>
            <a:ext cx="3897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“Después: Sistema de Cocción Inteligente (Vaporizador Combinado)”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DA9A02-2870-6842-21B1-C2F2483DFD11}"/>
              </a:ext>
            </a:extLst>
          </p:cNvPr>
          <p:cNvSpPr txBox="1"/>
          <p:nvPr/>
        </p:nvSpPr>
        <p:spPr>
          <a:xfrm>
            <a:off x="443345" y="355230"/>
            <a:ext cx="63084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Caso de éxito</a:t>
            </a:r>
          </a:p>
          <a:p>
            <a:r>
              <a:rPr lang="es-MX" sz="24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Transición MYPE, de lo Tradicional a lo Inteligente con impacto Ambiental</a:t>
            </a:r>
            <a:endParaRPr lang="es-PE" sz="24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C7011B-82CC-3971-1F87-810F2CE59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3" y="2678546"/>
            <a:ext cx="2989118" cy="298911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52D1309-A12E-4508-C72B-42B9080E8EE8}"/>
              </a:ext>
            </a:extLst>
          </p:cNvPr>
          <p:cNvSpPr txBox="1"/>
          <p:nvPr/>
        </p:nvSpPr>
        <p:spPr>
          <a:xfrm>
            <a:off x="8201316" y="3302061"/>
            <a:ext cx="37014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es-MX" b="1" dirty="0">
                <a:solidFill>
                  <a:schemeClr val="bg1"/>
                </a:solidFill>
              </a:rPr>
              <a:t>🌱 </a:t>
            </a:r>
            <a:r>
              <a:rPr lang="es-MX" dirty="0">
                <a:solidFill>
                  <a:schemeClr val="bg1"/>
                </a:solidFill>
              </a:rPr>
              <a:t>Menor consumo energético. </a:t>
            </a:r>
            <a:r>
              <a:rPr lang="es-MX" b="1" dirty="0">
                <a:solidFill>
                  <a:schemeClr val="bg1"/>
                </a:solidFill>
              </a:rPr>
              <a:t>Ahorro energético = 4,680 kWh/año</a:t>
            </a:r>
          </a:p>
          <a:p>
            <a:pPr>
              <a:defRPr sz="1800"/>
            </a:pPr>
            <a:r>
              <a:rPr lang="es-MX" dirty="0">
                <a:solidFill>
                  <a:schemeClr val="bg1"/>
                </a:solidFill>
              </a:rPr>
              <a:t>🌍 Reducción de emisiones de CO₂.</a:t>
            </a:r>
          </a:p>
          <a:p>
            <a:pPr>
              <a:defRPr sz="1800"/>
            </a:pPr>
            <a:r>
              <a:rPr lang="es-MX" b="1" dirty="0">
                <a:solidFill>
                  <a:schemeClr val="bg1"/>
                </a:solidFill>
              </a:rPr>
              <a:t>23.0 % respecto a Línea Base</a:t>
            </a:r>
          </a:p>
          <a:p>
            <a:pPr>
              <a:defRPr sz="1800"/>
            </a:pPr>
            <a:r>
              <a:rPr lang="es-MX" dirty="0">
                <a:solidFill>
                  <a:schemeClr val="bg1"/>
                </a:solidFill>
              </a:rPr>
              <a:t>📈 Incremento de la productividad.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4A7993A-34E7-3454-5D7A-E695D7CBF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22" y="3116799"/>
            <a:ext cx="2674360" cy="2003189"/>
          </a:xfrm>
          <a:prstGeom prst="rect">
            <a:avLst/>
          </a:prstGeom>
        </p:spPr>
      </p:pic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5EA0F104-6136-E39A-A30F-D6717A6F8575}"/>
              </a:ext>
            </a:extLst>
          </p:cNvPr>
          <p:cNvSpPr/>
          <p:nvPr/>
        </p:nvSpPr>
        <p:spPr>
          <a:xfrm>
            <a:off x="2849419" y="3933727"/>
            <a:ext cx="2364508" cy="36933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7BE7F77-A9EB-39DC-D8F5-726A67A65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56" y="5300053"/>
            <a:ext cx="1443182" cy="144318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46A1A74-BEBD-3311-9B14-06E9672AC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438" y="5561361"/>
            <a:ext cx="5802561" cy="92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374</Words>
  <Application>Microsoft Office PowerPoint</Application>
  <PresentationFormat>Panorámica</PresentationFormat>
  <Paragraphs>55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Montserrat ExtraBold</vt:lpstr>
      <vt:lpstr>Montserrat Medium</vt:lpstr>
      <vt:lpstr>Montserrat SemiBold</vt:lpstr>
      <vt:lpstr>Nunito</vt:lpstr>
      <vt:lpstr>Source Sans Pro</vt:lpstr>
      <vt:lpstr>Source Sans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Luis Huaman</cp:lastModifiedBy>
  <cp:revision>20</cp:revision>
  <dcterms:created xsi:type="dcterms:W3CDTF">2025-09-09T18:47:21Z</dcterms:created>
  <dcterms:modified xsi:type="dcterms:W3CDTF">2025-09-17T16:32:32Z</dcterms:modified>
</cp:coreProperties>
</file>