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1225684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Productos de garantía administrados por el BNDES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Rodrigo Cruz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BNDES - Brasil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endParaRPr lang="es-ES" sz="20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CD030-CC62-04CB-C35E-34B846F1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9201F8-753A-33E1-2E43-F1835DB9F7A1}"/>
              </a:ext>
            </a:extLst>
          </p:cNvPr>
          <p:cNvSpPr txBox="1"/>
          <p:nvPr/>
        </p:nvSpPr>
        <p:spPr>
          <a:xfrm>
            <a:off x="2451370" y="1011677"/>
            <a:ext cx="41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Productos</a:t>
            </a:r>
            <a:r>
              <a:rPr lang="pt-B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de </a:t>
            </a:r>
            <a:r>
              <a:rPr lang="pt-BR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</a:t>
            </a:r>
            <a:r>
              <a:rPr lang="pt-BR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EA97B54-3C26-A7E7-D634-F244A9AC2DC3}"/>
              </a:ext>
            </a:extLst>
          </p:cNvPr>
          <p:cNvGrpSpPr/>
          <p:nvPr/>
        </p:nvGrpSpPr>
        <p:grpSpPr>
          <a:xfrm>
            <a:off x="5723205" y="1839336"/>
            <a:ext cx="2874251" cy="2163522"/>
            <a:chOff x="5894846" y="1396144"/>
            <a:chExt cx="2874251" cy="216352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02513D4-58F1-9891-E523-E94510420E2A}"/>
                </a:ext>
              </a:extLst>
            </p:cNvPr>
            <p:cNvSpPr/>
            <p:nvPr/>
          </p:nvSpPr>
          <p:spPr>
            <a:xfrm>
              <a:off x="5894846" y="2896343"/>
              <a:ext cx="2665631" cy="663323"/>
            </a:xfrm>
            <a:prstGeom prst="rect">
              <a:avLst/>
            </a:prstGeom>
            <a:gradFill>
              <a:gsLst>
                <a:gs pos="0">
                  <a:srgbClr val="005287"/>
                </a:gs>
                <a:gs pos="96000">
                  <a:srgbClr val="1E42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41AAFE36-BF91-CBBF-7E60-E7889B3B2E4D}"/>
                </a:ext>
              </a:extLst>
            </p:cNvPr>
            <p:cNvGrpSpPr/>
            <p:nvPr/>
          </p:nvGrpSpPr>
          <p:grpSpPr>
            <a:xfrm>
              <a:off x="5899157" y="1396144"/>
              <a:ext cx="2869940" cy="2017886"/>
              <a:chOff x="4753262" y="1396144"/>
              <a:chExt cx="2869940" cy="2017886"/>
            </a:xfrm>
          </p:grpSpPr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F526BDA-BDAF-2E1C-E710-AE31D86628F0}"/>
                  </a:ext>
                </a:extLst>
              </p:cNvPr>
              <p:cNvSpPr txBox="1"/>
              <p:nvPr/>
            </p:nvSpPr>
            <p:spPr>
              <a:xfrm>
                <a:off x="4826732" y="3075476"/>
                <a:ext cx="279647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82867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 Mix-" pitchFamily="50" charset="0"/>
                    <a:ea typeface="+mn-ea"/>
                    <a:cs typeface="Arial" pitchFamily="34" charset="0"/>
                  </a:rPr>
                  <a:t>FGI PEAC</a:t>
                </a: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 Mix-" pitchFamily="50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8" name="Imagem 7" descr="Uma imagem contendo no interior, mesa, comida, xícara&#10;&#10;Descrição gerada automaticamente">
                <a:extLst>
                  <a:ext uri="{FF2B5EF4-FFF2-40B4-BE49-F238E27FC236}">
                    <a16:creationId xmlns:a16="http://schemas.microsoft.com/office/drawing/2014/main" id="{36B7AD11-D986-5A9B-6D8F-C5937BB882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0" t="14370" r="23147" b="26810"/>
              <a:stretch/>
            </p:blipFill>
            <p:spPr>
              <a:xfrm>
                <a:off x="4753262" y="1396144"/>
                <a:ext cx="2660400" cy="1496475"/>
              </a:xfrm>
              <a:prstGeom prst="rect">
                <a:avLst/>
              </a:prstGeom>
            </p:spPr>
          </p:pic>
        </p:grp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922D377-9927-3498-E4EA-41B2E934DCAD}"/>
              </a:ext>
            </a:extLst>
          </p:cNvPr>
          <p:cNvGrpSpPr/>
          <p:nvPr/>
        </p:nvGrpSpPr>
        <p:grpSpPr>
          <a:xfrm>
            <a:off x="1533760" y="1839336"/>
            <a:ext cx="2796470" cy="2163522"/>
            <a:chOff x="1705401" y="1396144"/>
            <a:chExt cx="2796470" cy="216352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B49DDE9-CB71-B793-1CD7-273AC4B7095C}"/>
                </a:ext>
              </a:extLst>
            </p:cNvPr>
            <p:cNvSpPr/>
            <p:nvPr/>
          </p:nvSpPr>
          <p:spPr>
            <a:xfrm>
              <a:off x="1705401" y="2896343"/>
              <a:ext cx="2665632" cy="663323"/>
            </a:xfrm>
            <a:prstGeom prst="rect">
              <a:avLst/>
            </a:prstGeom>
            <a:gradFill>
              <a:gsLst>
                <a:gs pos="0">
                  <a:srgbClr val="005287"/>
                </a:gs>
                <a:gs pos="96000">
                  <a:srgbClr val="1E42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C329B413-8D44-F2B3-E959-F1351EEDC6D2}"/>
                </a:ext>
              </a:extLst>
            </p:cNvPr>
            <p:cNvSpPr txBox="1"/>
            <p:nvPr/>
          </p:nvSpPr>
          <p:spPr>
            <a:xfrm>
              <a:off x="1705401" y="3075476"/>
              <a:ext cx="27964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8286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 Mix-" pitchFamily="50" charset="0"/>
                  <a:ea typeface="+mn-ea"/>
                  <a:cs typeface="Arial" pitchFamily="34" charset="0"/>
                </a:rPr>
                <a:t>FGI TRADICIONAL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Mix-" pitchFamily="50" charset="0"/>
                <a:ea typeface="+mn-ea"/>
                <a:cs typeface="Arial" pitchFamily="34" charset="0"/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E4E0BF8-1BC7-84A1-ED5A-295FFD989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2" b="7812"/>
            <a:stretch/>
          </p:blipFill>
          <p:spPr>
            <a:xfrm>
              <a:off x="1712384" y="1396144"/>
              <a:ext cx="2660400" cy="1496475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8BEC556-3E46-D385-8595-67701C4BFB25}"/>
              </a:ext>
            </a:extLst>
          </p:cNvPr>
          <p:cNvGrpSpPr/>
          <p:nvPr/>
        </p:nvGrpSpPr>
        <p:grpSpPr>
          <a:xfrm>
            <a:off x="5771663" y="5785322"/>
            <a:ext cx="2796470" cy="663323"/>
            <a:chOff x="1705401" y="2896343"/>
            <a:chExt cx="2796470" cy="663323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E268706-6ADC-3884-42F8-7085175C4F5C}"/>
                </a:ext>
              </a:extLst>
            </p:cNvPr>
            <p:cNvSpPr/>
            <p:nvPr/>
          </p:nvSpPr>
          <p:spPr>
            <a:xfrm>
              <a:off x="1705401" y="2896343"/>
              <a:ext cx="2665632" cy="663323"/>
            </a:xfrm>
            <a:prstGeom prst="rect">
              <a:avLst/>
            </a:prstGeom>
            <a:gradFill>
              <a:gsLst>
                <a:gs pos="0">
                  <a:srgbClr val="005287"/>
                </a:gs>
                <a:gs pos="96000">
                  <a:srgbClr val="1E42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A4420B4-046A-E7BC-5435-7E89D625F875}"/>
                </a:ext>
              </a:extLst>
            </p:cNvPr>
            <p:cNvSpPr txBox="1"/>
            <p:nvPr/>
          </p:nvSpPr>
          <p:spPr>
            <a:xfrm>
              <a:off x="1705401" y="3075476"/>
              <a:ext cx="27964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82867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 Mix-" pitchFamily="50" charset="0"/>
                  <a:ea typeface="+mn-ea"/>
                  <a:cs typeface="Arial" pitchFamily="34" charset="0"/>
                </a:rPr>
                <a:t>FGI PEAC SOLIDÁRIO RS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 Mix-" pitchFamily="50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EEA291FC-51A5-F671-C8AF-563A77CD1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743" y="4312504"/>
            <a:ext cx="2660401" cy="1481522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6F53348-E64B-1BAF-4261-C990FB09CFB2}"/>
              </a:ext>
            </a:extLst>
          </p:cNvPr>
          <p:cNvGrpSpPr/>
          <p:nvPr/>
        </p:nvGrpSpPr>
        <p:grpSpPr>
          <a:xfrm>
            <a:off x="1579018" y="4321685"/>
            <a:ext cx="2874251" cy="2163522"/>
            <a:chOff x="5894846" y="1396144"/>
            <a:chExt cx="2874251" cy="2163522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50775CFA-156B-B99F-0061-917B0956E2E9}"/>
                </a:ext>
              </a:extLst>
            </p:cNvPr>
            <p:cNvSpPr/>
            <p:nvPr/>
          </p:nvSpPr>
          <p:spPr>
            <a:xfrm>
              <a:off x="5894846" y="2896343"/>
              <a:ext cx="2665631" cy="663323"/>
            </a:xfrm>
            <a:prstGeom prst="rect">
              <a:avLst/>
            </a:prstGeom>
            <a:gradFill>
              <a:gsLst>
                <a:gs pos="0">
                  <a:srgbClr val="005287"/>
                </a:gs>
                <a:gs pos="96000">
                  <a:srgbClr val="1E428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B964657E-D5FE-64FD-B293-FBFA42742E24}"/>
                </a:ext>
              </a:extLst>
            </p:cNvPr>
            <p:cNvGrpSpPr/>
            <p:nvPr/>
          </p:nvGrpSpPr>
          <p:grpSpPr>
            <a:xfrm>
              <a:off x="5899157" y="1396144"/>
              <a:ext cx="2869940" cy="2017886"/>
              <a:chOff x="4753262" y="1396144"/>
              <a:chExt cx="2869940" cy="2017886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6C81461-529A-8A3C-0E12-34750290A35B}"/>
                  </a:ext>
                </a:extLst>
              </p:cNvPr>
              <p:cNvSpPr txBox="1"/>
              <p:nvPr/>
            </p:nvSpPr>
            <p:spPr>
              <a:xfrm>
                <a:off x="4826732" y="3075476"/>
                <a:ext cx="279647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828675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 Mix-" pitchFamily="50" charset="0"/>
                    <a:ea typeface="+mn-ea"/>
                    <a:cs typeface="Arial" pitchFamily="34" charset="0"/>
                  </a:rPr>
                  <a:t>FG BNDES SEBRAE</a:t>
                </a:r>
                <a:endPara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 Mix-" pitchFamily="50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23" name="Imagem 22" descr="Uma imagem contendo no interior, mesa, comida, xícara&#10;&#10;Descrição gerada automaticamente">
                <a:extLst>
                  <a:ext uri="{FF2B5EF4-FFF2-40B4-BE49-F238E27FC236}">
                    <a16:creationId xmlns:a16="http://schemas.microsoft.com/office/drawing/2014/main" id="{8BE64AEA-8B9B-DB09-A24D-D3C571348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0" t="14370" r="23147" b="26810"/>
              <a:stretch/>
            </p:blipFill>
            <p:spPr>
              <a:xfrm>
                <a:off x="4753262" y="1396144"/>
                <a:ext cx="2660400" cy="1496475"/>
              </a:xfrm>
              <a:prstGeom prst="rect">
                <a:avLst/>
              </a:prstGeom>
            </p:spPr>
          </p:pic>
        </p:grpSp>
      </p:grpSp>
      <p:pic>
        <p:nvPicPr>
          <p:cNvPr id="24" name="Picture 2" descr="Página 2 | Confianca Imagens – Download Grátis no Freepik">
            <a:extLst>
              <a:ext uri="{FF2B5EF4-FFF2-40B4-BE49-F238E27FC236}">
                <a16:creationId xmlns:a16="http://schemas.microsoft.com/office/drawing/2014/main" id="{0E70F3D5-F035-B66F-4BAA-15706BCC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96" y="4307891"/>
            <a:ext cx="2660399" cy="15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9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>
            <a:extLst>
              <a:ext uri="{FF2B5EF4-FFF2-40B4-BE49-F238E27FC236}">
                <a16:creationId xmlns:a16="http://schemas.microsoft.com/office/drawing/2014/main" id="{33BB6530-B972-80CC-C892-3565387E6E88}"/>
              </a:ext>
            </a:extLst>
          </p:cNvPr>
          <p:cNvSpPr txBox="1"/>
          <p:nvPr/>
        </p:nvSpPr>
        <p:spPr>
          <a:xfrm>
            <a:off x="2451370" y="1011677"/>
            <a:ext cx="496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Portal del Fondo de Garantía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AF14A4-0F3B-B1EC-BFFE-852ED0CC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360" y="1813912"/>
            <a:ext cx="9525490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7A3BF7-16F3-B69B-E060-57D653E58271}"/>
              </a:ext>
            </a:extLst>
          </p:cNvPr>
          <p:cNvSpPr txBox="1"/>
          <p:nvPr/>
        </p:nvSpPr>
        <p:spPr>
          <a:xfrm>
            <a:off x="2451370" y="1011677"/>
            <a:ext cx="496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Fondos de Garantía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900437-A8BA-AC5E-0530-CD0ED31A16FE}"/>
              </a:ext>
            </a:extLst>
          </p:cNvPr>
          <p:cNvSpPr txBox="1"/>
          <p:nvPr/>
        </p:nvSpPr>
        <p:spPr>
          <a:xfrm>
            <a:off x="1864758" y="1852856"/>
            <a:ext cx="869059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25500" hangingPunct="0">
              <a:spcAft>
                <a:spcPts val="200"/>
              </a:spcAft>
              <a:defRPr/>
            </a:pPr>
            <a:r>
              <a:rPr lang="pt-BR" dirty="0">
                <a:latin typeface="Montserrat ExtraBold" panose="00000900000000000000" pitchFamily="2" charset="0"/>
              </a:rPr>
              <a:t>Fundo Garantidor para Investimentos (FGI)</a:t>
            </a:r>
          </a:p>
          <a:p>
            <a:pPr lvl="0" defTabSz="825500" hangingPunct="0">
              <a:spcAft>
                <a:spcPts val="200"/>
              </a:spcAft>
              <a:defRPr/>
            </a:pPr>
            <a:r>
              <a:rPr lang="es-ES" sz="1600" dirty="0">
                <a:latin typeface="Montserrat ExtraBold" panose="00000900000000000000" pitchFamily="2" charset="0"/>
              </a:rPr>
              <a:t>(Fondo de Garantía de Inversiones</a:t>
            </a:r>
            <a:r>
              <a:rPr lang="pt-BR" sz="1600" dirty="0">
                <a:latin typeface="Montserrat ExtraBold" panose="00000900000000000000" pitchFamily="2" charset="0"/>
              </a:rPr>
              <a:t>)</a:t>
            </a:r>
          </a:p>
          <a:p>
            <a:pPr lvl="0" defTabSz="825500" hangingPunct="0">
              <a:spcAft>
                <a:spcPts val="200"/>
              </a:spcAft>
              <a:defRPr/>
            </a:pPr>
            <a:endParaRPr lang="pt-BR" sz="1600" dirty="0">
              <a:latin typeface="Montserrat ExtraBold" panose="00000900000000000000" pitchFamily="2" charset="0"/>
            </a:endParaRPr>
          </a:p>
          <a:p>
            <a:pPr lvl="0" defTabSz="825500" hangingPunct="0">
              <a:spcAft>
                <a:spcPts val="200"/>
              </a:spcAft>
              <a:defRPr/>
            </a:pPr>
            <a:r>
              <a:rPr lang="es-ES" sz="1600" dirty="0">
                <a:latin typeface="Montserrat ExtraBold" panose="00000900000000000000" pitchFamily="2" charset="0"/>
              </a:rPr>
              <a:t>El FGI se compone de tres activos distintos:</a:t>
            </a:r>
          </a:p>
          <a:p>
            <a:pPr lvl="0" defTabSz="825500" hangingPunct="0">
              <a:spcAft>
                <a:spcPts val="200"/>
              </a:spcAft>
              <a:defRPr/>
            </a:pPr>
            <a:endParaRPr lang="es-ES" sz="1600" dirty="0">
              <a:latin typeface="Montserrat ExtraBold" panose="00000900000000000000" pitchFamily="2" charset="0"/>
            </a:endParaRPr>
          </a:p>
          <a:p>
            <a:pPr lvl="0" defTabSz="825500" hangingPunct="0">
              <a:spcAft>
                <a:spcPts val="200"/>
              </a:spcAft>
              <a:defRPr/>
            </a:pPr>
            <a:r>
              <a:rPr lang="es-ES" sz="1600" dirty="0">
                <a:latin typeface="Montserrat ExtraBold" panose="00000900000000000000" pitchFamily="2" charset="0"/>
              </a:rPr>
              <a:t>1º - de carácter permanente, denominado FGI Tradicional;</a:t>
            </a:r>
          </a:p>
          <a:p>
            <a:pPr lvl="0" defTabSz="825500" hangingPunct="0">
              <a:spcAft>
                <a:spcPts val="200"/>
              </a:spcAft>
              <a:defRPr/>
            </a:pPr>
            <a:r>
              <a:rPr lang="es-ES" sz="1600" dirty="0">
                <a:latin typeface="Montserrat ExtraBold" panose="00000900000000000000" pitchFamily="2" charset="0"/>
              </a:rPr>
              <a:t>2º - vinculado al Programa de Acceso al Crédito de Emergencia, denominado FGI PEAC; y</a:t>
            </a:r>
          </a:p>
          <a:p>
            <a:pPr lvl="0" defTabSz="825500" hangingPunct="0">
              <a:spcAft>
                <a:spcPts val="200"/>
              </a:spcAft>
              <a:defRPr/>
            </a:pPr>
            <a:r>
              <a:rPr lang="es-ES" sz="1600" dirty="0">
                <a:latin typeface="Montserrat ExtraBold" panose="00000900000000000000" pitchFamily="2" charset="0"/>
              </a:rPr>
              <a:t>3º - vinculado al FGI Peac, denominado FGI PEAC Crédito Solidario-RS.</a:t>
            </a:r>
          </a:p>
          <a:p>
            <a:pPr lvl="0" defTabSz="825500" hangingPunct="0">
              <a:spcAft>
                <a:spcPts val="200"/>
              </a:spcAft>
              <a:defRPr/>
            </a:pPr>
            <a:endParaRPr lang="es-ES" sz="1600" dirty="0">
              <a:latin typeface="Montserrat ExtraBold" panose="00000900000000000000" pitchFamily="2" charset="0"/>
            </a:endParaRPr>
          </a:p>
          <a:p>
            <a:pPr defTabSz="825500" hangingPunct="0">
              <a:spcAft>
                <a:spcPts val="200"/>
              </a:spcAft>
              <a:defRPr/>
            </a:pPr>
            <a:r>
              <a:rPr lang="pt-BR" sz="1600" dirty="0">
                <a:latin typeface="Montserrat ExtraBold" panose="00000900000000000000" pitchFamily="2" charset="0"/>
              </a:rPr>
              <a:t>Fundo Garantidor BNDES-Sebrae (FGBS)</a:t>
            </a:r>
          </a:p>
          <a:p>
            <a:pPr defTabSz="825500" hangingPunct="0">
              <a:spcAft>
                <a:spcPts val="200"/>
              </a:spcAft>
              <a:defRPr/>
            </a:pPr>
            <a:endParaRPr lang="pt-BR" sz="1600" dirty="0">
              <a:latin typeface="Montserrat ExtraBold" panose="00000900000000000000" pitchFamily="2" charset="0"/>
            </a:endParaRPr>
          </a:p>
          <a:p>
            <a:pPr defTabSz="825500" hangingPunct="0">
              <a:spcAft>
                <a:spcPts val="200"/>
              </a:spcAft>
              <a:defRPr/>
            </a:pPr>
            <a:r>
              <a:rPr lang="es-ES" sz="1600" dirty="0">
                <a:latin typeface="Montserrat ExtraBold" panose="00000900000000000000" pitchFamily="2" charset="0"/>
              </a:rPr>
              <a:t>El FGBS está constituido por un único activo.</a:t>
            </a:r>
            <a:endParaRPr lang="pt-BR" sz="1600" dirty="0">
              <a:latin typeface="Montserrat ExtraBold" panose="00000900000000000000" pitchFamily="2" charset="0"/>
            </a:endParaRPr>
          </a:p>
          <a:p>
            <a:pPr lvl="0" defTabSz="825500" hangingPunct="0">
              <a:spcAft>
                <a:spcPts val="200"/>
              </a:spcAft>
              <a:defRPr/>
            </a:pPr>
            <a:endParaRPr lang="pt-BR" sz="1600" dirty="0">
              <a:solidFill>
                <a:srgbClr val="00B050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3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174402-A58F-7A4E-69A3-03F650C41409}"/>
              </a:ext>
            </a:extLst>
          </p:cNvPr>
          <p:cNvSpPr txBox="1"/>
          <p:nvPr/>
        </p:nvSpPr>
        <p:spPr>
          <a:xfrm>
            <a:off x="2451370" y="1011677"/>
            <a:ext cx="556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Fundo </a:t>
            </a:r>
            <a:r>
              <a:rPr lang="es-ES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Garantidor</a:t>
            </a:r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BNDES-</a:t>
            </a:r>
            <a:r>
              <a:rPr lang="es-ES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Sebrae</a:t>
            </a:r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DCE776-3ED5-31D1-0E5C-6AE5E182A5DF}"/>
              </a:ext>
            </a:extLst>
          </p:cNvPr>
          <p:cNvSpPr txBox="1"/>
          <p:nvPr/>
        </p:nvSpPr>
        <p:spPr>
          <a:xfrm>
            <a:off x="1864758" y="1852856"/>
            <a:ext cx="846248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825500" hangingPunct="0">
              <a:spcAft>
                <a:spcPts val="200"/>
              </a:spcAft>
              <a:defRPr/>
            </a:pPr>
            <a:r>
              <a:rPr lang="es-ES" dirty="0">
                <a:latin typeface="Montserrat ExtraBold" panose="00000900000000000000" pitchFamily="2" charset="0"/>
              </a:rPr>
              <a:t>Alianza con </a:t>
            </a:r>
            <a:r>
              <a:rPr lang="es-ES" dirty="0" err="1">
                <a:latin typeface="Montserrat ExtraBold" panose="00000900000000000000" pitchFamily="2" charset="0"/>
              </a:rPr>
              <a:t>Sebrae</a:t>
            </a:r>
            <a:r>
              <a:rPr lang="es-ES" dirty="0">
                <a:latin typeface="Montserrat ExtraBold" panose="00000900000000000000" pitchFamily="2" charset="0"/>
              </a:rPr>
              <a:t>, actor clave a nivel nacional en el desarrollo de las IME, las micro y pequeñas empresas;</a:t>
            </a:r>
          </a:p>
          <a:p>
            <a:pPr lvl="0" algn="just" defTabSz="825500" hangingPunct="0">
              <a:spcAft>
                <a:spcPts val="200"/>
              </a:spcAft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lvl="0" algn="just" defTabSz="825500" hangingPunct="0">
              <a:spcAft>
                <a:spcPts val="200"/>
              </a:spcAft>
              <a:defRPr/>
            </a:pPr>
            <a:r>
              <a:rPr lang="es-ES" dirty="0" err="1">
                <a:latin typeface="Montserrat ExtraBold" panose="00000900000000000000" pitchFamily="2" charset="0"/>
              </a:rPr>
              <a:t>Capillaridad</a:t>
            </a:r>
            <a:r>
              <a:rPr lang="es-ES" dirty="0">
                <a:latin typeface="Montserrat ExtraBold" panose="00000900000000000000" pitchFamily="2" charset="0"/>
              </a:rPr>
              <a:t> que ofrecen las unidades regionales de </a:t>
            </a:r>
            <a:r>
              <a:rPr lang="es-ES" dirty="0" err="1">
                <a:latin typeface="Montserrat ExtraBold" panose="00000900000000000000" pitchFamily="2" charset="0"/>
              </a:rPr>
              <a:t>Sebrae</a:t>
            </a:r>
            <a:r>
              <a:rPr lang="es-ES" dirty="0">
                <a:latin typeface="Montserrat ExtraBold" panose="00000900000000000000" pitchFamily="2" charset="0"/>
              </a:rPr>
              <a:t> en el desarrollo del Fondo;</a:t>
            </a:r>
          </a:p>
          <a:p>
            <a:pPr lvl="0" algn="just" defTabSz="825500" hangingPunct="0">
              <a:spcAft>
                <a:spcPts val="200"/>
              </a:spcAft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lvl="0" algn="just" defTabSz="825500" hangingPunct="0">
              <a:spcAft>
                <a:spcPts val="200"/>
              </a:spcAft>
              <a:defRPr/>
            </a:pPr>
            <a:r>
              <a:rPr lang="es-ES" dirty="0">
                <a:latin typeface="Montserrat ExtraBold" panose="00000900000000000000" pitchFamily="2" charset="0"/>
              </a:rPr>
              <a:t>Seguimiento de </a:t>
            </a:r>
            <a:r>
              <a:rPr lang="es-ES" dirty="0" err="1">
                <a:latin typeface="Montserrat ExtraBold" panose="00000900000000000000" pitchFamily="2" charset="0"/>
              </a:rPr>
              <a:t>Sebrae</a:t>
            </a:r>
            <a:r>
              <a:rPr lang="es-ES" dirty="0">
                <a:latin typeface="Montserrat ExtraBold" panose="00000900000000000000" pitchFamily="2" charset="0"/>
              </a:rPr>
              <a:t> a través del Crédito Asistido;</a:t>
            </a:r>
          </a:p>
          <a:p>
            <a:pPr lvl="0" algn="just" defTabSz="825500" hangingPunct="0">
              <a:spcAft>
                <a:spcPts val="200"/>
              </a:spcAft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lvl="0" algn="just" defTabSz="825500" hangingPunct="0">
              <a:spcAft>
                <a:spcPts val="200"/>
              </a:spcAft>
              <a:defRPr/>
            </a:pPr>
            <a:r>
              <a:rPr lang="es-ES" dirty="0">
                <a:latin typeface="Montserrat ExtraBold" panose="00000900000000000000" pitchFamily="2" charset="0"/>
              </a:rPr>
              <a:t>Intercambio de información sobre transacciones con </a:t>
            </a:r>
            <a:r>
              <a:rPr lang="es-ES" dirty="0" err="1">
                <a:latin typeface="Montserrat ExtraBold" panose="00000900000000000000" pitchFamily="2" charset="0"/>
              </a:rPr>
              <a:t>Sebrae</a:t>
            </a:r>
            <a:r>
              <a:rPr lang="es-ES" dirty="0">
                <a:latin typeface="Montserrat ExtraBold" panose="00000900000000000000" pitchFamily="2" charset="0"/>
              </a:rPr>
              <a:t>, con el objetivo de generar externalidades positivas para las IME, las micro y pequeñas empresas a nivel nacional.</a:t>
            </a:r>
            <a:endParaRPr lang="pt-BR" sz="16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2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3E0F2-10AD-4682-1FA4-0A99FDABB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2DBBD9-777A-2CCC-0BF0-88CB11F9F3FF}"/>
              </a:ext>
            </a:extLst>
          </p:cNvPr>
          <p:cNvSpPr txBox="1"/>
          <p:nvPr/>
        </p:nvSpPr>
        <p:spPr>
          <a:xfrm>
            <a:off x="2451370" y="1011677"/>
            <a:ext cx="556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¿Qué es </a:t>
            </a:r>
            <a:r>
              <a:rPr lang="es-ES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Sebrae</a:t>
            </a:r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08A6CF-6751-87A2-3127-A6FE851B14D3}"/>
              </a:ext>
            </a:extLst>
          </p:cNvPr>
          <p:cNvSpPr txBox="1"/>
          <p:nvPr/>
        </p:nvSpPr>
        <p:spPr>
          <a:xfrm>
            <a:off x="4766985" y="2846770"/>
            <a:ext cx="7070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825500" hangingPunct="0">
              <a:spcAft>
                <a:spcPts val="200"/>
              </a:spcAft>
              <a:defRPr/>
            </a:pPr>
            <a:r>
              <a:rPr lang="es-ES" dirty="0">
                <a:latin typeface="Montserrat ExtraBold" panose="00000900000000000000" pitchFamily="2" charset="0"/>
              </a:rPr>
              <a:t>(Servicio Brasileño de Apoyo a las Micro y Pequeñas Empresas) </a:t>
            </a:r>
          </a:p>
        </p:txBody>
      </p:sp>
      <p:pic>
        <p:nvPicPr>
          <p:cNvPr id="3074" name="Picture 2" descr="Logo do Sebrae">
            <a:extLst>
              <a:ext uri="{FF2B5EF4-FFF2-40B4-BE49-F238E27FC236}">
                <a16:creationId xmlns:a16="http://schemas.microsoft.com/office/drawing/2014/main" id="{ED9D9F9B-A8B7-7AF7-7B80-A5249C40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50" y="2097000"/>
            <a:ext cx="2749383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B1914F7-2704-5804-3C1E-6DB82EDE67F4}"/>
              </a:ext>
            </a:extLst>
          </p:cNvPr>
          <p:cNvSpPr txBox="1"/>
          <p:nvPr/>
        </p:nvSpPr>
        <p:spPr>
          <a:xfrm>
            <a:off x="1888850" y="3763472"/>
            <a:ext cx="9292672" cy="2082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825500" hangingPunct="0">
              <a:spcAft>
                <a:spcPts val="200"/>
              </a:spcAft>
              <a:defRPr/>
            </a:pPr>
            <a:r>
              <a:rPr lang="es-ES" dirty="0">
                <a:latin typeface="Montserrat ExtraBold" panose="00000900000000000000" pitchFamily="2" charset="0"/>
              </a:rPr>
              <a:t>Es una organización privada sin fines de lucro que promueve el emprendimiento en Brasil ofreciendo capacitación, consultoría y soluciones para apoyar la gestión y el desarrollo sostenible de las micro y pequeñas empresas y los microempresarios Individuales (MEI). </a:t>
            </a:r>
          </a:p>
          <a:p>
            <a:pPr lvl="0" algn="just" defTabSz="825500" hangingPunct="0">
              <a:spcAft>
                <a:spcPts val="200"/>
              </a:spcAft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lvl="0" algn="just" defTabSz="825500" hangingPunct="0">
              <a:spcAft>
                <a:spcPts val="200"/>
              </a:spcAft>
              <a:defRPr/>
            </a:pPr>
            <a:r>
              <a:rPr lang="es-ES" dirty="0">
                <a:latin typeface="Montserrat ExtraBold" panose="00000900000000000000" pitchFamily="2" charset="0"/>
              </a:rPr>
              <a:t>Su misión es fortalecer las pequeñas empresas, difundir la cultura emprendedora y contribuir al desarrollo económico del país.</a:t>
            </a:r>
            <a:endParaRPr lang="pt-BR" sz="16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0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9E33C-5EF7-A01C-AF0D-0BFEF5B28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09CF8A-4BC4-1889-3258-EF7BB27A5014}"/>
              </a:ext>
            </a:extLst>
          </p:cNvPr>
          <p:cNvSpPr txBox="1"/>
          <p:nvPr/>
        </p:nvSpPr>
        <p:spPr>
          <a:xfrm>
            <a:off x="2451370" y="1011677"/>
            <a:ext cx="556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¿Para qué sirve el </a:t>
            </a:r>
            <a:r>
              <a:rPr lang="es-ES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Sebrae</a:t>
            </a:r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38660D-1BDF-4478-A202-3A2CE6F93668}"/>
              </a:ext>
            </a:extLst>
          </p:cNvPr>
          <p:cNvSpPr txBox="1"/>
          <p:nvPr/>
        </p:nvSpPr>
        <p:spPr>
          <a:xfrm>
            <a:off x="1769580" y="1835281"/>
            <a:ext cx="9292672" cy="354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Montserrat ExtraBold" panose="00000900000000000000" pitchFamily="2" charset="0"/>
              </a:rPr>
              <a:t>Capacitación</a:t>
            </a:r>
            <a:r>
              <a:rPr lang="es-ES" b="1" dirty="0">
                <a:latin typeface="Montserrat ExtraBold" panose="00000900000000000000" pitchFamily="2" charset="0"/>
              </a:rPr>
              <a:t> y Educación</a:t>
            </a:r>
            <a:r>
              <a:rPr lang="es-ES" dirty="0">
                <a:latin typeface="Montserrat ExtraBold" panose="00000900000000000000" pitchFamily="2" charset="0"/>
              </a:rPr>
              <a:t>: Ofrece cursos, capacitación y materiales de apoyo para desarrollar las habilidades necesarias para iniciar y gestionar un negocio, como planificación, finanzas y marketing.</a:t>
            </a:r>
          </a:p>
          <a:p>
            <a:pPr lvl="0" algn="just" defTabSz="825500" hangingPunct="0">
              <a:spcAft>
                <a:spcPts val="200"/>
              </a:spcAft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s-ES" b="1" dirty="0">
                <a:latin typeface="Montserrat ExtraBold" panose="00000900000000000000" pitchFamily="2" charset="0"/>
              </a:rPr>
              <a:t>Orientación y Consultoría</a:t>
            </a:r>
            <a:r>
              <a:rPr lang="es-ES" dirty="0">
                <a:latin typeface="Montserrat ExtraBold" panose="00000900000000000000" pitchFamily="2" charset="0"/>
              </a:rPr>
              <a:t>: Ofrece expertos y programas de apoyo personalizados, tanto en línea como presenciales, para diagnosticar problemas y proponer soluciones específicas para cada empresa.</a:t>
            </a:r>
          </a:p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Montserrat ExtraBold" panose="00000900000000000000" pitchFamily="2" charset="0"/>
              </a:rPr>
              <a:t>Innovación y Tecnología: Ayuda a las empresas a adoptar nuevas tecnologías y encontrar soluciones innovadoras para aumentar la competitividad, a menudo con subsidios de costos.</a:t>
            </a:r>
          </a:p>
          <a:p>
            <a:pPr lvl="0" algn="just" defTabSz="825500" hangingPunct="0">
              <a:spcAft>
                <a:spcPts val="200"/>
              </a:spcAft>
              <a:defRPr/>
            </a:pPr>
            <a:endParaRPr lang="es-ES" dirty="0">
              <a:solidFill>
                <a:srgbClr val="00B050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3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DFEC-EDC3-C415-49D8-35143B81D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579A2E-A695-2544-B6E8-F13446786F8B}"/>
              </a:ext>
            </a:extLst>
          </p:cNvPr>
          <p:cNvSpPr txBox="1"/>
          <p:nvPr/>
        </p:nvSpPr>
        <p:spPr>
          <a:xfrm>
            <a:off x="2451370" y="1011677"/>
            <a:ext cx="556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¿Para qué sirve el </a:t>
            </a:r>
            <a:r>
              <a:rPr lang="es-ES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Sebrae</a:t>
            </a:r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B6DF48-F5D4-CE0C-D37F-05B83E1550F4}"/>
              </a:ext>
            </a:extLst>
          </p:cNvPr>
          <p:cNvSpPr txBox="1"/>
          <p:nvPr/>
        </p:nvSpPr>
        <p:spPr>
          <a:xfrm>
            <a:off x="1769580" y="1835281"/>
            <a:ext cx="9292672" cy="4098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Montserrat ExtraBold" panose="00000900000000000000" pitchFamily="2" charset="0"/>
              </a:rPr>
              <a:t>Acceso a Mercados: Facilita el acceso a líneas de crédito e integración cooperativa para aumentar la competitividad de los centros y redes de pequeñas empresas.</a:t>
            </a:r>
          </a:p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Montserrat ExtraBold" panose="00000900000000000000" pitchFamily="2" charset="0"/>
              </a:rPr>
              <a:t>Promoción del Emprendimiento: Opera en diversos segmentos, como la agroindustria, el turismo, la artesanía y los servicios, estimulando el surgimiento y la profesionalización de nuevas empresas y la reinvención de las existentes.</a:t>
            </a:r>
          </a:p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s-ES" dirty="0">
              <a:latin typeface="Montserrat ExtraBold" panose="00000900000000000000" pitchFamily="2" charset="0"/>
            </a:endParaRPr>
          </a:p>
          <a:p>
            <a:pPr marL="285750" lvl="0" indent="-285750" algn="just" defTabSz="825500" hangingPunct="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latin typeface="Montserrat ExtraBold" panose="00000900000000000000" pitchFamily="2" charset="0"/>
              </a:rPr>
              <a:t>Apoyo a la Creación de Empresas: Ofrece orientación y herramientas para el desarrollo de planes de negocios y facilita los procesos de creación y registro de empresas, a menudo en colaboración con organismos gubernamentales.</a:t>
            </a:r>
            <a:endParaRPr lang="pt-BR" sz="1600" dirty="0">
              <a:latin typeface="Montserrat ExtraBold" panose="00000900000000000000" pitchFamily="2" charset="0"/>
            </a:endParaRPr>
          </a:p>
          <a:p>
            <a:pPr lvl="0" algn="just" defTabSz="825500" hangingPunct="0">
              <a:spcAft>
                <a:spcPts val="200"/>
              </a:spcAft>
              <a:defRPr/>
            </a:pPr>
            <a:endParaRPr lang="es-ES" dirty="0">
              <a:solidFill>
                <a:srgbClr val="00B050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2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C794E-82D6-32F4-9CF5-7A85D6D09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74E56C-3957-678B-A70D-66D28BACEB19}"/>
              </a:ext>
            </a:extLst>
          </p:cNvPr>
          <p:cNvSpPr txBox="1"/>
          <p:nvPr/>
        </p:nvSpPr>
        <p:spPr>
          <a:xfrm>
            <a:off x="2451370" y="1011677"/>
            <a:ext cx="556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Características del </a:t>
            </a:r>
          </a:p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FG BNDES-SEBRAE</a:t>
            </a:r>
          </a:p>
        </p:txBody>
      </p:sp>
      <p:sp>
        <p:nvSpPr>
          <p:cNvPr id="30" name="TextBox 69">
            <a:extLst>
              <a:ext uri="{FF2B5EF4-FFF2-40B4-BE49-F238E27FC236}">
                <a16:creationId xmlns:a16="http://schemas.microsoft.com/office/drawing/2014/main" id="{194463B8-742C-B9FB-8747-198DB92C3EC8}"/>
              </a:ext>
            </a:extLst>
          </p:cNvPr>
          <p:cNvSpPr txBox="1"/>
          <p:nvPr/>
        </p:nvSpPr>
        <p:spPr>
          <a:xfrm>
            <a:off x="1196134" y="2155002"/>
            <a:ext cx="1120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Ticket</a:t>
            </a:r>
          </a:p>
        </p:txBody>
      </p:sp>
      <p:pic>
        <p:nvPicPr>
          <p:cNvPr id="31" name="Imagem 39">
            <a:extLst>
              <a:ext uri="{FF2B5EF4-FFF2-40B4-BE49-F238E27FC236}">
                <a16:creationId xmlns:a16="http://schemas.microsoft.com/office/drawing/2014/main" id="{89CC88AC-659B-145C-6ADB-87817B45D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70" y="1741991"/>
            <a:ext cx="297020" cy="359875"/>
          </a:xfrm>
          <a:prstGeom prst="rect">
            <a:avLst/>
          </a:prstGeom>
        </p:spPr>
      </p:pic>
      <p:sp>
        <p:nvSpPr>
          <p:cNvPr id="32" name="TextBox 69">
            <a:extLst>
              <a:ext uri="{FF2B5EF4-FFF2-40B4-BE49-F238E27FC236}">
                <a16:creationId xmlns:a16="http://schemas.microsoft.com/office/drawing/2014/main" id="{21D8AC91-1629-63C0-0123-E36E121E87BB}"/>
              </a:ext>
            </a:extLst>
          </p:cNvPr>
          <p:cNvSpPr txBox="1"/>
          <p:nvPr/>
        </p:nvSpPr>
        <p:spPr>
          <a:xfrm>
            <a:off x="1144312" y="31916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Cobertura</a:t>
            </a:r>
          </a:p>
        </p:txBody>
      </p:sp>
      <p:sp>
        <p:nvSpPr>
          <p:cNvPr id="33" name="TextBox 69">
            <a:extLst>
              <a:ext uri="{FF2B5EF4-FFF2-40B4-BE49-F238E27FC236}">
                <a16:creationId xmlns:a16="http://schemas.microsoft.com/office/drawing/2014/main" id="{EE5A3EA6-FB39-DA15-BEE7-474C1FCD6790}"/>
              </a:ext>
            </a:extLst>
          </p:cNvPr>
          <p:cNvSpPr txBox="1"/>
          <p:nvPr/>
        </p:nvSpPr>
        <p:spPr>
          <a:xfrm>
            <a:off x="7098987" y="309840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</a:p>
        </p:txBody>
      </p:sp>
      <p:sp>
        <p:nvSpPr>
          <p:cNvPr id="34" name="TextBox 69">
            <a:extLst>
              <a:ext uri="{FF2B5EF4-FFF2-40B4-BE49-F238E27FC236}">
                <a16:creationId xmlns:a16="http://schemas.microsoft.com/office/drawing/2014/main" id="{536A9325-74B1-DC04-A6CF-B25F84396337}"/>
              </a:ext>
            </a:extLst>
          </p:cNvPr>
          <p:cNvSpPr txBox="1"/>
          <p:nvPr/>
        </p:nvSpPr>
        <p:spPr>
          <a:xfrm>
            <a:off x="1065630" y="62229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Calificación</a:t>
            </a:r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b="1" dirty="0" err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b="1" dirty="0" err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prestatario</a:t>
            </a:r>
            <a:endParaRPr lang="pt-BR" sz="1200" b="1" dirty="0">
              <a:solidFill>
                <a:srgbClr val="0043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69">
            <a:extLst>
              <a:ext uri="{FF2B5EF4-FFF2-40B4-BE49-F238E27FC236}">
                <a16:creationId xmlns:a16="http://schemas.microsoft.com/office/drawing/2014/main" id="{105310EC-BF73-2278-0B87-82B1D4FAF7B6}"/>
              </a:ext>
            </a:extLst>
          </p:cNvPr>
          <p:cNvSpPr txBox="1"/>
          <p:nvPr/>
        </p:nvSpPr>
        <p:spPr>
          <a:xfrm>
            <a:off x="7132828" y="2121294"/>
            <a:ext cx="1120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Término</a:t>
            </a:r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90013B7F-397A-851A-0F7D-8A82E2316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31225"/>
          <a:stretch/>
        </p:blipFill>
        <p:spPr bwMode="auto">
          <a:xfrm>
            <a:off x="7493315" y="1614454"/>
            <a:ext cx="399518" cy="5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m 28">
            <a:extLst>
              <a:ext uri="{FF2B5EF4-FFF2-40B4-BE49-F238E27FC236}">
                <a16:creationId xmlns:a16="http://schemas.microsoft.com/office/drawing/2014/main" id="{54A40B64-AE87-1996-86D5-B4FBF8C7C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84" y="5784203"/>
            <a:ext cx="272245" cy="387604"/>
          </a:xfrm>
          <a:prstGeom prst="rect">
            <a:avLst/>
          </a:prstGeom>
        </p:spPr>
      </p:pic>
      <p:sp>
        <p:nvSpPr>
          <p:cNvPr id="38" name="CaixaDeTexto 46">
            <a:extLst>
              <a:ext uri="{FF2B5EF4-FFF2-40B4-BE49-F238E27FC236}">
                <a16:creationId xmlns:a16="http://schemas.microsoft.com/office/drawing/2014/main" id="{DD06839D-76F6-4289-6FEC-0940E8BC66C2}"/>
              </a:ext>
            </a:extLst>
          </p:cNvPr>
          <p:cNvSpPr txBox="1"/>
          <p:nvPr/>
        </p:nvSpPr>
        <p:spPr>
          <a:xfrm>
            <a:off x="2588297" y="1888714"/>
            <a:ext cx="324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800" b="0" dirty="0">
                <a:solidFill>
                  <a:srgbClr val="000000"/>
                </a:solidFill>
              </a:rPr>
              <a:t>Hasta R$ 500.000 (94 mil dólares)</a:t>
            </a:r>
          </a:p>
        </p:txBody>
      </p:sp>
      <p:cxnSp>
        <p:nvCxnSpPr>
          <p:cNvPr id="39" name="Straight Connector 66">
            <a:extLst>
              <a:ext uri="{FF2B5EF4-FFF2-40B4-BE49-F238E27FC236}">
                <a16:creationId xmlns:a16="http://schemas.microsoft.com/office/drawing/2014/main" id="{22A2C14F-95AF-BAE5-7151-98AA99D9374D}"/>
              </a:ext>
            </a:extLst>
          </p:cNvPr>
          <p:cNvCxnSpPr>
            <a:cxnSpLocks/>
          </p:cNvCxnSpPr>
          <p:nvPr/>
        </p:nvCxnSpPr>
        <p:spPr>
          <a:xfrm>
            <a:off x="8445107" y="1615857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CaixaDeTexto 46">
            <a:extLst>
              <a:ext uri="{FF2B5EF4-FFF2-40B4-BE49-F238E27FC236}">
                <a16:creationId xmlns:a16="http://schemas.microsoft.com/office/drawing/2014/main" id="{98FB61A0-3CEB-4DFE-F14C-98228ACEF97E}"/>
              </a:ext>
            </a:extLst>
          </p:cNvPr>
          <p:cNvSpPr txBox="1"/>
          <p:nvPr/>
        </p:nvSpPr>
        <p:spPr>
          <a:xfrm>
            <a:off x="2588297" y="2917107"/>
            <a:ext cx="345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800" b="0" dirty="0">
                <a:solidFill>
                  <a:srgbClr val="000000"/>
                </a:solidFill>
              </a:rPr>
              <a:t>10 a 80% </a:t>
            </a:r>
            <a:r>
              <a:rPr lang="pt-BR" sz="1800" b="0" dirty="0" err="1">
                <a:solidFill>
                  <a:srgbClr val="000000"/>
                </a:solidFill>
              </a:rPr>
              <a:t>del</a:t>
            </a:r>
            <a:r>
              <a:rPr lang="pt-BR" sz="1800" b="0" dirty="0">
                <a:solidFill>
                  <a:srgbClr val="000000"/>
                </a:solidFill>
              </a:rPr>
              <a:t> capital</a:t>
            </a:r>
          </a:p>
        </p:txBody>
      </p:sp>
      <p:sp>
        <p:nvSpPr>
          <p:cNvPr id="41" name="CaixaDeTexto 46">
            <a:extLst>
              <a:ext uri="{FF2B5EF4-FFF2-40B4-BE49-F238E27FC236}">
                <a16:creationId xmlns:a16="http://schemas.microsoft.com/office/drawing/2014/main" id="{826AD437-593C-2F3C-7E42-46335EFF1492}"/>
              </a:ext>
            </a:extLst>
          </p:cNvPr>
          <p:cNvSpPr txBox="1"/>
          <p:nvPr/>
        </p:nvSpPr>
        <p:spPr>
          <a:xfrm>
            <a:off x="8683218" y="2723016"/>
            <a:ext cx="336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0000"/>
                </a:solidFill>
              </a:rPr>
              <a:t>Inversión, innovación, exportación y capital de trabajo</a:t>
            </a:r>
            <a:endParaRPr lang="pt-BR" sz="1800" b="0" dirty="0">
              <a:solidFill>
                <a:srgbClr val="000000"/>
              </a:solidFill>
            </a:endParaRPr>
          </a:p>
        </p:txBody>
      </p:sp>
      <p:sp>
        <p:nvSpPr>
          <p:cNvPr id="42" name="CaixaDeTexto 46">
            <a:extLst>
              <a:ext uri="{FF2B5EF4-FFF2-40B4-BE49-F238E27FC236}">
                <a16:creationId xmlns:a16="http://schemas.microsoft.com/office/drawing/2014/main" id="{D4D125F7-AA38-7706-58C1-B3C65EDF83EE}"/>
              </a:ext>
            </a:extLst>
          </p:cNvPr>
          <p:cNvSpPr txBox="1"/>
          <p:nvPr/>
        </p:nvSpPr>
        <p:spPr>
          <a:xfrm>
            <a:off x="2588296" y="5736851"/>
            <a:ext cx="3613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800" b="0" dirty="0">
                <a:solidFill>
                  <a:srgbClr val="000000"/>
                </a:solidFill>
              </a:rPr>
              <a:t>Mínimo “D” (Res. CMN 2,682/99) o </a:t>
            </a:r>
            <a:r>
              <a:rPr lang="pt-BR" sz="1800" b="0" dirty="0" err="1">
                <a:solidFill>
                  <a:srgbClr val="000000"/>
                </a:solidFill>
              </a:rPr>
              <a:t>pérdida</a:t>
            </a:r>
            <a:r>
              <a:rPr lang="pt-BR" sz="1800" b="0" dirty="0">
                <a:solidFill>
                  <a:srgbClr val="000000"/>
                </a:solidFill>
              </a:rPr>
              <a:t> máxima esperada </a:t>
            </a:r>
            <a:r>
              <a:rPr lang="pt-BR" sz="1800" b="0" dirty="0" err="1">
                <a:solidFill>
                  <a:srgbClr val="000000"/>
                </a:solidFill>
              </a:rPr>
              <a:t>del</a:t>
            </a:r>
            <a:r>
              <a:rPr lang="pt-BR" sz="1800" b="0" dirty="0">
                <a:solidFill>
                  <a:srgbClr val="000000"/>
                </a:solidFill>
              </a:rPr>
              <a:t> 10% (Res. CMN 4,966/21)</a:t>
            </a:r>
            <a:endParaRPr lang="pt-BR" sz="1800" b="0" dirty="0">
              <a:solidFill>
                <a:srgbClr val="FF0000"/>
              </a:solidFill>
            </a:endParaRPr>
          </a:p>
        </p:txBody>
      </p:sp>
      <p:sp>
        <p:nvSpPr>
          <p:cNvPr id="43" name="CaixaDeTexto 46">
            <a:extLst>
              <a:ext uri="{FF2B5EF4-FFF2-40B4-BE49-F238E27FC236}">
                <a16:creationId xmlns:a16="http://schemas.microsoft.com/office/drawing/2014/main" id="{229E9AB2-4852-3AED-C40C-7BE81C73EC07}"/>
              </a:ext>
            </a:extLst>
          </p:cNvPr>
          <p:cNvSpPr txBox="1"/>
          <p:nvPr/>
        </p:nvSpPr>
        <p:spPr>
          <a:xfrm>
            <a:off x="8623060" y="1614454"/>
            <a:ext cx="3245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0000"/>
                </a:solidFill>
              </a:rPr>
              <a:t>Entre 12 y 120 meses</a:t>
            </a:r>
          </a:p>
          <a:p>
            <a:r>
              <a:rPr lang="es-ES" sz="1800" b="0" dirty="0">
                <a:solidFill>
                  <a:srgbClr val="000000"/>
                </a:solidFill>
              </a:rPr>
              <a:t>Periodo mínimo de gracia de 3 meses</a:t>
            </a:r>
            <a:endParaRPr lang="pt-BR" sz="1800" b="0" dirty="0">
              <a:solidFill>
                <a:srgbClr val="000000"/>
              </a:solidFill>
            </a:endParaRPr>
          </a:p>
        </p:txBody>
      </p:sp>
      <p:sp>
        <p:nvSpPr>
          <p:cNvPr id="44" name="TextBox 69">
            <a:extLst>
              <a:ext uri="{FF2B5EF4-FFF2-40B4-BE49-F238E27FC236}">
                <a16:creationId xmlns:a16="http://schemas.microsoft.com/office/drawing/2014/main" id="{34E7B0C4-8099-AAEF-21F9-9478F374837E}"/>
              </a:ext>
            </a:extLst>
          </p:cNvPr>
          <p:cNvSpPr txBox="1"/>
          <p:nvPr/>
        </p:nvSpPr>
        <p:spPr>
          <a:xfrm>
            <a:off x="1101677" y="412479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Stop </a:t>
            </a:r>
            <a:r>
              <a:rPr lang="pt-BR" sz="1200" b="1" i="1" dirty="0" err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  <a:endParaRPr lang="pt-BR" sz="1200" b="1" i="1" dirty="0">
              <a:solidFill>
                <a:srgbClr val="0043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Box 69">
            <a:extLst>
              <a:ext uri="{FF2B5EF4-FFF2-40B4-BE49-F238E27FC236}">
                <a16:creationId xmlns:a16="http://schemas.microsoft.com/office/drawing/2014/main" id="{F02B4512-1158-CF78-9C31-A939F3435916}"/>
              </a:ext>
            </a:extLst>
          </p:cNvPr>
          <p:cNvSpPr txBox="1"/>
          <p:nvPr/>
        </p:nvSpPr>
        <p:spPr>
          <a:xfrm>
            <a:off x="6934356" y="4093255"/>
            <a:ext cx="153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Fuente de recurso</a:t>
            </a:r>
          </a:p>
        </p:txBody>
      </p:sp>
      <p:sp>
        <p:nvSpPr>
          <p:cNvPr id="46" name="TextBox 69">
            <a:extLst>
              <a:ext uri="{FF2B5EF4-FFF2-40B4-BE49-F238E27FC236}">
                <a16:creationId xmlns:a16="http://schemas.microsoft.com/office/drawing/2014/main" id="{500AC91D-8DE3-B084-BF6F-03F3DEDCCEB8}"/>
              </a:ext>
            </a:extLst>
          </p:cNvPr>
          <p:cNvSpPr txBox="1"/>
          <p:nvPr/>
        </p:nvSpPr>
        <p:spPr>
          <a:xfrm>
            <a:off x="7045876" y="6271996"/>
            <a:ext cx="147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Originadores</a:t>
            </a:r>
          </a:p>
        </p:txBody>
      </p:sp>
      <p:sp>
        <p:nvSpPr>
          <p:cNvPr id="47" name="TextBox 69">
            <a:extLst>
              <a:ext uri="{FF2B5EF4-FFF2-40B4-BE49-F238E27FC236}">
                <a16:creationId xmlns:a16="http://schemas.microsoft.com/office/drawing/2014/main" id="{14999A28-817B-AB9C-EE17-4F68375A5ECA}"/>
              </a:ext>
            </a:extLst>
          </p:cNvPr>
          <p:cNvSpPr txBox="1"/>
          <p:nvPr/>
        </p:nvSpPr>
        <p:spPr>
          <a:xfrm>
            <a:off x="7037503" y="5225503"/>
            <a:ext cx="1302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Garantía</a:t>
            </a:r>
            <a:r>
              <a:rPr lang="pt-BR" sz="1200" b="1" dirty="0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 real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4EE9109-F1D5-E343-A301-00DF17CFEC65}"/>
              </a:ext>
            </a:extLst>
          </p:cNvPr>
          <p:cNvSpPr txBox="1"/>
          <p:nvPr/>
        </p:nvSpPr>
        <p:spPr>
          <a:xfrm>
            <a:off x="8623060" y="3841978"/>
            <a:ext cx="324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s-ES" sz="1800" b="0" dirty="0">
                <a:solidFill>
                  <a:srgbClr val="000000"/>
                </a:solidFill>
              </a:rPr>
              <a:t>Transferencia del BNDES u otras fuentes</a:t>
            </a:r>
            <a:endParaRPr lang="pt-BR" sz="1800" b="0" dirty="0">
              <a:solidFill>
                <a:srgbClr val="000000"/>
              </a:solidFill>
            </a:endParaRPr>
          </a:p>
        </p:txBody>
      </p:sp>
      <p:sp>
        <p:nvSpPr>
          <p:cNvPr id="49" name="CaixaDeTexto 46">
            <a:extLst>
              <a:ext uri="{FF2B5EF4-FFF2-40B4-BE49-F238E27FC236}">
                <a16:creationId xmlns:a16="http://schemas.microsoft.com/office/drawing/2014/main" id="{E5C503E8-AD73-EAB1-7108-37286626D681}"/>
              </a:ext>
            </a:extLst>
          </p:cNvPr>
          <p:cNvSpPr txBox="1"/>
          <p:nvPr/>
        </p:nvSpPr>
        <p:spPr>
          <a:xfrm>
            <a:off x="8623060" y="6003989"/>
            <a:ext cx="401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800" b="0" dirty="0">
                <a:solidFill>
                  <a:srgbClr val="000000"/>
                </a:solidFill>
              </a:rPr>
              <a:t>Agentes </a:t>
            </a:r>
            <a:r>
              <a:rPr lang="pt-BR" sz="1800" b="0" dirty="0" err="1">
                <a:solidFill>
                  <a:srgbClr val="000000"/>
                </a:solidFill>
              </a:rPr>
              <a:t>Financieros</a:t>
            </a:r>
            <a:r>
              <a:rPr lang="pt-BR" sz="1800" b="0" dirty="0">
                <a:solidFill>
                  <a:srgbClr val="000000"/>
                </a:solidFill>
              </a:rPr>
              <a:t> y Fintechs</a:t>
            </a:r>
          </a:p>
        </p:txBody>
      </p:sp>
      <p:pic>
        <p:nvPicPr>
          <p:cNvPr id="50" name="Imagem 8">
            <a:extLst>
              <a:ext uri="{FF2B5EF4-FFF2-40B4-BE49-F238E27FC236}">
                <a16:creationId xmlns:a16="http://schemas.microsoft.com/office/drawing/2014/main" id="{14D2A9CD-AB1F-FE60-D57E-2B513E490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87" y="5937691"/>
            <a:ext cx="361280" cy="326786"/>
          </a:xfrm>
          <a:prstGeom prst="rect">
            <a:avLst/>
          </a:prstGeom>
        </p:spPr>
      </p:pic>
      <p:pic>
        <p:nvPicPr>
          <p:cNvPr id="51" name="Imagem 38">
            <a:extLst>
              <a:ext uri="{FF2B5EF4-FFF2-40B4-BE49-F238E27FC236}">
                <a16:creationId xmlns:a16="http://schemas.microsoft.com/office/drawing/2014/main" id="{27ACE614-CA9C-9165-8A1A-508B9BE490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73" y="4796945"/>
            <a:ext cx="317708" cy="283214"/>
          </a:xfrm>
          <a:prstGeom prst="rect">
            <a:avLst/>
          </a:prstGeom>
        </p:spPr>
      </p:pic>
      <p:sp>
        <p:nvSpPr>
          <p:cNvPr id="52" name="CaixaDeTexto 46">
            <a:extLst>
              <a:ext uri="{FF2B5EF4-FFF2-40B4-BE49-F238E27FC236}">
                <a16:creationId xmlns:a16="http://schemas.microsoft.com/office/drawing/2014/main" id="{564D659E-EAC9-1BB3-7E6D-2961709AB3CD}"/>
              </a:ext>
            </a:extLst>
          </p:cNvPr>
          <p:cNvSpPr txBox="1"/>
          <p:nvPr/>
        </p:nvSpPr>
        <p:spPr>
          <a:xfrm>
            <a:off x="2597013" y="3678473"/>
            <a:ext cx="4157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800" b="0" dirty="0" err="1">
                <a:solidFill>
                  <a:srgbClr val="000000"/>
                </a:solidFill>
              </a:rPr>
              <a:t>Microempresarios</a:t>
            </a:r>
            <a:r>
              <a:rPr lang="pt-BR" sz="1800" b="0" dirty="0">
                <a:solidFill>
                  <a:srgbClr val="000000"/>
                </a:solidFill>
              </a:rPr>
              <a:t> </a:t>
            </a:r>
            <a:r>
              <a:rPr lang="pt-BR" sz="1800" b="0" dirty="0" err="1">
                <a:solidFill>
                  <a:srgbClr val="000000"/>
                </a:solidFill>
              </a:rPr>
              <a:t>Individuales</a:t>
            </a:r>
            <a:r>
              <a:rPr lang="pt-BR" sz="1800" b="0" dirty="0">
                <a:solidFill>
                  <a:srgbClr val="000000"/>
                </a:solidFill>
              </a:rPr>
              <a:t>  – 10%</a:t>
            </a:r>
          </a:p>
          <a:p>
            <a:r>
              <a:rPr lang="pt-BR" sz="1800" b="0" dirty="0">
                <a:solidFill>
                  <a:srgbClr val="000000"/>
                </a:solidFill>
              </a:rPr>
              <a:t>Micro – 8%</a:t>
            </a:r>
          </a:p>
          <a:p>
            <a:r>
              <a:rPr lang="pt-BR" sz="1800" b="0" dirty="0" err="1">
                <a:solidFill>
                  <a:srgbClr val="000000"/>
                </a:solidFill>
              </a:rPr>
              <a:t>Pequeñas</a:t>
            </a:r>
            <a:r>
              <a:rPr lang="pt-BR" sz="1800" b="0" dirty="0">
                <a:solidFill>
                  <a:srgbClr val="000000"/>
                </a:solidFill>
              </a:rPr>
              <a:t> – 7%</a:t>
            </a:r>
          </a:p>
        </p:txBody>
      </p:sp>
      <p:cxnSp>
        <p:nvCxnSpPr>
          <p:cNvPr id="53" name="Straight Connector 66">
            <a:extLst>
              <a:ext uri="{FF2B5EF4-FFF2-40B4-BE49-F238E27FC236}">
                <a16:creationId xmlns:a16="http://schemas.microsoft.com/office/drawing/2014/main" id="{FA564BF6-66BE-6AB0-1C7E-FAEFD563F813}"/>
              </a:ext>
            </a:extLst>
          </p:cNvPr>
          <p:cNvCxnSpPr>
            <a:cxnSpLocks/>
          </p:cNvCxnSpPr>
          <p:nvPr/>
        </p:nvCxnSpPr>
        <p:spPr>
          <a:xfrm>
            <a:off x="2410343" y="1697991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66">
            <a:extLst>
              <a:ext uri="{FF2B5EF4-FFF2-40B4-BE49-F238E27FC236}">
                <a16:creationId xmlns:a16="http://schemas.microsoft.com/office/drawing/2014/main" id="{34EDE770-981B-0BCF-4261-3CABA0D76922}"/>
              </a:ext>
            </a:extLst>
          </p:cNvPr>
          <p:cNvCxnSpPr>
            <a:cxnSpLocks/>
          </p:cNvCxnSpPr>
          <p:nvPr/>
        </p:nvCxnSpPr>
        <p:spPr>
          <a:xfrm>
            <a:off x="8445107" y="2655404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66">
            <a:extLst>
              <a:ext uri="{FF2B5EF4-FFF2-40B4-BE49-F238E27FC236}">
                <a16:creationId xmlns:a16="http://schemas.microsoft.com/office/drawing/2014/main" id="{6369C7D4-DB4D-85F6-B7A5-6735688F73AE}"/>
              </a:ext>
            </a:extLst>
          </p:cNvPr>
          <p:cNvCxnSpPr>
            <a:cxnSpLocks/>
          </p:cNvCxnSpPr>
          <p:nvPr/>
        </p:nvCxnSpPr>
        <p:spPr>
          <a:xfrm>
            <a:off x="2410343" y="2734094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66">
            <a:extLst>
              <a:ext uri="{FF2B5EF4-FFF2-40B4-BE49-F238E27FC236}">
                <a16:creationId xmlns:a16="http://schemas.microsoft.com/office/drawing/2014/main" id="{591601D6-8DA8-6C0A-CAE4-9268B9876656}"/>
              </a:ext>
            </a:extLst>
          </p:cNvPr>
          <p:cNvCxnSpPr>
            <a:cxnSpLocks/>
          </p:cNvCxnSpPr>
          <p:nvPr/>
        </p:nvCxnSpPr>
        <p:spPr>
          <a:xfrm>
            <a:off x="2406620" y="5784203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66">
            <a:extLst>
              <a:ext uri="{FF2B5EF4-FFF2-40B4-BE49-F238E27FC236}">
                <a16:creationId xmlns:a16="http://schemas.microsoft.com/office/drawing/2014/main" id="{5451E631-6201-FFF2-0F78-0D526DE6A28E}"/>
              </a:ext>
            </a:extLst>
          </p:cNvPr>
          <p:cNvCxnSpPr>
            <a:cxnSpLocks/>
          </p:cNvCxnSpPr>
          <p:nvPr/>
        </p:nvCxnSpPr>
        <p:spPr>
          <a:xfrm>
            <a:off x="8443024" y="3714291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66">
            <a:extLst>
              <a:ext uri="{FF2B5EF4-FFF2-40B4-BE49-F238E27FC236}">
                <a16:creationId xmlns:a16="http://schemas.microsoft.com/office/drawing/2014/main" id="{64680635-BB06-1E2E-8F85-6C71315F0505}"/>
              </a:ext>
            </a:extLst>
          </p:cNvPr>
          <p:cNvCxnSpPr>
            <a:cxnSpLocks/>
          </p:cNvCxnSpPr>
          <p:nvPr/>
        </p:nvCxnSpPr>
        <p:spPr>
          <a:xfrm>
            <a:off x="2410303" y="3716770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66">
            <a:extLst>
              <a:ext uri="{FF2B5EF4-FFF2-40B4-BE49-F238E27FC236}">
                <a16:creationId xmlns:a16="http://schemas.microsoft.com/office/drawing/2014/main" id="{C286BB65-DD68-0FD0-9E31-3F7D1E17980C}"/>
              </a:ext>
            </a:extLst>
          </p:cNvPr>
          <p:cNvCxnSpPr>
            <a:cxnSpLocks/>
          </p:cNvCxnSpPr>
          <p:nvPr/>
        </p:nvCxnSpPr>
        <p:spPr>
          <a:xfrm>
            <a:off x="8441864" y="5828655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0" name="Imagem 59">
            <a:extLst>
              <a:ext uri="{FF2B5EF4-FFF2-40B4-BE49-F238E27FC236}">
                <a16:creationId xmlns:a16="http://schemas.microsoft.com/office/drawing/2014/main" id="{1C18DDBF-0D41-2144-107A-FA73EE921A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18" y="2654247"/>
            <a:ext cx="404675" cy="404675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5CE279A2-3EAC-9F2D-F6C9-450B5F1318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41" y="2713699"/>
            <a:ext cx="416878" cy="335441"/>
          </a:xfrm>
          <a:prstGeom prst="rect">
            <a:avLst/>
          </a:prstGeom>
        </p:spPr>
      </p:pic>
      <p:sp>
        <p:nvSpPr>
          <p:cNvPr id="62" name="CaixaDeTexto 46">
            <a:extLst>
              <a:ext uri="{FF2B5EF4-FFF2-40B4-BE49-F238E27FC236}">
                <a16:creationId xmlns:a16="http://schemas.microsoft.com/office/drawing/2014/main" id="{1B376E43-A6D1-9588-013A-38D624899F68}"/>
              </a:ext>
            </a:extLst>
          </p:cNvPr>
          <p:cNvSpPr txBox="1"/>
          <p:nvPr/>
        </p:nvSpPr>
        <p:spPr>
          <a:xfrm>
            <a:off x="8623060" y="4965798"/>
            <a:ext cx="324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800" b="0" dirty="0">
                <a:solidFill>
                  <a:srgbClr val="000000"/>
                </a:solidFill>
              </a:rPr>
              <a:t>Despedido</a:t>
            </a:r>
          </a:p>
        </p:txBody>
      </p:sp>
      <p:cxnSp>
        <p:nvCxnSpPr>
          <p:cNvPr id="63" name="Straight Connector 66">
            <a:extLst>
              <a:ext uri="{FF2B5EF4-FFF2-40B4-BE49-F238E27FC236}">
                <a16:creationId xmlns:a16="http://schemas.microsoft.com/office/drawing/2014/main" id="{79DBA911-9D79-2D70-39DB-CD3E10FF9FF5}"/>
              </a:ext>
            </a:extLst>
          </p:cNvPr>
          <p:cNvCxnSpPr>
            <a:cxnSpLocks/>
          </p:cNvCxnSpPr>
          <p:nvPr/>
        </p:nvCxnSpPr>
        <p:spPr>
          <a:xfrm>
            <a:off x="8443023" y="4775075"/>
            <a:ext cx="0" cy="720000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4" name="Imagem 63">
            <a:extLst>
              <a:ext uri="{FF2B5EF4-FFF2-40B4-BE49-F238E27FC236}">
                <a16:creationId xmlns:a16="http://schemas.microsoft.com/office/drawing/2014/main" id="{34743901-87F5-12EF-4F8D-1A4D49785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35" y="4853773"/>
            <a:ext cx="537939" cy="359464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AAFDB445-3D90-EEA3-869C-9CDB7907DB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35" y="3738501"/>
            <a:ext cx="499639" cy="316800"/>
          </a:xfrm>
          <a:prstGeom prst="rect">
            <a:avLst/>
          </a:prstGeom>
          <a:noFill/>
        </p:spPr>
      </p:pic>
      <p:sp>
        <p:nvSpPr>
          <p:cNvPr id="66" name="TextBox 69">
            <a:extLst>
              <a:ext uri="{FF2B5EF4-FFF2-40B4-BE49-F238E27FC236}">
                <a16:creationId xmlns:a16="http://schemas.microsoft.com/office/drawing/2014/main" id="{A9A6D182-2688-FFDC-B35A-557B93E8210B}"/>
              </a:ext>
            </a:extLst>
          </p:cNvPr>
          <p:cNvSpPr txBox="1"/>
          <p:nvPr/>
        </p:nvSpPr>
        <p:spPr>
          <a:xfrm>
            <a:off x="1111475" y="5163999"/>
            <a:ext cx="1207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rPr>
              <a:t>Aprovechar</a:t>
            </a:r>
            <a:endParaRPr lang="pt-BR" sz="1200" b="1" dirty="0">
              <a:solidFill>
                <a:srgbClr val="0043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612C7BC-E601-9B78-CAA8-6E4C4AF8312E}"/>
              </a:ext>
            </a:extLst>
          </p:cNvPr>
          <p:cNvCxnSpPr>
            <a:cxnSpLocks/>
          </p:cNvCxnSpPr>
          <p:nvPr/>
        </p:nvCxnSpPr>
        <p:spPr>
          <a:xfrm>
            <a:off x="2423755" y="4699775"/>
            <a:ext cx="0" cy="830997"/>
          </a:xfrm>
          <a:prstGeom prst="line">
            <a:avLst/>
          </a:prstGeom>
          <a:noFill/>
          <a:ln w="25400" cap="flat">
            <a:solidFill>
              <a:srgbClr val="7CB94F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CaixaDeTexto 46">
            <a:extLst>
              <a:ext uri="{FF2B5EF4-FFF2-40B4-BE49-F238E27FC236}">
                <a16:creationId xmlns:a16="http://schemas.microsoft.com/office/drawing/2014/main" id="{4D4069C7-BCBA-C10D-E612-048DFF588D93}"/>
              </a:ext>
            </a:extLst>
          </p:cNvPr>
          <p:cNvSpPr txBox="1"/>
          <p:nvPr/>
        </p:nvSpPr>
        <p:spPr>
          <a:xfrm>
            <a:off x="2588296" y="4688799"/>
            <a:ext cx="353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rgbClr val="004389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1800" b="0" dirty="0">
                <a:solidFill>
                  <a:srgbClr val="000000"/>
                </a:solidFill>
              </a:rPr>
              <a:t>12 </a:t>
            </a:r>
            <a:r>
              <a:rPr lang="pt-BR" sz="1800" b="0" dirty="0" err="1">
                <a:solidFill>
                  <a:srgbClr val="000000"/>
                </a:solidFill>
              </a:rPr>
              <a:t>veces</a:t>
            </a:r>
            <a:endParaRPr lang="pt-BR" sz="1800" b="0" dirty="0">
              <a:solidFill>
                <a:srgbClr val="000000"/>
              </a:solidFill>
            </a:endParaRPr>
          </a:p>
          <a:p>
            <a:r>
              <a:rPr lang="pt-BR" sz="1800" b="0" dirty="0">
                <a:solidFill>
                  <a:srgbClr val="000000"/>
                </a:solidFill>
              </a:rPr>
              <a:t>1.800 </a:t>
            </a:r>
            <a:r>
              <a:rPr lang="pt-BR" sz="1800" b="0" dirty="0" err="1">
                <a:solidFill>
                  <a:srgbClr val="000000"/>
                </a:solidFill>
              </a:rPr>
              <a:t>millones</a:t>
            </a:r>
            <a:r>
              <a:rPr lang="pt-BR" sz="1800" b="0" dirty="0">
                <a:solidFill>
                  <a:srgbClr val="000000"/>
                </a:solidFill>
              </a:rPr>
              <a:t> de dólares</a:t>
            </a:r>
          </a:p>
        </p:txBody>
      </p:sp>
      <p:grpSp>
        <p:nvGrpSpPr>
          <p:cNvPr id="69" name="Gráfico 412">
            <a:extLst>
              <a:ext uri="{FF2B5EF4-FFF2-40B4-BE49-F238E27FC236}">
                <a16:creationId xmlns:a16="http://schemas.microsoft.com/office/drawing/2014/main" id="{B7073B48-8060-3CB4-423D-EE9092764B6F}"/>
              </a:ext>
            </a:extLst>
          </p:cNvPr>
          <p:cNvGrpSpPr/>
          <p:nvPr/>
        </p:nvGrpSpPr>
        <p:grpSpPr>
          <a:xfrm>
            <a:off x="1547358" y="3738501"/>
            <a:ext cx="435889" cy="374818"/>
            <a:chOff x="848698" y="2796467"/>
            <a:chExt cx="475945" cy="422520"/>
          </a:xfrm>
          <a:solidFill>
            <a:srgbClr val="004388"/>
          </a:solidFill>
        </p:grpSpPr>
        <p:grpSp>
          <p:nvGrpSpPr>
            <p:cNvPr id="70" name="Gráfico 412">
              <a:extLst>
                <a:ext uri="{FF2B5EF4-FFF2-40B4-BE49-F238E27FC236}">
                  <a16:creationId xmlns:a16="http://schemas.microsoft.com/office/drawing/2014/main" id="{A81446F8-959D-B1D5-3E7A-DA76EB8E17B9}"/>
                </a:ext>
              </a:extLst>
            </p:cNvPr>
            <p:cNvGrpSpPr/>
            <p:nvPr/>
          </p:nvGrpSpPr>
          <p:grpSpPr>
            <a:xfrm>
              <a:off x="848698" y="2796467"/>
              <a:ext cx="475945" cy="422520"/>
              <a:chOff x="848698" y="2796467"/>
              <a:chExt cx="475945" cy="422520"/>
            </a:xfrm>
            <a:solidFill>
              <a:srgbClr val="004388"/>
            </a:solidFill>
          </p:grpSpPr>
          <p:sp>
            <p:nvSpPr>
              <p:cNvPr id="72" name="Forma Livre: Forma 417">
                <a:extLst>
                  <a:ext uri="{FF2B5EF4-FFF2-40B4-BE49-F238E27FC236}">
                    <a16:creationId xmlns:a16="http://schemas.microsoft.com/office/drawing/2014/main" id="{2AC1712A-4FA4-DEE4-E507-3C30B2F8853D}"/>
                  </a:ext>
                </a:extLst>
              </p:cNvPr>
              <p:cNvSpPr/>
              <p:nvPr/>
            </p:nvSpPr>
            <p:spPr>
              <a:xfrm>
                <a:off x="848698" y="2796467"/>
                <a:ext cx="475945" cy="422520"/>
              </a:xfrm>
              <a:custGeom>
                <a:avLst/>
                <a:gdLst>
                  <a:gd name="connsiteX0" fmla="*/ 427273 w 475945"/>
                  <a:gd name="connsiteY0" fmla="*/ 372258 h 422520"/>
                  <a:gd name="connsiteX1" fmla="*/ 423189 w 475945"/>
                  <a:gd name="connsiteY1" fmla="*/ 374614 h 422520"/>
                  <a:gd name="connsiteX2" fmla="*/ 52816 w 475945"/>
                  <a:gd name="connsiteY2" fmla="*/ 374614 h 422520"/>
                  <a:gd name="connsiteX3" fmla="*/ 48732 w 475945"/>
                  <a:gd name="connsiteY3" fmla="*/ 372258 h 422520"/>
                  <a:gd name="connsiteX4" fmla="*/ 48732 w 475945"/>
                  <a:gd name="connsiteY4" fmla="*/ 367703 h 422520"/>
                  <a:gd name="connsiteX5" fmla="*/ 233918 w 475945"/>
                  <a:gd name="connsiteY5" fmla="*/ 50263 h 422520"/>
                  <a:gd name="connsiteX6" fmla="*/ 238002 w 475945"/>
                  <a:gd name="connsiteY6" fmla="*/ 47907 h 422520"/>
                  <a:gd name="connsiteX7" fmla="*/ 242086 w 475945"/>
                  <a:gd name="connsiteY7" fmla="*/ 50263 h 422520"/>
                  <a:gd name="connsiteX8" fmla="*/ 427273 w 475945"/>
                  <a:gd name="connsiteY8" fmla="*/ 367546 h 422520"/>
                  <a:gd name="connsiteX9" fmla="*/ 427273 w 475945"/>
                  <a:gd name="connsiteY9" fmla="*/ 372258 h 422520"/>
                  <a:gd name="connsiteX10" fmla="*/ 468739 w 475945"/>
                  <a:gd name="connsiteY10" fmla="*/ 343357 h 422520"/>
                  <a:gd name="connsiteX11" fmla="*/ 283553 w 475945"/>
                  <a:gd name="connsiteY11" fmla="*/ 26074 h 422520"/>
                  <a:gd name="connsiteX12" fmla="*/ 238002 w 475945"/>
                  <a:gd name="connsiteY12" fmla="*/ 0 h 422520"/>
                  <a:gd name="connsiteX13" fmla="*/ 192452 w 475945"/>
                  <a:gd name="connsiteY13" fmla="*/ 26074 h 422520"/>
                  <a:gd name="connsiteX14" fmla="*/ 7265 w 475945"/>
                  <a:gd name="connsiteY14" fmla="*/ 343357 h 422520"/>
                  <a:gd name="connsiteX15" fmla="*/ 7108 w 475945"/>
                  <a:gd name="connsiteY15" fmla="*/ 396133 h 422520"/>
                  <a:gd name="connsiteX16" fmla="*/ 52816 w 475945"/>
                  <a:gd name="connsiteY16" fmla="*/ 422521 h 422520"/>
                  <a:gd name="connsiteX17" fmla="*/ 423189 w 475945"/>
                  <a:gd name="connsiteY17" fmla="*/ 422521 h 422520"/>
                  <a:gd name="connsiteX18" fmla="*/ 468897 w 475945"/>
                  <a:gd name="connsiteY18" fmla="*/ 396133 h 422520"/>
                  <a:gd name="connsiteX19" fmla="*/ 468739 w 475945"/>
                  <a:gd name="connsiteY19" fmla="*/ 343357 h 42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5945" h="422520">
                    <a:moveTo>
                      <a:pt x="427273" y="372258"/>
                    </a:moveTo>
                    <a:cubicBezTo>
                      <a:pt x="426644" y="373358"/>
                      <a:pt x="425545" y="374614"/>
                      <a:pt x="423189" y="374614"/>
                    </a:cubicBezTo>
                    <a:lnTo>
                      <a:pt x="52816" y="374614"/>
                    </a:lnTo>
                    <a:cubicBezTo>
                      <a:pt x="50617" y="374614"/>
                      <a:pt x="49360" y="373358"/>
                      <a:pt x="48732" y="372258"/>
                    </a:cubicBezTo>
                    <a:cubicBezTo>
                      <a:pt x="48103" y="371158"/>
                      <a:pt x="47632" y="369588"/>
                      <a:pt x="48732" y="367703"/>
                    </a:cubicBezTo>
                    <a:lnTo>
                      <a:pt x="233918" y="50263"/>
                    </a:lnTo>
                    <a:cubicBezTo>
                      <a:pt x="235018" y="48378"/>
                      <a:pt x="236746" y="47907"/>
                      <a:pt x="238002" y="47907"/>
                    </a:cubicBezTo>
                    <a:cubicBezTo>
                      <a:pt x="239259" y="47907"/>
                      <a:pt x="240987" y="48378"/>
                      <a:pt x="242086" y="50263"/>
                    </a:cubicBezTo>
                    <a:lnTo>
                      <a:pt x="427273" y="367546"/>
                    </a:lnTo>
                    <a:cubicBezTo>
                      <a:pt x="428372" y="369431"/>
                      <a:pt x="427901" y="371158"/>
                      <a:pt x="427273" y="372258"/>
                    </a:cubicBezTo>
                    <a:moveTo>
                      <a:pt x="468739" y="343357"/>
                    </a:moveTo>
                    <a:lnTo>
                      <a:pt x="283553" y="26074"/>
                    </a:lnTo>
                    <a:cubicBezTo>
                      <a:pt x="273971" y="9738"/>
                      <a:pt x="257008" y="0"/>
                      <a:pt x="238002" y="0"/>
                    </a:cubicBezTo>
                    <a:cubicBezTo>
                      <a:pt x="218997" y="0"/>
                      <a:pt x="202033" y="9738"/>
                      <a:pt x="192452" y="26074"/>
                    </a:cubicBezTo>
                    <a:lnTo>
                      <a:pt x="7265" y="343357"/>
                    </a:lnTo>
                    <a:cubicBezTo>
                      <a:pt x="-2316" y="359849"/>
                      <a:pt x="-2473" y="379640"/>
                      <a:pt x="7108" y="396133"/>
                    </a:cubicBezTo>
                    <a:cubicBezTo>
                      <a:pt x="16532" y="412625"/>
                      <a:pt x="33653" y="422521"/>
                      <a:pt x="52816" y="422521"/>
                    </a:cubicBezTo>
                    <a:lnTo>
                      <a:pt x="423189" y="422521"/>
                    </a:lnTo>
                    <a:cubicBezTo>
                      <a:pt x="442352" y="422521"/>
                      <a:pt x="459315" y="412625"/>
                      <a:pt x="468897" y="396133"/>
                    </a:cubicBezTo>
                    <a:cubicBezTo>
                      <a:pt x="478321" y="379640"/>
                      <a:pt x="478321" y="359849"/>
                      <a:pt x="468739" y="343357"/>
                    </a:cubicBezTo>
                  </a:path>
                </a:pathLst>
              </a:custGeom>
              <a:solidFill>
                <a:srgbClr val="004388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418">
                <a:extLst>
                  <a:ext uri="{FF2B5EF4-FFF2-40B4-BE49-F238E27FC236}">
                    <a16:creationId xmlns:a16="http://schemas.microsoft.com/office/drawing/2014/main" id="{A1CE91F2-AEC9-37FF-AA80-33328ACD4583}"/>
                  </a:ext>
                </a:extLst>
              </p:cNvPr>
              <p:cNvSpPr/>
              <p:nvPr/>
            </p:nvSpPr>
            <p:spPr>
              <a:xfrm>
                <a:off x="1062511" y="2927621"/>
                <a:ext cx="42880" cy="159269"/>
              </a:xfrm>
              <a:custGeom>
                <a:avLst/>
                <a:gdLst>
                  <a:gd name="connsiteX0" fmla="*/ 33142 w 42880"/>
                  <a:gd name="connsiteY0" fmla="*/ 159270 h 159269"/>
                  <a:gd name="connsiteX1" fmla="*/ 9738 w 42880"/>
                  <a:gd name="connsiteY1" fmla="*/ 159270 h 159269"/>
                  <a:gd name="connsiteX2" fmla="*/ 0 w 42880"/>
                  <a:gd name="connsiteY2" fmla="*/ 0 h 159269"/>
                  <a:gd name="connsiteX3" fmla="*/ 42880 w 42880"/>
                  <a:gd name="connsiteY3" fmla="*/ 0 h 15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80" h="159269">
                    <a:moveTo>
                      <a:pt x="33142" y="159270"/>
                    </a:moveTo>
                    <a:lnTo>
                      <a:pt x="9738" y="159270"/>
                    </a:lnTo>
                    <a:lnTo>
                      <a:pt x="0" y="0"/>
                    </a:lnTo>
                    <a:lnTo>
                      <a:pt x="42880" y="0"/>
                    </a:lnTo>
                    <a:close/>
                  </a:path>
                </a:pathLst>
              </a:custGeom>
              <a:solidFill>
                <a:srgbClr val="004388"/>
              </a:solidFill>
              <a:ln w="154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71" name="Forma Livre: Forma 419">
              <a:extLst>
                <a:ext uri="{FF2B5EF4-FFF2-40B4-BE49-F238E27FC236}">
                  <a16:creationId xmlns:a16="http://schemas.microsoft.com/office/drawing/2014/main" id="{3571A59E-45EE-D2A5-AD6C-411E8C55209B}"/>
                </a:ext>
              </a:extLst>
            </p:cNvPr>
            <p:cNvSpPr/>
            <p:nvPr/>
          </p:nvSpPr>
          <p:spPr>
            <a:xfrm>
              <a:off x="1067223" y="3104483"/>
              <a:ext cx="38953" cy="38953"/>
            </a:xfrm>
            <a:custGeom>
              <a:avLst/>
              <a:gdLst>
                <a:gd name="connsiteX0" fmla="*/ 38954 w 38953"/>
                <a:gd name="connsiteY0" fmla="*/ 19477 h 38953"/>
                <a:gd name="connsiteX1" fmla="*/ 19477 w 38953"/>
                <a:gd name="connsiteY1" fmla="*/ 38954 h 38953"/>
                <a:gd name="connsiteX2" fmla="*/ 0 w 38953"/>
                <a:gd name="connsiteY2" fmla="*/ 19477 h 38953"/>
                <a:gd name="connsiteX3" fmla="*/ 19477 w 38953"/>
                <a:gd name="connsiteY3" fmla="*/ 0 h 38953"/>
                <a:gd name="connsiteX4" fmla="*/ 38954 w 38953"/>
                <a:gd name="connsiteY4" fmla="*/ 19477 h 3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53" h="38953">
                  <a:moveTo>
                    <a:pt x="38954" y="19477"/>
                  </a:moveTo>
                  <a:cubicBezTo>
                    <a:pt x="38954" y="30315"/>
                    <a:pt x="30158" y="38954"/>
                    <a:pt x="19477" y="38954"/>
                  </a:cubicBezTo>
                  <a:cubicBezTo>
                    <a:pt x="8639" y="38954"/>
                    <a:pt x="0" y="30158"/>
                    <a:pt x="0" y="19477"/>
                  </a:cubicBezTo>
                  <a:cubicBezTo>
                    <a:pt x="0" y="8639"/>
                    <a:pt x="8796" y="0"/>
                    <a:pt x="19477" y="0"/>
                  </a:cubicBezTo>
                  <a:cubicBezTo>
                    <a:pt x="30315" y="0"/>
                    <a:pt x="38954" y="8639"/>
                    <a:pt x="38954" y="19477"/>
                  </a:cubicBezTo>
                </a:path>
              </a:pathLst>
            </a:custGeom>
            <a:solidFill>
              <a:srgbClr val="004388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88198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c218cf9-7188-4e4f-9787-a8019ac003f1}" enabled="1" method="Privileged" siteId="{7e2324c6-6925-427e-b56d-4e6eda16752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583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Montserrat ExtraBold</vt:lpstr>
      <vt:lpstr>Montserrat SemiBold</vt:lpstr>
      <vt:lpstr>The Mix-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Rodrigo Melo E Silva de Oliveira E Cruz</cp:lastModifiedBy>
  <cp:revision>15</cp:revision>
  <dcterms:created xsi:type="dcterms:W3CDTF">2025-09-09T18:47:21Z</dcterms:created>
  <dcterms:modified xsi:type="dcterms:W3CDTF">2025-09-24T14:12:59Z</dcterms:modified>
</cp:coreProperties>
</file>