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2" r:id="rId3"/>
    <p:sldId id="267" r:id="rId4"/>
    <p:sldId id="268" r:id="rId5"/>
    <p:sldId id="269" r:id="rId6"/>
    <p:sldId id="270" r:id="rId7"/>
    <p:sldId id="271" r:id="rId8"/>
    <p:sldId id="272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B4E"/>
    <a:srgbClr val="0D1B2A"/>
    <a:srgbClr val="00A6E2"/>
    <a:srgbClr val="004D7C"/>
    <a:srgbClr val="F47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54" d="100"/>
          <a:sy n="54" d="100"/>
        </p:scale>
        <p:origin x="7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37164" y="1225684"/>
            <a:ext cx="7488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Las Garantías y los Mercados de Capitales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937164" y="3693325"/>
            <a:ext cx="543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Sonia F. Salvatierra</a:t>
            </a:r>
            <a:b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</a:b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Comisión Nacional de Valores</a:t>
            </a:r>
          </a:p>
        </p:txBody>
      </p:sp>
    </p:spTree>
    <p:extLst>
      <p:ext uri="{BB962C8B-B14F-4D97-AF65-F5344CB8AC3E}">
        <p14:creationId xmlns:p14="http://schemas.microsoft.com/office/powerpoint/2010/main" val="336670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CD030-CC62-04CB-C35E-34B846F17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9201F8-753A-33E1-2E43-F1835DB9F7A1}"/>
              </a:ext>
            </a:extLst>
          </p:cNvPr>
          <p:cNvSpPr txBox="1"/>
          <p:nvPr/>
        </p:nvSpPr>
        <p:spPr>
          <a:xfrm>
            <a:off x="2451370" y="1011677"/>
            <a:ext cx="410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Las Garantías y Los Mercados De Capitales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D11F34-DD14-469E-E66E-1C7C8593D772}"/>
              </a:ext>
            </a:extLst>
          </p:cNvPr>
          <p:cNvSpPr txBox="1"/>
          <p:nvPr/>
        </p:nvSpPr>
        <p:spPr>
          <a:xfrm>
            <a:off x="2451370" y="2052535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Montserrat SemiBold" panose="00000700000000000000" pitchFamily="2" charset="0"/>
                <a:cs typeface="Archivo SemiBold" pitchFamily="2" charset="0"/>
              </a:rPr>
              <a:t>Recorrido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A19206-0E44-02D2-A466-48AA6C9259E8}"/>
              </a:ext>
            </a:extLst>
          </p:cNvPr>
          <p:cNvSpPr txBox="1"/>
          <p:nvPr/>
        </p:nvSpPr>
        <p:spPr>
          <a:xfrm>
            <a:off x="2531015" y="3015574"/>
            <a:ext cx="5933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01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02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03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04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05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06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797986-FDC6-AC84-A320-35C9C5788C37}"/>
              </a:ext>
            </a:extLst>
          </p:cNvPr>
          <p:cNvSpPr txBox="1"/>
          <p:nvPr/>
        </p:nvSpPr>
        <p:spPr>
          <a:xfrm>
            <a:off x="2937752" y="3015574"/>
            <a:ext cx="693582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Rol estratégico de las garantías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Innovación y evolución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Evolución reciente del mercado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Desafíos regulatorios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Sectores con potencial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Próximos pasos</a:t>
            </a:r>
          </a:p>
        </p:txBody>
      </p:sp>
    </p:spTree>
    <p:extLst>
      <p:ext uri="{BB962C8B-B14F-4D97-AF65-F5344CB8AC3E}">
        <p14:creationId xmlns:p14="http://schemas.microsoft.com/office/powerpoint/2010/main" val="61199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7CF7C-8939-3DB8-9CC3-B7DF71EA8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6A55CEB-E1BC-A85F-2C9D-338CFDC279C1}"/>
              </a:ext>
            </a:extLst>
          </p:cNvPr>
          <p:cNvSpPr txBox="1"/>
          <p:nvPr/>
        </p:nvSpPr>
        <p:spPr>
          <a:xfrm>
            <a:off x="2451370" y="1011677"/>
            <a:ext cx="410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Las Garantías y Los Mercados De Capitales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E05767-0CA9-C862-4BFD-21308D517843}"/>
              </a:ext>
            </a:extLst>
          </p:cNvPr>
          <p:cNvSpPr txBox="1"/>
          <p:nvPr/>
        </p:nvSpPr>
        <p:spPr>
          <a:xfrm>
            <a:off x="2451370" y="2052535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1B2A"/>
                </a:solidFill>
                <a:latin typeface="Montserrat SemiBold" panose="00000700000000000000" pitchFamily="2" charset="0"/>
                <a:cs typeface="Archivo SemiBold" pitchFamily="2" charset="0"/>
              </a:rPr>
              <a:t>Rol estratégico de las garantías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FDDE12-4B8B-CB3E-9673-ABF6123945B2}"/>
              </a:ext>
            </a:extLst>
          </p:cNvPr>
          <p:cNvSpPr txBox="1"/>
          <p:nvPr/>
        </p:nvSpPr>
        <p:spPr>
          <a:xfrm>
            <a:off x="2451370" y="2704289"/>
            <a:ext cx="6935821" cy="303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Garantías = puente entre capital y producción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Rol en mercados de capitales y financiamiento sostenible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Reducen riesgo y asimetrías de información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Ampliación de base de emisores e inversores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Conexión liquidez ↔ tejido productivo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Casos: ON pymes, fideicomisos, bonos ESG</a:t>
            </a:r>
          </a:p>
        </p:txBody>
      </p:sp>
    </p:spTree>
    <p:extLst>
      <p:ext uri="{BB962C8B-B14F-4D97-AF65-F5344CB8AC3E}">
        <p14:creationId xmlns:p14="http://schemas.microsoft.com/office/powerpoint/2010/main" val="137524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CC747-A4AC-D95C-1CA7-7787882B4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8AF68E-F875-960C-F2DE-6461D67B3D2E}"/>
              </a:ext>
            </a:extLst>
          </p:cNvPr>
          <p:cNvSpPr txBox="1"/>
          <p:nvPr/>
        </p:nvSpPr>
        <p:spPr>
          <a:xfrm>
            <a:off x="2451370" y="1011677"/>
            <a:ext cx="410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Las Garantías y Los Mercados De Capitales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080791-86E7-B2EE-3BB3-81D57AADF21A}"/>
              </a:ext>
            </a:extLst>
          </p:cNvPr>
          <p:cNvSpPr txBox="1"/>
          <p:nvPr/>
        </p:nvSpPr>
        <p:spPr>
          <a:xfrm>
            <a:off x="2451370" y="2052535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1B2A"/>
                </a:solidFill>
                <a:latin typeface="Montserrat SemiBold" panose="00000700000000000000" pitchFamily="2" charset="0"/>
                <a:cs typeface="Archivo SemiBold" pitchFamily="2" charset="0"/>
              </a:rPr>
              <a:t>Innovación y evolución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3A2F9D-D3FD-566B-9E6B-405E9CAAB7E8}"/>
              </a:ext>
            </a:extLst>
          </p:cNvPr>
          <p:cNvSpPr txBox="1"/>
          <p:nvPr/>
        </p:nvSpPr>
        <p:spPr>
          <a:xfrm>
            <a:off x="2451370" y="2704289"/>
            <a:ext cx="6935821" cy="198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De avales tradicionales a esquemas híbridos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Bonos verdes/sociales garantizados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Cobertura para proyectos de infraestructura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Digitalización y </a:t>
            </a:r>
            <a:r>
              <a:rPr lang="es-ES" sz="1600" dirty="0" err="1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tokenización</a:t>
            </a:r>
            <a:endParaRPr lang="es-ES" sz="1600" dirty="0">
              <a:solidFill>
                <a:srgbClr val="F47F30"/>
              </a:solidFill>
              <a:latin typeface="Montserrat SemiBold" panose="00000700000000000000" pitchFamily="2" charset="0"/>
              <a:cs typeface="Archiv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5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D3006-8160-A2B4-2E2C-9338EF26D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C199AB-FD2B-A55D-39F1-D947E1F17C07}"/>
              </a:ext>
            </a:extLst>
          </p:cNvPr>
          <p:cNvSpPr txBox="1"/>
          <p:nvPr/>
        </p:nvSpPr>
        <p:spPr>
          <a:xfrm>
            <a:off x="2451370" y="1011677"/>
            <a:ext cx="410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Las Garantías y Los Mercados De Capitales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E090F5-16C1-B772-2CE4-85390CDBEE8D}"/>
              </a:ext>
            </a:extLst>
          </p:cNvPr>
          <p:cNvSpPr txBox="1"/>
          <p:nvPr/>
        </p:nvSpPr>
        <p:spPr>
          <a:xfrm>
            <a:off x="2451370" y="2052535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1B2A"/>
                </a:solidFill>
                <a:latin typeface="Montserrat SemiBold" panose="00000700000000000000" pitchFamily="2" charset="0"/>
                <a:cs typeface="Archivo SemiBold" pitchFamily="2" charset="0"/>
              </a:rPr>
              <a:t>Evolución reciente del mercado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D8D8FB-B1FA-19E9-34EB-C06D6CB43CDA}"/>
              </a:ext>
            </a:extLst>
          </p:cNvPr>
          <p:cNvSpPr txBox="1"/>
          <p:nvPr/>
        </p:nvSpPr>
        <p:spPr>
          <a:xfrm>
            <a:off x="2451370" y="2704289"/>
            <a:ext cx="6935821" cy="146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Tendencias internacionales: garantías parciales, PPP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Contexto regional: volatilidad y mayor riesgo percibido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Reto: viabilidad de proyectos de largo plazo</a:t>
            </a:r>
          </a:p>
        </p:txBody>
      </p:sp>
    </p:spTree>
    <p:extLst>
      <p:ext uri="{BB962C8B-B14F-4D97-AF65-F5344CB8AC3E}">
        <p14:creationId xmlns:p14="http://schemas.microsoft.com/office/powerpoint/2010/main" val="140538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1D5B8-60C2-4A10-0F43-80C3E325B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3E28033-73C3-1C92-24C7-31D8F8FBC73B}"/>
              </a:ext>
            </a:extLst>
          </p:cNvPr>
          <p:cNvSpPr txBox="1"/>
          <p:nvPr/>
        </p:nvSpPr>
        <p:spPr>
          <a:xfrm>
            <a:off x="2451370" y="1011677"/>
            <a:ext cx="410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Las Garantías y Los Mercados De Capitales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5482D5-D9C0-AB5C-FBDE-0A48AAB18710}"/>
              </a:ext>
            </a:extLst>
          </p:cNvPr>
          <p:cNvSpPr txBox="1"/>
          <p:nvPr/>
        </p:nvSpPr>
        <p:spPr>
          <a:xfrm>
            <a:off x="2451370" y="2052535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1B2A"/>
                </a:solidFill>
                <a:latin typeface="Montserrat SemiBold" panose="00000700000000000000" pitchFamily="2" charset="0"/>
                <a:cs typeface="Archivo SemiBold" pitchFamily="2" charset="0"/>
              </a:rPr>
              <a:t>Desafíos regulatorios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962EA5-30A9-8A11-DBAA-61B7A784DD0B}"/>
              </a:ext>
            </a:extLst>
          </p:cNvPr>
          <p:cNvSpPr txBox="1"/>
          <p:nvPr/>
        </p:nvSpPr>
        <p:spPr>
          <a:xfrm>
            <a:off x="2451370" y="2704289"/>
            <a:ext cx="6935821" cy="251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Marco normativo claro, flexible y previsible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Balance: prudencia regulatoria ↔ innovación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Retos: verde, digitalización, </a:t>
            </a:r>
            <a:r>
              <a:rPr lang="es-ES" sz="1600" dirty="0" err="1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tokenización</a:t>
            </a:r>
            <a:endParaRPr lang="es-ES" sz="1600" dirty="0">
              <a:solidFill>
                <a:srgbClr val="F47F30"/>
              </a:solidFill>
              <a:latin typeface="Montserrat SemiBold" panose="00000700000000000000" pitchFamily="2" charset="0"/>
              <a:cs typeface="Archivo SemiBold" pitchFamily="2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Ejemplos internacionales (UE, BID, CAF)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Rol CNV: confianza, transparencia, supervisión proporcional</a:t>
            </a:r>
          </a:p>
        </p:txBody>
      </p:sp>
    </p:spTree>
    <p:extLst>
      <p:ext uri="{BB962C8B-B14F-4D97-AF65-F5344CB8AC3E}">
        <p14:creationId xmlns:p14="http://schemas.microsoft.com/office/powerpoint/2010/main" val="383893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2B7CA-B2A3-15F3-72A6-6383C7470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5E1D1F5-8C72-AB29-312B-9186CAC3393F}"/>
              </a:ext>
            </a:extLst>
          </p:cNvPr>
          <p:cNvSpPr txBox="1"/>
          <p:nvPr/>
        </p:nvSpPr>
        <p:spPr>
          <a:xfrm>
            <a:off x="2451370" y="1011677"/>
            <a:ext cx="410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Las Garantías y Los Mercados De Capitales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8A01AF-22D4-F67E-6D49-4E291CD638F9}"/>
              </a:ext>
            </a:extLst>
          </p:cNvPr>
          <p:cNvSpPr txBox="1"/>
          <p:nvPr/>
        </p:nvSpPr>
        <p:spPr>
          <a:xfrm>
            <a:off x="2451370" y="2052535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1B2A"/>
                </a:solidFill>
                <a:latin typeface="Montserrat SemiBold" panose="00000700000000000000" pitchFamily="2" charset="0"/>
                <a:cs typeface="Archivo SemiBold" pitchFamily="2" charset="0"/>
              </a:rPr>
              <a:t>Sectores con potencial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428256-CD5C-2855-BE98-C03306BF19FE}"/>
              </a:ext>
            </a:extLst>
          </p:cNvPr>
          <p:cNvSpPr txBox="1"/>
          <p:nvPr/>
        </p:nvSpPr>
        <p:spPr>
          <a:xfrm>
            <a:off x="2451370" y="2704289"/>
            <a:ext cx="6935821" cy="198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Pymes: ON simples, pagarés bursátiles, facturas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Infraestructura y energía: bonos de proyecto, estructurados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Transición verde: renovables, economía circular, bonos ESG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Innovación y tecnología: startups, emprendimientos digitales</a:t>
            </a:r>
          </a:p>
        </p:txBody>
      </p:sp>
    </p:spTree>
    <p:extLst>
      <p:ext uri="{BB962C8B-B14F-4D97-AF65-F5344CB8AC3E}">
        <p14:creationId xmlns:p14="http://schemas.microsoft.com/office/powerpoint/2010/main" val="36897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658D8-D67C-4ECC-4E1E-8F360C69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0C8749-78FA-B39E-36C8-E0FE6AF936B8}"/>
              </a:ext>
            </a:extLst>
          </p:cNvPr>
          <p:cNvSpPr txBox="1"/>
          <p:nvPr/>
        </p:nvSpPr>
        <p:spPr>
          <a:xfrm>
            <a:off x="2451370" y="1011677"/>
            <a:ext cx="410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Las Garantías y Los Mercados De Capitales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C58944-B250-7919-599E-95AD78EC44D2}"/>
              </a:ext>
            </a:extLst>
          </p:cNvPr>
          <p:cNvSpPr txBox="1"/>
          <p:nvPr/>
        </p:nvSpPr>
        <p:spPr>
          <a:xfrm>
            <a:off x="2451370" y="2052535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1B2A"/>
                </a:solidFill>
                <a:latin typeface="Montserrat SemiBold" panose="00000700000000000000" pitchFamily="2" charset="0"/>
                <a:cs typeface="Archivo SemiBold" pitchFamily="2" charset="0"/>
              </a:rPr>
              <a:t>Avances y próximos pasos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610699-A835-DE68-BFB7-4FA15E17734F}"/>
              </a:ext>
            </a:extLst>
          </p:cNvPr>
          <p:cNvSpPr txBox="1"/>
          <p:nvPr/>
        </p:nvSpPr>
        <p:spPr>
          <a:xfrm>
            <a:off x="2451370" y="2704289"/>
            <a:ext cx="6935821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Mayor madurez de mercados en la región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Más emisores accediendo gracias a garantías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Adopción de estándares internacionales (IOSCO, OCDE, BID)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600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Próximo paso: integración regional + esquemas mixtos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s-ES" sz="1400" dirty="0">
              <a:solidFill>
                <a:srgbClr val="F47F30"/>
              </a:solidFill>
              <a:latin typeface="Montserrat SemiBold" panose="00000700000000000000" pitchFamily="2" charset="0"/>
              <a:cs typeface="Archiv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1A71E-C8D7-FBF1-2CD2-9B149FA74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347B699-5065-A029-2E76-DC61A60D1AD0}"/>
              </a:ext>
            </a:extLst>
          </p:cNvPr>
          <p:cNvSpPr txBox="1"/>
          <p:nvPr/>
        </p:nvSpPr>
        <p:spPr>
          <a:xfrm>
            <a:off x="2451370" y="1011677"/>
            <a:ext cx="410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Las Garantías y Los Mercados De Capitales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8A6F6D-A0E2-6979-0C01-10CDFA935798}"/>
              </a:ext>
            </a:extLst>
          </p:cNvPr>
          <p:cNvSpPr txBox="1"/>
          <p:nvPr/>
        </p:nvSpPr>
        <p:spPr>
          <a:xfrm>
            <a:off x="2451370" y="2052535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1B2A"/>
                </a:solidFill>
                <a:latin typeface="Montserrat SemiBold" panose="00000700000000000000" pitchFamily="2" charset="0"/>
                <a:cs typeface="Archivo SemiBold" pitchFamily="2" charset="0"/>
              </a:rPr>
              <a:t>Mensaje Final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35545A-2C47-ECE0-F335-464A920723BE}"/>
              </a:ext>
            </a:extLst>
          </p:cNvPr>
          <p:cNvSpPr txBox="1"/>
          <p:nvPr/>
        </p:nvSpPr>
        <p:spPr>
          <a:xfrm>
            <a:off x="2451370" y="2704289"/>
            <a:ext cx="6935821" cy="294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rgbClr val="0D1B2A"/>
                </a:solidFill>
                <a:latin typeface="Montserrat Medium" panose="00000600000000000000" pitchFamily="2" charset="0"/>
                <a:cs typeface="Archivo SemiBold" pitchFamily="2" charset="0"/>
              </a:rPr>
              <a:t>Las garantías no solo </a:t>
            </a:r>
            <a:r>
              <a:rPr lang="es-ES" sz="1400" dirty="0">
                <a:solidFill>
                  <a:srgbClr val="F47F30"/>
                </a:solidFill>
                <a:latin typeface="Montserrat SemiBold" panose="00000700000000000000" pitchFamily="2" charset="0"/>
              </a:rPr>
              <a:t>reducen riesgos</a:t>
            </a:r>
            <a:r>
              <a:rPr lang="es-ES" sz="1400" dirty="0">
                <a:solidFill>
                  <a:srgbClr val="0D1B2A"/>
                </a:solidFill>
                <a:latin typeface="Montserrat Medium" panose="00000600000000000000" pitchFamily="2" charset="0"/>
                <a:cs typeface="Archivo SemiBold" pitchFamily="2" charset="0"/>
              </a:rPr>
              <a:t>, sino que </a:t>
            </a:r>
            <a:r>
              <a:rPr lang="es-ES" sz="1400" dirty="0">
                <a:solidFill>
                  <a:srgbClr val="F47F30"/>
                </a:solidFill>
                <a:latin typeface="Montserrat SemiBold" panose="00000700000000000000" pitchFamily="2" charset="0"/>
              </a:rPr>
              <a:t>multiplican oportunidades </a:t>
            </a:r>
            <a:r>
              <a:rPr lang="es-ES" sz="1400" dirty="0">
                <a:solidFill>
                  <a:srgbClr val="0D1B2A"/>
                </a:solidFill>
                <a:latin typeface="Montserrat Medium" panose="00000600000000000000" pitchFamily="2" charset="0"/>
                <a:cs typeface="Archivo SemiBold" pitchFamily="2" charset="0"/>
              </a:rPr>
              <a:t>de desarrollo. Son el </a:t>
            </a:r>
            <a:r>
              <a:rPr lang="es-ES" sz="1400" dirty="0">
                <a:solidFill>
                  <a:srgbClr val="F47F30"/>
                </a:solidFill>
                <a:latin typeface="Montserrat SemiBold" panose="00000700000000000000" pitchFamily="2" charset="0"/>
              </a:rPr>
              <a:t>puente </a:t>
            </a:r>
            <a:r>
              <a:rPr lang="es-ES" sz="1400" dirty="0">
                <a:solidFill>
                  <a:srgbClr val="0D1B2A"/>
                </a:solidFill>
                <a:latin typeface="Montserrat Medium" panose="00000600000000000000" pitchFamily="2" charset="0"/>
              </a:rPr>
              <a:t>entre riesgo </a:t>
            </a:r>
            <a:r>
              <a:rPr lang="es-ES" sz="1400" dirty="0">
                <a:solidFill>
                  <a:srgbClr val="0D1B2A"/>
                </a:solidFill>
                <a:latin typeface="Montserrat Medium" panose="00000600000000000000" pitchFamily="2" charset="0"/>
                <a:cs typeface="Archivo SemiBold" pitchFamily="2" charset="0"/>
              </a:rPr>
              <a:t>y confianza.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400" dirty="0">
                <a:solidFill>
                  <a:srgbClr val="0D1B2A"/>
                </a:solidFill>
                <a:latin typeface="Montserrat Medium" panose="00000600000000000000" pitchFamily="2" charset="0"/>
                <a:cs typeface="Archivo SemiBold" pitchFamily="2" charset="0"/>
              </a:rPr>
              <a:t>Permiten que el mercado de capitales </a:t>
            </a:r>
            <a:r>
              <a:rPr lang="es-ES" sz="1400" dirty="0">
                <a:solidFill>
                  <a:srgbClr val="0D1B2A"/>
                </a:solidFill>
                <a:latin typeface="Montserrat Medium" panose="00000600000000000000" pitchFamily="2" charset="0"/>
              </a:rPr>
              <a:t>deje de </a:t>
            </a:r>
            <a:r>
              <a:rPr lang="es-ES" sz="1400" dirty="0">
                <a:solidFill>
                  <a:srgbClr val="0D1B2A"/>
                </a:solidFill>
                <a:latin typeface="Montserrat Medium" panose="00000600000000000000" pitchFamily="2" charset="0"/>
                <a:cs typeface="Archivo SemiBold" pitchFamily="2" charset="0"/>
              </a:rPr>
              <a:t>ser exclusivo de grandes emisores y se convierta en un </a:t>
            </a:r>
            <a:r>
              <a:rPr lang="es-ES" sz="1400" dirty="0">
                <a:solidFill>
                  <a:srgbClr val="F47F30"/>
                </a:solidFill>
                <a:latin typeface="Montserrat SemiBold" panose="00000700000000000000" pitchFamily="2" charset="0"/>
              </a:rPr>
              <a:t>canal inclusivo de financiamiento </a:t>
            </a:r>
            <a:r>
              <a:rPr lang="es-ES" sz="1400" dirty="0">
                <a:solidFill>
                  <a:srgbClr val="0D1B2A"/>
                </a:solidFill>
                <a:latin typeface="Montserrat Medium" panose="00000600000000000000" pitchFamily="2" charset="0"/>
                <a:cs typeface="Archivo SemiBold" pitchFamily="2" charset="0"/>
              </a:rPr>
              <a:t>productivo. Y desde la CNV asumimos el </a:t>
            </a:r>
            <a:r>
              <a:rPr lang="es-ES" sz="1400" dirty="0">
                <a:solidFill>
                  <a:srgbClr val="F47F30"/>
                </a:solidFill>
                <a:latin typeface="Montserrat SemiBold" panose="00000700000000000000" pitchFamily="2" charset="0"/>
              </a:rPr>
              <a:t>compromiso</a:t>
            </a:r>
            <a:r>
              <a:rPr lang="es-ES" sz="1400" dirty="0">
                <a:solidFill>
                  <a:srgbClr val="0D1B2A"/>
                </a:solidFill>
                <a:latin typeface="Montserrat Medium" panose="00000600000000000000" pitchFamily="2" charset="0"/>
                <a:cs typeface="Archivo SemiBold" pitchFamily="2" charset="0"/>
              </a:rPr>
              <a:t> de impulsar </a:t>
            </a:r>
            <a:r>
              <a:rPr lang="es-ES" sz="1400" dirty="0">
                <a:solidFill>
                  <a:srgbClr val="F47F30"/>
                </a:solidFill>
                <a:latin typeface="Montserrat SemiBold" panose="00000700000000000000" pitchFamily="2" charset="0"/>
              </a:rPr>
              <a:t>transparencia, innovación regulatoria y acceso </a:t>
            </a:r>
            <a:r>
              <a:rPr lang="es-ES" sz="1400" dirty="0">
                <a:solidFill>
                  <a:srgbClr val="0D1B2A"/>
                </a:solidFill>
                <a:latin typeface="Montserrat Medium" panose="00000600000000000000" pitchFamily="2" charset="0"/>
                <a:cs typeface="Archivo SemiBold" pitchFamily="2" charset="0"/>
              </a:rPr>
              <a:t>para todos los sectores estratégicos.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s-ES" sz="1400" dirty="0">
              <a:solidFill>
                <a:srgbClr val="0D1B2A"/>
              </a:solidFill>
              <a:latin typeface="Montserrat Medium" panose="00000600000000000000" pitchFamily="2" charset="0"/>
              <a:cs typeface="Archiv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02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381</Words>
  <Application>Microsoft Office PowerPoint</Application>
  <PresentationFormat>Panorámica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Montserrat ExtraBold</vt:lpstr>
      <vt:lpstr>Montserrat Medium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Sonia Fabiana Salvatierra</cp:lastModifiedBy>
  <cp:revision>17</cp:revision>
  <dcterms:created xsi:type="dcterms:W3CDTF">2025-09-09T18:47:21Z</dcterms:created>
  <dcterms:modified xsi:type="dcterms:W3CDTF">2025-09-26T10:53:47Z</dcterms:modified>
</cp:coreProperties>
</file>