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3" r:id="rId3"/>
  </p:sldMasterIdLst>
  <p:notesMasterIdLst>
    <p:notesMasterId r:id="rId26"/>
  </p:notesMasterIdLst>
  <p:sldIdLst>
    <p:sldId id="256" r:id="rId4"/>
    <p:sldId id="258" r:id="rId5"/>
    <p:sldId id="2145704652" r:id="rId6"/>
    <p:sldId id="2145704653" r:id="rId7"/>
    <p:sldId id="2145704619" r:id="rId8"/>
    <p:sldId id="2145704588" r:id="rId9"/>
    <p:sldId id="2145704589" r:id="rId10"/>
    <p:sldId id="2145704646" r:id="rId11"/>
    <p:sldId id="2145704643" r:id="rId12"/>
    <p:sldId id="2145704590" r:id="rId13"/>
    <p:sldId id="2145704726" r:id="rId14"/>
    <p:sldId id="2145704727" r:id="rId15"/>
    <p:sldId id="2145704642" r:id="rId16"/>
    <p:sldId id="2145704729" r:id="rId17"/>
    <p:sldId id="2145704730" r:id="rId18"/>
    <p:sldId id="2145704728" r:id="rId19"/>
    <p:sldId id="2145704570" r:id="rId20"/>
    <p:sldId id="2145704495" r:id="rId21"/>
    <p:sldId id="2145704641" r:id="rId22"/>
    <p:sldId id="2145704605" r:id="rId23"/>
    <p:sldId id="2145704604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B4E"/>
    <a:srgbClr val="0D1B2A"/>
    <a:srgbClr val="00A6E2"/>
    <a:srgbClr val="004D7C"/>
    <a:srgbClr val="F47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2C77A-F689-4C4B-99BE-0DD9D981DEDE}" v="72" dt="2025-09-24T21:31:00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7333B-7B5F-4A36-969B-69AA2A36D8D9}" type="datetimeFigureOut">
              <a:rPr lang="es-PE" smtClean="0"/>
              <a:t>24/09/2025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389C4-5EF7-4808-AB94-60152B383EC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297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D33D9-5CDD-B2A3-EA81-5BEE6BE25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AC6EA-E4AD-15D5-32E7-B5BC38B1E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D5282A-7F2A-EC43-CBAA-C8C467433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D2AF7-74B8-8D46-8CD4-B1EAEDA00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FF714-388B-4D45-AB00-40292C9D88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895DD-B245-31E4-6248-9B6404170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B816C-3AB6-22DA-70BD-88D341B25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D5E01-73CB-4042-3D45-989F5DAA0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D2D7A-6206-A6DE-3D3E-C39BF0C69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FF714-388B-4D45-AB00-40292C9D88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DB873-E5D3-756C-4AFC-398B88BC3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4D9E23-EB53-F852-EE7D-60CB94C90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CA79C-E44F-7DF8-D0AB-8B3F1206B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9F69E-AF36-23F3-A398-EC6B562B9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FF714-388B-4D45-AB00-40292C9D88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7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8A551-5A94-DF6C-2CCF-7E3BFE8C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E5A82B-FD30-BD59-AE3B-0ACD62EBB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F6E82-7770-2FA9-C5B9-C5BD14008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2796A-1D35-32D5-659F-A05D5F86C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FF714-388B-4D45-AB00-40292C9D88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44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0CCA1-A3D8-EC7C-C4A1-FF6BD9608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BB8A1-323D-C36A-6389-D3088E0A5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E51B41-BC9E-7FF7-BF0B-C34E2B118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8727-8A86-6D40-67EB-27AC068FE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FF714-388B-4D45-AB00-40292C9D88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22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55C11-11F2-2232-444F-3449BA6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95F1E-D67B-55BE-8180-5B470F3CC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0C6F18-C621-DBEC-50C3-1DCAC01E1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B3A82-F3BC-8DA6-E932-79342B6F8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FF714-388B-4D45-AB00-40292C9D88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7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BF868-7127-9B48-BC49-E686FD12219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6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BF868-7127-9B48-BC49-E686FD122195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863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4010A-D393-E7B7-ECCC-AE1A9AD9B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21CED4-DA7A-1B4E-105E-EC4112AD4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A45E61-4198-654D-FC6D-05C54E1CF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2DDA1-7A48-6285-2967-35F77756A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FF714-388B-4D45-AB00-40292C9D88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30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32AA2-FB57-D5C8-CD4D-CA572E5D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6B0ECB-1D12-E30D-0AF7-5E1332D5D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32C428-297C-2698-A465-34FD33133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18F7B-08BB-28D6-3C6F-166B409F5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BF868-7127-9B48-BC49-E686FD122195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663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FB66C-8B15-CFCE-75B4-3B3D49DAE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221F8D-EEA2-434E-E637-3C0631420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E6CB1-6B99-B095-9A45-D67D4B2E3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EF23D-B65A-3CAD-DD20-9864151FB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80938-4A56-0645-A5D9-3D931E85EC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7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42F45-7B9D-75A4-FA8E-BD07CB99B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5441CE-1177-677B-FB86-10541C212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9FBBC-27E8-4653-E29F-7E75FC84C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2C842-857C-138E-7E56-4766C82AF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BF868-7127-9B48-BC49-E686FD122195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741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BAC0D-0318-5284-D8BE-5344E239A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050F4-F646-0180-4026-1085D1CAB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302E3-3067-7F00-0471-8F1D8E152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3E6C5-391E-AA06-E2EF-B36064EB7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FF714-388B-4D45-AB00-40292C9D88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BF868-7127-9B48-BC49-E686FD122195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9061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B6D8D-0EA2-3D31-C11E-052860192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FD9DB4-C884-A8BE-0391-D7F84D29B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CFB8E-9F3A-144D-ECE7-12D74DB35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BDC36-0AEE-DEC4-9587-A53441AC8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BF868-7127-9B48-BC49-E686FD122195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818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492C7-1760-C9DB-8022-71240A8F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007941-70E8-F01F-EBC1-79EC9AB04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91C78-7ED3-F88E-EA33-6CEE346F1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03989-3344-E88D-CF8A-78D6E986C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BF868-7127-9B48-BC49-E686FD122195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62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877DD-D176-6E18-6B28-1ED70FE02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98F46-408E-95C5-5EDF-53205302B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9AA78-F2B6-841A-9C49-7632B871A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89">
              <a:spcBef>
                <a:spcPts val="600"/>
              </a:spcBef>
              <a:spcAft>
                <a:spcPts val="400"/>
              </a:spcAft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854EF-D2B5-D69F-A5E7-5D197A49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FF714-388B-4D45-AB00-40292C9D88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6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0F2D2-0E5D-D982-1E59-9E2E14884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C75EAF-CEFF-E1C2-FBEC-47E30D241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F2823-12B9-43A4-5238-32121A555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7BBAB-6A06-20E1-C330-0E3AFF049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BF868-7127-9B48-BC49-E686FD122195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4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0027A-5CB9-0908-61FA-493092DDE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3D9A6-4F65-50B5-F6B5-C700BBC46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E8F07-2149-294E-1CC6-CBE58D532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9C0C7-C14D-DDCA-91A6-9E24E45DD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FF714-388B-4D45-AB00-40292C9D88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2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04DA6F-222F-D447-7CE2-76F784FA1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B6FF73-6C41-1978-E4EE-FFB1512482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7687" y="6070866"/>
            <a:ext cx="1648124" cy="75302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D49C2BF-8C5B-3365-54DE-293269754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059" b="7455"/>
          <a:stretch/>
        </p:blipFill>
        <p:spPr>
          <a:xfrm flipV="1">
            <a:off x="-1105936" y="0"/>
            <a:ext cx="720193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5164A9-11C2-F72C-8BE8-467CDDE5E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A4FAFA-87B4-F9C0-3D52-9F9A3DAB1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7687" y="6070866"/>
            <a:ext cx="1648124" cy="7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78A214-D271-2610-C3E4-37A901214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8B974CA-6C13-28B7-29F6-DA4A217D5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8059" b="7455"/>
          <a:stretch/>
        </p:blipFill>
        <p:spPr>
          <a:xfrm flipV="1">
            <a:off x="-1105936" y="0"/>
            <a:ext cx="7201936" cy="68579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2FB442-9B08-696F-AB89-4A287A4E71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23815" y="6071149"/>
            <a:ext cx="1648124" cy="7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78A214-D271-2610-C3E4-37A901214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8B974CA-6C13-28B7-29F6-DA4A217D5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8059" b="7455"/>
          <a:stretch/>
        </p:blipFill>
        <p:spPr>
          <a:xfrm flipV="1">
            <a:off x="-1105936" y="3"/>
            <a:ext cx="7201936" cy="68579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9339A8-32E4-465B-ACB8-519A89A5D6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23815" y="6071149"/>
            <a:ext cx="1648124" cy="7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4DEBE0-B144-5D0A-6317-6B0ADAD0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119CC4B-6CC5-53B9-1C6A-CADBCE29B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932" t="59445" r="59009" b="13255"/>
          <a:stretch/>
        </p:blipFill>
        <p:spPr>
          <a:xfrm rot="200026" flipV="1">
            <a:off x="-154392" y="-38328"/>
            <a:ext cx="2617695" cy="69346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4B41A5E-0FC3-68E0-9138-7DC2866466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23815" y="6071149"/>
            <a:ext cx="1648124" cy="7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2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04DA6F-222F-D447-7CE2-76F784FA1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D49C2BF-8C5B-3365-54DE-293269754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8059" b="7455"/>
          <a:stretch/>
        </p:blipFill>
        <p:spPr>
          <a:xfrm flipV="1">
            <a:off x="-1105936" y="0"/>
            <a:ext cx="7201936" cy="68579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874C51-54F7-82CB-6680-3BFE446099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23815" y="6071149"/>
            <a:ext cx="1648124" cy="7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5164A9-11C2-F72C-8BE8-467CDDE5E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1123A3D-81A1-FB0B-7B22-D9F2B98BC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815" y="6071149"/>
            <a:ext cx="1648124" cy="7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6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78A214-D271-2610-C3E4-37A901214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8B974CA-6C13-28B7-29F6-DA4A217D5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8059" b="7455"/>
          <a:stretch/>
        </p:blipFill>
        <p:spPr>
          <a:xfrm flipV="1">
            <a:off x="-1105936" y="3"/>
            <a:ext cx="7201936" cy="68579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9339A8-32E4-465B-ACB8-519A89A5D6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23815" y="6071149"/>
            <a:ext cx="1648124" cy="7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4DEBE0-B144-5D0A-6317-6B0ADAD0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119CC4B-6CC5-53B9-1C6A-CADBCE29B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932" t="59445" r="59009" b="13255"/>
          <a:stretch/>
        </p:blipFill>
        <p:spPr>
          <a:xfrm rot="200026" flipV="1">
            <a:off x="-154392" y="-38328"/>
            <a:ext cx="2617695" cy="69346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4B41A5E-0FC3-68E0-9138-7DC2866466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23815" y="6071149"/>
            <a:ext cx="1648124" cy="7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95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78A214-D271-2610-C3E4-37A901214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EED882-3758-D2E9-1B2A-8163695732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7687" y="6070866"/>
            <a:ext cx="1648124" cy="75302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8B974CA-6C13-28B7-29F6-DA4A217D5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059" b="7455"/>
          <a:stretch/>
        </p:blipFill>
        <p:spPr>
          <a:xfrm flipV="1">
            <a:off x="-1105936" y="0"/>
            <a:ext cx="720193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78A214-D271-2610-C3E4-37A901214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EED882-3758-D2E9-1B2A-8163695732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7687" y="6070866"/>
            <a:ext cx="1648124" cy="75302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8B974CA-6C13-28B7-29F6-DA4A217D5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059" b="7455"/>
          <a:stretch/>
        </p:blipFill>
        <p:spPr>
          <a:xfrm flipV="1">
            <a:off x="-1105936" y="3"/>
            <a:ext cx="720193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4DEBE0-B144-5D0A-6317-6B0ADAD0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36E08B-0A19-8316-150B-8143A4090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7687" y="6070866"/>
            <a:ext cx="1648124" cy="75302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119CC4B-6CC5-53B9-1C6A-CADBCE29B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932" t="59445" r="59009" b="13255"/>
          <a:stretch/>
        </p:blipFill>
        <p:spPr>
          <a:xfrm rot="200026" flipV="1">
            <a:off x="-154392" y="-38328"/>
            <a:ext cx="2617695" cy="69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65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52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">
          <p15:clr>
            <a:srgbClr val="F26B43"/>
          </p15:clr>
        </p15:guide>
        <p15:guide id="2" orient="horz" pos="760">
          <p15:clr>
            <a:srgbClr val="F26B43"/>
          </p15:clr>
        </p15:guide>
        <p15:guide id="3" pos="5465">
          <p15:clr>
            <a:srgbClr val="F26B43"/>
          </p15:clr>
        </p15:guide>
        <p15:guide id="4" orient="horz" pos="3134">
          <p15:clr>
            <a:srgbClr val="F26B43"/>
          </p15:clr>
        </p15:guide>
        <p15:guide id="5" orient="horz" pos="2998">
          <p15:clr>
            <a:srgbClr val="F26B43"/>
          </p15:clr>
        </p15:guide>
        <p15:guide id="6" orient="horz" pos="5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9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">
          <p15:clr>
            <a:srgbClr val="F26B43"/>
          </p15:clr>
        </p15:guide>
        <p15:guide id="2" orient="horz" pos="508">
          <p15:clr>
            <a:srgbClr val="F26B43"/>
          </p15:clr>
        </p15:guide>
        <p15:guide id="3" pos="5465">
          <p15:clr>
            <a:srgbClr val="F26B43"/>
          </p15:clr>
        </p15:guide>
        <p15:guide id="4" orient="horz" pos="3140">
          <p15:clr>
            <a:srgbClr val="F26B43"/>
          </p15:clr>
        </p15:guide>
        <p15:guide id="5" orient="horz" pos="2998">
          <p15:clr>
            <a:srgbClr val="F26B43"/>
          </p15:clr>
        </p15:guide>
        <p15:guide id="6" orient="horz" pos="7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sv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microsoft.com/office/2007/relationships/hdphoto" Target="../media/hdphoto2.wdp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99282" y="825573"/>
            <a:ext cx="91293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noProof="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Instrumentos Financieros para el Desarrollo de Infraestructura en América Latina y el Caribe</a:t>
            </a:r>
          </a:p>
          <a:p>
            <a:endParaRPr lang="en-U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El Rol de las </a:t>
            </a:r>
            <a:r>
              <a:rPr lang="en-US" sz="30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Garantias</a:t>
            </a:r>
            <a:endParaRPr lang="es-E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37164" y="3693325"/>
            <a:ext cx="543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Christian Schneider</a:t>
            </a:r>
            <a:b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</a:b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Banco Interamericano de Desarrollo</a:t>
            </a:r>
          </a:p>
        </p:txBody>
      </p:sp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F416C-CDAE-C9F8-89E1-A242015D5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2;p3">
            <a:extLst>
              <a:ext uri="{FF2B5EF4-FFF2-40B4-BE49-F238E27FC236}">
                <a16:creationId xmlns:a16="http://schemas.microsoft.com/office/drawing/2014/main" id="{D3BE3870-1451-EBBD-70A8-E4E16BE4B46C}"/>
              </a:ext>
            </a:extLst>
          </p:cNvPr>
          <p:cNvSpPr txBox="1"/>
          <p:nvPr/>
        </p:nvSpPr>
        <p:spPr>
          <a:xfrm>
            <a:off x="313766" y="180255"/>
            <a:ext cx="11691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320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Reducir los riesgos públicos para aprovechar la inversión privada</a:t>
            </a:r>
            <a:endParaRPr lang="es-ES" sz="3200" dirty="0">
              <a:solidFill>
                <a:schemeClr val="tx1"/>
              </a:solidFill>
              <a:latin typeface="Montserrat" pitchFamily="2" charset="77"/>
              <a:sym typeface="Roboto"/>
            </a:endParaRPr>
          </a:p>
        </p:txBody>
      </p:sp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DFD59BBC-3FDE-8627-0590-CC036D742553}"/>
              </a:ext>
            </a:extLst>
          </p:cNvPr>
          <p:cNvCxnSpPr>
            <a:cxnSpLocks/>
          </p:cNvCxnSpPr>
          <p:nvPr/>
        </p:nvCxnSpPr>
        <p:spPr>
          <a:xfrm flipH="1">
            <a:off x="561423" y="1326843"/>
            <a:ext cx="125246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D368C59-9470-68ED-B70D-66780D1E1358}"/>
              </a:ext>
            </a:extLst>
          </p:cNvPr>
          <p:cNvSpPr txBox="1"/>
          <p:nvPr/>
        </p:nvSpPr>
        <p:spPr>
          <a:xfrm>
            <a:off x="313766" y="1465585"/>
            <a:ext cx="11110559" cy="604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s-PE" sz="1600" b="1" kern="100" dirty="0"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Para convertir el potencial de inversión en proyectos reales, los países necesitan soluciones financieras que reduzcan los riesgos del sector público para movilizar capital privado.</a:t>
            </a:r>
            <a:endParaRPr lang="en-US" sz="1600" kern="100" dirty="0"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B88A8A-0056-0A2F-4003-9566E048F5AF}"/>
              </a:ext>
            </a:extLst>
          </p:cNvPr>
          <p:cNvSpPr/>
          <p:nvPr/>
        </p:nvSpPr>
        <p:spPr>
          <a:xfrm>
            <a:off x="1187656" y="2411737"/>
            <a:ext cx="2709325" cy="27093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s-PE" sz="1333" b="1" kern="1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s-PE" sz="1333" b="1" kern="1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Atraer capital privado a través del riesgo compartido: </a:t>
            </a:r>
            <a:r>
              <a:rPr lang="es-PE" sz="1333" kern="1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distribuye el riesgo entre los sectores público y privado, haciendo que los proyectos de infraestructura sean más atractivos para los inversores.</a:t>
            </a:r>
          </a:p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1333" kern="1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BB6968-8429-EB33-8E35-8915BC5ACAC8}"/>
              </a:ext>
            </a:extLst>
          </p:cNvPr>
          <p:cNvSpPr/>
          <p:nvPr/>
        </p:nvSpPr>
        <p:spPr>
          <a:xfrm>
            <a:off x="3755414" y="3764852"/>
            <a:ext cx="2709325" cy="27093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s-PE" sz="1333" b="1" kern="1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Aprovecha el apoyo multilateral: </a:t>
            </a:r>
            <a:r>
              <a:rPr lang="es-PE" sz="1333" kern="1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aprovecha los recursos y la experiencia de las organizaciones multilaterales para respaldar inversiones clave en infraestructura.</a:t>
            </a:r>
            <a:endParaRPr lang="en-US" sz="1333" kern="100" dirty="0">
              <a:solidFill>
                <a:schemeClr val="tx1">
                  <a:lumMod val="75000"/>
                </a:schemeClr>
              </a:solidFill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413043-1D80-570E-DE0B-D9D2D0FA8DD1}"/>
              </a:ext>
            </a:extLst>
          </p:cNvPr>
          <p:cNvSpPr/>
          <p:nvPr/>
        </p:nvSpPr>
        <p:spPr>
          <a:xfrm>
            <a:off x="6231455" y="2394022"/>
            <a:ext cx="2709325" cy="27093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s-PE" sz="1333" b="1" kern="1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Desbloquea la inversión sostenible: </a:t>
            </a:r>
            <a:r>
              <a:rPr lang="es-PE" sz="1333" kern="1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atrae inversores ambiental y socialmente conscientes, canalizando capital hacia proyectos de infraestructura sostenible.</a:t>
            </a:r>
            <a:endParaRPr lang="en-US" sz="1333" kern="100" dirty="0">
              <a:solidFill>
                <a:schemeClr val="tx1">
                  <a:lumMod val="75000"/>
                </a:schemeClr>
              </a:solidFill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22D24F-CD83-A716-37FB-DF1DA10DBE23}"/>
              </a:ext>
            </a:extLst>
          </p:cNvPr>
          <p:cNvSpPr/>
          <p:nvPr/>
        </p:nvSpPr>
        <p:spPr>
          <a:xfrm>
            <a:off x="8714999" y="3756768"/>
            <a:ext cx="2709325" cy="27093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s-PE" sz="1333" b="1" kern="1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Eficiencia de costos para los gobiernos: </a:t>
            </a:r>
            <a:r>
              <a:rPr lang="es-PE" sz="1333" kern="100" dirty="0">
                <a:solidFill>
                  <a:schemeClr val="tx1">
                    <a:lumMod val="75000"/>
                  </a:schemeClr>
                </a:solidFill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combina financiamiento público con capital privado y apoyo multilateral para reducir la carga financiera de los gobiernos.</a:t>
            </a:r>
            <a:endParaRPr lang="en-US" sz="1333" kern="100" dirty="0">
              <a:solidFill>
                <a:schemeClr val="tx1">
                  <a:lumMod val="75000"/>
                </a:schemeClr>
              </a:solidFill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B3BC6CE8-FC89-AAD9-E4E1-34C78398BD87}"/>
              </a:ext>
            </a:extLst>
          </p:cNvPr>
          <p:cNvSpPr/>
          <p:nvPr/>
        </p:nvSpPr>
        <p:spPr>
          <a:xfrm rot="16200000">
            <a:off x="-1332355" y="4127831"/>
            <a:ext cx="3923024" cy="455407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Montserrat" pitchFamily="2" charset="77"/>
                <a:cs typeface="Calibri"/>
              </a:rPr>
              <a:t>GARANTÍAS VALOR AÑADIDO</a:t>
            </a:r>
            <a:endParaRPr lang="en-US" sz="1600" b="1" dirty="0">
              <a:solidFill>
                <a:schemeClr val="tx2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10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B8448-6BFE-1DEE-88EA-55ADEE09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32;p3">
            <a:extLst>
              <a:ext uri="{FF2B5EF4-FFF2-40B4-BE49-F238E27FC236}">
                <a16:creationId xmlns:a16="http://schemas.microsoft.com/office/drawing/2014/main" id="{FD0AE568-5448-F23B-160F-596431BB331B}"/>
              </a:ext>
            </a:extLst>
          </p:cNvPr>
          <p:cNvSpPr txBox="1"/>
          <p:nvPr/>
        </p:nvSpPr>
        <p:spPr>
          <a:xfrm>
            <a:off x="561427" y="412568"/>
            <a:ext cx="7509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320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¿Qué pueden hacer las garantías del BID?</a:t>
            </a:r>
            <a:endParaRPr lang="en-US" sz="3200" dirty="0">
              <a:solidFill>
                <a:schemeClr val="tx1"/>
              </a:solidFill>
              <a:latin typeface="Montserrat" pitchFamily="2" charset="77"/>
              <a:sym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EEEA4-D5C9-DA17-D4CA-7B3F1CE1F07E}"/>
              </a:ext>
            </a:extLst>
          </p:cNvPr>
          <p:cNvSpPr txBox="1"/>
          <p:nvPr/>
        </p:nvSpPr>
        <p:spPr>
          <a:xfrm>
            <a:off x="786261" y="5383113"/>
            <a:ext cx="1842889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1219170"/>
            <a:r>
              <a:rPr lang="es-PE" sz="1600" dirty="0">
                <a:solidFill>
                  <a:srgbClr val="000000"/>
                </a:solidFill>
                <a:latin typeface="Montserrat" pitchFamily="2" charset="0"/>
                <a:ea typeface="MS PGothic" pitchFamily="34" charset="-128"/>
              </a:rPr>
              <a:t>Respaldo de obligaciones de pago de entidades públicas</a:t>
            </a:r>
            <a:endParaRPr lang="en-US" sz="1600" dirty="0">
              <a:solidFill>
                <a:srgbClr val="000000"/>
              </a:solidFill>
              <a:latin typeface="Montserrat" pitchFamily="2" charset="0"/>
              <a:ea typeface="MS PGothic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B3D71-D20D-8DB9-21F3-C95259895FDD}"/>
              </a:ext>
            </a:extLst>
          </p:cNvPr>
          <p:cNvSpPr txBox="1"/>
          <p:nvPr/>
        </p:nvSpPr>
        <p:spPr>
          <a:xfrm>
            <a:off x="638315" y="2759304"/>
            <a:ext cx="205864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1219170"/>
            <a:r>
              <a:rPr lang="es-PE" sz="1600" dirty="0">
                <a:solidFill>
                  <a:srgbClr val="000000"/>
                </a:solidFill>
                <a:latin typeface="Montserrat" pitchFamily="2" charset="0"/>
                <a:ea typeface="MS PGothic" pitchFamily="34" charset="-128"/>
              </a:rPr>
              <a:t>Proporcionar mejora crediticia para respaldar la financiación</a:t>
            </a:r>
            <a:endParaRPr lang="en-US" sz="1600" dirty="0">
              <a:solidFill>
                <a:srgbClr val="000000"/>
              </a:solidFill>
              <a:latin typeface="Montserrat" pitchFamily="2" charset="0"/>
              <a:ea typeface="MS PGothic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691F8-E959-062D-D931-28D25976EE2E}"/>
              </a:ext>
            </a:extLst>
          </p:cNvPr>
          <p:cNvSpPr txBox="1"/>
          <p:nvPr/>
        </p:nvSpPr>
        <p:spPr>
          <a:xfrm>
            <a:off x="8563375" y="2219431"/>
            <a:ext cx="1745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0"/>
                <a:ea typeface="MS PGothic" pitchFamily="34" charset="-128"/>
              </a:rPr>
              <a:t>Gobiernos</a:t>
            </a:r>
            <a:endParaRPr lang="en-US" sz="1600" b="1" dirty="0">
              <a:solidFill>
                <a:srgbClr val="000000">
                  <a:lumMod val="75000"/>
                  <a:lumOff val="25000"/>
                </a:srgbClr>
              </a:solidFill>
              <a:latin typeface="Montserrat" pitchFamily="2" charset="0"/>
              <a:ea typeface="MS PGothic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E4C65-E6E6-68A3-4C5D-D92703F33C0F}"/>
              </a:ext>
            </a:extLst>
          </p:cNvPr>
          <p:cNvSpPr txBox="1"/>
          <p:nvPr/>
        </p:nvSpPr>
        <p:spPr>
          <a:xfrm>
            <a:off x="8521347" y="3864397"/>
            <a:ext cx="1969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0"/>
                <a:ea typeface="MS PGothic" pitchFamily="34" charset="-128"/>
              </a:rPr>
              <a:t>Empresas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0"/>
                <a:ea typeface="MS PGothic" pitchFamily="34" charset="-128"/>
              </a:rPr>
              <a:t> </a:t>
            </a:r>
            <a:r>
              <a:rPr lang="en-US" sz="1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0"/>
                <a:ea typeface="MS PGothic" pitchFamily="34" charset="-128"/>
              </a:rPr>
              <a:t>Publicas</a:t>
            </a:r>
            <a:endParaRPr lang="en-US" sz="1600" b="1" dirty="0">
              <a:solidFill>
                <a:srgbClr val="000000">
                  <a:lumMod val="75000"/>
                  <a:lumOff val="25000"/>
                </a:srgbClr>
              </a:solidFill>
              <a:latin typeface="Montserrat" pitchFamily="2" charset="0"/>
              <a:ea typeface="MS PGothic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B67DB-4138-5AD7-5CCE-3AF27501CA74}"/>
              </a:ext>
            </a:extLst>
          </p:cNvPr>
          <p:cNvSpPr txBox="1"/>
          <p:nvPr/>
        </p:nvSpPr>
        <p:spPr>
          <a:xfrm>
            <a:off x="8583938" y="5870792"/>
            <a:ext cx="172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0"/>
                <a:ea typeface="MS PGothic" pitchFamily="34" charset="-128"/>
              </a:rPr>
              <a:t>Proyectos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" pitchFamily="2" charset="0"/>
                <a:ea typeface="MS PGothic" pitchFamily="34" charset="-128"/>
              </a:rPr>
              <a:t> APP (SPVs)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F6ACCE-4D31-B42B-E064-FA6656868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74" y="4098178"/>
            <a:ext cx="1284935" cy="1284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4F425-9739-62F5-F971-2C156C2C64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2" y="1266428"/>
            <a:ext cx="975360" cy="975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A918BE-2010-2D36-0BCA-9460833B52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348" y="2877652"/>
            <a:ext cx="975360" cy="9753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0D8A16-6DC7-884F-6237-54A28EA85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81" y="4895432"/>
            <a:ext cx="975360" cy="97536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2F30F4C-091D-ECAF-1CBC-CAB44F9FEBDF}"/>
              </a:ext>
            </a:extLst>
          </p:cNvPr>
          <p:cNvSpPr/>
          <p:nvPr/>
        </p:nvSpPr>
        <p:spPr bwMode="auto">
          <a:xfrm>
            <a:off x="4849013" y="1327388"/>
            <a:ext cx="1822516" cy="18288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spcBef>
                <a:spcPct val="50000"/>
              </a:spcBef>
              <a:defRPr/>
            </a:pPr>
            <a:r>
              <a:rPr lang="en-US" sz="1733" b="1" kern="0" dirty="0" err="1">
                <a:solidFill>
                  <a:srgbClr val="000000"/>
                </a:solidFill>
                <a:latin typeface="Montserrat" pitchFamily="2" charset="0"/>
                <a:ea typeface="MS PGothic" pitchFamily="34" charset="-128"/>
                <a:cs typeface="Times New Roman" pitchFamily="18" charset="0"/>
              </a:rPr>
              <a:t>Garantias</a:t>
            </a:r>
            <a:r>
              <a:rPr lang="en-US" sz="1733" b="1" kern="0" dirty="0">
                <a:solidFill>
                  <a:srgbClr val="000000"/>
                </a:solidFill>
                <a:latin typeface="Montserrat" pitchFamily="2" charset="0"/>
                <a:ea typeface="MS PGothic" pitchFamily="34" charset="-128"/>
                <a:cs typeface="Times New Roman" pitchFamily="18" charset="0"/>
              </a:rPr>
              <a:t> de </a:t>
            </a:r>
            <a:r>
              <a:rPr lang="en-US" sz="1733" b="1" kern="0" dirty="0" err="1">
                <a:solidFill>
                  <a:srgbClr val="000000"/>
                </a:solidFill>
                <a:latin typeface="Montserrat" pitchFamily="2" charset="0"/>
                <a:ea typeface="MS PGothic" pitchFamily="34" charset="-128"/>
                <a:cs typeface="Times New Roman" pitchFamily="18" charset="0"/>
              </a:rPr>
              <a:t>Deuda</a:t>
            </a:r>
            <a:endParaRPr lang="en-US" sz="1733" b="1" kern="0" dirty="0">
              <a:solidFill>
                <a:srgbClr val="000000"/>
              </a:solidFill>
              <a:latin typeface="Montserrat" pitchFamily="2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A75AB8-F27A-4438-0C12-29CEC18FDB4D}"/>
              </a:ext>
            </a:extLst>
          </p:cNvPr>
          <p:cNvSpPr/>
          <p:nvPr/>
        </p:nvSpPr>
        <p:spPr bwMode="auto">
          <a:xfrm>
            <a:off x="4849011" y="4380531"/>
            <a:ext cx="1822516" cy="18288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spcBef>
                <a:spcPct val="50000"/>
              </a:spcBef>
              <a:defRPr/>
            </a:pPr>
            <a:r>
              <a:rPr lang="es-PE" sz="1733" b="1" kern="0" noProof="0">
                <a:solidFill>
                  <a:srgbClr val="000000"/>
                </a:solidFill>
                <a:latin typeface="Montserrat" pitchFamily="2" charset="0"/>
                <a:ea typeface="MS PGothic" pitchFamily="34" charset="-128"/>
                <a:cs typeface="Times New Roman" pitchFamily="18" charset="0"/>
              </a:rPr>
              <a:t>Garantias</a:t>
            </a:r>
            <a:r>
              <a:rPr lang="es-PE" sz="1733" b="1" kern="0" noProof="0" dirty="0">
                <a:solidFill>
                  <a:srgbClr val="000000"/>
                </a:solidFill>
                <a:latin typeface="Montserrat" pitchFamily="2" charset="0"/>
                <a:ea typeface="MS PGothic" pitchFamily="34" charset="-128"/>
                <a:cs typeface="Times New Roman" pitchFamily="18" charset="0"/>
              </a:rPr>
              <a:t> de Pago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C2488B-6A05-CB70-2F90-0FD31B0322A3}"/>
              </a:ext>
            </a:extLst>
          </p:cNvPr>
          <p:cNvCxnSpPr/>
          <p:nvPr/>
        </p:nvCxnSpPr>
        <p:spPr bwMode="auto">
          <a:xfrm>
            <a:off x="2871972" y="2263011"/>
            <a:ext cx="1520857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BD4AA3-BBAC-99E4-D225-70153BC1FBF1}"/>
              </a:ext>
            </a:extLst>
          </p:cNvPr>
          <p:cNvCxnSpPr/>
          <p:nvPr/>
        </p:nvCxnSpPr>
        <p:spPr bwMode="auto">
          <a:xfrm>
            <a:off x="3026306" y="5294931"/>
            <a:ext cx="1520857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29E1287-391C-58A6-A220-7EE88809605A}"/>
              </a:ext>
            </a:extLst>
          </p:cNvPr>
          <p:cNvSpPr/>
          <p:nvPr/>
        </p:nvSpPr>
        <p:spPr bwMode="auto">
          <a:xfrm>
            <a:off x="6992478" y="2707662"/>
            <a:ext cx="1080869" cy="2084084"/>
          </a:xfrm>
          <a:prstGeom prst="rightArrow">
            <a:avLst>
              <a:gd name="adj1" fmla="val 50000"/>
              <a:gd name="adj2" fmla="val 45972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>
              <a:spcBef>
                <a:spcPct val="50000"/>
              </a:spcBef>
              <a:defRPr/>
            </a:pPr>
            <a:endParaRPr lang="en-US" sz="1733" b="1" kern="0" dirty="0" err="1">
              <a:solidFill>
                <a:prstClr val="white"/>
              </a:solidFill>
              <a:latin typeface="Montserrat" pitchFamily="2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056B6D-6D54-4AE5-5A40-04C4689373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2" y="1511450"/>
            <a:ext cx="1179849" cy="11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0F7F9-742E-95E2-1C3A-491D5EBD8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32;p3">
            <a:extLst>
              <a:ext uri="{FF2B5EF4-FFF2-40B4-BE49-F238E27FC236}">
                <a16:creationId xmlns:a16="http://schemas.microsoft.com/office/drawing/2014/main" id="{933CACBA-1A0E-5F35-D24E-D69536793BE4}"/>
              </a:ext>
            </a:extLst>
          </p:cNvPr>
          <p:cNvSpPr txBox="1"/>
          <p:nvPr/>
        </p:nvSpPr>
        <p:spPr>
          <a:xfrm>
            <a:off x="561427" y="412568"/>
            <a:ext cx="1056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320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Ejemplo: Garantía de Pago en proyectos APP</a:t>
            </a:r>
            <a:endParaRPr lang="en-US" sz="3200" dirty="0">
              <a:solidFill>
                <a:schemeClr val="tx1"/>
              </a:solidFill>
              <a:latin typeface="Montserrat" pitchFamily="2" charset="77"/>
              <a:sym typeface="Roboto"/>
            </a:endParaRPr>
          </a:p>
        </p:txBody>
      </p:sp>
      <p:cxnSp>
        <p:nvCxnSpPr>
          <p:cNvPr id="22" name="Conector recto 7">
            <a:extLst>
              <a:ext uri="{FF2B5EF4-FFF2-40B4-BE49-F238E27FC236}">
                <a16:creationId xmlns:a16="http://schemas.microsoft.com/office/drawing/2014/main" id="{E173719F-3980-0004-54C8-1F8130CFF0FA}"/>
              </a:ext>
            </a:extLst>
          </p:cNvPr>
          <p:cNvCxnSpPr>
            <a:cxnSpLocks/>
          </p:cNvCxnSpPr>
          <p:nvPr/>
        </p:nvCxnSpPr>
        <p:spPr>
          <a:xfrm flipH="1">
            <a:off x="594267" y="1266428"/>
            <a:ext cx="125246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61F717B-5D19-40C1-7F6C-AB927B1B0608}"/>
              </a:ext>
            </a:extLst>
          </p:cNvPr>
          <p:cNvSpPr txBox="1"/>
          <p:nvPr/>
        </p:nvSpPr>
        <p:spPr bwMode="auto">
          <a:xfrm>
            <a:off x="3634339" y="4329954"/>
            <a:ext cx="1825860" cy="4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1333" dirty="0" err="1">
                <a:latin typeface="Montserrat" pitchFamily="2" charset="0"/>
              </a:rPr>
              <a:t>Acuerdo</a:t>
            </a:r>
            <a:r>
              <a:rPr lang="en-US" sz="1333" dirty="0">
                <a:latin typeface="Montserrat" pitchFamily="2" charset="0"/>
              </a:rPr>
              <a:t> de </a:t>
            </a:r>
            <a:r>
              <a:rPr lang="en-US" sz="1333" dirty="0" err="1">
                <a:latin typeface="Montserrat" pitchFamily="2" charset="0"/>
              </a:rPr>
              <a:t>tomar</a:t>
            </a:r>
            <a:r>
              <a:rPr lang="en-US" sz="1333" dirty="0">
                <a:latin typeface="Montserrat" pitchFamily="2" charset="0"/>
              </a:rPr>
              <a:t> o </a:t>
            </a:r>
            <a:r>
              <a:rPr lang="en-US" sz="1333" dirty="0" err="1">
                <a:latin typeface="Montserrat" pitchFamily="2" charset="0"/>
              </a:rPr>
              <a:t>pagar</a:t>
            </a:r>
            <a:endParaRPr lang="en-US" sz="1333" dirty="0">
              <a:latin typeface="Montserrat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C0FA01-31C5-A7A4-9756-DB5B04F11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56" y="2399421"/>
            <a:ext cx="636120" cy="636120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60648F7-012D-6426-83DD-95B67EEA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2838" y="4357710"/>
            <a:ext cx="705556" cy="8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57D302-6890-CD5D-AA92-C3200DF0753A}"/>
              </a:ext>
            </a:extLst>
          </p:cNvPr>
          <p:cNvSpPr txBox="1"/>
          <p:nvPr/>
        </p:nvSpPr>
        <p:spPr bwMode="auto">
          <a:xfrm>
            <a:off x="2092239" y="2602264"/>
            <a:ext cx="2693948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333" dirty="0" err="1">
                <a:latin typeface="Montserrat" pitchFamily="2" charset="0"/>
              </a:rPr>
              <a:t>Acuerdo</a:t>
            </a:r>
            <a:r>
              <a:rPr lang="en-US" sz="1333" dirty="0">
                <a:latin typeface="Montserrat" pitchFamily="2" charset="0"/>
              </a:rPr>
              <a:t> de </a:t>
            </a:r>
            <a:r>
              <a:rPr lang="en-US" sz="1333" dirty="0" err="1">
                <a:latin typeface="Montserrat" pitchFamily="2" charset="0"/>
              </a:rPr>
              <a:t>indemnización</a:t>
            </a:r>
            <a:endParaRPr lang="en-US" sz="1333" dirty="0">
              <a:latin typeface="Montserra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0DB13F-B308-9CFD-08FD-0D108F4C52CD}"/>
              </a:ext>
            </a:extLst>
          </p:cNvPr>
          <p:cNvSpPr txBox="1"/>
          <p:nvPr/>
        </p:nvSpPr>
        <p:spPr bwMode="auto">
          <a:xfrm>
            <a:off x="1051351" y="4203940"/>
            <a:ext cx="1810596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333" dirty="0" err="1">
                <a:solidFill>
                  <a:srgbClr val="00B050"/>
                </a:solidFill>
                <a:latin typeface="Montserrat" pitchFamily="2" charset="0"/>
              </a:rPr>
              <a:t>Garantia</a:t>
            </a:r>
            <a:r>
              <a:rPr lang="en-US" sz="1333" dirty="0">
                <a:solidFill>
                  <a:srgbClr val="00B050"/>
                </a:solidFill>
                <a:latin typeface="Montserrat" pitchFamily="2" charset="0"/>
              </a:rPr>
              <a:t> de Pago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E91810-D24C-C58C-0CD8-3CEFA49D3EC2}"/>
              </a:ext>
            </a:extLst>
          </p:cNvPr>
          <p:cNvSpPr txBox="1"/>
          <p:nvPr/>
        </p:nvSpPr>
        <p:spPr bwMode="auto">
          <a:xfrm>
            <a:off x="4865449" y="3100694"/>
            <a:ext cx="1629505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 err="1">
                <a:latin typeface="Montserrat" pitchFamily="2" charset="0"/>
              </a:rPr>
              <a:t>Gobierno</a:t>
            </a:r>
            <a:endParaRPr lang="en-US" sz="1600" b="1" dirty="0">
              <a:latin typeface="Montserrat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B7487B-6694-71E7-605D-C1AFEFB41E10}"/>
              </a:ext>
            </a:extLst>
          </p:cNvPr>
          <p:cNvSpPr txBox="1"/>
          <p:nvPr/>
        </p:nvSpPr>
        <p:spPr bwMode="auto">
          <a:xfrm>
            <a:off x="5043670" y="5243813"/>
            <a:ext cx="1332375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 err="1">
                <a:latin typeface="Montserrat" pitchFamily="2" charset="0"/>
              </a:rPr>
              <a:t>Empresa</a:t>
            </a:r>
            <a:r>
              <a:rPr lang="en-US" sz="1600" b="1" dirty="0">
                <a:latin typeface="Montserrat" pitchFamily="2" charset="0"/>
              </a:rPr>
              <a:t> Publica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271868-EACA-EAA3-3312-F1FC47219E03}"/>
              </a:ext>
            </a:extLst>
          </p:cNvPr>
          <p:cNvCxnSpPr/>
          <p:nvPr/>
        </p:nvCxnSpPr>
        <p:spPr>
          <a:xfrm flipH="1">
            <a:off x="1997412" y="3015275"/>
            <a:ext cx="2716369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398ABF-5170-CAA8-7E4A-CEC713AC080A}"/>
              </a:ext>
            </a:extLst>
          </p:cNvPr>
          <p:cNvCxnSpPr>
            <a:cxnSpLocks/>
          </p:cNvCxnSpPr>
          <p:nvPr/>
        </p:nvCxnSpPr>
        <p:spPr>
          <a:xfrm>
            <a:off x="5709856" y="3508893"/>
            <a:ext cx="0" cy="713275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Ecology and natural' by GATOT TRIARDI PRAMAJI | Line icon, Ecology, Icon">
            <a:extLst>
              <a:ext uri="{FF2B5EF4-FFF2-40B4-BE49-F238E27FC236}">
                <a16:creationId xmlns:a16="http://schemas.microsoft.com/office/drawing/2014/main" id="{2FAE58C0-F4C5-D48A-450E-EF6B13E8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15" y="4455087"/>
            <a:ext cx="812759" cy="81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660189-93B3-B651-9D60-6845608F7807}"/>
              </a:ext>
            </a:extLst>
          </p:cNvPr>
          <p:cNvSpPr txBox="1"/>
          <p:nvPr/>
        </p:nvSpPr>
        <p:spPr bwMode="auto">
          <a:xfrm>
            <a:off x="2381413" y="5253637"/>
            <a:ext cx="162663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 err="1">
                <a:latin typeface="Montserrat" pitchFamily="2" charset="0"/>
              </a:rPr>
              <a:t>Empresa</a:t>
            </a:r>
            <a:r>
              <a:rPr lang="en-US" sz="1600" b="1" dirty="0">
                <a:latin typeface="Montserrat" pitchFamily="2" charset="0"/>
              </a:rPr>
              <a:t> APP (SPV)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2D6438-1AA7-5B85-0171-E3FBF531D1E8}"/>
              </a:ext>
            </a:extLst>
          </p:cNvPr>
          <p:cNvCxnSpPr>
            <a:cxnSpLocks/>
          </p:cNvCxnSpPr>
          <p:nvPr/>
        </p:nvCxnSpPr>
        <p:spPr>
          <a:xfrm flipH="1">
            <a:off x="3857629" y="4836427"/>
            <a:ext cx="1263752" cy="3635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C8A6CC00-0FAF-DEBE-6ED1-926D0E856BA2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1172259" y="3258012"/>
            <a:ext cx="1577405" cy="162950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EFC4598-7FF1-043C-3FEE-9322FD8C1A37}"/>
              </a:ext>
            </a:extLst>
          </p:cNvPr>
          <p:cNvSpPr txBox="1"/>
          <p:nvPr/>
        </p:nvSpPr>
        <p:spPr bwMode="auto">
          <a:xfrm>
            <a:off x="4063155" y="3690698"/>
            <a:ext cx="1825860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1333" dirty="0" err="1">
                <a:latin typeface="Montserrat" pitchFamily="2" charset="0"/>
              </a:rPr>
              <a:t>Contrato</a:t>
            </a:r>
            <a:r>
              <a:rPr lang="en-US" sz="1333" dirty="0">
                <a:latin typeface="Montserrat" pitchFamily="2" charset="0"/>
              </a:rPr>
              <a:t> APP</a:t>
            </a:r>
          </a:p>
        </p:txBody>
      </p:sp>
      <p:pic>
        <p:nvPicPr>
          <p:cNvPr id="1026" name="Picture 2" descr="IDB Inter American Development Bank Logo | Banks logo, Finance logo ...">
            <a:extLst>
              <a:ext uri="{FF2B5EF4-FFF2-40B4-BE49-F238E27FC236}">
                <a16:creationId xmlns:a16="http://schemas.microsoft.com/office/drawing/2014/main" id="{9F43DC20-BAFB-7C03-B8E6-CF37DE3E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4" y="2399422"/>
            <a:ext cx="1041361" cy="104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7720AEC-35E7-24B7-5BD7-D5843F5D29D7}"/>
              </a:ext>
            </a:extLst>
          </p:cNvPr>
          <p:cNvSpPr txBox="1"/>
          <p:nvPr/>
        </p:nvSpPr>
        <p:spPr>
          <a:xfrm>
            <a:off x="594267" y="1388862"/>
            <a:ext cx="10353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dirty="0">
                <a:latin typeface="Montserrat" pitchFamily="2" charset="0"/>
              </a:rPr>
              <a:t>Protege directamente a la Sociedad del Proyecto en caso de impago por parte de una Administración Pública o Empresa Pública en virtud del contrato APP.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841D0B-3733-A35E-93D1-F7741DE968EC}"/>
              </a:ext>
            </a:extLst>
          </p:cNvPr>
          <p:cNvSpPr txBox="1"/>
          <p:nvPr/>
        </p:nvSpPr>
        <p:spPr>
          <a:xfrm>
            <a:off x="7341926" y="2602356"/>
            <a:ext cx="44819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1600" b="1" dirty="0" err="1">
                <a:latin typeface="Montserrat" pitchFamily="2" charset="0"/>
              </a:rPr>
              <a:t>Beneficios</a:t>
            </a:r>
            <a:r>
              <a:rPr lang="en-US" sz="1600" b="1" dirty="0">
                <a:latin typeface="Montserrat" pitchFamily="2" charset="0"/>
              </a:rPr>
              <a:t> clave:</a:t>
            </a:r>
          </a:p>
          <a:p>
            <a:pPr>
              <a:spcAft>
                <a:spcPts val="1600"/>
              </a:spcAft>
            </a:pPr>
            <a:r>
              <a:rPr lang="es-PE" sz="1600" dirty="0">
                <a:latin typeface="Montserrat" pitchFamily="2" charset="0"/>
              </a:rPr>
              <a:t>✓ La garantía cubre las obligaciones de pago del sector público bajo el contrato APP.</a:t>
            </a:r>
          </a:p>
          <a:p>
            <a:pPr>
              <a:spcAft>
                <a:spcPts val="1600"/>
              </a:spcAft>
            </a:pPr>
            <a:r>
              <a:rPr lang="es-PE" sz="1600" dirty="0">
                <a:latin typeface="Montserrat" pitchFamily="2" charset="0"/>
              </a:rPr>
              <a:t>✓ En caso de retraso en el pago, el contratista recurrirá a la Garantía del BID.</a:t>
            </a:r>
          </a:p>
          <a:p>
            <a:pPr>
              <a:spcAft>
                <a:spcPts val="1600"/>
              </a:spcAft>
            </a:pPr>
            <a:r>
              <a:rPr lang="es-PE" sz="1600" dirty="0">
                <a:latin typeface="Montserrat" pitchFamily="2" charset="0"/>
              </a:rPr>
              <a:t>✓ La Garantía podrá prestarse durante toda la duración del contrato.</a:t>
            </a:r>
            <a:endParaRPr lang="en-US" sz="16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C3387-CE10-09A8-570E-E5AE2FACA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D1DBCC7-650C-A9CB-ED0A-8DE9991DC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84276" y="2633765"/>
            <a:ext cx="482600" cy="6985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E679F97-56DD-BBAC-D0F6-9923935BCF11}"/>
              </a:ext>
            </a:extLst>
          </p:cNvPr>
          <p:cNvSpPr txBox="1"/>
          <p:nvPr/>
        </p:nvSpPr>
        <p:spPr>
          <a:xfrm>
            <a:off x="1630095" y="2427390"/>
            <a:ext cx="6899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600" b="1" dirty="0"/>
              <a:t>Estudio de Caso - Ecuador</a:t>
            </a:r>
          </a:p>
        </p:txBody>
      </p:sp>
    </p:spTree>
    <p:extLst>
      <p:ext uri="{BB962C8B-B14F-4D97-AF65-F5344CB8AC3E}">
        <p14:creationId xmlns:p14="http://schemas.microsoft.com/office/powerpoint/2010/main" val="38250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01D6A-4DE6-969B-E4CF-600659692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32;p3">
            <a:extLst>
              <a:ext uri="{FF2B5EF4-FFF2-40B4-BE49-F238E27FC236}">
                <a16:creationId xmlns:a16="http://schemas.microsoft.com/office/drawing/2014/main" id="{5D62445A-3926-8A0A-137D-338B29417B2A}"/>
              </a:ext>
            </a:extLst>
          </p:cNvPr>
          <p:cNvSpPr txBox="1"/>
          <p:nvPr/>
        </p:nvSpPr>
        <p:spPr>
          <a:xfrm>
            <a:off x="561427" y="412569"/>
            <a:ext cx="7509028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defTabSz="609585">
              <a:lnSpc>
                <a:spcPts val="4267"/>
              </a:lnSpc>
            </a:pPr>
            <a:r>
              <a:rPr sz="4000">
                <a:solidFill>
                  <a:srgbClr val="004D70"/>
                </a:solidFill>
              </a:rPr>
              <a:t>Energía Renovable en Ecuador</a:t>
            </a:r>
          </a:p>
        </p:txBody>
      </p:sp>
      <p:cxnSp>
        <p:nvCxnSpPr>
          <p:cNvPr id="12" name="Conector recto 7">
            <a:extLst>
              <a:ext uri="{FF2B5EF4-FFF2-40B4-BE49-F238E27FC236}">
                <a16:creationId xmlns:a16="http://schemas.microsoft.com/office/drawing/2014/main" id="{4D25D893-ADCF-09DD-3EF5-8DA444545FE5}"/>
              </a:ext>
            </a:extLst>
          </p:cNvPr>
          <p:cNvCxnSpPr>
            <a:cxnSpLocks/>
          </p:cNvCxnSpPr>
          <p:nvPr/>
        </p:nvCxnSpPr>
        <p:spPr>
          <a:xfrm flipH="1">
            <a:off x="695325" y="1219200"/>
            <a:ext cx="12524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F7A31D-1917-FAC3-1149-C6921F91BF8C}"/>
              </a:ext>
            </a:extLst>
          </p:cNvPr>
          <p:cNvSpPr txBox="1"/>
          <p:nvPr/>
        </p:nvSpPr>
        <p:spPr>
          <a:xfrm>
            <a:off x="561427" y="1219200"/>
            <a:ext cx="832326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lvl="1" indent="-285744" defTabSz="91437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srgbClr val="3C3B3B"/>
                </a:solidFill>
                <a:latin typeface="Montserrat" panose="00000500000000000000" pitchFamily="2" charset="0"/>
              </a:rPr>
              <a:t>El sector de generación de electricidad de Ecuador depende predominantemente de la generación de energía hidroeléctrica del sector público (78%), </a:t>
            </a:r>
            <a:r>
              <a:rPr lang="es-PE" sz="1600" dirty="0">
                <a:solidFill>
                  <a:srgbClr val="3C3B3B"/>
                </a:solidFill>
                <a:latin typeface="Montserrat" panose="00000500000000000000" pitchFamily="2" charset="0"/>
              </a:rPr>
              <a:t>lo que lo hace vulnerable a los impactos del cambio climático, como sequías prolongadas.</a:t>
            </a:r>
            <a:r>
              <a:rPr lang="en-US" sz="1600" dirty="0">
                <a:solidFill>
                  <a:srgbClr val="3C3B3B"/>
                </a:solidFill>
                <a:latin typeface="Montserrat" panose="00000500000000000000" pitchFamily="2" charset="0"/>
              </a:rPr>
              <a:t>. </a:t>
            </a:r>
          </a:p>
          <a:p>
            <a:pPr marL="742932" lvl="1" indent="-285744" defTabSz="914377">
              <a:buFont typeface="Courier New" panose="02070309020205020404" pitchFamily="49" charset="0"/>
              <a:buChar char="o"/>
            </a:pPr>
            <a:r>
              <a:rPr lang="es-PE" sz="1600" dirty="0">
                <a:solidFill>
                  <a:srgbClr val="009ADE"/>
                </a:solidFill>
                <a:latin typeface="Montserrat" panose="00000500000000000000" pitchFamily="2" charset="0"/>
              </a:rPr>
              <a:t>El Gobierno de Ecuador está promoviendo activamente la inversión privada en Energías Renovables No Convencionales (ERNC) para aumentar la capacidad y diversificar la matriz energética, evitando al mismo tiempo compromisos fiscales adicionales. </a:t>
            </a:r>
          </a:p>
          <a:p>
            <a:pPr marL="742932" lvl="1" indent="-285744" defTabSz="914377">
              <a:buFont typeface="Courier New" panose="02070309020205020404" pitchFamily="49" charset="0"/>
              <a:buChar char="o"/>
            </a:pPr>
            <a:endParaRPr lang="es-PE" sz="1600" dirty="0">
              <a:solidFill>
                <a:srgbClr val="009ADE"/>
              </a:solidFill>
              <a:latin typeface="Montserrat" panose="00000500000000000000" pitchFamily="2" charset="0"/>
            </a:endParaRPr>
          </a:p>
          <a:p>
            <a:pPr marL="742932" lvl="1" indent="-285744" defTabSz="914377">
              <a:buFont typeface="Courier New" panose="02070309020205020404" pitchFamily="49" charset="0"/>
              <a:buChar char="o"/>
            </a:pPr>
            <a:r>
              <a:rPr lang="es-PE" sz="1600" dirty="0">
                <a:solidFill>
                  <a:srgbClr val="009ADE"/>
                </a:solidFill>
                <a:latin typeface="Montserrat" panose="00000500000000000000" pitchFamily="2" charset="0"/>
              </a:rPr>
              <a:t>La participación del sector privado se facilita a través de asociaciones público-privadas y Procesos de Selección Pública (PSP) transparentes, garantizando que los generadores del sector privado estén empoderados y protegidos.</a:t>
            </a:r>
          </a:p>
          <a:p>
            <a:pPr marL="742932" lvl="1" indent="-285744" defTabSz="914377">
              <a:buFont typeface="Courier New" panose="02070309020205020404" pitchFamily="49" charset="0"/>
              <a:buChar char="o"/>
            </a:pPr>
            <a:endParaRPr lang="en-US" sz="1600" dirty="0">
              <a:solidFill>
                <a:srgbClr val="3C3B3B"/>
              </a:solidFill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s-PE" sz="1600" b="1" dirty="0">
                <a:solidFill>
                  <a:srgbClr val="3C3B3B"/>
                </a:solidFill>
                <a:latin typeface="Montserrat" panose="00000500000000000000" pitchFamily="2" charset="0"/>
              </a:rPr>
              <a:t>El Ministerio de Energía y Minas (MEM) lanzó dos PSP, que dieron lugar a 12 proyectos privados con más de 800 MW de capacidad.</a:t>
            </a:r>
          </a:p>
          <a:p>
            <a:pPr marL="742944" lvl="1" indent="-285744" defTabSz="914377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9ADE"/>
                </a:solidFill>
                <a:latin typeface="Montserrat" panose="00000500000000000000" pitchFamily="2" charset="0"/>
              </a:rPr>
              <a:t>Estos proyectos permitirán una inversión privada de más de mil millones de dólares en un sector impulsado por las Empresas Públicas Estatales (EPE), que representan el 89% de la generación de energía.</a:t>
            </a:r>
          </a:p>
          <a:p>
            <a:pPr marL="742944" lvl="1" indent="-285744" defTabSz="914377">
              <a:buFont typeface="Arial" panose="020B0604020202020204" pitchFamily="34" charset="0"/>
              <a:buChar char="•"/>
            </a:pPr>
            <a:endParaRPr lang="es-PE" sz="1600" dirty="0">
              <a:solidFill>
                <a:srgbClr val="009ADE"/>
              </a:solidFill>
              <a:latin typeface="Montserrat" panose="00000500000000000000" pitchFamily="2" charset="0"/>
            </a:endParaRPr>
          </a:p>
          <a:p>
            <a:pPr marL="742944" lvl="1" indent="-285744" defTabSz="914377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9ADE"/>
                </a:solidFill>
                <a:latin typeface="Montserrat" panose="00000500000000000000" pitchFamily="2" charset="0"/>
              </a:rPr>
              <a:t>Los proyectos están estructurados para garantizar la certeza de los ingresos, la protección de los inversores y la sostenibilidad financiera a largo plazo.</a:t>
            </a:r>
            <a:endParaRPr lang="en-US" sz="1600" dirty="0">
              <a:solidFill>
                <a:srgbClr val="009ADE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792A4-2F52-380E-D476-7C0A6FB68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099" y="1781287"/>
            <a:ext cx="3385901" cy="34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B421C-F0F5-43AE-C17A-DCEAB9237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32;p3">
            <a:extLst>
              <a:ext uri="{FF2B5EF4-FFF2-40B4-BE49-F238E27FC236}">
                <a16:creationId xmlns:a16="http://schemas.microsoft.com/office/drawing/2014/main" id="{37334A4B-E5AC-76DD-83FA-5B40ED73462A}"/>
              </a:ext>
            </a:extLst>
          </p:cNvPr>
          <p:cNvSpPr txBox="1"/>
          <p:nvPr/>
        </p:nvSpPr>
        <p:spPr>
          <a:xfrm>
            <a:off x="561426" y="412568"/>
            <a:ext cx="1118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defTabSz="609585">
              <a:lnSpc>
                <a:spcPct val="100000"/>
              </a:lnSpc>
            </a:pPr>
            <a:r>
              <a:rPr lang="es-ES" sz="3200" dirty="0">
                <a:solidFill>
                  <a:srgbClr val="3C3B3B"/>
                </a:solidFill>
                <a:latin typeface="Montserrat" pitchFamily="2" charset="77"/>
                <a:sym typeface="Roboto"/>
              </a:rPr>
              <a:t>Barreras a la Inversión Privada: Riesgos </a:t>
            </a:r>
            <a:r>
              <a:rPr lang="es-ES" sz="3200" dirty="0" err="1">
                <a:solidFill>
                  <a:srgbClr val="3C3B3B"/>
                </a:solidFill>
                <a:latin typeface="Montserrat" pitchFamily="2" charset="77"/>
                <a:sym typeface="Roboto"/>
              </a:rPr>
              <a:t>Publicos</a:t>
            </a:r>
            <a:endParaRPr lang="es-ES" sz="3200" dirty="0">
              <a:solidFill>
                <a:srgbClr val="3C3B3B"/>
              </a:solidFill>
              <a:latin typeface="Montserrat" pitchFamily="2" charset="77"/>
              <a:sym typeface="Roboto"/>
            </a:endParaRPr>
          </a:p>
        </p:txBody>
      </p:sp>
      <p:cxnSp>
        <p:nvCxnSpPr>
          <p:cNvPr id="12" name="Conector recto 7">
            <a:extLst>
              <a:ext uri="{FF2B5EF4-FFF2-40B4-BE49-F238E27FC236}">
                <a16:creationId xmlns:a16="http://schemas.microsoft.com/office/drawing/2014/main" id="{DD392B60-9178-8AF7-ED8A-F845AAAC5200}"/>
              </a:ext>
            </a:extLst>
          </p:cNvPr>
          <p:cNvCxnSpPr>
            <a:cxnSpLocks/>
          </p:cNvCxnSpPr>
          <p:nvPr/>
        </p:nvCxnSpPr>
        <p:spPr>
          <a:xfrm flipH="1">
            <a:off x="695325" y="1219200"/>
            <a:ext cx="12524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redondeado 185">
            <a:extLst>
              <a:ext uri="{FF2B5EF4-FFF2-40B4-BE49-F238E27FC236}">
                <a16:creationId xmlns:a16="http://schemas.microsoft.com/office/drawing/2014/main" id="{DCE46483-FC39-ECE7-7FE1-43CDE89580E9}"/>
              </a:ext>
            </a:extLst>
          </p:cNvPr>
          <p:cNvSpPr/>
          <p:nvPr/>
        </p:nvSpPr>
        <p:spPr>
          <a:xfrm>
            <a:off x="915830" y="2842455"/>
            <a:ext cx="2952276" cy="2411679"/>
          </a:xfrm>
          <a:prstGeom prst="roundRect">
            <a:avLst>
              <a:gd name="adj" fmla="val 4324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es-ES" sz="600">
              <a:solidFill>
                <a:prstClr val="white"/>
              </a:solidFill>
              <a:latin typeface="Monserrat"/>
              <a:sym typeface="Helvetica Neue"/>
            </a:endParaRPr>
          </a:p>
        </p:txBody>
      </p:sp>
      <p:sp>
        <p:nvSpPr>
          <p:cNvPr id="5" name="Rectángulo redondeado 185">
            <a:extLst>
              <a:ext uri="{FF2B5EF4-FFF2-40B4-BE49-F238E27FC236}">
                <a16:creationId xmlns:a16="http://schemas.microsoft.com/office/drawing/2014/main" id="{B509073B-2B0A-EE44-1682-744052F72398}"/>
              </a:ext>
            </a:extLst>
          </p:cNvPr>
          <p:cNvSpPr/>
          <p:nvPr/>
        </p:nvSpPr>
        <p:spPr>
          <a:xfrm>
            <a:off x="7801414" y="2842455"/>
            <a:ext cx="2952276" cy="2411679"/>
          </a:xfrm>
          <a:prstGeom prst="roundRect">
            <a:avLst>
              <a:gd name="adj" fmla="val 4324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 sz="600">
              <a:solidFill>
                <a:prstClr val="white"/>
              </a:solidFill>
              <a:latin typeface="Monserrat"/>
              <a:sym typeface="Helvetica Neue"/>
            </a:endParaRPr>
          </a:p>
        </p:txBody>
      </p:sp>
      <p:sp>
        <p:nvSpPr>
          <p:cNvPr id="6" name="Rectángulo redondeado 185">
            <a:extLst>
              <a:ext uri="{FF2B5EF4-FFF2-40B4-BE49-F238E27FC236}">
                <a16:creationId xmlns:a16="http://schemas.microsoft.com/office/drawing/2014/main" id="{EA242EFC-A514-1097-BF7A-8E626AD21FBD}"/>
              </a:ext>
            </a:extLst>
          </p:cNvPr>
          <p:cNvSpPr/>
          <p:nvPr/>
        </p:nvSpPr>
        <p:spPr>
          <a:xfrm>
            <a:off x="4302855" y="2842455"/>
            <a:ext cx="2952276" cy="2411679"/>
          </a:xfrm>
          <a:prstGeom prst="roundRect">
            <a:avLst>
              <a:gd name="adj" fmla="val 4324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 sz="600">
              <a:solidFill>
                <a:prstClr val="white"/>
              </a:solidFill>
              <a:latin typeface="Monserrat"/>
              <a:sym typeface="Helvetica Neue"/>
            </a:endParaRPr>
          </a:p>
        </p:txBody>
      </p:sp>
      <p:sp>
        <p:nvSpPr>
          <p:cNvPr id="7" name="CuadroTexto 13">
            <a:extLst>
              <a:ext uri="{FF2B5EF4-FFF2-40B4-BE49-F238E27FC236}">
                <a16:creationId xmlns:a16="http://schemas.microsoft.com/office/drawing/2014/main" id="{DDAAAD05-695A-6C65-AB7F-CE382DA4C6C7}"/>
              </a:ext>
            </a:extLst>
          </p:cNvPr>
          <p:cNvSpPr txBox="1"/>
          <p:nvPr/>
        </p:nvSpPr>
        <p:spPr>
          <a:xfrm>
            <a:off x="4388521" y="2992547"/>
            <a:ext cx="265482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609585"/>
            <a:r>
              <a:rPr lang="es-CO" dirty="0">
                <a:solidFill>
                  <a:srgbClr val="3C3B3B"/>
                </a:solidFill>
                <a:latin typeface="Calibri" panose="020F0502020204030204"/>
              </a:rPr>
              <a:t>🌐</a:t>
            </a:r>
            <a:r>
              <a:rPr lang="es-PE" b="1" dirty="0">
                <a:solidFill>
                  <a:srgbClr val="004D72"/>
                </a:solidFill>
                <a:latin typeface="Monserrat"/>
                <a:cs typeface="Gotham Bold Regular" pitchFamily="2" charset="0"/>
              </a:rPr>
              <a:t>Alto riesgo país para los actores privados</a:t>
            </a:r>
            <a:endParaRPr lang="en-US" b="1" dirty="0">
              <a:solidFill>
                <a:srgbClr val="004D72"/>
              </a:solidFill>
              <a:latin typeface="Monserrat"/>
              <a:cs typeface="Gotham Bold Regular" pitchFamily="2" charset="0"/>
            </a:endParaRPr>
          </a:p>
        </p:txBody>
      </p:sp>
      <p:sp>
        <p:nvSpPr>
          <p:cNvPr id="8" name="CuadroTexto 13">
            <a:extLst>
              <a:ext uri="{FF2B5EF4-FFF2-40B4-BE49-F238E27FC236}">
                <a16:creationId xmlns:a16="http://schemas.microsoft.com/office/drawing/2014/main" id="{CD40E435-D501-93B9-089E-9DF7BE563556}"/>
              </a:ext>
            </a:extLst>
          </p:cNvPr>
          <p:cNvSpPr txBox="1"/>
          <p:nvPr/>
        </p:nvSpPr>
        <p:spPr>
          <a:xfrm>
            <a:off x="1046967" y="3065887"/>
            <a:ext cx="2690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609585"/>
            <a:r>
              <a:rPr lang="es-CO" dirty="0">
                <a:solidFill>
                  <a:srgbClr val="3C3B3B"/>
                </a:solidFill>
                <a:latin typeface="Calibri" panose="020F0502020204030204"/>
              </a:rPr>
              <a:t>⚡</a:t>
            </a:r>
            <a:r>
              <a:rPr lang="es-PE" b="1" dirty="0">
                <a:solidFill>
                  <a:srgbClr val="004D72"/>
                </a:solidFill>
                <a:latin typeface="Monserrat"/>
                <a:cs typeface="Gotham Bold Regular" pitchFamily="2" charset="0"/>
              </a:rPr>
              <a:t>Brecha de inversión en infraestructura energética</a:t>
            </a:r>
            <a:endParaRPr lang="en-US" b="1" dirty="0">
              <a:solidFill>
                <a:srgbClr val="004D72"/>
              </a:solidFill>
              <a:latin typeface="Monserrat"/>
              <a:cs typeface="Gotham Bold Regular" pitchFamily="2" charset="0"/>
            </a:endParaRPr>
          </a:p>
        </p:txBody>
      </p:sp>
      <p:sp>
        <p:nvSpPr>
          <p:cNvPr id="9" name="CuadroTexto 13">
            <a:extLst>
              <a:ext uri="{FF2B5EF4-FFF2-40B4-BE49-F238E27FC236}">
                <a16:creationId xmlns:a16="http://schemas.microsoft.com/office/drawing/2014/main" id="{A1814D79-73DA-19E0-67DF-2E8262B01529}"/>
              </a:ext>
            </a:extLst>
          </p:cNvPr>
          <p:cNvSpPr txBox="1"/>
          <p:nvPr/>
        </p:nvSpPr>
        <p:spPr>
          <a:xfrm>
            <a:off x="7937348" y="2927861"/>
            <a:ext cx="2698155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609585"/>
            <a:r>
              <a:rPr lang="es-CO" dirty="0">
                <a:solidFill>
                  <a:srgbClr val="3C3B3B"/>
                </a:solidFill>
                <a:latin typeface="Calibri" panose="020F0502020204030204"/>
              </a:rPr>
              <a:t>💵</a:t>
            </a:r>
            <a:r>
              <a:rPr lang="es-PE" b="1" dirty="0">
                <a:solidFill>
                  <a:srgbClr val="004D72"/>
                </a:solidFill>
                <a:latin typeface="Monserrat"/>
              </a:rPr>
              <a:t>Riesgo del comprador debido a posibles retrasos en los pagos en los acuerdos de compra de energía (PPA)</a:t>
            </a:r>
            <a:endParaRPr lang="en-US" b="1" dirty="0">
              <a:solidFill>
                <a:srgbClr val="004D72"/>
              </a:solidFill>
              <a:latin typeface="Monserrat"/>
              <a:cs typeface="Gotham Bold Regular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FAC49-7B9D-461D-C6D0-D5A9D06ED6B5}"/>
              </a:ext>
            </a:extLst>
          </p:cNvPr>
          <p:cNvSpPr txBox="1"/>
          <p:nvPr/>
        </p:nvSpPr>
        <p:spPr>
          <a:xfrm>
            <a:off x="4470782" y="3762609"/>
            <a:ext cx="2617311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09585"/>
            <a:r>
              <a:rPr lang="es-PE" sz="1400" dirty="0">
                <a:solidFill>
                  <a:srgbClr val="6C9795"/>
                </a:solidFill>
                <a:latin typeface="Monserrat"/>
                <a:cs typeface="Gotham Bold" pitchFamily="2" charset="0"/>
              </a:rPr>
              <a:t>Historial limitado de proyectos de generación privada en el país. Falta experiencia en la compra y venta de energía entre generadores privados y entidades públicas.</a:t>
            </a:r>
            <a:endParaRPr lang="en-US" sz="1400" dirty="0">
              <a:solidFill>
                <a:srgbClr val="013C5A"/>
              </a:solidFill>
              <a:latin typeface="Monserrat"/>
              <a:cs typeface="Gotham Bol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2E91B-461E-17A8-5366-6A18D66AB143}"/>
              </a:ext>
            </a:extLst>
          </p:cNvPr>
          <p:cNvSpPr txBox="1"/>
          <p:nvPr/>
        </p:nvSpPr>
        <p:spPr>
          <a:xfrm>
            <a:off x="1071458" y="3654885"/>
            <a:ext cx="2749028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09585"/>
            <a:r>
              <a:rPr lang="es-PE" sz="1400" dirty="0">
                <a:solidFill>
                  <a:srgbClr val="6C9795"/>
                </a:solidFill>
                <a:latin typeface="Monserrat"/>
                <a:cs typeface="Gotham Bold" pitchFamily="2" charset="0"/>
              </a:rPr>
              <a:t>La restricción fiscal limita la capacidad de inversión en infraestructura energética, reduciendo la capacidad de satisfacer la creciente demanda y aumentando el riesgo de escasez de suministro y cortes de energía.</a:t>
            </a:r>
            <a:endParaRPr lang="en-US" sz="1400" dirty="0">
              <a:solidFill>
                <a:srgbClr val="013C5A"/>
              </a:solidFill>
              <a:latin typeface="Monserrat"/>
              <a:cs typeface="Gotham Bold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CFB1B-7396-1D7B-1CBA-49B893C1D0B4}"/>
              </a:ext>
            </a:extLst>
          </p:cNvPr>
          <p:cNvSpPr txBox="1"/>
          <p:nvPr/>
        </p:nvSpPr>
        <p:spPr>
          <a:xfrm>
            <a:off x="7819163" y="4455104"/>
            <a:ext cx="293452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09585"/>
            <a:r>
              <a:rPr lang="es-PE" sz="1400" dirty="0">
                <a:solidFill>
                  <a:srgbClr val="6C9795"/>
                </a:solidFill>
                <a:latin typeface="Monserrat"/>
                <a:cs typeface="Gotham Bold" pitchFamily="2" charset="0"/>
              </a:rPr>
              <a:t>Riesgo público percibido por inversores privados que reduce la </a:t>
            </a:r>
            <a:r>
              <a:rPr lang="es-PE" sz="1400" dirty="0" err="1">
                <a:solidFill>
                  <a:srgbClr val="6C9795"/>
                </a:solidFill>
                <a:latin typeface="Monserrat"/>
                <a:cs typeface="Gotham Bold" pitchFamily="2" charset="0"/>
              </a:rPr>
              <a:t>financiabilidad</a:t>
            </a:r>
            <a:r>
              <a:rPr lang="es-PE" sz="1400" dirty="0">
                <a:solidFill>
                  <a:srgbClr val="6C9795"/>
                </a:solidFill>
                <a:latin typeface="Monserrat"/>
                <a:cs typeface="Gotham Bold" pitchFamily="2" charset="0"/>
              </a:rPr>
              <a:t> de los proyectos.</a:t>
            </a:r>
            <a:endParaRPr lang="en-US" sz="1400" dirty="0">
              <a:solidFill>
                <a:srgbClr val="6C9795"/>
              </a:solidFill>
              <a:latin typeface="Monserrat"/>
              <a:cs typeface="Gotham Bo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9DC7F1-D8AC-52D3-90AA-EC16F44DC2C1}"/>
              </a:ext>
            </a:extLst>
          </p:cNvPr>
          <p:cNvSpPr txBox="1"/>
          <p:nvPr/>
        </p:nvSpPr>
        <p:spPr>
          <a:xfrm>
            <a:off x="1059076" y="1596733"/>
            <a:ext cx="978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09585">
              <a:spcBef>
                <a:spcPts val="600"/>
              </a:spcBef>
            </a:pPr>
            <a:r>
              <a:rPr lang="es-PE" altLang="en-US" dirty="0">
                <a:solidFill>
                  <a:srgbClr val="3C3B3B">
                    <a:lumMod val="75000"/>
                    <a:lumOff val="25000"/>
                  </a:srgbClr>
                </a:solidFill>
                <a:latin typeface="Montserrat" panose="00000500000000000000" pitchFamily="2" charset="0"/>
                <a:cs typeface="Gotham Medium" pitchFamily="50" charset="0"/>
              </a:rPr>
              <a:t>El sector privado tiene una </a:t>
            </a:r>
            <a:r>
              <a:rPr lang="es-PE" altLang="en-US" b="1" dirty="0">
                <a:solidFill>
                  <a:srgbClr val="3C3B3B">
                    <a:lumMod val="75000"/>
                    <a:lumOff val="25000"/>
                  </a:srgbClr>
                </a:solidFill>
                <a:latin typeface="Montserrat" panose="00000500000000000000" pitchFamily="2" charset="0"/>
                <a:cs typeface="Gotham Medium" pitchFamily="50" charset="0"/>
              </a:rPr>
              <a:t>alta percepción de riesgo </a:t>
            </a:r>
            <a:r>
              <a:rPr lang="es-PE" altLang="en-US" dirty="0">
                <a:solidFill>
                  <a:srgbClr val="3C3B3B">
                    <a:lumMod val="75000"/>
                    <a:lumOff val="25000"/>
                  </a:srgbClr>
                </a:solidFill>
                <a:latin typeface="Montserrat" panose="00000500000000000000" pitchFamily="2" charset="0"/>
                <a:cs typeface="Gotham Medium" pitchFamily="50" charset="0"/>
              </a:rPr>
              <a:t>que ha dificultado lograr un cierre financiero exitoso de los contratos de concesión ya adjudicados y firmados.</a:t>
            </a:r>
            <a:r>
              <a:rPr lang="en-US" altLang="en-US" dirty="0">
                <a:solidFill>
                  <a:srgbClr val="3C3B3B">
                    <a:lumMod val="75000"/>
                    <a:lumOff val="25000"/>
                  </a:srgbClr>
                </a:solidFill>
                <a:latin typeface="Montserrat" panose="00000500000000000000" pitchFamily="2" charset="0"/>
                <a:cs typeface="Gotham Medium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15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7900F-8F9E-F069-99EE-CBB2E45E0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32;p3">
            <a:extLst>
              <a:ext uri="{FF2B5EF4-FFF2-40B4-BE49-F238E27FC236}">
                <a16:creationId xmlns:a16="http://schemas.microsoft.com/office/drawing/2014/main" id="{93FDE759-A59D-D16E-294D-8200D68749C6}"/>
              </a:ext>
            </a:extLst>
          </p:cNvPr>
          <p:cNvSpPr txBox="1"/>
          <p:nvPr/>
        </p:nvSpPr>
        <p:spPr>
          <a:xfrm>
            <a:off x="561427" y="342884"/>
            <a:ext cx="9972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3200">
                <a:solidFill>
                  <a:schemeClr val="tx1"/>
                </a:solidFill>
                <a:latin typeface="Montserrat" pitchFamily="2" charset="77"/>
                <a:sym typeface="Roboto"/>
              </a:rPr>
              <a:t>Solución: estrategia de mitigación del riesgo crediticio</a:t>
            </a:r>
            <a:endParaRPr lang="en-US" sz="3200" dirty="0">
              <a:solidFill>
                <a:schemeClr val="tx1"/>
              </a:solidFill>
              <a:latin typeface="Montserrat" pitchFamily="2" charset="77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A950E4-D4BF-28D4-D899-D5C060526DB0}"/>
              </a:ext>
            </a:extLst>
          </p:cNvPr>
          <p:cNvSpPr/>
          <p:nvPr/>
        </p:nvSpPr>
        <p:spPr>
          <a:xfrm>
            <a:off x="1165973" y="1829293"/>
            <a:ext cx="10149840" cy="1208701"/>
          </a:xfrm>
          <a:prstGeom prst="rect">
            <a:avLst/>
          </a:prstGeom>
          <a:solidFill>
            <a:srgbClr val="FFF8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37160" rIns="91440" bIns="1371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00"/>
              </a:spcAft>
            </a:pPr>
            <a:r>
              <a:rPr lang="es-PE" sz="1600" b="1" dirty="0">
                <a:solidFill>
                  <a:schemeClr val="tx1"/>
                </a:solidFill>
                <a:latin typeface="Montserrat" panose="00000500000000000000" pitchFamily="2" charset="0"/>
                <a:cs typeface="Gotham Book" pitchFamily="50" charset="0"/>
              </a:rPr>
              <a:t>Nivel I: Prioridad a las centrales privadas de generación eléctrica en la cascada de empresas distribuidoras</a:t>
            </a:r>
          </a:p>
          <a:p>
            <a:pPr algn="ctr">
              <a:spcAft>
                <a:spcPts val="400"/>
              </a:spcAft>
            </a:pPr>
            <a:r>
              <a:rPr lang="es-PE" sz="1600" dirty="0">
                <a:solidFill>
                  <a:schemeClr val="tx1"/>
                </a:solidFill>
                <a:latin typeface="Montserrat" panose="00000500000000000000" pitchFamily="2" charset="0"/>
                <a:cs typeface="Gotham Book" pitchFamily="50" charset="0"/>
              </a:rPr>
              <a:t>Reduce el riesgo de pago al garantizar que las empresas de distribución de electricidad paguen primero a los generadores privados.</a:t>
            </a:r>
            <a:endParaRPr lang="es-EC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C7C21-B4F7-66F3-9DAD-9D05E8589797}"/>
              </a:ext>
            </a:extLst>
          </p:cNvPr>
          <p:cNvSpPr/>
          <p:nvPr/>
        </p:nvSpPr>
        <p:spPr>
          <a:xfrm>
            <a:off x="1165973" y="3083443"/>
            <a:ext cx="10149840" cy="1086495"/>
          </a:xfrm>
          <a:prstGeom prst="rect">
            <a:avLst/>
          </a:prstGeom>
          <a:solidFill>
            <a:srgbClr val="FFF0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00"/>
              </a:spcAft>
            </a:pPr>
            <a:r>
              <a:rPr lang="es-PE" sz="1600" b="1" dirty="0">
                <a:solidFill>
                  <a:schemeClr val="tx1"/>
                </a:solidFill>
                <a:latin typeface="Montserrat" panose="00000500000000000000" pitchFamily="2" charset="0"/>
                <a:cs typeface="Gotham Book" pitchFamily="50" charset="0"/>
              </a:rPr>
              <a:t>Nivel II: Compromiso de Cobertura del Ministerio de Hacienda</a:t>
            </a:r>
          </a:p>
          <a:p>
            <a:pPr algn="ctr">
              <a:spcAft>
                <a:spcPts val="400"/>
              </a:spcAft>
            </a:pPr>
            <a:r>
              <a:rPr lang="es-PE" sz="1600" dirty="0">
                <a:solidFill>
                  <a:schemeClr val="tx1"/>
                </a:solidFill>
                <a:latin typeface="Montserrat" panose="00000500000000000000" pitchFamily="2" charset="0"/>
                <a:cs typeface="Gotham Book" pitchFamily="50" charset="0"/>
              </a:rPr>
              <a:t>Mitiga el riesgo de impago garantizando que el Ministerio cubra los pagos atrasados ​​si las empresas distribuidoras no pagan.</a:t>
            </a:r>
            <a:endParaRPr lang="es-EC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0BDF7-D0BC-D096-E87C-3E62A583B2C4}"/>
              </a:ext>
            </a:extLst>
          </p:cNvPr>
          <p:cNvSpPr/>
          <p:nvPr/>
        </p:nvSpPr>
        <p:spPr>
          <a:xfrm>
            <a:off x="1165973" y="4364879"/>
            <a:ext cx="10149840" cy="1115759"/>
          </a:xfrm>
          <a:prstGeom prst="rect">
            <a:avLst/>
          </a:prstGeom>
          <a:solidFill>
            <a:srgbClr val="FFE9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00"/>
              </a:spcAft>
            </a:pPr>
            <a:r>
              <a:rPr lang="es-PE" sz="1600" b="1" dirty="0">
                <a:solidFill>
                  <a:schemeClr val="tx1"/>
                </a:solidFill>
                <a:latin typeface="Montserrat" panose="00000500000000000000" pitchFamily="2" charset="0"/>
                <a:cs typeface="Gotham Book" pitchFamily="50" charset="0"/>
              </a:rPr>
              <a:t>Nivel III: Garantía Parcial de Crédito del BID</a:t>
            </a:r>
          </a:p>
          <a:p>
            <a:pPr algn="ctr">
              <a:spcAft>
                <a:spcPts val="400"/>
              </a:spcAft>
            </a:pPr>
            <a:r>
              <a:rPr lang="es-PE" sz="1600" dirty="0">
                <a:solidFill>
                  <a:schemeClr val="tx1"/>
                </a:solidFill>
                <a:latin typeface="Montserrat" panose="00000500000000000000" pitchFamily="2" charset="0"/>
                <a:cs typeface="Gotham Book" pitchFamily="50" charset="0"/>
              </a:rPr>
              <a:t>Mecanismo de último recurso para garantizar el pago si los niveles I y II fallan, fortaleciendo la confianza de los inversores y permitiendo la </a:t>
            </a:r>
            <a:r>
              <a:rPr lang="es-PE" sz="1600" dirty="0" err="1">
                <a:solidFill>
                  <a:schemeClr val="tx1"/>
                </a:solidFill>
                <a:latin typeface="Montserrat" panose="00000500000000000000" pitchFamily="2" charset="0"/>
                <a:cs typeface="Gotham Book" pitchFamily="50" charset="0"/>
              </a:rPr>
              <a:t>bancabilidad</a:t>
            </a:r>
            <a:r>
              <a:rPr lang="es-PE" sz="1600" dirty="0">
                <a:solidFill>
                  <a:schemeClr val="tx1"/>
                </a:solidFill>
                <a:latin typeface="Montserrat" panose="00000500000000000000" pitchFamily="2" charset="0"/>
                <a:cs typeface="Gotham Book" pitchFamily="50" charset="0"/>
              </a:rPr>
              <a:t>.</a:t>
            </a:r>
            <a:endParaRPr lang="es-EC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5DC022-DD33-8F8E-757A-CDC83D967505}"/>
              </a:ext>
            </a:extLst>
          </p:cNvPr>
          <p:cNvSpPr/>
          <p:nvPr/>
        </p:nvSpPr>
        <p:spPr>
          <a:xfrm>
            <a:off x="1253221" y="1744151"/>
            <a:ext cx="357504" cy="1992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72166D-0F00-B77D-CEB3-2C33A7CFAE44}"/>
              </a:ext>
            </a:extLst>
          </p:cNvPr>
          <p:cNvSpPr/>
          <p:nvPr/>
        </p:nvSpPr>
        <p:spPr>
          <a:xfrm>
            <a:off x="1253221" y="3135465"/>
            <a:ext cx="357504" cy="2372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8D3844-3CE1-28D4-3E9B-6166D0C0AFA9}"/>
              </a:ext>
            </a:extLst>
          </p:cNvPr>
          <p:cNvSpPr/>
          <p:nvPr/>
        </p:nvSpPr>
        <p:spPr>
          <a:xfrm>
            <a:off x="1253221" y="4449957"/>
            <a:ext cx="357504" cy="2372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7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6B514-9778-E525-98A8-7C71FB846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8C07E-7B6E-E574-F487-B929D6CB7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432" y="1"/>
            <a:ext cx="4299569" cy="2807192"/>
          </a:xfrm>
          <a:prstGeom prst="flowChartOffpageConnector">
            <a:avLst/>
          </a:prstGeom>
        </p:spPr>
      </p:pic>
      <p:sp>
        <p:nvSpPr>
          <p:cNvPr id="15" name="Google Shape;332;p3">
            <a:extLst>
              <a:ext uri="{FF2B5EF4-FFF2-40B4-BE49-F238E27FC236}">
                <a16:creationId xmlns:a16="http://schemas.microsoft.com/office/drawing/2014/main" id="{960A40C5-76FD-0907-4CEC-6AD64D245431}"/>
              </a:ext>
            </a:extLst>
          </p:cNvPr>
          <p:cNvSpPr txBox="1"/>
          <p:nvPr/>
        </p:nvSpPr>
        <p:spPr>
          <a:xfrm>
            <a:off x="561424" y="157397"/>
            <a:ext cx="6980355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defTabSz="609585">
              <a:lnSpc>
                <a:spcPct val="100000"/>
              </a:lnSpc>
            </a:pPr>
            <a:r>
              <a:rPr lang="es-ES" sz="3200">
                <a:solidFill>
                  <a:srgbClr val="3C3B3B"/>
                </a:solidFill>
                <a:latin typeface="Montserrat" pitchFamily="2" charset="77"/>
                <a:sym typeface="Roboto"/>
              </a:rPr>
              <a:t>EC-U0006: </a:t>
            </a:r>
            <a:r>
              <a:rPr lang="es-ES" sz="2667" b="0">
                <a:solidFill>
                  <a:srgbClr val="3C3B3B"/>
                </a:solidFill>
                <a:latin typeface="Montserrat" pitchFamily="2" charset="77"/>
                <a:sym typeface="Roboto"/>
              </a:rPr>
              <a:t>Garantía de Crédito para Proyectos de Energía Renovable No Convencional en Ecuador (2025)</a:t>
            </a:r>
          </a:p>
        </p:txBody>
      </p:sp>
      <p:cxnSp>
        <p:nvCxnSpPr>
          <p:cNvPr id="16" name="Conector recto 7">
            <a:extLst>
              <a:ext uri="{FF2B5EF4-FFF2-40B4-BE49-F238E27FC236}">
                <a16:creationId xmlns:a16="http://schemas.microsoft.com/office/drawing/2014/main" id="{96F6D3E0-03FC-5354-5DDA-BCA108A8D3D3}"/>
              </a:ext>
            </a:extLst>
          </p:cNvPr>
          <p:cNvCxnSpPr>
            <a:cxnSpLocks/>
          </p:cNvCxnSpPr>
          <p:nvPr/>
        </p:nvCxnSpPr>
        <p:spPr>
          <a:xfrm flipH="1">
            <a:off x="695325" y="1606959"/>
            <a:ext cx="125246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088B5FE1-527B-3619-BD27-2741208D5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23" y="1787989"/>
            <a:ext cx="7331008" cy="155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sz="1600" b="1" dirty="0">
                <a:solidFill>
                  <a:srgbClr val="009ADE"/>
                </a:solidFill>
                <a:latin typeface="Montserrat"/>
              </a:rPr>
              <a:t>Estructura de la Garantía</a:t>
            </a:r>
          </a:p>
          <a:p>
            <a:pPr marL="230288" indent="-230288" defTabSz="121917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C3B3B"/>
                </a:solidFill>
                <a:latin typeface="Montserrat"/>
              </a:rPr>
              <a:t>El BID aprobó una </a:t>
            </a:r>
            <a:r>
              <a:rPr lang="es-ES" sz="1600" b="1" dirty="0">
                <a:solidFill>
                  <a:srgbClr val="3C3B3B"/>
                </a:solidFill>
                <a:latin typeface="Montserrat"/>
              </a:rPr>
              <a:t>garantía de inversión </a:t>
            </a:r>
            <a:r>
              <a:rPr lang="es-ES" sz="1600" dirty="0">
                <a:solidFill>
                  <a:srgbClr val="3C3B3B"/>
                </a:solidFill>
                <a:latin typeface="Montserrat"/>
              </a:rPr>
              <a:t>en junio 2025.</a:t>
            </a:r>
          </a:p>
          <a:p>
            <a:pPr marL="230288" indent="-230288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C3B3B"/>
                </a:solidFill>
                <a:latin typeface="Montserrat"/>
              </a:rPr>
              <a:t>La Garantía es </a:t>
            </a:r>
            <a:r>
              <a:rPr lang="es-ES" sz="1600" b="1" dirty="0">
                <a:solidFill>
                  <a:srgbClr val="3C3B3B"/>
                </a:solidFill>
                <a:latin typeface="Montserrat"/>
              </a:rPr>
              <a:t>por USD 77 millones </a:t>
            </a:r>
            <a:r>
              <a:rPr lang="es-ES" sz="1600" dirty="0">
                <a:solidFill>
                  <a:srgbClr val="3C3B3B"/>
                </a:solidFill>
                <a:latin typeface="Montserrat"/>
              </a:rPr>
              <a:t>para respaldar los pagos asumidos por la República derivados de </a:t>
            </a:r>
            <a:r>
              <a:rPr lang="es-ES" sz="1600" b="1" dirty="0">
                <a:solidFill>
                  <a:srgbClr val="3C3B3B"/>
                </a:solidFill>
                <a:latin typeface="Montserrat"/>
              </a:rPr>
              <a:t>Contratos de Compra de Energía </a:t>
            </a:r>
            <a:r>
              <a:rPr lang="es-ES" sz="1600" dirty="0">
                <a:solidFill>
                  <a:srgbClr val="3C3B3B"/>
                </a:solidFill>
                <a:latin typeface="Montserrat"/>
              </a:rPr>
              <a:t>entre distribuidoras publicas y generadores privados.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78163C4-A949-CE24-6257-86D03500B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89" y="3498842"/>
            <a:ext cx="723597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230288" indent="-230288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C3B3B"/>
                </a:solidFill>
                <a:latin typeface="Montserrat"/>
              </a:rPr>
              <a:t>La garantía </a:t>
            </a:r>
            <a:r>
              <a:rPr lang="es-ES" sz="1600" b="1" dirty="0">
                <a:solidFill>
                  <a:srgbClr val="3C3B3B"/>
                </a:solidFill>
                <a:latin typeface="Montserrat"/>
              </a:rPr>
              <a:t>cubre hasta cinco meses de pagos atrasados</a:t>
            </a:r>
            <a:r>
              <a:rPr lang="es-ES" sz="1600" dirty="0">
                <a:solidFill>
                  <a:srgbClr val="3C3B3B"/>
                </a:solidFill>
                <a:latin typeface="Montserrat"/>
              </a:rPr>
              <a:t> a los generadores si las distribuidoras públicas no pagan y el gobierno no puede asumir el pago.</a:t>
            </a:r>
            <a:br>
              <a:rPr lang="es-ES" sz="1600" dirty="0">
                <a:solidFill>
                  <a:srgbClr val="3C3B3B"/>
                </a:solidFill>
                <a:latin typeface="Montserrat" panose="00000500000000000000" pitchFamily="2" charset="0"/>
              </a:rPr>
            </a:br>
            <a:r>
              <a:rPr lang="es-ES" sz="1600" dirty="0">
                <a:solidFill>
                  <a:srgbClr val="3C3B3B"/>
                </a:solidFill>
                <a:latin typeface="Montserrat"/>
              </a:rPr>
              <a:t>→ </a:t>
            </a:r>
            <a:r>
              <a:rPr lang="es-ES" sz="1600" i="1" dirty="0">
                <a:solidFill>
                  <a:srgbClr val="3C3B3B"/>
                </a:solidFill>
                <a:latin typeface="Montserrat"/>
              </a:rPr>
              <a:t>Esto </a:t>
            </a:r>
            <a:r>
              <a:rPr lang="es-ES" sz="1600" b="1" i="1" dirty="0">
                <a:solidFill>
                  <a:srgbClr val="3C3B3B"/>
                </a:solidFill>
                <a:latin typeface="Montserrat"/>
              </a:rPr>
              <a:t>reduce el riesgo de impago y facilita el acceso a financiamiento privado.</a:t>
            </a:r>
            <a:endParaRPr lang="es-EC" sz="1600" b="1" dirty="0">
              <a:solidFill>
                <a:srgbClr val="3C3B3B"/>
              </a:solidFill>
              <a:latin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6247A-78D1-24F3-0ADE-673AD7B96B41}"/>
              </a:ext>
            </a:extLst>
          </p:cNvPr>
          <p:cNvSpPr txBox="1"/>
          <p:nvPr/>
        </p:nvSpPr>
        <p:spPr>
          <a:xfrm>
            <a:off x="695325" y="4900771"/>
            <a:ext cx="6913504" cy="152126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121920" tIns="60960" rIns="121920" bIns="60960" anchor="t">
            <a:spAutoFit/>
          </a:bodyPr>
          <a:lstStyle/>
          <a:p>
            <a:pPr defTabSz="609585">
              <a:spcAft>
                <a:spcPts val="800"/>
              </a:spcAft>
            </a:pPr>
            <a:r>
              <a:rPr lang="es-ES" sz="1600" b="1" dirty="0">
                <a:solidFill>
                  <a:srgbClr val="009ADE"/>
                </a:solidFill>
                <a:latin typeface="Montserrat"/>
              </a:rPr>
              <a:t>Efecto de la Garantía BID: Movilización de recursos</a:t>
            </a:r>
            <a:endParaRPr lang="es-ES" sz="1600" dirty="0">
              <a:solidFill>
                <a:srgbClr val="009ADE"/>
              </a:solidFill>
              <a:latin typeface="Montserrat"/>
            </a:endParaRPr>
          </a:p>
          <a:p>
            <a:pPr marL="154089" indent="-154089" defTabSz="609585">
              <a:buFont typeface="Arial" panose="020B0604020202020204" pitchFamily="34" charset="0"/>
              <a:buChar char="•"/>
            </a:pPr>
            <a:r>
              <a:rPr lang="es-ES" sz="1467" dirty="0">
                <a:solidFill>
                  <a:srgbClr val="3C3B3B"/>
                </a:solidFill>
                <a:latin typeface="Montserrat"/>
              </a:rPr>
              <a:t>La </a:t>
            </a:r>
            <a:r>
              <a:rPr lang="es-ES" sz="1467" b="1" dirty="0">
                <a:solidFill>
                  <a:srgbClr val="3C3B3B"/>
                </a:solidFill>
                <a:latin typeface="Montserrat"/>
              </a:rPr>
              <a:t>garantía</a:t>
            </a:r>
            <a:r>
              <a:rPr lang="es-ES" sz="1467" dirty="0">
                <a:solidFill>
                  <a:srgbClr val="3C3B3B"/>
                </a:solidFill>
                <a:latin typeface="Montserrat"/>
              </a:rPr>
              <a:t> </a:t>
            </a:r>
            <a:r>
              <a:rPr lang="es-ES" sz="1467" b="1" dirty="0">
                <a:solidFill>
                  <a:srgbClr val="3C3B3B"/>
                </a:solidFill>
                <a:latin typeface="Montserrat"/>
              </a:rPr>
              <a:t>espera movilizar hasta USD 1.000 millones en inversión privada.</a:t>
            </a:r>
          </a:p>
          <a:p>
            <a:pPr marL="154089" indent="-154089" defTabSz="609585">
              <a:buFont typeface="Arial" panose="020B0604020202020204" pitchFamily="34" charset="0"/>
              <a:buChar char="•"/>
            </a:pPr>
            <a:r>
              <a:rPr lang="es-ES" sz="1467" dirty="0">
                <a:solidFill>
                  <a:srgbClr val="3C3B3B"/>
                </a:solidFill>
                <a:latin typeface="Montserrat"/>
              </a:rPr>
              <a:t>Por primera vez, </a:t>
            </a:r>
            <a:r>
              <a:rPr lang="es-ES" sz="1467" b="1" dirty="0">
                <a:solidFill>
                  <a:srgbClr val="3C3B3B"/>
                </a:solidFill>
                <a:latin typeface="Montserrat"/>
              </a:rPr>
              <a:t>Ecuador atraerá financiamiento internacional a gran escala para energías renovables.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158CC-BB7F-3C6E-6810-F50A0B194A62}"/>
              </a:ext>
            </a:extLst>
          </p:cNvPr>
          <p:cNvSpPr txBox="1"/>
          <p:nvPr/>
        </p:nvSpPr>
        <p:spPr>
          <a:xfrm>
            <a:off x="8070454" y="3067956"/>
            <a:ext cx="3943521" cy="28943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09585">
              <a:spcAft>
                <a:spcPts val="800"/>
              </a:spcAft>
            </a:pPr>
            <a:r>
              <a:rPr lang="es-ES" sz="1867" b="1">
                <a:solidFill>
                  <a:srgbClr val="009ADE"/>
                </a:solidFill>
                <a:latin typeface="Montserrat" panose="00000500000000000000" pitchFamily="2" charset="0"/>
              </a:rPr>
              <a:t>Impacto Esperado</a:t>
            </a:r>
          </a:p>
          <a:p>
            <a:pPr defTabSz="609585">
              <a:tabLst>
                <a:tab pos="383108" algn="l"/>
              </a:tabLst>
            </a:pPr>
            <a:r>
              <a:rPr lang="en-US" sz="1600">
                <a:solidFill>
                  <a:srgbClr val="3C3B3B"/>
                </a:solidFill>
                <a:latin typeface="Calibri" panose="020F0502020204030204"/>
              </a:rPr>
              <a:t>✅ </a:t>
            </a:r>
            <a:r>
              <a:rPr lang="es-ES" sz="1600">
                <a:solidFill>
                  <a:srgbClr val="3C3B3B">
                    <a:lumMod val="75000"/>
                  </a:srgbClr>
                </a:solidFill>
                <a:latin typeface="Montserrat" panose="00000500000000000000" pitchFamily="2" charset="0"/>
              </a:rPr>
              <a:t>Incremento de 827 MW de 	capacidad instalada en 	Energías Renovables No 	Convencionales.</a:t>
            </a:r>
          </a:p>
          <a:p>
            <a:pPr defTabSz="609585">
              <a:tabLst>
                <a:tab pos="383108" algn="l"/>
              </a:tabLst>
            </a:pPr>
            <a:endParaRPr lang="es-ES" sz="533">
              <a:solidFill>
                <a:srgbClr val="3C3B3B">
                  <a:lumMod val="75000"/>
                </a:srgbClr>
              </a:solidFill>
              <a:latin typeface="Montserrat" panose="00000500000000000000" pitchFamily="2" charset="0"/>
            </a:endParaRPr>
          </a:p>
          <a:p>
            <a:pPr defTabSz="609585">
              <a:tabLst>
                <a:tab pos="383108" algn="l"/>
              </a:tabLst>
            </a:pPr>
            <a:r>
              <a:rPr lang="en-US" sz="1600">
                <a:solidFill>
                  <a:srgbClr val="3C3B3B"/>
                </a:solidFill>
                <a:latin typeface="Calibri" panose="020F0502020204030204"/>
              </a:rPr>
              <a:t>✅ </a:t>
            </a:r>
            <a:r>
              <a:rPr lang="es-ES" sz="1600">
                <a:solidFill>
                  <a:srgbClr val="3C3B3B">
                    <a:lumMod val="75000"/>
                  </a:srgbClr>
                </a:solidFill>
                <a:latin typeface="Montserrat" panose="00000500000000000000" pitchFamily="2" charset="0"/>
              </a:rPr>
              <a:t>Mayor diversificación de la 	matriz energética.</a:t>
            </a:r>
          </a:p>
          <a:p>
            <a:pPr defTabSz="609585">
              <a:tabLst>
                <a:tab pos="383108" algn="l"/>
              </a:tabLst>
            </a:pPr>
            <a:endParaRPr lang="en-US" sz="533">
              <a:solidFill>
                <a:srgbClr val="3C3B3B"/>
              </a:solidFill>
              <a:latin typeface="Calibri" panose="020F0502020204030204"/>
            </a:endParaRPr>
          </a:p>
          <a:p>
            <a:pPr defTabSz="609585">
              <a:tabLst>
                <a:tab pos="383108" algn="l"/>
              </a:tabLst>
            </a:pPr>
            <a:r>
              <a:rPr lang="en-US" sz="1600">
                <a:solidFill>
                  <a:srgbClr val="3C3B3B"/>
                </a:solidFill>
                <a:latin typeface="Calibri" panose="020F0502020204030204"/>
              </a:rPr>
              <a:t>✅ </a:t>
            </a:r>
            <a:r>
              <a:rPr lang="es-ES" sz="1600">
                <a:solidFill>
                  <a:srgbClr val="3C3B3B">
                    <a:lumMod val="75000"/>
                  </a:srgbClr>
                </a:solidFill>
                <a:latin typeface="Montserrat" panose="00000500000000000000" pitchFamily="2" charset="0"/>
              </a:rPr>
              <a:t>Mejor acceso a energía más 	limpia y confiable.</a:t>
            </a:r>
          </a:p>
        </p:txBody>
      </p:sp>
    </p:spTree>
    <p:extLst>
      <p:ext uri="{BB962C8B-B14F-4D97-AF65-F5344CB8AC3E}">
        <p14:creationId xmlns:p14="http://schemas.microsoft.com/office/powerpoint/2010/main" val="1663605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3D359E0A-B17C-36F6-9EAB-883D02874253}"/>
              </a:ext>
            </a:extLst>
          </p:cNvPr>
          <p:cNvGrpSpPr/>
          <p:nvPr/>
        </p:nvGrpSpPr>
        <p:grpSpPr>
          <a:xfrm>
            <a:off x="1967797" y="1395724"/>
            <a:ext cx="8256407" cy="4954571"/>
            <a:chOff x="1720688" y="1176882"/>
            <a:chExt cx="6192305" cy="371592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A4AFD59-2050-8F32-6AB2-BB241F348EB7}"/>
                </a:ext>
              </a:extLst>
            </p:cNvPr>
            <p:cNvGrpSpPr/>
            <p:nvPr/>
          </p:nvGrpSpPr>
          <p:grpSpPr>
            <a:xfrm>
              <a:off x="1720688" y="1176882"/>
              <a:ext cx="6192305" cy="3715928"/>
              <a:chOff x="2294251" y="1569176"/>
              <a:chExt cx="8256406" cy="495457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E466E8-04CE-710F-1D92-40C1F3A97C43}"/>
                  </a:ext>
                </a:extLst>
              </p:cNvPr>
              <p:cNvSpPr txBox="1"/>
              <p:nvPr/>
            </p:nvSpPr>
            <p:spPr>
              <a:xfrm>
                <a:off x="3195871" y="1569176"/>
                <a:ext cx="1742431" cy="790835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 anchor="t">
                <a:noAutofit/>
              </a:bodyPr>
              <a:lstStyle/>
              <a:p>
                <a:pPr marL="0" lvl="1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000" i="1" dirty="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DISCO makes overdue payments to the Fund Account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2E39EBE-D673-DAB3-CC47-FE42CC5DE8F0}"/>
                  </a:ext>
                </a:extLst>
              </p:cNvPr>
              <p:cNvSpPr/>
              <p:nvPr/>
            </p:nvSpPr>
            <p:spPr>
              <a:xfrm>
                <a:off x="2990963" y="1731671"/>
                <a:ext cx="218055" cy="21393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</a:rPr>
                  <a:t>9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5CC5970-DE66-6E07-DFED-2CCB046D8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4649" y="2035731"/>
                <a:ext cx="593915" cy="570340"/>
              </a:xfrm>
              <a:prstGeom prst="rect">
                <a:avLst/>
              </a:prstGeom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6754A6F-36E5-272D-2D81-924FED92C0F0}"/>
                  </a:ext>
                </a:extLst>
              </p:cNvPr>
              <p:cNvCxnSpPr>
                <a:cxnSpLocks/>
                <a:stCxn id="23" idx="2"/>
                <a:endCxn id="37" idx="0"/>
              </p:cNvCxnSpPr>
              <p:nvPr/>
            </p:nvCxnSpPr>
            <p:spPr>
              <a:xfrm>
                <a:off x="3096605" y="3158086"/>
                <a:ext cx="0" cy="1524840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E95AAAED-B4D2-2B48-F51C-41FD7E792D6F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 rot="5400000">
                <a:off x="4018711" y="2869365"/>
                <a:ext cx="1846936" cy="2062148"/>
              </a:xfrm>
              <a:prstGeom prst="bentConnector2">
                <a:avLst/>
              </a:prstGeom>
              <a:ln w="15875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441F80F-321F-8C43-1888-C099164558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9341" y="2450422"/>
                <a:ext cx="2259954" cy="0"/>
              </a:xfrm>
              <a:prstGeom prst="straightConnector1">
                <a:avLst/>
              </a:prstGeom>
              <a:ln w="15875">
                <a:solidFill>
                  <a:srgbClr val="00436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43DCE71D-7434-CC1A-D65C-431FFAD8436E}"/>
                  </a:ext>
                </a:extLst>
              </p:cNvPr>
              <p:cNvCxnSpPr>
                <a:cxnSpLocks/>
                <a:stCxn id="37" idx="2"/>
                <a:endCxn id="43" idx="2"/>
              </p:cNvCxnSpPr>
              <p:nvPr/>
            </p:nvCxnSpPr>
            <p:spPr>
              <a:xfrm rot="5400000" flipH="1" flipV="1">
                <a:off x="6194543" y="2262493"/>
                <a:ext cx="11313" cy="6207192"/>
              </a:xfrm>
              <a:prstGeom prst="bentConnector3">
                <a:avLst>
                  <a:gd name="adj1" fmla="val -5139234"/>
                </a:avLst>
              </a:prstGeom>
              <a:ln w="15875">
                <a:solidFill>
                  <a:srgbClr val="004368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6" descr="Power line - Free icons">
                <a:extLst>
                  <a:ext uri="{FF2B5EF4-FFF2-40B4-BE49-F238E27FC236}">
                    <a16:creationId xmlns:a16="http://schemas.microsoft.com/office/drawing/2014/main" id="{D2CC9A8A-C94E-41A2-41FA-38BBD20EDA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067" y="2532600"/>
                <a:ext cx="417205" cy="400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Power line - Free icons">
                <a:extLst>
                  <a:ext uri="{FF2B5EF4-FFF2-40B4-BE49-F238E27FC236}">
                    <a16:creationId xmlns:a16="http://schemas.microsoft.com/office/drawing/2014/main" id="{7402006E-6082-E230-34D6-D23B9C1CFF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6272" y="2569315"/>
                <a:ext cx="363715" cy="3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Power line - Free icons">
                <a:extLst>
                  <a:ext uri="{FF2B5EF4-FFF2-40B4-BE49-F238E27FC236}">
                    <a16:creationId xmlns:a16="http://schemas.microsoft.com/office/drawing/2014/main" id="{8D9140F1-7DCD-648D-D3D0-0E0A2513E0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906" y="2594466"/>
                <a:ext cx="314762" cy="302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90FB0F6-C655-9C0F-7834-F30CF354E81F}"/>
                  </a:ext>
                </a:extLst>
              </p:cNvPr>
              <p:cNvSpPr/>
              <p:nvPr/>
            </p:nvSpPr>
            <p:spPr>
              <a:xfrm>
                <a:off x="2314686" y="2469266"/>
                <a:ext cx="1563837" cy="688819"/>
              </a:xfrm>
              <a:prstGeom prst="roundRect">
                <a:avLst/>
              </a:prstGeom>
              <a:noFill/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439CA1-4A23-CB5E-0E32-6512092E1D5E}"/>
                  </a:ext>
                </a:extLst>
              </p:cNvPr>
              <p:cNvSpPr txBox="1"/>
              <p:nvPr/>
            </p:nvSpPr>
            <p:spPr>
              <a:xfrm>
                <a:off x="2352128" y="2972817"/>
                <a:ext cx="148835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>
                    <a:latin typeface="Montserrat" panose="00000500000000000000" pitchFamily="2" charset="0"/>
                    <a:cs typeface="Arial" panose="020B0604020202020204" pitchFamily="34" charset="0"/>
                  </a:rPr>
                  <a:t>DISCOs</a:t>
                </a:r>
              </a:p>
            </p:txBody>
          </p:sp>
          <p:pic>
            <p:nvPicPr>
              <p:cNvPr id="25" name="Graphic 24" descr="Close with solid fill">
                <a:extLst>
                  <a:ext uri="{FF2B5EF4-FFF2-40B4-BE49-F238E27FC236}">
                    <a16:creationId xmlns:a16="http://schemas.microsoft.com/office/drawing/2014/main" id="{4E264209-6559-6A12-6D35-656EC4F61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86297" y="3375114"/>
                <a:ext cx="222721" cy="213880"/>
              </a:xfrm>
              <a:prstGeom prst="rect">
                <a:avLst/>
              </a:prstGeom>
            </p:spPr>
          </p:pic>
          <p:pic>
            <p:nvPicPr>
              <p:cNvPr id="26" name="Graphic 25" descr="Close with solid fill">
                <a:extLst>
                  <a:ext uri="{FF2B5EF4-FFF2-40B4-BE49-F238E27FC236}">
                    <a16:creationId xmlns:a16="http://schemas.microsoft.com/office/drawing/2014/main" id="{86D1B724-48D7-CEC3-B3CA-8DE06B44E0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64735" y="3726265"/>
                <a:ext cx="222721" cy="21388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F49321-FA7A-2AA9-2D65-7B50A8CCEACD}"/>
                  </a:ext>
                </a:extLst>
              </p:cNvPr>
              <p:cNvSpPr txBox="1"/>
              <p:nvPr/>
            </p:nvSpPr>
            <p:spPr>
              <a:xfrm>
                <a:off x="3088373" y="3674639"/>
                <a:ext cx="1184385" cy="749970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 anchor="t">
                <a:noAutofit/>
              </a:bodyPr>
              <a:lstStyle/>
              <a:p>
                <a:pPr marL="0" lvl="1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00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Payment Default </a:t>
                </a:r>
              </a:p>
              <a:p>
                <a:pPr marL="0" lvl="1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00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(Level I exhausted)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5C4318D-D8CA-B535-6292-98A7AF4D4150}"/>
                  </a:ext>
                </a:extLst>
              </p:cNvPr>
              <p:cNvSpPr/>
              <p:nvPr/>
            </p:nvSpPr>
            <p:spPr>
              <a:xfrm>
                <a:off x="2782598" y="3723142"/>
                <a:ext cx="237773" cy="22833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</a:rPr>
                  <a:t>1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D14FFE5-51E8-B5F9-9544-2D5F198C7680}"/>
                  </a:ext>
                </a:extLst>
              </p:cNvPr>
              <p:cNvSpPr/>
              <p:nvPr/>
            </p:nvSpPr>
            <p:spPr>
              <a:xfrm>
                <a:off x="5644959" y="3989759"/>
                <a:ext cx="237773" cy="22833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</a:rPr>
                  <a:t>2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DF9EA8D-894E-7460-C684-69F26504ADD0}"/>
                  </a:ext>
                </a:extLst>
              </p:cNvPr>
              <p:cNvSpPr/>
              <p:nvPr/>
            </p:nvSpPr>
            <p:spPr>
              <a:xfrm>
                <a:off x="6040293" y="5082412"/>
                <a:ext cx="247230" cy="22833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</a:rPr>
                  <a:t>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6B649A-BD16-4651-CA30-CEA1D178566C}"/>
                  </a:ext>
                </a:extLst>
              </p:cNvPr>
              <p:cNvSpPr txBox="1"/>
              <p:nvPr/>
            </p:nvSpPr>
            <p:spPr>
              <a:xfrm>
                <a:off x="5971312" y="3956174"/>
                <a:ext cx="1643159" cy="768096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 anchor="t">
                <a:noAutofit/>
              </a:bodyPr>
              <a:lstStyle/>
              <a:p>
                <a:pPr marL="0" lvl="1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000" dirty="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Government unable to cover the full default of DISCOs </a:t>
                </a:r>
              </a:p>
              <a:p>
                <a:pPr marL="0" lvl="1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000" dirty="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(Level II exhausted)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93F281-B782-0448-51EE-C93F622D65C0}"/>
                  </a:ext>
                </a:extLst>
              </p:cNvPr>
              <p:cNvSpPr txBox="1"/>
              <p:nvPr/>
            </p:nvSpPr>
            <p:spPr>
              <a:xfrm>
                <a:off x="9408500" y="3415024"/>
                <a:ext cx="1142157" cy="1010963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 anchor="t">
                <a:noAutofit/>
              </a:bodyPr>
              <a:lstStyle/>
              <a:p>
                <a:pPr marL="0" lvl="1" algn="ctr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00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IDB disburses the unpaid amount to the Private Trust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A10414-EFBF-125B-E8AB-861AF0F25A0C}"/>
                  </a:ext>
                </a:extLst>
              </p:cNvPr>
              <p:cNvSpPr txBox="1"/>
              <p:nvPr/>
            </p:nvSpPr>
            <p:spPr>
              <a:xfrm>
                <a:off x="5097926" y="6061521"/>
                <a:ext cx="2469752" cy="462225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 anchor="t">
                <a:noAutofit/>
              </a:bodyPr>
              <a:lstStyle/>
              <a:p>
                <a:pPr marL="0" lvl="1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00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Private Trust pays the Generators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4E8CDE-E0E6-5D71-507F-E05FAF7AA7F3}"/>
                  </a:ext>
                </a:extLst>
              </p:cNvPr>
              <p:cNvSpPr/>
              <p:nvPr/>
            </p:nvSpPr>
            <p:spPr>
              <a:xfrm>
                <a:off x="8570109" y="3130697"/>
                <a:ext cx="237773" cy="22833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</a:rPr>
                  <a:t>5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423481-91CE-FF49-2A9B-D9894E156C0D}"/>
                  </a:ext>
                </a:extLst>
              </p:cNvPr>
              <p:cNvSpPr/>
              <p:nvPr/>
            </p:nvSpPr>
            <p:spPr>
              <a:xfrm>
                <a:off x="6379341" y="2123914"/>
                <a:ext cx="237773" cy="22833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</a:rPr>
                  <a:t>8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24EF63-B1D4-29C1-362B-DA3BFDED0C0D}"/>
                  </a:ext>
                </a:extLst>
              </p:cNvPr>
              <p:cNvSpPr txBox="1"/>
              <p:nvPr/>
            </p:nvSpPr>
            <p:spPr>
              <a:xfrm>
                <a:off x="6332802" y="2020499"/>
                <a:ext cx="2232488" cy="356041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 anchor="t">
                <a:noAutofit/>
              </a:bodyPr>
              <a:lstStyle/>
              <a:p>
                <a:pPr marL="0" lvl="1" algn="ctr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000" i="1" dirty="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Government repays the guarantee to the IDB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E67C78B-D2F0-9317-BB0F-92CD9F458EA9}"/>
                  </a:ext>
                </a:extLst>
              </p:cNvPr>
              <p:cNvSpPr/>
              <p:nvPr/>
            </p:nvSpPr>
            <p:spPr>
              <a:xfrm>
                <a:off x="2294251" y="4682926"/>
                <a:ext cx="1604708" cy="688819"/>
              </a:xfrm>
              <a:prstGeom prst="round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Montserrat" panose="00000500000000000000" pitchFamily="2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302989-2D9E-D751-31CB-491CDFC3DC4D}"/>
                  </a:ext>
                </a:extLst>
              </p:cNvPr>
              <p:cNvSpPr txBox="1"/>
              <p:nvPr/>
            </p:nvSpPr>
            <p:spPr>
              <a:xfrm>
                <a:off x="2294251" y="5166492"/>
                <a:ext cx="1627889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>
                    <a:latin typeface="Montserrat" panose="00000500000000000000" pitchFamily="2" charset="0"/>
                    <a:cs typeface="Arial" panose="020B0604020202020204" pitchFamily="34" charset="0"/>
                  </a:rPr>
                  <a:t>GENERATORS </a:t>
                </a:r>
              </a:p>
            </p:txBody>
          </p:sp>
          <p:pic>
            <p:nvPicPr>
              <p:cNvPr id="39" name="Graphic 38" descr="Solar Panels outline">
                <a:extLst>
                  <a:ext uri="{FF2B5EF4-FFF2-40B4-BE49-F238E27FC236}">
                    <a16:creationId xmlns:a16="http://schemas.microsoft.com/office/drawing/2014/main" id="{0352E341-265D-FCE5-3F5E-A5127F9AC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52128" y="4786242"/>
                <a:ext cx="425424" cy="330565"/>
              </a:xfrm>
              <a:prstGeom prst="rect">
                <a:avLst/>
              </a:prstGeom>
            </p:spPr>
          </p:pic>
          <p:pic>
            <p:nvPicPr>
              <p:cNvPr id="40" name="Picture 6" descr="Wind, Wind Farm, Wind Turbine, Wind Power, Energy, Solar Energy, Renewable  Energy, Brazil transparent background PNG clipart | HiClipart">
                <a:extLst>
                  <a:ext uri="{FF2B5EF4-FFF2-40B4-BE49-F238E27FC236}">
                    <a16:creationId xmlns:a16="http://schemas.microsoft.com/office/drawing/2014/main" id="{784ECF5F-7136-36D9-DCEB-F9BD84E9DB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5500" r="90000">
                            <a14:foregroundMark x1="53000" y1="53625" x2="52500" y2="81875"/>
                            <a14:foregroundMark x1="26750" y1="58875" x2="31500" y2="66500"/>
                            <a14:foregroundMark x1="5500" y1="54750" x2="5500" y2="54750"/>
                            <a14:foregroundMark x1="25375" y1="64750" x2="25250" y2="81000"/>
                            <a14:foregroundMark x1="79375" y1="54125" x2="81125" y2="40625"/>
                            <a14:foregroundMark x1="78625" y1="59375" x2="78750" y2="738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6271" y="4734299"/>
                <a:ext cx="544177" cy="417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Graphic 40" descr="Solar Panels outline">
                <a:extLst>
                  <a:ext uri="{FF2B5EF4-FFF2-40B4-BE49-F238E27FC236}">
                    <a16:creationId xmlns:a16="http://schemas.microsoft.com/office/drawing/2014/main" id="{F936C26A-BB27-4B72-006A-1C77B13E0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777551" y="4786243"/>
                <a:ext cx="425424" cy="330565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D4F231-1767-13AE-7248-8A943BCBAA43}"/>
                  </a:ext>
                </a:extLst>
              </p:cNvPr>
              <p:cNvSpPr txBox="1"/>
              <p:nvPr/>
            </p:nvSpPr>
            <p:spPr>
              <a:xfrm>
                <a:off x="3116718" y="4837726"/>
                <a:ext cx="26000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>
                    <a:latin typeface="Montserrat" panose="00000500000000000000" pitchFamily="2" charset="0"/>
                  </a:rPr>
                  <a:t>…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D50B879-F94D-BFF7-AB4B-381671DFD5D2}"/>
                  </a:ext>
                </a:extLst>
              </p:cNvPr>
              <p:cNvSpPr/>
              <p:nvPr/>
            </p:nvSpPr>
            <p:spPr>
              <a:xfrm>
                <a:off x="8646987" y="4676706"/>
                <a:ext cx="1313618" cy="683727"/>
              </a:xfrm>
              <a:prstGeom prst="roundRect">
                <a:avLst>
                  <a:gd name="adj" fmla="val 8066"/>
                </a:avLst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100"/>
                  </a:lnSpc>
                </a:pPr>
                <a:r>
                  <a:rPr lang="en-US" sz="1100" b="1" dirty="0">
                    <a:solidFill>
                      <a:schemeClr val="tx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PRIVATE TRUST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1138BC-CF45-D41A-0F8A-601025533F17}"/>
                  </a:ext>
                </a:extLst>
              </p:cNvPr>
              <p:cNvSpPr txBox="1"/>
              <p:nvPr/>
            </p:nvSpPr>
            <p:spPr>
              <a:xfrm>
                <a:off x="8732716" y="2549637"/>
                <a:ext cx="1142160" cy="267088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 anchor="t">
                <a:noAutofit/>
              </a:bodyPr>
              <a:lstStyle/>
              <a:p>
                <a:pPr marL="0" lvl="1" algn="ctr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200" b="1" dirty="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Guarantee</a:t>
                </a:r>
                <a:endParaRPr lang="en-US" sz="1100" dirty="0">
                  <a:solidFill>
                    <a:srgbClr val="53565A"/>
                  </a:solidFill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28B9184A-DCBB-E9C6-4D21-5833CB635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0794" y="2847499"/>
                <a:ext cx="0" cy="1729442"/>
              </a:xfrm>
              <a:prstGeom prst="straightConnector1">
                <a:avLst/>
              </a:prstGeom>
              <a:ln w="15875">
                <a:solidFill>
                  <a:srgbClr val="004368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5EBF594-87C8-D43B-0184-436FE593D792}"/>
                  </a:ext>
                </a:extLst>
              </p:cNvPr>
              <p:cNvSpPr txBox="1"/>
              <p:nvPr/>
            </p:nvSpPr>
            <p:spPr>
              <a:xfrm>
                <a:off x="6244736" y="5044165"/>
                <a:ext cx="2259802" cy="68372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 anchor="t">
                <a:noAutofit/>
              </a:bodyPr>
              <a:lstStyle/>
              <a:p>
                <a:pPr marL="0" lvl="1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000" dirty="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Generators notify the Trust of the need to trigger the Guarantee.</a:t>
                </a:r>
              </a:p>
              <a:p>
                <a:pPr marL="0" lvl="1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000" dirty="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(</a:t>
                </a:r>
                <a:r>
                  <a:rPr lang="en-US" sz="1000" b="1" dirty="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Level III activated</a:t>
                </a:r>
                <a:r>
                  <a:rPr lang="en-US" sz="1000" dirty="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) 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08DD966-6FB0-25A7-F166-A09022DEE0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93201" y="2864287"/>
                <a:ext cx="0" cy="1658188"/>
              </a:xfrm>
              <a:prstGeom prst="straightConnector1">
                <a:avLst/>
              </a:prstGeom>
              <a:ln w="15875">
                <a:solidFill>
                  <a:srgbClr val="004368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5986CD-BC02-7CC3-2537-6318944DEE6F}"/>
                  </a:ext>
                </a:extLst>
              </p:cNvPr>
              <p:cNvSpPr txBox="1"/>
              <p:nvPr/>
            </p:nvSpPr>
            <p:spPr>
              <a:xfrm>
                <a:off x="8178406" y="3395232"/>
                <a:ext cx="1027090" cy="1010963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 anchor="t">
                <a:noAutofit/>
              </a:bodyPr>
              <a:lstStyle/>
              <a:p>
                <a:pPr marL="0" lvl="1" algn="ctr" defTabSz="914377" eaLnBrk="0" hangingPunct="0">
                  <a:spcBef>
                    <a:spcPts val="600"/>
                  </a:spcBef>
                  <a:buClr>
                    <a:srgbClr val="737377"/>
                  </a:buClr>
                  <a:defRPr/>
                </a:pPr>
                <a:r>
                  <a:rPr lang="en-US" sz="1000">
                    <a:solidFill>
                      <a:srgbClr val="53565A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Guarantee call for the unpaid amount</a:t>
                </a:r>
              </a:p>
            </p:txBody>
          </p:sp>
          <p:cxnSp>
            <p:nvCxnSpPr>
              <p:cNvPr id="49" name="Connector: Elbow 48">
                <a:extLst>
                  <a:ext uri="{FF2B5EF4-FFF2-40B4-BE49-F238E27FC236}">
                    <a16:creationId xmlns:a16="http://schemas.microsoft.com/office/drawing/2014/main" id="{1A06B0E7-E4C4-CEA2-5CD8-95391B4522ED}"/>
                  </a:ext>
                </a:extLst>
              </p:cNvPr>
              <p:cNvCxnSpPr>
                <a:cxnSpLocks/>
                <a:stCxn id="50" idx="1"/>
                <a:endCxn id="23" idx="0"/>
              </p:cNvCxnSpPr>
              <p:nvPr/>
            </p:nvCxnSpPr>
            <p:spPr>
              <a:xfrm rot="10800000">
                <a:off x="3096606" y="2469267"/>
                <a:ext cx="2366297" cy="946836"/>
              </a:xfrm>
              <a:prstGeom prst="bentConnector4">
                <a:avLst>
                  <a:gd name="adj1" fmla="val 33478"/>
                  <a:gd name="adj2" fmla="val 130144"/>
                </a:avLst>
              </a:prstGeom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039FB33-954A-6A8D-F0D6-43B81607E6FF}"/>
                  </a:ext>
                </a:extLst>
              </p:cNvPr>
              <p:cNvSpPr/>
              <p:nvPr/>
            </p:nvSpPr>
            <p:spPr>
              <a:xfrm>
                <a:off x="5462902" y="3191704"/>
                <a:ext cx="1020700" cy="448796"/>
              </a:xfrm>
              <a:prstGeom prst="roundRect">
                <a:avLst>
                  <a:gd name="adj" fmla="val 8066"/>
                </a:avLst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FUND ACCOUNT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163CFC5-1B87-9CD2-B141-CC2B72D11E56}"/>
                  </a:ext>
                </a:extLst>
              </p:cNvPr>
              <p:cNvSpPr/>
              <p:nvPr/>
            </p:nvSpPr>
            <p:spPr>
              <a:xfrm>
                <a:off x="9823008" y="3155585"/>
                <a:ext cx="237773" cy="22833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</a:rPr>
                  <a:t>6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5BF05C0-6682-2367-5982-61AF65606DDE}"/>
                  </a:ext>
                </a:extLst>
              </p:cNvPr>
              <p:cNvSpPr/>
              <p:nvPr/>
            </p:nvSpPr>
            <p:spPr>
              <a:xfrm>
                <a:off x="4865910" y="6055472"/>
                <a:ext cx="237773" cy="22833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</a:rPr>
                  <a:t>7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D541A2-27B0-DC2B-4695-1934C6506868}"/>
                  </a:ext>
                </a:extLst>
              </p:cNvPr>
              <p:cNvSpPr txBox="1"/>
              <p:nvPr/>
            </p:nvSpPr>
            <p:spPr>
              <a:xfrm>
                <a:off x="5318575" y="2638417"/>
                <a:ext cx="130935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>
                    <a:latin typeface="Montserrat" panose="00000500000000000000" pitchFamily="2" charset="0"/>
                    <a:cs typeface="Arial" panose="020B0604020202020204" pitchFamily="34" charset="0"/>
                  </a:rPr>
                  <a:t>GOVERNMENT OF ECUADOR</a:t>
                </a:r>
                <a:endParaRPr lang="en-US" sz="1100" b="1">
                  <a:latin typeface="Montserrat" panose="00000500000000000000" pitchFamily="2" charset="0"/>
                </a:endParaRPr>
              </a:p>
            </p:txBody>
          </p:sp>
          <p:cxnSp>
            <p:nvCxnSpPr>
              <p:cNvPr id="54" name="Connector: Elbow 53">
                <a:extLst>
                  <a:ext uri="{FF2B5EF4-FFF2-40B4-BE49-F238E27FC236}">
                    <a16:creationId xmlns:a16="http://schemas.microsoft.com/office/drawing/2014/main" id="{D61E7804-456C-CC4B-C083-C0CE891FF364}"/>
                  </a:ext>
                </a:extLst>
              </p:cNvPr>
              <p:cNvCxnSpPr>
                <a:cxnSpLocks/>
                <a:endCxn id="43" idx="1"/>
              </p:cNvCxnSpPr>
              <p:nvPr/>
            </p:nvCxnSpPr>
            <p:spPr>
              <a:xfrm rot="16200000" flipH="1">
                <a:off x="7246076" y="3617658"/>
                <a:ext cx="149339" cy="2652484"/>
              </a:xfrm>
              <a:prstGeom prst="bentConnector2">
                <a:avLst/>
              </a:prstGeom>
              <a:ln w="15875">
                <a:solidFill>
                  <a:srgbClr val="00436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2" name="Picture 4" descr="IDB - Inter-American Development Bank Logo Free Vector Download">
                <a:extLst>
                  <a:ext uri="{FF2B5EF4-FFF2-40B4-BE49-F238E27FC236}">
                    <a16:creationId xmlns:a16="http://schemas.microsoft.com/office/drawing/2014/main" id="{BBA3BD73-4577-FE09-3C4A-AF053CF67F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34" b="31072"/>
              <a:stretch/>
            </p:blipFill>
            <p:spPr bwMode="auto">
              <a:xfrm>
                <a:off x="8697704" y="2195308"/>
                <a:ext cx="1105747" cy="417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7EA8B1-F99B-F145-C928-C62496D02621}"/>
                </a:ext>
              </a:extLst>
            </p:cNvPr>
            <p:cNvSpPr txBox="1"/>
            <p:nvPr/>
          </p:nvSpPr>
          <p:spPr>
            <a:xfrm>
              <a:off x="5072860" y="1913868"/>
              <a:ext cx="1035077" cy="410713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lvl="1" eaLnBrk="0" hangingPunct="0">
                <a:spcBef>
                  <a:spcPts val="600"/>
                </a:spcBef>
                <a:buClr>
                  <a:srgbClr val="737377"/>
                </a:buClr>
                <a:defRPr/>
              </a:pPr>
              <a:r>
                <a:rPr lang="en-US" sz="1000" dirty="0">
                  <a:solidFill>
                    <a:srgbClr val="53565A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Government reconfirms to the Trust the need to call the Guarantee.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0956E74-47E1-FFB4-F969-72542143172A}"/>
                </a:ext>
              </a:extLst>
            </p:cNvPr>
            <p:cNvCxnSpPr>
              <a:cxnSpLocks/>
            </p:cNvCxnSpPr>
            <p:nvPr/>
          </p:nvCxnSpPr>
          <p:spPr>
            <a:xfrm>
              <a:off x="4923993" y="2218908"/>
              <a:ext cx="1506922" cy="1324295"/>
            </a:xfrm>
            <a:prstGeom prst="straightConnector1">
              <a:avLst/>
            </a:prstGeom>
            <a:ln w="15875">
              <a:solidFill>
                <a:srgbClr val="0043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54A64D7-9496-95EE-94FA-1DA5855F72F2}"/>
                </a:ext>
              </a:extLst>
            </p:cNvPr>
            <p:cNvSpPr/>
            <p:nvPr/>
          </p:nvSpPr>
          <p:spPr>
            <a:xfrm>
              <a:off x="4924252" y="1983601"/>
              <a:ext cx="178330" cy="17125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</a:rPr>
                <a:t>4</a:t>
              </a:r>
            </a:p>
          </p:txBody>
        </p:sp>
      </p:grpSp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C7B7284B-EF8E-5305-DC35-53212AB3D969}"/>
              </a:ext>
            </a:extLst>
          </p:cNvPr>
          <p:cNvSpPr txBox="1"/>
          <p:nvPr/>
        </p:nvSpPr>
        <p:spPr>
          <a:xfrm>
            <a:off x="362342" y="234429"/>
            <a:ext cx="11481316" cy="55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Aft>
                <a:spcPts val="533"/>
              </a:spcAft>
            </a:pPr>
            <a:r>
              <a:rPr lang="en-US" sz="3200" b="1" dirty="0" err="1">
                <a:latin typeface="Montserrat" pitchFamily="2" charset="77"/>
                <a:cs typeface="Arial" panose="020B0604020202020204" pitchFamily="34" charset="0"/>
                <a:sym typeface="Montserrat"/>
              </a:rPr>
              <a:t>Garantias</a:t>
            </a:r>
            <a:r>
              <a:rPr lang="en-US" sz="3200" b="1" dirty="0">
                <a:latin typeface="Montserrat" pitchFamily="2" charset="77"/>
                <a:cs typeface="Arial" panose="020B0604020202020204" pitchFamily="34" charset="0"/>
                <a:sym typeface="Montserrat"/>
              </a:rPr>
              <a:t> de Pago y </a:t>
            </a:r>
            <a:r>
              <a:rPr lang="en-US" sz="3200" b="1" dirty="0" err="1">
                <a:latin typeface="Montserrat" pitchFamily="2" charset="77"/>
                <a:cs typeface="Arial" panose="020B0604020202020204" pitchFamily="34" charset="0"/>
                <a:sym typeface="Montserrat"/>
              </a:rPr>
              <a:t>Liquidez</a:t>
            </a:r>
            <a:endParaRPr lang="en-US" sz="3200" b="1" dirty="0">
              <a:latin typeface="Montserrat" pitchFamily="2" charset="77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D83DD3D4-D5D9-4815-54EB-8DD0D80BD178}"/>
              </a:ext>
            </a:extLst>
          </p:cNvPr>
          <p:cNvCxnSpPr>
            <a:cxnSpLocks/>
          </p:cNvCxnSpPr>
          <p:nvPr/>
        </p:nvCxnSpPr>
        <p:spPr>
          <a:xfrm flipH="1">
            <a:off x="453681" y="1010505"/>
            <a:ext cx="12524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264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1D13A-2F19-294E-2ACD-8AC1E371F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F1F6B36-59B1-B9EC-266D-3D8227C8B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84276" y="2633765"/>
            <a:ext cx="482600" cy="6985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CF830C5-44A4-DA8B-0FD3-A1F5739B5BCB}"/>
              </a:ext>
            </a:extLst>
          </p:cNvPr>
          <p:cNvSpPr txBox="1"/>
          <p:nvPr/>
        </p:nvSpPr>
        <p:spPr>
          <a:xfrm>
            <a:off x="1558377" y="2427390"/>
            <a:ext cx="6899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600" b="1" noProof="0" dirty="0"/>
              <a:t>Próximos Pasos</a:t>
            </a:r>
          </a:p>
        </p:txBody>
      </p:sp>
    </p:spTree>
    <p:extLst>
      <p:ext uri="{BB962C8B-B14F-4D97-AF65-F5344CB8AC3E}">
        <p14:creationId xmlns:p14="http://schemas.microsoft.com/office/powerpoint/2010/main" val="331659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1370" y="1011677"/>
            <a:ext cx="410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noProof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Indice</a:t>
            </a:r>
            <a:endParaRPr lang="es-PE" sz="2400" noProof="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2" name="Freeform 57">
            <a:extLst>
              <a:ext uri="{FF2B5EF4-FFF2-40B4-BE49-F238E27FC236}">
                <a16:creationId xmlns:a16="http://schemas.microsoft.com/office/drawing/2014/main" id="{26B729E6-E95E-5524-52BE-1047F463AFC9}"/>
              </a:ext>
            </a:extLst>
          </p:cNvPr>
          <p:cNvSpPr/>
          <p:nvPr/>
        </p:nvSpPr>
        <p:spPr>
          <a:xfrm>
            <a:off x="1585571" y="2688078"/>
            <a:ext cx="6072551" cy="421576"/>
          </a:xfrm>
          <a:custGeom>
            <a:avLst/>
            <a:gdLst>
              <a:gd name="connsiteX0" fmla="*/ 0 w 1800000"/>
              <a:gd name="connsiteY0" fmla="*/ 0 h 1055214"/>
              <a:gd name="connsiteX1" fmla="*/ 1800000 w 1800000"/>
              <a:gd name="connsiteY1" fmla="*/ 0 h 1055214"/>
              <a:gd name="connsiteX2" fmla="*/ 1800000 w 1800000"/>
              <a:gd name="connsiteY2" fmla="*/ 1055214 h 1055214"/>
              <a:gd name="connsiteX3" fmla="*/ 0 w 1800000"/>
              <a:gd name="connsiteY3" fmla="*/ 1055214 h 1055214"/>
              <a:gd name="connsiteX4" fmla="*/ 0 w 1800000"/>
              <a:gd name="connsiteY4" fmla="*/ 0 h 105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055214">
                <a:moveTo>
                  <a:pt x="0" y="0"/>
                </a:moveTo>
                <a:lnTo>
                  <a:pt x="1800000" y="0"/>
                </a:lnTo>
                <a:lnTo>
                  <a:pt x="1800000" y="1055214"/>
                </a:lnTo>
                <a:lnTo>
                  <a:pt x="0" y="10552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noProof="0" dirty="0">
                <a:solidFill>
                  <a:schemeClr val="bg1"/>
                </a:solidFill>
              </a:rPr>
              <a:t>Contexto Latinoamericano</a:t>
            </a:r>
          </a:p>
        </p:txBody>
      </p:sp>
      <p:sp>
        <p:nvSpPr>
          <p:cNvPr id="3" name="Freeform 57">
            <a:extLst>
              <a:ext uri="{FF2B5EF4-FFF2-40B4-BE49-F238E27FC236}">
                <a16:creationId xmlns:a16="http://schemas.microsoft.com/office/drawing/2014/main" id="{BDA45265-BB04-96C7-30B0-4D8F438C7D79}"/>
              </a:ext>
            </a:extLst>
          </p:cNvPr>
          <p:cNvSpPr/>
          <p:nvPr/>
        </p:nvSpPr>
        <p:spPr>
          <a:xfrm>
            <a:off x="1584292" y="2092373"/>
            <a:ext cx="5309186" cy="428462"/>
          </a:xfrm>
          <a:custGeom>
            <a:avLst/>
            <a:gdLst>
              <a:gd name="connsiteX0" fmla="*/ 0 w 1800000"/>
              <a:gd name="connsiteY0" fmla="*/ 0 h 1055214"/>
              <a:gd name="connsiteX1" fmla="*/ 1800000 w 1800000"/>
              <a:gd name="connsiteY1" fmla="*/ 0 h 1055214"/>
              <a:gd name="connsiteX2" fmla="*/ 1800000 w 1800000"/>
              <a:gd name="connsiteY2" fmla="*/ 1055214 h 1055214"/>
              <a:gd name="connsiteX3" fmla="*/ 0 w 1800000"/>
              <a:gd name="connsiteY3" fmla="*/ 1055214 h 1055214"/>
              <a:gd name="connsiteX4" fmla="*/ 0 w 1800000"/>
              <a:gd name="connsiteY4" fmla="*/ 0 h 105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055214">
                <a:moveTo>
                  <a:pt x="0" y="0"/>
                </a:moveTo>
                <a:lnTo>
                  <a:pt x="1800000" y="0"/>
                </a:lnTo>
                <a:lnTo>
                  <a:pt x="1800000" y="1055214"/>
                </a:lnTo>
                <a:lnTo>
                  <a:pt x="0" y="10552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noProof="0" dirty="0">
                <a:solidFill>
                  <a:schemeClr val="bg1"/>
                </a:solidFill>
              </a:rPr>
              <a:t>Sobre nosotros</a:t>
            </a: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B30E7FDD-6C21-732F-54BC-C04FEF699F5A}"/>
              </a:ext>
            </a:extLst>
          </p:cNvPr>
          <p:cNvSpPr/>
          <p:nvPr/>
        </p:nvSpPr>
        <p:spPr>
          <a:xfrm>
            <a:off x="1584292" y="3357584"/>
            <a:ext cx="6072551" cy="421576"/>
          </a:xfrm>
          <a:custGeom>
            <a:avLst/>
            <a:gdLst>
              <a:gd name="connsiteX0" fmla="*/ 0 w 1800000"/>
              <a:gd name="connsiteY0" fmla="*/ 0 h 1055214"/>
              <a:gd name="connsiteX1" fmla="*/ 1800000 w 1800000"/>
              <a:gd name="connsiteY1" fmla="*/ 0 h 1055214"/>
              <a:gd name="connsiteX2" fmla="*/ 1800000 w 1800000"/>
              <a:gd name="connsiteY2" fmla="*/ 1055214 h 1055214"/>
              <a:gd name="connsiteX3" fmla="*/ 0 w 1800000"/>
              <a:gd name="connsiteY3" fmla="*/ 1055214 h 1055214"/>
              <a:gd name="connsiteX4" fmla="*/ 0 w 1800000"/>
              <a:gd name="connsiteY4" fmla="*/ 0 h 105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055214">
                <a:moveTo>
                  <a:pt x="0" y="0"/>
                </a:moveTo>
                <a:lnTo>
                  <a:pt x="1800000" y="0"/>
                </a:lnTo>
                <a:lnTo>
                  <a:pt x="1800000" y="1055214"/>
                </a:lnTo>
                <a:lnTo>
                  <a:pt x="0" y="10552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noProof="0" dirty="0">
                <a:solidFill>
                  <a:schemeClr val="bg1"/>
                </a:solidFill>
              </a:rPr>
              <a:t>Garantías del BID</a:t>
            </a: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00BA59C8-F476-81AF-631F-1CC0446E589F}"/>
              </a:ext>
            </a:extLst>
          </p:cNvPr>
          <p:cNvSpPr/>
          <p:nvPr/>
        </p:nvSpPr>
        <p:spPr>
          <a:xfrm>
            <a:off x="1584292" y="3963630"/>
            <a:ext cx="6072551" cy="421576"/>
          </a:xfrm>
          <a:custGeom>
            <a:avLst/>
            <a:gdLst>
              <a:gd name="connsiteX0" fmla="*/ 0 w 1800000"/>
              <a:gd name="connsiteY0" fmla="*/ 0 h 1055214"/>
              <a:gd name="connsiteX1" fmla="*/ 1800000 w 1800000"/>
              <a:gd name="connsiteY1" fmla="*/ 0 h 1055214"/>
              <a:gd name="connsiteX2" fmla="*/ 1800000 w 1800000"/>
              <a:gd name="connsiteY2" fmla="*/ 1055214 h 1055214"/>
              <a:gd name="connsiteX3" fmla="*/ 0 w 1800000"/>
              <a:gd name="connsiteY3" fmla="*/ 1055214 h 1055214"/>
              <a:gd name="connsiteX4" fmla="*/ 0 w 1800000"/>
              <a:gd name="connsiteY4" fmla="*/ 0 h 105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055214">
                <a:moveTo>
                  <a:pt x="0" y="0"/>
                </a:moveTo>
                <a:lnTo>
                  <a:pt x="1800000" y="0"/>
                </a:lnTo>
                <a:lnTo>
                  <a:pt x="1800000" y="1055214"/>
                </a:lnTo>
                <a:lnTo>
                  <a:pt x="0" y="10552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noProof="0" dirty="0">
                <a:solidFill>
                  <a:schemeClr val="bg1"/>
                </a:solidFill>
              </a:rPr>
              <a:t>Estudio de Caso</a:t>
            </a:r>
          </a:p>
        </p:txBody>
      </p:sp>
      <p:sp>
        <p:nvSpPr>
          <p:cNvPr id="8" name="Freeform 57">
            <a:extLst>
              <a:ext uri="{FF2B5EF4-FFF2-40B4-BE49-F238E27FC236}">
                <a16:creationId xmlns:a16="http://schemas.microsoft.com/office/drawing/2014/main" id="{55D81751-AD37-80F4-0231-1DA385F87E0D}"/>
              </a:ext>
            </a:extLst>
          </p:cNvPr>
          <p:cNvSpPr/>
          <p:nvPr/>
        </p:nvSpPr>
        <p:spPr>
          <a:xfrm>
            <a:off x="1584292" y="4610694"/>
            <a:ext cx="6072551" cy="421576"/>
          </a:xfrm>
          <a:custGeom>
            <a:avLst/>
            <a:gdLst>
              <a:gd name="connsiteX0" fmla="*/ 0 w 1800000"/>
              <a:gd name="connsiteY0" fmla="*/ 0 h 1055214"/>
              <a:gd name="connsiteX1" fmla="*/ 1800000 w 1800000"/>
              <a:gd name="connsiteY1" fmla="*/ 0 h 1055214"/>
              <a:gd name="connsiteX2" fmla="*/ 1800000 w 1800000"/>
              <a:gd name="connsiteY2" fmla="*/ 1055214 h 1055214"/>
              <a:gd name="connsiteX3" fmla="*/ 0 w 1800000"/>
              <a:gd name="connsiteY3" fmla="*/ 1055214 h 1055214"/>
              <a:gd name="connsiteX4" fmla="*/ 0 w 1800000"/>
              <a:gd name="connsiteY4" fmla="*/ 0 h 105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055214">
                <a:moveTo>
                  <a:pt x="0" y="0"/>
                </a:moveTo>
                <a:lnTo>
                  <a:pt x="1800000" y="0"/>
                </a:lnTo>
                <a:lnTo>
                  <a:pt x="1800000" y="1055214"/>
                </a:lnTo>
                <a:lnTo>
                  <a:pt x="0" y="10552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800" noProof="0" dirty="0">
                <a:solidFill>
                  <a:schemeClr val="bg1"/>
                </a:solidFill>
              </a:rPr>
              <a:t>Próximos Pasos</a:t>
            </a:r>
          </a:p>
        </p:txBody>
      </p:sp>
    </p:spTree>
    <p:extLst>
      <p:ext uri="{BB962C8B-B14F-4D97-AF65-F5344CB8AC3E}">
        <p14:creationId xmlns:p14="http://schemas.microsoft.com/office/powerpoint/2010/main" val="423296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EFC34-A678-E796-3B99-E31E4D174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2;p3">
            <a:extLst>
              <a:ext uri="{FF2B5EF4-FFF2-40B4-BE49-F238E27FC236}">
                <a16:creationId xmlns:a16="http://schemas.microsoft.com/office/drawing/2014/main" id="{3F18B170-0D4B-DFC3-0846-B21FA7F116AB}"/>
              </a:ext>
            </a:extLst>
          </p:cNvPr>
          <p:cNvSpPr txBox="1"/>
          <p:nvPr/>
        </p:nvSpPr>
        <p:spPr>
          <a:xfrm>
            <a:off x="250016" y="329597"/>
            <a:ext cx="11691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320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Socios para impulsar el crecimiento de la infraestructura en ALC</a:t>
            </a:r>
            <a:endParaRPr lang="es-ES" sz="3200" dirty="0">
              <a:solidFill>
                <a:schemeClr val="tx1"/>
              </a:solidFill>
              <a:latin typeface="Montserrat" pitchFamily="2" charset="77"/>
              <a:sym typeface="Roboto"/>
            </a:endParaRPr>
          </a:p>
        </p:txBody>
      </p:sp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E72CC860-0223-949E-0035-B1E389FE616E}"/>
              </a:ext>
            </a:extLst>
          </p:cNvPr>
          <p:cNvCxnSpPr>
            <a:cxnSpLocks/>
          </p:cNvCxnSpPr>
          <p:nvPr/>
        </p:nvCxnSpPr>
        <p:spPr>
          <a:xfrm flipH="1">
            <a:off x="561423" y="1326843"/>
            <a:ext cx="125246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1253F5-3A15-E5B1-2C50-ABA17C41607F}"/>
              </a:ext>
            </a:extLst>
          </p:cNvPr>
          <p:cNvSpPr txBox="1"/>
          <p:nvPr/>
        </p:nvSpPr>
        <p:spPr>
          <a:xfrm>
            <a:off x="429476" y="1666110"/>
            <a:ext cx="11460545" cy="4323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33">
              <a:spcAft>
                <a:spcPts val="267"/>
              </a:spcAft>
            </a:pPr>
            <a:r>
              <a:rPr lang="en-US" sz="2400" b="1" dirty="0">
                <a:latin typeface="Montserrat" panose="00000500000000000000" pitchFamily="2" charset="0"/>
              </a:rPr>
              <a:t>🌎</a:t>
            </a:r>
            <a:r>
              <a:rPr lang="en-US" sz="2133" b="1" dirty="0">
                <a:latin typeface="Montserrat" panose="00000500000000000000" pitchFamily="2" charset="0"/>
              </a:rPr>
              <a:t> Gran </a:t>
            </a:r>
            <a:r>
              <a:rPr lang="en-US" sz="2133" b="1" dirty="0" err="1">
                <a:latin typeface="Montserrat" panose="00000500000000000000" pitchFamily="2" charset="0"/>
              </a:rPr>
              <a:t>potencial</a:t>
            </a:r>
            <a:endParaRPr lang="en-US" sz="2133" b="1" dirty="0">
              <a:latin typeface="Montserrat" panose="00000500000000000000" pitchFamily="2" charset="0"/>
            </a:endParaRPr>
          </a:p>
          <a:p>
            <a:pPr marL="687900" indent="-222245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s-PE" sz="2133" dirty="0">
                <a:latin typeface="Montserrat" panose="00000500000000000000" pitchFamily="2" charset="0"/>
              </a:rPr>
              <a:t>La demanda de infraestructura de ALC ofrece oportunidades diversificadas en los sectores de energía, transporte, agua y digital.</a:t>
            </a:r>
            <a:endParaRPr lang="en-US" sz="2133" dirty="0">
              <a:latin typeface="Montserrat" panose="00000500000000000000" pitchFamily="2" charset="0"/>
            </a:endParaRPr>
          </a:p>
          <a:p>
            <a:pPr marL="4233">
              <a:spcAft>
                <a:spcPts val="267"/>
              </a:spcAft>
            </a:pPr>
            <a:r>
              <a:rPr lang="en-US" sz="2400" b="1" dirty="0">
                <a:latin typeface="Montserrat" panose="00000500000000000000" pitchFamily="2" charset="0"/>
              </a:rPr>
              <a:t>🚀</a:t>
            </a:r>
            <a:r>
              <a:rPr lang="en-US" sz="2133" b="1" dirty="0">
                <a:latin typeface="Montserrat" panose="00000500000000000000" pitchFamily="2" charset="0"/>
              </a:rPr>
              <a:t> </a:t>
            </a:r>
            <a:r>
              <a:rPr lang="en-US" sz="2133" b="1" dirty="0" err="1">
                <a:latin typeface="Montserrat" panose="00000500000000000000" pitchFamily="2" charset="0"/>
              </a:rPr>
              <a:t>Sinergias</a:t>
            </a:r>
            <a:r>
              <a:rPr lang="en-US" sz="2133" b="1" dirty="0">
                <a:latin typeface="Montserrat" panose="00000500000000000000" pitchFamily="2" charset="0"/>
              </a:rPr>
              <a:t> </a:t>
            </a:r>
            <a:r>
              <a:rPr lang="en-US" sz="2133" b="1" dirty="0" err="1">
                <a:latin typeface="Montserrat" panose="00000500000000000000" pitchFamily="2" charset="0"/>
              </a:rPr>
              <a:t>Estrategicas</a:t>
            </a:r>
            <a:endParaRPr lang="en-US" sz="2133" b="1" dirty="0">
              <a:latin typeface="Montserrat" panose="00000500000000000000" pitchFamily="2" charset="0"/>
            </a:endParaRPr>
          </a:p>
          <a:p>
            <a:pPr marL="687900" indent="-222245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s-PE" sz="2133" dirty="0">
                <a:latin typeface="Montserrat" panose="00000500000000000000" pitchFamily="2" charset="0"/>
              </a:rPr>
              <a:t>La innovación, la tecnología y la capacidad de ejecución de proyectos del sector privado pueden respaldar la creciente cartera de infraestructura de ALC.</a:t>
            </a:r>
            <a:endParaRPr lang="en-US" sz="2133" dirty="0">
              <a:latin typeface="Montserrat" panose="00000500000000000000" pitchFamily="2" charset="0"/>
            </a:endParaRPr>
          </a:p>
          <a:p>
            <a:pPr marL="4233">
              <a:spcAft>
                <a:spcPts val="267"/>
              </a:spcAft>
            </a:pPr>
            <a:r>
              <a:rPr lang="en-US" sz="2133" b="1" dirty="0">
                <a:latin typeface="Montserrat" panose="00000500000000000000" pitchFamily="2" charset="0"/>
              </a:rPr>
              <a:t>🤝 </a:t>
            </a:r>
            <a:r>
              <a:rPr lang="en-US" sz="2133" b="1" dirty="0" err="1">
                <a:latin typeface="Montserrat" panose="00000500000000000000" pitchFamily="2" charset="0"/>
              </a:rPr>
              <a:t>Modelo</a:t>
            </a:r>
            <a:r>
              <a:rPr lang="en-US" sz="2133" b="1" dirty="0">
                <a:latin typeface="Montserrat" panose="00000500000000000000" pitchFamily="2" charset="0"/>
              </a:rPr>
              <a:t> </a:t>
            </a:r>
            <a:r>
              <a:rPr lang="en-US" sz="2133" b="1" dirty="0" err="1">
                <a:latin typeface="Montserrat" panose="00000500000000000000" pitchFamily="2" charset="0"/>
              </a:rPr>
              <a:t>probado</a:t>
            </a:r>
            <a:r>
              <a:rPr lang="en-US" sz="2133" b="1" dirty="0">
                <a:latin typeface="Montserrat" panose="00000500000000000000" pitchFamily="2" charset="0"/>
              </a:rPr>
              <a:t> de </a:t>
            </a:r>
            <a:r>
              <a:rPr lang="en-US" sz="2133" b="1" dirty="0" err="1">
                <a:latin typeface="Montserrat" panose="00000500000000000000" pitchFamily="2" charset="0"/>
              </a:rPr>
              <a:t>Reduccion</a:t>
            </a:r>
            <a:r>
              <a:rPr lang="en-US" sz="2133" b="1" dirty="0">
                <a:latin typeface="Montserrat" panose="00000500000000000000" pitchFamily="2" charset="0"/>
              </a:rPr>
              <a:t> de </a:t>
            </a:r>
            <a:r>
              <a:rPr lang="en-US" sz="2133" b="1" dirty="0" err="1">
                <a:latin typeface="Montserrat" panose="00000500000000000000" pitchFamily="2" charset="0"/>
              </a:rPr>
              <a:t>Riesgos</a:t>
            </a:r>
            <a:endParaRPr lang="en-US" sz="2133" b="1" dirty="0">
              <a:latin typeface="Montserrat" panose="00000500000000000000" pitchFamily="2" charset="0"/>
            </a:endParaRPr>
          </a:p>
          <a:p>
            <a:pPr marL="687900" indent="-222245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s-PE" sz="2133" dirty="0">
                <a:latin typeface="Montserrat" panose="00000500000000000000" pitchFamily="2" charset="0"/>
              </a:rPr>
              <a:t>La experiencia en estructuración y las herramientas de mitigación de riesgos del BID pueden alinearse con proyectos de infraestructura bien preparados y de alto impacto.</a:t>
            </a:r>
            <a:endParaRPr lang="en-US" sz="2133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D8328-7015-57AD-3527-FE8C896AA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D93727-9EF5-FCB1-718F-A5B549462551}"/>
              </a:ext>
            </a:extLst>
          </p:cNvPr>
          <p:cNvSpPr/>
          <p:nvPr/>
        </p:nvSpPr>
        <p:spPr>
          <a:xfrm>
            <a:off x="11201400" y="6172200"/>
            <a:ext cx="990600" cy="5334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59F8B46-8AEF-ED0A-4898-D050C8BA14E0}"/>
              </a:ext>
            </a:extLst>
          </p:cNvPr>
          <p:cNvGraphicFramePr>
            <a:graphicFrameLocks noGrp="1"/>
          </p:cNvGraphicFramePr>
          <p:nvPr/>
        </p:nvGraphicFramePr>
        <p:xfrm>
          <a:off x="541285" y="1143001"/>
          <a:ext cx="11345913" cy="5428898"/>
        </p:xfrm>
        <a:graphic>
          <a:graphicData uri="http://schemas.openxmlformats.org/drawingml/2006/table">
            <a:tbl>
              <a:tblPr/>
              <a:tblGrid>
                <a:gridCol w="3014713">
                  <a:extLst>
                    <a:ext uri="{9D8B030D-6E8A-4147-A177-3AD203B41FA5}">
                      <a16:colId xmlns:a16="http://schemas.microsoft.com/office/drawing/2014/main" val="814326649"/>
                    </a:ext>
                  </a:extLst>
                </a:gridCol>
                <a:gridCol w="8331200">
                  <a:extLst>
                    <a:ext uri="{9D8B030D-6E8A-4147-A177-3AD203B41FA5}">
                      <a16:colId xmlns:a16="http://schemas.microsoft.com/office/drawing/2014/main" val="2933428052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Montserrat" pitchFamily="2" charset="0"/>
                        </a:rPr>
                        <a:t>Guarantee Conditions</a:t>
                      </a:r>
                    </a:p>
                  </a:txBody>
                  <a:tcPr marL="5357" marR="535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84402"/>
                  </a:ext>
                </a:extLst>
              </a:tr>
              <a:tr h="342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Guarantor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Inter-American Development Bank (IDB).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055906"/>
                  </a:ext>
                </a:extLst>
              </a:tr>
              <a:tr h="482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Counter-Guarantor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Member country.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020683"/>
                  </a:ext>
                </a:extLst>
              </a:tr>
              <a:tr h="368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Secured obligations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Payments from sovereigns, subnational, local and other public entities.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23108"/>
                  </a:ext>
                </a:extLst>
              </a:tr>
              <a:tr h="412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Coverage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Up to 100% of project costs.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051655"/>
                  </a:ext>
                </a:extLst>
              </a:tr>
              <a:tr h="94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Currency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US dollar, Euros, Swiss francs, Japanese Yens, or borrowing member local</a:t>
                      </a:r>
                    </a:p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currency, subject to risk management and operational considerations. Non-US dollar guarantees</a:t>
                      </a:r>
                    </a:p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may be offered subject to market availability as long as counter-guarantee provides full coverage</a:t>
                      </a:r>
                    </a:p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of IDB’s currency exposure.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463158"/>
                  </a:ext>
                </a:extLst>
              </a:tr>
              <a:tr h="735599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Maximum Guarantee Period and Weighted Average Life (WAL)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Up to 25-years for investment operations with a maximum WAL of 15.25 years.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89628"/>
                  </a:ext>
                </a:extLst>
              </a:tr>
              <a:tr h="415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Guarantee Fee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Charged at the same level as IDB’s SG loans variable lending spread; applicable to the guaranteed amount, and payable semiannually from the effective date of the guarantee.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858747"/>
                  </a:ext>
                </a:extLst>
              </a:tr>
              <a:tr h="79331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2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Repayment Profile of Underlying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en-US" sz="12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Financing Covered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Repayment profile: flexible, subject to WAL requirement.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565778"/>
                  </a:ext>
                </a:extLst>
              </a:tr>
              <a:tr h="596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Reimbursement of the claim (counter-guarantee)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Payable upon demand, unless otherwise determined by the Bank on a case-by-case.</a:t>
                      </a:r>
                    </a:p>
                  </a:txBody>
                  <a:tcPr marR="5357" marT="5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59451"/>
                  </a:ext>
                </a:extLst>
              </a:tr>
            </a:tbl>
          </a:graphicData>
        </a:graphic>
      </p:graphicFrame>
      <p:sp>
        <p:nvSpPr>
          <p:cNvPr id="3" name="Google Shape;332;p3">
            <a:extLst>
              <a:ext uri="{FF2B5EF4-FFF2-40B4-BE49-F238E27FC236}">
                <a16:creationId xmlns:a16="http://schemas.microsoft.com/office/drawing/2014/main" id="{67F4A75A-3686-21B5-BEB6-6F5208A3BFB9}"/>
              </a:ext>
            </a:extLst>
          </p:cNvPr>
          <p:cNvSpPr txBox="1"/>
          <p:nvPr/>
        </p:nvSpPr>
        <p:spPr>
          <a:xfrm>
            <a:off x="500033" y="286101"/>
            <a:ext cx="1169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320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Condiciones Financieras de las </a:t>
            </a:r>
            <a:r>
              <a:rPr lang="es-PE" sz="3200" dirty="0" err="1">
                <a:solidFill>
                  <a:schemeClr val="tx1"/>
                </a:solidFill>
                <a:latin typeface="Montserrat" pitchFamily="2" charset="77"/>
                <a:sym typeface="Roboto"/>
              </a:rPr>
              <a:t>Garantias</a:t>
            </a:r>
            <a:r>
              <a:rPr lang="es-PE" sz="320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 del BID</a:t>
            </a:r>
            <a:endParaRPr lang="es-ES" sz="3200" dirty="0">
              <a:solidFill>
                <a:schemeClr val="tx1"/>
              </a:solidFill>
              <a:latin typeface="Montserrat" pitchFamily="2" charset="77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47343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02E7-7C6B-BDC6-C0AB-F8DB6D63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E3D4266-C469-A444-3878-349E86EB7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84276" y="2633765"/>
            <a:ext cx="482600" cy="6985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95CCF69-3448-4835-BDFE-8614BA232B5D}"/>
              </a:ext>
            </a:extLst>
          </p:cNvPr>
          <p:cNvSpPr txBox="1"/>
          <p:nvPr/>
        </p:nvSpPr>
        <p:spPr>
          <a:xfrm>
            <a:off x="1558377" y="2448326"/>
            <a:ext cx="6899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600" b="1" noProof="0"/>
              <a:t>Sobre Nosotros</a:t>
            </a:r>
          </a:p>
        </p:txBody>
      </p:sp>
    </p:spTree>
    <p:extLst>
      <p:ext uri="{BB962C8B-B14F-4D97-AF65-F5344CB8AC3E}">
        <p14:creationId xmlns:p14="http://schemas.microsoft.com/office/powerpoint/2010/main" val="14331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0B303-8EE9-F453-7455-4321DA383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BB3A9813-FD79-4FEA-B431-01E20EB42D5D}"/>
              </a:ext>
            </a:extLst>
          </p:cNvPr>
          <p:cNvCxnSpPr>
            <a:cxnSpLocks/>
          </p:cNvCxnSpPr>
          <p:nvPr/>
        </p:nvCxnSpPr>
        <p:spPr>
          <a:xfrm flipH="1">
            <a:off x="484623" y="882280"/>
            <a:ext cx="125246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3FB402DE-2E71-8F57-61B5-16ADC63DB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23" y="1066293"/>
            <a:ext cx="1143420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80990" indent="-380990" defTabSz="1219170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altLang="en-US" sz="2000" b="1" dirty="0">
                <a:latin typeface="Montserrat" panose="00000500000000000000" pitchFamily="2" charset="0"/>
              </a:rPr>
              <a:t>Institución multilateral de desarrollo fundada en 1959</a:t>
            </a:r>
            <a:r>
              <a:rPr lang="en-US" altLang="en-US" sz="2000" dirty="0">
                <a:latin typeface="Montserrat" panose="00000500000000000000" pitchFamily="2" charset="0"/>
              </a:rPr>
              <a:t>      </a:t>
            </a:r>
          </a:p>
          <a:p>
            <a:pPr defTabSz="1219170" eaLnBrk="0" fontAlgn="base" hangingPunct="0">
              <a:spcBef>
                <a:spcPct val="0"/>
              </a:spcBef>
            </a:pPr>
            <a:r>
              <a:rPr lang="en-US" altLang="en-US" sz="2000" dirty="0">
                <a:latin typeface="Montserrat" panose="00000500000000000000" pitchFamily="2" charset="0"/>
              </a:rPr>
              <a:t>      </a:t>
            </a:r>
            <a:r>
              <a:rPr lang="es-PE" altLang="en-US" sz="2000" dirty="0">
                <a:latin typeface="Montserrat" panose="00000500000000000000" pitchFamily="2" charset="0"/>
              </a:rPr>
              <a:t>Propiedad de 48 países miembros: 26 prestatarios + 22 no prestatarios </a:t>
            </a:r>
          </a:p>
          <a:p>
            <a:pPr defTabSz="1219170" eaLnBrk="0" fontAlgn="base" hangingPunct="0">
              <a:spcBef>
                <a:spcPct val="0"/>
              </a:spcBef>
            </a:pPr>
            <a:r>
              <a:rPr lang="es-PE" altLang="en-US" sz="2000" dirty="0">
                <a:latin typeface="Montserrat" panose="00000500000000000000" pitchFamily="2" charset="0"/>
              </a:rPr>
              <a:t>      Oficinas en 26 países prestatarios + Asia (Tokio, Japón) + Europa (Madrid, España)</a:t>
            </a:r>
          </a:p>
          <a:p>
            <a:pPr defTabSz="1219170" eaLnBrk="0" fontAlgn="base" hangingPunct="0">
              <a:spcBef>
                <a:spcPct val="0"/>
              </a:spcBef>
            </a:pPr>
            <a:endParaRPr lang="en-US" altLang="en-US" sz="2000" b="1" dirty="0">
              <a:latin typeface="Montserrat" panose="00000500000000000000" pitchFamily="2" charset="0"/>
            </a:endParaRPr>
          </a:p>
          <a:p>
            <a:pPr marL="380990" indent="-380990" defTabSz="1219170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altLang="en-US" sz="2000" b="1" dirty="0">
                <a:latin typeface="Montserrat" panose="00000500000000000000" pitchFamily="2" charset="0"/>
              </a:rPr>
              <a:t>Mayor fuente de financiamiento para América Latina y el Caribe (ALC) </a:t>
            </a:r>
          </a:p>
          <a:p>
            <a:pPr defTabSz="1219170" eaLnBrk="0" fontAlgn="base" hangingPunct="0">
              <a:spcBef>
                <a:spcPct val="0"/>
              </a:spcBef>
            </a:pPr>
            <a:r>
              <a:rPr lang="es-PE" altLang="en-US" sz="2000" b="1" dirty="0">
                <a:latin typeface="Montserrat" panose="00000500000000000000" pitchFamily="2" charset="0"/>
              </a:rPr>
              <a:t>      </a:t>
            </a:r>
            <a:r>
              <a:rPr lang="es-PE" altLang="en-US" sz="2000" dirty="0">
                <a:latin typeface="Montserrat" panose="00000500000000000000" pitchFamily="2" charset="0"/>
              </a:rPr>
              <a:t>Más de USD 20 mil millones en financiamiento directo anual </a:t>
            </a:r>
            <a:endParaRPr lang="en-US" altLang="en-US" sz="2000" dirty="0">
              <a:latin typeface="Montserrat" panose="00000500000000000000" pitchFamily="2" charset="0"/>
            </a:endParaRPr>
          </a:p>
          <a:p>
            <a:pPr marL="380990" indent="-380990" defTabSz="1219170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b="1" dirty="0">
              <a:latin typeface="Montserrat" panose="00000500000000000000" pitchFamily="2" charset="0"/>
            </a:endParaRPr>
          </a:p>
          <a:p>
            <a:pPr marL="380990" indent="-380990" defTabSz="1219170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altLang="en-US" sz="2000" b="1" dirty="0">
                <a:latin typeface="Montserrat" panose="00000500000000000000" pitchFamily="2" charset="0"/>
              </a:rPr>
              <a:t>Calificada AAA/</a:t>
            </a:r>
            <a:r>
              <a:rPr lang="es-PE" altLang="en-US" sz="2000" b="1" dirty="0" err="1">
                <a:latin typeface="Montserrat" panose="00000500000000000000" pitchFamily="2" charset="0"/>
              </a:rPr>
              <a:t>Aaa</a:t>
            </a:r>
            <a:r>
              <a:rPr lang="es-PE" altLang="en-US" sz="2000" b="1" dirty="0">
                <a:latin typeface="Montserrat" panose="00000500000000000000" pitchFamily="2" charset="0"/>
              </a:rPr>
              <a:t> (perspectiva estable) por Standard &amp; </a:t>
            </a:r>
            <a:r>
              <a:rPr lang="es-PE" altLang="en-US" sz="2000" b="1" dirty="0" err="1">
                <a:latin typeface="Montserrat" panose="00000500000000000000" pitchFamily="2" charset="0"/>
              </a:rPr>
              <a:t>Poor's</a:t>
            </a:r>
            <a:r>
              <a:rPr lang="es-PE" altLang="en-US" sz="2000" b="1" dirty="0">
                <a:latin typeface="Montserrat" panose="00000500000000000000" pitchFamily="2" charset="0"/>
              </a:rPr>
              <a:t> y Moody's </a:t>
            </a:r>
            <a:r>
              <a:rPr lang="en-US" altLang="en-US" sz="2000" b="1" dirty="0">
                <a:latin typeface="Montserrat" panose="00000500000000000000" pitchFamily="2" charset="0"/>
              </a:rPr>
              <a:t>                         </a:t>
            </a:r>
            <a:r>
              <a:rPr lang="en-US" altLang="en-US" sz="2000" dirty="0">
                <a:latin typeface="Montserrat" panose="00000500000000000000" pitchFamily="2" charset="0"/>
              </a:rPr>
              <a:t>Triple-A rating </a:t>
            </a:r>
            <a:r>
              <a:rPr lang="en-US" altLang="en-US" sz="2000" dirty="0" err="1">
                <a:latin typeface="Montserrat" panose="00000500000000000000" pitchFamily="2" charset="0"/>
              </a:rPr>
              <a:t>desde</a:t>
            </a:r>
            <a:r>
              <a:rPr lang="en-US" altLang="en-US" sz="2000" dirty="0">
                <a:latin typeface="Montserrat" panose="00000500000000000000" pitchFamily="2" charset="0"/>
              </a:rPr>
              <a:t> 1962.</a:t>
            </a:r>
          </a:p>
          <a:p>
            <a:pPr marL="380990" indent="-380990" defTabSz="1219170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Montserrat" panose="00000500000000000000" pitchFamily="2" charset="0"/>
            </a:endParaRPr>
          </a:p>
          <a:p>
            <a:pPr marL="380990" indent="-380990" defTabSz="1219170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Montserrat" panose="00000500000000000000" pitchFamily="2" charset="0"/>
              </a:rPr>
              <a:t>Mision</a:t>
            </a:r>
          </a:p>
          <a:p>
            <a:pPr marL="383108" indent="-383108" defTabSz="1219170" eaLnBrk="0" fontAlgn="base" hangingPunct="0">
              <a:spcBef>
                <a:spcPct val="0"/>
              </a:spcBef>
            </a:pPr>
            <a:r>
              <a:rPr lang="en-US" altLang="en-US" sz="2000" dirty="0">
                <a:latin typeface="Montserrat" panose="00000500000000000000" pitchFamily="2" charset="0"/>
              </a:rPr>
              <a:t>      </a:t>
            </a:r>
            <a:r>
              <a:rPr lang="es-PE" altLang="en-US" sz="2000" dirty="0">
                <a:latin typeface="Montserrat" panose="00000500000000000000" pitchFamily="2" charset="0"/>
              </a:rPr>
              <a:t>Contribuir a la aceleración del proceso de desarrollo económico y social de los países miembros regionales en desarrollo,</a:t>
            </a:r>
          </a:p>
          <a:p>
            <a:pPr marL="383108" indent="-383108" defTabSz="1219170" eaLnBrk="0" fontAlgn="base" hangingPunct="0">
              <a:spcBef>
                <a:spcPct val="0"/>
              </a:spcBef>
            </a:pPr>
            <a:endParaRPr lang="en-US" altLang="en-US" sz="2000" b="1" dirty="0">
              <a:latin typeface="Montserrat" panose="00000500000000000000" pitchFamily="2" charset="0"/>
            </a:endParaRPr>
          </a:p>
          <a:p>
            <a:pPr marL="380990" indent="-380990" defTabSz="1219170" eaLnBrk="0" fontAlgn="base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latin typeface="Montserrat" panose="00000500000000000000" pitchFamily="2" charset="0"/>
              </a:rPr>
              <a:t>Servicios</a:t>
            </a:r>
            <a:endParaRPr lang="en-US" altLang="en-US" sz="2000" b="1" dirty="0">
              <a:latin typeface="Montserrat" panose="00000500000000000000" pitchFamily="2" charset="0"/>
            </a:endParaRPr>
          </a:p>
          <a:p>
            <a:pPr marL="383108" indent="-383108" defTabSz="1219170" eaLnBrk="0" fontAlgn="base" hangingPunct="0">
              <a:spcBef>
                <a:spcPct val="0"/>
              </a:spcBef>
            </a:pPr>
            <a:r>
              <a:rPr lang="en-US" sz="2000" dirty="0">
                <a:latin typeface="Montserrat" panose="00000500000000000000" pitchFamily="2" charset="0"/>
              </a:rPr>
              <a:t>      </a:t>
            </a:r>
            <a:r>
              <a:rPr lang="es-PE" sz="2000" dirty="0">
                <a:latin typeface="Montserrat" panose="00000500000000000000" pitchFamily="2" charset="0"/>
              </a:rPr>
              <a:t>Proporcionar préstamos, garantías y apoyo técnico a gobiernos soberanos y </a:t>
            </a:r>
            <a:r>
              <a:rPr lang="es-PE" sz="2000" dirty="0" err="1">
                <a:latin typeface="Montserrat" panose="00000500000000000000" pitchFamily="2" charset="0"/>
              </a:rPr>
              <a:t>subsoberanos</a:t>
            </a:r>
            <a:r>
              <a:rPr lang="es-PE" sz="2000" dirty="0">
                <a:latin typeface="Montserrat" panose="00000500000000000000" pitchFamily="2" charset="0"/>
              </a:rPr>
              <a:t> y otras entidades de la región.</a:t>
            </a:r>
            <a:r>
              <a:rPr lang="en-US" sz="2000" dirty="0">
                <a:latin typeface="Montserrat" panose="00000500000000000000" pitchFamily="2" charset="0"/>
              </a:rPr>
              <a:t>.</a:t>
            </a:r>
            <a:endParaRPr lang="en-US" altLang="en-US" sz="2000" dirty="0">
              <a:latin typeface="Montserrat" panose="00000500000000000000" pitchFamily="2" charset="0"/>
            </a:endParaRPr>
          </a:p>
        </p:txBody>
      </p:sp>
      <p:sp>
        <p:nvSpPr>
          <p:cNvPr id="3" name="Google Shape;332;p3">
            <a:extLst>
              <a:ext uri="{FF2B5EF4-FFF2-40B4-BE49-F238E27FC236}">
                <a16:creationId xmlns:a16="http://schemas.microsoft.com/office/drawing/2014/main" id="{EFAC03FD-1330-53B9-0FDD-390F4D139BB7}"/>
              </a:ext>
            </a:extLst>
          </p:cNvPr>
          <p:cNvSpPr txBox="1"/>
          <p:nvPr/>
        </p:nvSpPr>
        <p:spPr>
          <a:xfrm>
            <a:off x="313766" y="180205"/>
            <a:ext cx="1169196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R</a:t>
            </a:r>
            <a:r>
              <a:rPr lang="es-PE" sz="320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esumen del BID</a:t>
            </a:r>
            <a:endParaRPr lang="es-ES" sz="3200" dirty="0">
              <a:solidFill>
                <a:schemeClr val="tx1"/>
              </a:solidFill>
              <a:latin typeface="Montserrat" pitchFamily="2" charset="77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48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A2A3D-0362-5C87-D93C-CD7072C2B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7E3B6C7-E181-12E3-8833-2EB2A8762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84276" y="2633765"/>
            <a:ext cx="482600" cy="6985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58DF9BF-FFD8-5C97-17CA-12B3B5EDED33}"/>
              </a:ext>
            </a:extLst>
          </p:cNvPr>
          <p:cNvSpPr txBox="1"/>
          <p:nvPr/>
        </p:nvSpPr>
        <p:spPr>
          <a:xfrm>
            <a:off x="1531483" y="2427390"/>
            <a:ext cx="6899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600" b="1" dirty="0" err="1"/>
              <a:t>Contexto</a:t>
            </a:r>
            <a:r>
              <a:rPr sz="2600" b="1" dirty="0"/>
              <a:t> de América Latina</a:t>
            </a:r>
          </a:p>
        </p:txBody>
      </p:sp>
    </p:spTree>
    <p:extLst>
      <p:ext uri="{BB962C8B-B14F-4D97-AF65-F5344CB8AC3E}">
        <p14:creationId xmlns:p14="http://schemas.microsoft.com/office/powerpoint/2010/main" val="18757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2;p3">
            <a:extLst>
              <a:ext uri="{FF2B5EF4-FFF2-40B4-BE49-F238E27FC236}">
                <a16:creationId xmlns:a16="http://schemas.microsoft.com/office/drawing/2014/main" id="{0BEF5024-15F8-C7DA-ECE4-0F8B0D325E7A}"/>
              </a:ext>
            </a:extLst>
          </p:cNvPr>
          <p:cNvSpPr txBox="1"/>
          <p:nvPr/>
        </p:nvSpPr>
        <p:spPr>
          <a:xfrm>
            <a:off x="313766" y="180205"/>
            <a:ext cx="1169196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s-PE" sz="320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La brecha de financiamiento de infraestructura en América Latina</a:t>
            </a:r>
            <a:endParaRPr lang="es-ES" sz="3200" dirty="0">
              <a:solidFill>
                <a:schemeClr val="tx1"/>
              </a:solidFill>
              <a:latin typeface="Montserrat" pitchFamily="2" charset="77"/>
              <a:sym typeface="Roboto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B4F3E5F-C27F-72AD-7BC6-E17A9377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6" y="1146065"/>
            <a:ext cx="1143420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80990" indent="-380990" defTabSz="1219170" eaLnBrk="0" fontAlgn="base" hangingPunct="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Montserrat" panose="00000500000000000000" pitchFamily="2" charset="0"/>
              </a:rPr>
              <a:t>Grandes </a:t>
            </a:r>
            <a:r>
              <a:rPr lang="en-US" altLang="en-US" sz="2000" b="1" dirty="0" err="1">
                <a:latin typeface="Montserrat" panose="00000500000000000000" pitchFamily="2" charset="0"/>
              </a:rPr>
              <a:t>necesidades</a:t>
            </a:r>
            <a:r>
              <a:rPr lang="en-US" altLang="en-US" sz="2000" b="1" dirty="0">
                <a:latin typeface="Montserrat" panose="00000500000000000000" pitchFamily="2" charset="0"/>
              </a:rPr>
              <a:t> de </a:t>
            </a:r>
            <a:r>
              <a:rPr lang="en-US" altLang="en-US" sz="2000" b="1" dirty="0" err="1">
                <a:latin typeface="Montserrat" panose="00000500000000000000" pitchFamily="2" charset="0"/>
              </a:rPr>
              <a:t>inversión</a:t>
            </a:r>
            <a:r>
              <a:rPr lang="en-US" altLang="en-US" sz="2000" b="1" dirty="0">
                <a:latin typeface="Montserrat" panose="00000500000000000000" pitchFamily="2" charset="0"/>
              </a:rPr>
              <a:t>:</a:t>
            </a:r>
            <a:br>
              <a:rPr lang="en-US" altLang="en-US" sz="2000" dirty="0">
                <a:latin typeface="Montserrat" panose="00000500000000000000" pitchFamily="2" charset="0"/>
              </a:rPr>
            </a:br>
            <a:r>
              <a:rPr lang="es-PE" altLang="en-US" sz="2000" dirty="0">
                <a:latin typeface="Montserrat" panose="00000500000000000000" pitchFamily="2" charset="0"/>
              </a:rPr>
              <a:t>América Latina y el Caribe (ALC) necesitará aproximadamente 2,2 billones de dólares en total para 2030 (equivalente a alrededor del </a:t>
            </a:r>
            <a:r>
              <a:rPr lang="es-PE" altLang="en-US" sz="2000" b="1" dirty="0">
                <a:latin typeface="Montserrat" panose="00000500000000000000" pitchFamily="2" charset="0"/>
              </a:rPr>
              <a:t>3,1% del PIB regional anualmente</a:t>
            </a:r>
            <a:r>
              <a:rPr lang="es-PE" altLang="en-US" sz="2000" dirty="0">
                <a:latin typeface="Montserrat" panose="00000500000000000000" pitchFamily="2" charset="0"/>
              </a:rPr>
              <a:t>) para satisfacer las necesidades de infraestructura en energía, agua y saneamiento, transporte y telecomunicaciones. </a:t>
            </a:r>
            <a:r>
              <a:rPr lang="en-US" altLang="en-US" sz="2000" dirty="0">
                <a:latin typeface="Montserrat" panose="00000500000000000000" pitchFamily="2" charset="0"/>
              </a:rPr>
              <a:t>. </a:t>
            </a: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PE" altLang="en-US" sz="2000" b="1" dirty="0">
                <a:latin typeface="Montserrat" panose="00000500000000000000" pitchFamily="2" charset="0"/>
              </a:rPr>
              <a:t>Inversión pública muy por debajo de las necesidades</a:t>
            </a:r>
            <a:r>
              <a:rPr lang="en-US" altLang="en-US" sz="2000" b="1" dirty="0">
                <a:latin typeface="Montserrat" panose="00000500000000000000" pitchFamily="2" charset="0"/>
              </a:rPr>
              <a:t>:</a:t>
            </a:r>
            <a:br>
              <a:rPr lang="en-US" altLang="en-US" sz="2000" dirty="0">
                <a:latin typeface="Montserrat" panose="00000500000000000000" pitchFamily="2" charset="0"/>
              </a:rPr>
            </a:br>
            <a:r>
              <a:rPr lang="es-PE" altLang="en-US" sz="2000" dirty="0">
                <a:latin typeface="Montserrat" panose="00000500000000000000" pitchFamily="2" charset="0"/>
              </a:rPr>
              <a:t>a mayoría de los gobiernos asignan menos del 1,5% del PIB a infraestructura, limitados por déficits fiscales y altos niveles de deuda, muy por debajo de lo recomendado para cerrar brechas.</a:t>
            </a:r>
            <a:endParaRPr lang="en-US" altLang="en-US" sz="2000" dirty="0">
              <a:latin typeface="Montserrat" panose="00000500000000000000" pitchFamily="2" charset="0"/>
            </a:endParaRP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s-PE" altLang="en-US" sz="2000" b="1" dirty="0">
                <a:latin typeface="Montserrat" panose="00000500000000000000" pitchFamily="2" charset="0"/>
              </a:rPr>
              <a:t>Necesidad de movilizar capital privado</a:t>
            </a:r>
            <a:r>
              <a:rPr lang="en-US" altLang="en-US" sz="2000" b="1" dirty="0">
                <a:latin typeface="Montserrat" panose="00000500000000000000" pitchFamily="2" charset="0"/>
              </a:rPr>
              <a:t>:</a:t>
            </a:r>
            <a:br>
              <a:rPr lang="en-US" altLang="en-US" sz="2000" dirty="0">
                <a:latin typeface="Montserrat" panose="00000500000000000000" pitchFamily="2" charset="0"/>
              </a:rPr>
            </a:br>
            <a:r>
              <a:rPr lang="es-PE" altLang="en-US" sz="2000" dirty="0">
                <a:latin typeface="Montserrat" panose="00000500000000000000" pitchFamily="2" charset="0"/>
              </a:rPr>
              <a:t>Las restricciones fiscales y las prioridades presupuestarias contrapuestas limitan la capacidad de los gobiernos para financiar por sí solos las inversiones necesarias en infraestructura - Las asociaciones público-privadas (APP) son una solución perfecta para fomentar la inversión privada en infraestructura</a:t>
            </a:r>
            <a:r>
              <a:rPr lang="en-US" altLang="en-US" sz="2000" dirty="0">
                <a:latin typeface="Montserrat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295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47A5-D629-C1CD-4BB8-2CD3AAB49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2;p3">
            <a:extLst>
              <a:ext uri="{FF2B5EF4-FFF2-40B4-BE49-F238E27FC236}">
                <a16:creationId xmlns:a16="http://schemas.microsoft.com/office/drawing/2014/main" id="{2AC074C1-3C7F-20BA-927A-95B6B41AACE9}"/>
              </a:ext>
            </a:extLst>
          </p:cNvPr>
          <p:cNvSpPr txBox="1"/>
          <p:nvPr/>
        </p:nvSpPr>
        <p:spPr>
          <a:xfrm>
            <a:off x="313766" y="180206"/>
            <a:ext cx="1169196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s-PE" sz="320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Entorno de inversión en ALC</a:t>
            </a:r>
            <a:endParaRPr lang="es-ES" sz="3200" dirty="0">
              <a:solidFill>
                <a:schemeClr val="tx1"/>
              </a:solidFill>
              <a:latin typeface="Montserrat" pitchFamily="2" charset="77"/>
              <a:sym typeface="Roboto"/>
            </a:endParaRPr>
          </a:p>
        </p:txBody>
      </p:sp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34EEA639-351E-4C70-AC80-D0959B18A957}"/>
              </a:ext>
            </a:extLst>
          </p:cNvPr>
          <p:cNvCxnSpPr>
            <a:cxnSpLocks/>
          </p:cNvCxnSpPr>
          <p:nvPr/>
        </p:nvCxnSpPr>
        <p:spPr>
          <a:xfrm flipH="1">
            <a:off x="561423" y="843880"/>
            <a:ext cx="125246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7735FE-EF6F-258D-5762-0E6A5086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7" b="89913" l="9906" r="89960">
                        <a14:foregroundMark x1="24191" y1="11757" x2="24191" y2="11757"/>
                        <a14:foregroundMark x1="22507" y1="5817" x2="22507" y2="5817"/>
                        <a14:foregroundMark x1="11119" y1="2537" x2="11119" y2="2537"/>
                        <a14:foregroundMark x1="44744" y1="25681" x2="44744" y2="25681"/>
                        <a14:foregroundMark x1="46024" y1="25557" x2="46024" y2="25557"/>
                        <a14:foregroundMark x1="33558" y1="34653" x2="33558" y2="34653"/>
                        <a14:foregroundMark x1="34434" y1="34715" x2="34434" y2="34715"/>
                        <a14:foregroundMark x1="55930" y1="15347" x2="55930" y2="15347"/>
                        <a14:foregroundMark x1="49528" y1="16337" x2="49461" y2="16399"/>
                        <a14:foregroundMark x1="49528" y1="9839" x2="49528" y2="9839"/>
                        <a14:foregroundMark x1="48315" y1="25804" x2="48315" y2="25804"/>
                        <a14:foregroundMark x1="49933" y1="26609" x2="49933" y2="26609"/>
                        <a14:foregroundMark x1="52089" y1="25124" x2="52089" y2="25124"/>
                        <a14:foregroundMark x1="53032" y1="23205" x2="53032" y2="23205"/>
                        <a14:foregroundMark x1="46226" y1="25124" x2="46226" y2="25124"/>
                        <a14:foregroundMark x1="66038" y1="24134" x2="66038" y2="24134"/>
                        <a14:foregroundMark x1="64623" y1="23700" x2="64623" y2="23700"/>
                        <a14:foregroundMark x1="66173" y1="23762" x2="66173" y2="23762"/>
                        <a14:foregroundMark x1="67857" y1="21287" x2="67857" y2="21287"/>
                        <a14:foregroundMark x1="53908" y1="13304" x2="53908" y2="13304"/>
                        <a14:foregroundMark x1="49730" y1="7921" x2="49730" y2="7921"/>
                        <a14:foregroundMark x1="50472" y1="7983" x2="50472" y2="7983"/>
                      </a14:backgroundRemoval>
                    </a14:imgEffect>
                  </a14:imgLayer>
                </a14:imgProps>
              </a:ext>
            </a:extLst>
          </a:blip>
          <a:srcRect r="6314"/>
          <a:stretch>
            <a:fillRect/>
          </a:stretch>
        </p:blipFill>
        <p:spPr>
          <a:xfrm>
            <a:off x="7127207" y="970213"/>
            <a:ext cx="5012016" cy="582565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67ACD847-2663-86EE-2F83-27038C372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6" y="1114161"/>
            <a:ext cx="6504724" cy="242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80990" indent="-380990" defTabSz="1219170" eaLnBrk="0" fontAlgn="base" hangingPunct="0"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en-US" sz="1867" b="1" dirty="0" err="1">
                <a:latin typeface="Montserrat" panose="00000500000000000000" pitchFamily="2" charset="0"/>
              </a:rPr>
              <a:t>Mejora</a:t>
            </a:r>
            <a:r>
              <a:rPr lang="en-US" altLang="en-US" sz="1867" b="1" dirty="0">
                <a:latin typeface="Montserrat" panose="00000500000000000000" pitchFamily="2" charset="0"/>
              </a:rPr>
              <a:t> de las </a:t>
            </a:r>
            <a:r>
              <a:rPr lang="en-US" altLang="en-US" sz="1867" b="1" dirty="0" err="1">
                <a:latin typeface="Montserrat" panose="00000500000000000000" pitchFamily="2" charset="0"/>
              </a:rPr>
              <a:t>condiciones</a:t>
            </a:r>
            <a:r>
              <a:rPr lang="en-US" altLang="en-US" sz="1867" b="1" dirty="0">
                <a:latin typeface="Montserrat" panose="00000500000000000000" pitchFamily="2" charset="0"/>
              </a:rPr>
              <a:t>:</a:t>
            </a:r>
            <a:br>
              <a:rPr lang="en-US" altLang="en-US" sz="1867" dirty="0">
                <a:latin typeface="Montserrat" panose="00000500000000000000" pitchFamily="2" charset="0"/>
              </a:rPr>
            </a:br>
            <a:r>
              <a:rPr lang="es-PE" altLang="en-US" sz="1867" dirty="0">
                <a:latin typeface="Montserrat" panose="00000500000000000000" pitchFamily="2" charset="0"/>
              </a:rPr>
              <a:t>Según </a:t>
            </a:r>
            <a:r>
              <a:rPr lang="es-PE" altLang="en-US" sz="1867" dirty="0" err="1">
                <a:latin typeface="Montserrat" panose="00000500000000000000" pitchFamily="2" charset="0"/>
              </a:rPr>
              <a:t>Infrascope</a:t>
            </a:r>
            <a:r>
              <a:rPr lang="es-PE" altLang="en-US" sz="1867" dirty="0">
                <a:latin typeface="Montserrat" panose="00000500000000000000" pitchFamily="2" charset="0"/>
              </a:rPr>
              <a:t> 2023/24, un estudio de Economist </a:t>
            </a:r>
            <a:r>
              <a:rPr lang="es-PE" altLang="en-US" sz="1867" dirty="0" err="1">
                <a:latin typeface="Montserrat" panose="00000500000000000000" pitchFamily="2" charset="0"/>
              </a:rPr>
              <a:t>Impact</a:t>
            </a:r>
            <a:r>
              <a:rPr lang="es-PE" altLang="en-US" sz="1867" dirty="0">
                <a:latin typeface="Montserrat" panose="00000500000000000000" pitchFamily="2" charset="0"/>
              </a:rPr>
              <a:t> y el BID, muchos países han fortalecido los marcos legales, las instituciones y los entornos de financiamiento para </a:t>
            </a:r>
            <a:r>
              <a:rPr lang="es-PE" altLang="en-US" sz="1867" b="1" dirty="0">
                <a:latin typeface="Montserrat" panose="00000500000000000000" pitchFamily="2" charset="0"/>
              </a:rPr>
              <a:t>la inversión privada en infraestructura</a:t>
            </a:r>
            <a:r>
              <a:rPr lang="es-PE" altLang="en-US" sz="1867" dirty="0">
                <a:latin typeface="Montserrat" panose="00000500000000000000" pitchFamily="2" charset="0"/>
              </a:rPr>
              <a:t>, con Brasil, Chile, Colombia y Uruguay entre los de mejor desempeño.</a:t>
            </a:r>
            <a:endParaRPr lang="en-US" altLang="en-US" sz="1867" dirty="0">
              <a:latin typeface="Montserrat" panose="00000500000000000000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A48E330-BF97-DEE0-41EF-F69F19799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6" y="3535305"/>
            <a:ext cx="9191479" cy="291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80990" indent="-380990" defTabSz="1219170" eaLnBrk="0" fontAlgn="base" hangingPunct="0"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en-US" sz="1867" b="1" dirty="0" err="1">
                <a:latin typeface="Montserrat" panose="00000500000000000000" pitchFamily="2" charset="0"/>
              </a:rPr>
              <a:t>Ampliación</a:t>
            </a:r>
            <a:r>
              <a:rPr lang="en-US" altLang="en-US" sz="1867" b="1" dirty="0">
                <a:latin typeface="Montserrat" panose="00000500000000000000" pitchFamily="2" charset="0"/>
              </a:rPr>
              <a:t> de la </a:t>
            </a:r>
            <a:r>
              <a:rPr lang="en-US" altLang="en-US" sz="1867" b="1" dirty="0" err="1">
                <a:latin typeface="Montserrat" panose="00000500000000000000" pitchFamily="2" charset="0"/>
              </a:rPr>
              <a:t>cartera</a:t>
            </a:r>
            <a:r>
              <a:rPr lang="en-US" altLang="en-US" sz="1867" b="1" dirty="0">
                <a:latin typeface="Montserrat" panose="00000500000000000000" pitchFamily="2" charset="0"/>
              </a:rPr>
              <a:t>:</a:t>
            </a:r>
            <a:br>
              <a:rPr lang="en-US" altLang="en-US" sz="1867" dirty="0">
                <a:latin typeface="Montserrat" panose="00000500000000000000" pitchFamily="2" charset="0"/>
              </a:rPr>
            </a:br>
            <a:r>
              <a:rPr lang="es-PE" altLang="en-US" sz="1867" dirty="0">
                <a:latin typeface="Montserrat" panose="00000500000000000000" pitchFamily="2" charset="0"/>
              </a:rPr>
              <a:t>La inversión en infraestructura en esquemas impulsados ​​por el sector privado (como las APP) </a:t>
            </a:r>
            <a:r>
              <a:rPr lang="es-PE" altLang="en-US" sz="1867" b="1" dirty="0">
                <a:latin typeface="Montserrat" panose="00000500000000000000" pitchFamily="2" charset="0"/>
              </a:rPr>
              <a:t>creció un 14% en la última década, alcanzando los 160 mil millones de dólares (2014-2023) </a:t>
            </a:r>
            <a:r>
              <a:rPr lang="es-PE" altLang="en-US" sz="1867" dirty="0">
                <a:latin typeface="Montserrat" panose="00000500000000000000" pitchFamily="2" charset="0"/>
              </a:rPr>
              <a:t>en 640 proyectos en transporte, energía, agua e infraestructura social, lo que muestra crecientes oportunidades para los inversores.</a:t>
            </a:r>
            <a:r>
              <a:rPr lang="en-US" altLang="en-US" sz="1867" dirty="0">
                <a:latin typeface="Montserrat" panose="00000500000000000000" pitchFamily="2" charset="0"/>
              </a:rPr>
              <a:t>.</a:t>
            </a: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en-US" sz="1867" b="1" dirty="0" err="1">
                <a:latin typeface="Montserrat" panose="00000500000000000000" pitchFamily="2" charset="0"/>
              </a:rPr>
              <a:t>Oportunidades</a:t>
            </a:r>
            <a:r>
              <a:rPr lang="en-US" altLang="en-US" sz="1867" b="1" dirty="0">
                <a:latin typeface="Montserrat" panose="00000500000000000000" pitchFamily="2" charset="0"/>
              </a:rPr>
              <a:t>:</a:t>
            </a:r>
            <a:br>
              <a:rPr lang="en-US" altLang="en-US" sz="1867" dirty="0">
                <a:latin typeface="Montserrat" panose="00000500000000000000" pitchFamily="2" charset="0"/>
              </a:rPr>
            </a:br>
            <a:r>
              <a:rPr lang="es-PE" altLang="en-US" sz="1867" dirty="0">
                <a:latin typeface="Montserrat" panose="00000500000000000000" pitchFamily="2" charset="0"/>
              </a:rPr>
              <a:t>Las reformas y los planes nacionales de infraestructura están abriendo los mercados al capital privado.</a:t>
            </a:r>
            <a:endParaRPr lang="en-US" altLang="en-US" sz="1867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3EEE5-592F-3C39-0D63-C92CA527C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E71C6E35-3B31-1361-00A8-507490C9B4CA}"/>
              </a:ext>
            </a:extLst>
          </p:cNvPr>
          <p:cNvCxnSpPr>
            <a:cxnSpLocks/>
          </p:cNvCxnSpPr>
          <p:nvPr/>
        </p:nvCxnSpPr>
        <p:spPr>
          <a:xfrm flipH="1">
            <a:off x="561423" y="911080"/>
            <a:ext cx="125246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0B3E66E-4D3E-10DB-1512-AAD56D51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201" y="864346"/>
            <a:ext cx="2860801" cy="5993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C6E8C-567A-9459-C99D-11B73097B6A4}"/>
              </a:ext>
            </a:extLst>
          </p:cNvPr>
          <p:cNvSpPr txBox="1"/>
          <p:nvPr/>
        </p:nvSpPr>
        <p:spPr>
          <a:xfrm>
            <a:off x="561423" y="5318574"/>
            <a:ext cx="8186400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defTabSz="1219170" eaLnBrk="0" fontAlgn="base" hangingPunct="0">
              <a:spcBef>
                <a:spcPts val="1067"/>
              </a:spcBef>
              <a:spcAft>
                <a:spcPts val="1067"/>
              </a:spcAft>
            </a:pPr>
            <a:r>
              <a:rPr lang="es-PE" altLang="en-US" sz="2133" b="1" dirty="0">
                <a:latin typeface="Montserrat" panose="00000500000000000000" pitchFamily="2" charset="0"/>
              </a:rPr>
              <a:t>Eliminar los riesgos del sector público </a:t>
            </a:r>
            <a:r>
              <a:rPr lang="es-PE" altLang="en-US" sz="2133" dirty="0">
                <a:latin typeface="Montserrat" panose="00000500000000000000" pitchFamily="2" charset="0"/>
              </a:rPr>
              <a:t>es esencial para movilizar a los desarrolladores y financistas del sector privado a acelerar las inversiones para el desarrollo de infraestructura crítica.</a:t>
            </a:r>
            <a:endParaRPr lang="en-US" altLang="en-US" sz="2133" dirty="0">
              <a:latin typeface="Montserrat" panose="00000500000000000000" pitchFamily="2" charset="0"/>
            </a:endParaRPr>
          </a:p>
        </p:txBody>
      </p:sp>
      <p:pic>
        <p:nvPicPr>
          <p:cNvPr id="6" name="Picture 3" descr="Blue Arrow PNG, Blue Arrow Transparent Background - FreeIconsPNG">
            <a:extLst>
              <a:ext uri="{FF2B5EF4-FFF2-40B4-BE49-F238E27FC236}">
                <a16:creationId xmlns:a16="http://schemas.microsoft.com/office/drawing/2014/main" id="{8935D505-948F-66A6-FB52-526CA2BE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7" y="5318574"/>
            <a:ext cx="481659" cy="4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9F5D56E4-D6B1-2603-C1AB-878496C68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6" y="641075"/>
            <a:ext cx="8756140" cy="455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80990" indent="-380990" defTabSz="1219170" eaLnBrk="0" fontAlgn="base" hangingPunct="0"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en-US" sz="1867" b="1" dirty="0" err="1">
                <a:latin typeface="Montserrat" panose="00000500000000000000" pitchFamily="2" charset="0"/>
              </a:rPr>
              <a:t>Madurez</a:t>
            </a:r>
            <a:r>
              <a:rPr lang="en-US" altLang="en-US" sz="1867" b="1" dirty="0">
                <a:latin typeface="Montserrat" panose="00000500000000000000" pitchFamily="2" charset="0"/>
              </a:rPr>
              <a:t> del mercado::</a:t>
            </a:r>
            <a:br>
              <a:rPr lang="en-US" altLang="en-US" sz="1867" dirty="0">
                <a:latin typeface="Montserrat" panose="00000500000000000000" pitchFamily="2" charset="0"/>
              </a:rPr>
            </a:br>
            <a:r>
              <a:rPr lang="es-PE" altLang="en-US" sz="1867" dirty="0">
                <a:latin typeface="Montserrat" panose="00000500000000000000" pitchFamily="2" charset="0"/>
              </a:rPr>
              <a:t>Sólo </a:t>
            </a:r>
            <a:r>
              <a:rPr lang="es-PE" altLang="en-US" sz="1867" b="1" dirty="0">
                <a:latin typeface="Montserrat" panose="00000500000000000000" pitchFamily="2" charset="0"/>
              </a:rPr>
              <a:t>8 de 26 mercados de infraestructura en ALC se consideran desarrollados. </a:t>
            </a:r>
            <a:r>
              <a:rPr lang="es-PE" altLang="en-US" sz="1867" dirty="0">
                <a:latin typeface="Montserrat" panose="00000500000000000000" pitchFamily="2" charset="0"/>
              </a:rPr>
              <a:t>La mayoría de los mercados son emergentes (entorno regulatorio, preparación de proyectos, asignación y gestión de riesgos y financiación).</a:t>
            </a:r>
            <a:r>
              <a:rPr lang="en-US" altLang="en-US" sz="1867" dirty="0">
                <a:latin typeface="Montserrat" panose="00000500000000000000" pitchFamily="2" charset="0"/>
              </a:rPr>
              <a:t>.</a:t>
            </a: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en-US" sz="1867" b="1" dirty="0" err="1">
                <a:latin typeface="Montserrat" panose="00000500000000000000" pitchFamily="2" charset="0"/>
              </a:rPr>
              <a:t>Capacidad</a:t>
            </a:r>
            <a:r>
              <a:rPr lang="en-US" altLang="en-US" sz="1867" b="1" dirty="0">
                <a:latin typeface="Montserrat" panose="00000500000000000000" pitchFamily="2" charset="0"/>
              </a:rPr>
              <a:t> </a:t>
            </a:r>
            <a:r>
              <a:rPr lang="en-US" altLang="en-US" sz="1867" b="1" dirty="0" err="1">
                <a:latin typeface="Montserrat" panose="00000500000000000000" pitchFamily="2" charset="0"/>
              </a:rPr>
              <a:t>institucional</a:t>
            </a:r>
            <a:r>
              <a:rPr lang="en-US" altLang="en-US" sz="1867" b="1" dirty="0">
                <a:latin typeface="Montserrat" panose="00000500000000000000" pitchFamily="2" charset="0"/>
              </a:rPr>
              <a:t>::</a:t>
            </a:r>
            <a:br>
              <a:rPr lang="en-US" altLang="en-US" sz="1867" dirty="0">
                <a:latin typeface="Montserrat" panose="00000500000000000000" pitchFamily="2" charset="0"/>
              </a:rPr>
            </a:br>
            <a:r>
              <a:rPr lang="es-PE" altLang="en-US" sz="1867" dirty="0">
                <a:latin typeface="Montserrat" panose="00000500000000000000" pitchFamily="2" charset="0"/>
              </a:rPr>
              <a:t>La capacidad institucional para apoyar las APP </a:t>
            </a:r>
            <a:r>
              <a:rPr lang="es-PE" altLang="en-US" sz="1867" b="1" dirty="0">
                <a:latin typeface="Montserrat" panose="00000500000000000000" pitchFamily="2" charset="0"/>
              </a:rPr>
              <a:t>sigue siendo un desafío crítico</a:t>
            </a:r>
            <a:r>
              <a:rPr lang="es-PE" altLang="en-US" sz="1867" dirty="0">
                <a:latin typeface="Montserrat" panose="00000500000000000000" pitchFamily="2" charset="0"/>
              </a:rPr>
              <a:t> en toda la región (solo el 50% de los países tienen unidades de APP operativas; solo el 25% integra lecciones de proyectos de APP anteriores)</a:t>
            </a: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PE" altLang="en-US" sz="1867" b="1" dirty="0">
                <a:latin typeface="Montserrat" panose="00000500000000000000" pitchFamily="2" charset="0"/>
              </a:rPr>
              <a:t>Sostenibilidad de las empresas estatales</a:t>
            </a:r>
            <a:r>
              <a:rPr lang="en-US" altLang="en-US" sz="1867" b="1" dirty="0">
                <a:latin typeface="Montserrat" panose="00000500000000000000" pitchFamily="2" charset="0"/>
              </a:rPr>
              <a:t>:</a:t>
            </a:r>
            <a:br>
              <a:rPr lang="en-US" altLang="en-US" sz="1867" dirty="0">
                <a:latin typeface="Montserrat" panose="00000500000000000000" pitchFamily="2" charset="0"/>
              </a:rPr>
            </a:br>
            <a:r>
              <a:rPr lang="es-PE" altLang="en-US" sz="1867" dirty="0">
                <a:latin typeface="Montserrat" panose="00000500000000000000" pitchFamily="2" charset="0"/>
              </a:rPr>
              <a:t>muchas empresas estatales (contrapartes en contratos de APP en proyectos de agua, energía y transporte) enfrentan </a:t>
            </a:r>
            <a:r>
              <a:rPr lang="es-PE" altLang="en-US" sz="1867" b="1" dirty="0">
                <a:latin typeface="Montserrat" panose="00000500000000000000" pitchFamily="2" charset="0"/>
              </a:rPr>
              <a:t>desafíos de sostenibilidad financiera.</a:t>
            </a:r>
            <a:endParaRPr lang="en-US" altLang="en-US" sz="1867" b="1" dirty="0">
              <a:latin typeface="Montserrat" panose="00000500000000000000" pitchFamily="2" charset="0"/>
            </a:endParaRPr>
          </a:p>
        </p:txBody>
      </p:sp>
      <p:sp>
        <p:nvSpPr>
          <p:cNvPr id="4" name="Google Shape;332;p3">
            <a:extLst>
              <a:ext uri="{FF2B5EF4-FFF2-40B4-BE49-F238E27FC236}">
                <a16:creationId xmlns:a16="http://schemas.microsoft.com/office/drawing/2014/main" id="{61391F64-9BFC-1DF1-425C-248AFAF12467}"/>
              </a:ext>
            </a:extLst>
          </p:cNvPr>
          <p:cNvSpPr txBox="1"/>
          <p:nvPr/>
        </p:nvSpPr>
        <p:spPr>
          <a:xfrm>
            <a:off x="298567" y="141273"/>
            <a:ext cx="1169196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s-PE" sz="3200" dirty="0">
                <a:solidFill>
                  <a:schemeClr val="tx1"/>
                </a:solidFill>
                <a:latin typeface="Montserrat" pitchFamily="2" charset="77"/>
                <a:sym typeface="Roboto"/>
              </a:rPr>
              <a:t>Desafíos: Principales riesgos del sector publico</a:t>
            </a:r>
            <a:endParaRPr lang="es-ES" sz="3200" dirty="0">
              <a:solidFill>
                <a:schemeClr val="tx1"/>
              </a:solidFill>
              <a:latin typeface="Montserrat" pitchFamily="2" charset="77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293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FDCA4-3392-251C-E3A2-D079675E1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AF420D4-609A-3BD6-3E25-2F678753C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84276" y="2633765"/>
            <a:ext cx="482600" cy="6985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F637C08-08F4-BA7E-218B-6A7CB58438D3}"/>
              </a:ext>
            </a:extLst>
          </p:cNvPr>
          <p:cNvSpPr txBox="1"/>
          <p:nvPr/>
        </p:nvSpPr>
        <p:spPr>
          <a:xfrm>
            <a:off x="1549412" y="2427390"/>
            <a:ext cx="6899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600" b="1" noProof="0"/>
              <a:t>Garantía del BID</a:t>
            </a:r>
          </a:p>
        </p:txBody>
      </p:sp>
    </p:spTree>
    <p:extLst>
      <p:ext uri="{BB962C8B-B14F-4D97-AF65-F5344CB8AC3E}">
        <p14:creationId xmlns:p14="http://schemas.microsoft.com/office/powerpoint/2010/main" val="2112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ColoresBID2023">
      <a:dk1>
        <a:srgbClr val="3C3B3B"/>
      </a:dk1>
      <a:lt1>
        <a:srgbClr val="FFFFFF"/>
      </a:lt1>
      <a:dk2>
        <a:srgbClr val="004E70"/>
      </a:dk2>
      <a:lt2>
        <a:srgbClr val="009ADE"/>
      </a:lt2>
      <a:accent1>
        <a:srgbClr val="004D70"/>
      </a:accent1>
      <a:accent2>
        <a:srgbClr val="0299DE"/>
      </a:accent2>
      <a:accent3>
        <a:srgbClr val="8CBA37"/>
      </a:accent3>
      <a:accent4>
        <a:srgbClr val="308044"/>
      </a:accent4>
      <a:accent5>
        <a:srgbClr val="FED900"/>
      </a:accent5>
      <a:accent6>
        <a:srgbClr val="7F7F7E"/>
      </a:accent6>
      <a:hlink>
        <a:srgbClr val="94B4C3"/>
      </a:hlink>
      <a:folHlink>
        <a:srgbClr val="ACCDB3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ColoresBID2023">
      <a:dk1>
        <a:srgbClr val="3C3B3B"/>
      </a:dk1>
      <a:lt1>
        <a:srgbClr val="FFFFFF"/>
      </a:lt1>
      <a:dk2>
        <a:srgbClr val="004E70"/>
      </a:dk2>
      <a:lt2>
        <a:srgbClr val="009ADE"/>
      </a:lt2>
      <a:accent1>
        <a:srgbClr val="004D70"/>
      </a:accent1>
      <a:accent2>
        <a:srgbClr val="0299DE"/>
      </a:accent2>
      <a:accent3>
        <a:srgbClr val="8CBA37"/>
      </a:accent3>
      <a:accent4>
        <a:srgbClr val="308044"/>
      </a:accent4>
      <a:accent5>
        <a:srgbClr val="FED900"/>
      </a:accent5>
      <a:accent6>
        <a:srgbClr val="7F7F7E"/>
      </a:accent6>
      <a:hlink>
        <a:srgbClr val="94B4C3"/>
      </a:hlink>
      <a:folHlink>
        <a:srgbClr val="ACCDB3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1977</Words>
  <Application>Microsoft Office PowerPoint</Application>
  <PresentationFormat>Widescreen</PresentationFormat>
  <Paragraphs>195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Aptos</vt:lpstr>
      <vt:lpstr>Arial</vt:lpstr>
      <vt:lpstr>Calibri</vt:lpstr>
      <vt:lpstr>Courier New</vt:lpstr>
      <vt:lpstr>Monserrat</vt:lpstr>
      <vt:lpstr>Montserrat</vt:lpstr>
      <vt:lpstr>Montserrat ExtraBold</vt:lpstr>
      <vt:lpstr>Montserrat SemiBold</vt:lpstr>
      <vt:lpstr>Tema de Office</vt:lpstr>
      <vt:lpstr>1_Tema de Office</vt:lpstr>
      <vt:lpstr>2_Tema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Schneider Talavera, Christian</cp:lastModifiedBy>
  <cp:revision>16</cp:revision>
  <dcterms:created xsi:type="dcterms:W3CDTF">2025-09-09T18:47:21Z</dcterms:created>
  <dcterms:modified xsi:type="dcterms:W3CDTF">2025-09-24T21:33:07Z</dcterms:modified>
</cp:coreProperties>
</file>