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Ex2.xml" ContentType="application/vnd.ms-office.chartex+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Ex3.xml" ContentType="application/vnd.ms-office.chartex+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Ex4.xml" ContentType="application/vnd.ms-office.chartex+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659" r:id="rId4"/>
    <p:sldId id="264" r:id="rId5"/>
    <p:sldId id="266" r:id="rId6"/>
    <p:sldId id="268" r:id="rId7"/>
    <p:sldId id="269" r:id="rId8"/>
    <p:sldId id="662" r:id="rId9"/>
    <p:sldId id="273" r:id="rId10"/>
    <p:sldId id="628" r:id="rId11"/>
    <p:sldId id="629" r:id="rId12"/>
    <p:sldId id="643" r:id="rId13"/>
    <p:sldId id="644" r:id="rId14"/>
    <p:sldId id="645" r:id="rId15"/>
    <p:sldId id="660" r:id="rId16"/>
    <p:sldId id="267" r:id="rId17"/>
    <p:sldId id="263" r:id="rId18"/>
    <p:sldId id="652" r:id="rId19"/>
    <p:sldId id="663" r:id="rId20"/>
    <p:sldId id="648" r:id="rId21"/>
    <p:sldId id="649" r:id="rId22"/>
    <p:sldId id="651" r:id="rId23"/>
    <p:sldId id="6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F30"/>
    <a:srgbClr val="A4CB4E"/>
    <a:srgbClr val="00A6E2"/>
    <a:srgbClr val="0D1B2A"/>
    <a:srgbClr val="FAFAFA"/>
    <a:srgbClr val="B48566"/>
    <a:srgbClr val="F8F8F8"/>
    <a:srgbClr val="004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69" d="100"/>
          <a:sy n="69"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dm02asp\F\Clientes\Fogaba\Repositorio\Reafianzamiento\REPORTES%20FOGRNET\Reporte%20Fogar%20Net%20Masiv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m02asp\F\Clientes\Fogaba\Repositorio\Reafianzamiento\REPORTES%20FOGRNET\Reporte%20Fogar%20Net%20Masiv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file:///\\adm02asp\F\Clientes\Fogaba\Repositorio\Subgcia.%20Seguimiento%20Cartera\REGAR\Comite%20Tecnico%20y%20de%20Intercambio%20de%20Informacion\2024\Presentaci&#243;n%20reafianzamiento\GRAFICO%20MONTO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F:\Clientes\Fogaba\Repositorio\Subgcia.%20Seguimiento%20Cartera\REGAR\Taller%20Gestion%20Riesgos%20e%20Refianzamiento\Reafianzamiento%20Fogar.xlsx" TargetMode="External"/><Relationship Id="rId4" Type="http://schemas.openxmlformats.org/officeDocument/2006/relationships/themeOverride" Target="../theme/themeOverride3.xml"/></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F:\Clientes\Fogaba\Repositorio\Subgcia.%20Seguimiento%20Cartera\REGAR\Taller%20Gestion%20Riesgos%20e%20Refianzamiento\Reafianzamiento%20Fogar.xlsx" TargetMode="External"/><Relationship Id="rId4" Type="http://schemas.openxmlformats.org/officeDocument/2006/relationships/themeOverride" Target="../theme/themeOverride4.xml"/></Relationships>
</file>

<file path=ppt/charts/_rels/chartEx3.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F:\Clientes\Fogaba\Repositorio\Subgcia.%20Seguimiento%20Cartera\REGAR\Taller%20Gestion%20Riesgos%20e%20Refianzamiento\Reafianzamiento%20Fogar.xlsx" TargetMode="External"/><Relationship Id="rId4" Type="http://schemas.openxmlformats.org/officeDocument/2006/relationships/themeOverride" Target="../theme/themeOverride5.xml"/></Relationships>
</file>

<file path=ppt/charts/_rels/chartEx4.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F:\Clientes\Fogaba\Repositorio\Subgcia.%20Seguimiento%20Cartera\REGAR\Taller%20Gestion%20Riesgos%20e%20Refianzamiento\Reafianzamiento%20Fogar.xlsx" TargetMode="External"/><Relationship Id="rId4"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680" b="0" i="0" u="none" strike="noStrike" kern="1200" spc="0" baseline="0">
                <a:solidFill>
                  <a:schemeClr val="tx1"/>
                </a:solidFill>
                <a:latin typeface="Encode Sans" pitchFamily="2" charset="0"/>
                <a:ea typeface="+mn-ea"/>
                <a:cs typeface="+mn-cs"/>
              </a:defRPr>
            </a:pPr>
            <a:r>
              <a:rPr lang="es-ES" sz="1400" b="1" dirty="0">
                <a:latin typeface="Montserrat SemiBold" panose="00000700000000000000"/>
              </a:rPr>
              <a:t>Ejemplo 1</a:t>
            </a:r>
            <a:r>
              <a:rPr lang="es-ES" sz="1600" dirty="0">
                <a:latin typeface="Montserrat SemiBold" panose="00000700000000000000"/>
              </a:rPr>
              <a:t> </a:t>
            </a:r>
          </a:p>
        </c:rich>
      </c:tx>
      <c:overlay val="0"/>
      <c:spPr>
        <a:noFill/>
        <a:ln>
          <a:noFill/>
        </a:ln>
        <a:effectLst/>
      </c:spPr>
      <c:txPr>
        <a:bodyPr rot="0" spcFirstLastPara="1" vertOverflow="ellipsis" vert="horz" wrap="square" anchor="ctr" anchorCtr="1"/>
        <a:lstStyle/>
        <a:p>
          <a:pPr>
            <a:defRPr lang="es-ES" sz="1680" b="0" i="0" u="none" strike="noStrike" kern="1200" spc="0" baseline="0">
              <a:solidFill>
                <a:schemeClr val="tx1"/>
              </a:solidFill>
              <a:latin typeface="Encode Sans" pitchFamily="2" charset="0"/>
              <a:ea typeface="+mn-ea"/>
              <a:cs typeface="+mn-cs"/>
            </a:defRPr>
          </a:pPr>
          <a:endParaRPr lang="es-ES"/>
        </a:p>
      </c:txPr>
    </c:title>
    <c:autoTitleDeleted val="0"/>
    <c:plotArea>
      <c:layout/>
      <c:barChart>
        <c:barDir val="col"/>
        <c:grouping val="stacked"/>
        <c:varyColors val="0"/>
        <c:ser>
          <c:idx val="0"/>
          <c:order val="0"/>
          <c:spPr>
            <a:solidFill>
              <a:srgbClr val="417099"/>
            </a:solidFill>
            <a:ln>
              <a:noFill/>
            </a:ln>
            <a:effectLst/>
          </c:spPr>
          <c:invertIfNegative val="0"/>
          <c:dPt>
            <c:idx val="0"/>
            <c:invertIfNegative val="0"/>
            <c:bubble3D val="0"/>
            <c:spPr>
              <a:solidFill>
                <a:srgbClr val="417099"/>
              </a:solidFill>
              <a:ln>
                <a:noFill/>
              </a:ln>
              <a:effectLst/>
            </c:spPr>
            <c:extLst>
              <c:ext xmlns:c16="http://schemas.microsoft.com/office/drawing/2014/chart" uri="{C3380CC4-5D6E-409C-BE32-E72D297353CC}">
                <c16:uniqueId val="{00000001-450C-44C8-BF0B-E609038DB1C7}"/>
              </c:ext>
            </c:extLst>
          </c:dPt>
          <c:dPt>
            <c:idx val="1"/>
            <c:invertIfNegative val="0"/>
            <c:bubble3D val="0"/>
            <c:spPr>
              <a:solidFill>
                <a:srgbClr val="00AEC3"/>
              </a:solidFill>
              <a:ln>
                <a:noFill/>
              </a:ln>
              <a:effectLst/>
            </c:spPr>
            <c:extLst>
              <c:ext xmlns:c16="http://schemas.microsoft.com/office/drawing/2014/chart" uri="{C3380CC4-5D6E-409C-BE32-E72D297353CC}">
                <c16:uniqueId val="{00000003-450C-44C8-BF0B-E609038DB1C7}"/>
              </c:ext>
            </c:extLst>
          </c:dPt>
          <c:dPt>
            <c:idx val="2"/>
            <c:invertIfNegative val="0"/>
            <c:bubble3D val="0"/>
            <c:spPr>
              <a:solidFill>
                <a:srgbClr val="A4CB4E"/>
              </a:solidFill>
              <a:ln>
                <a:noFill/>
              </a:ln>
              <a:effectLst/>
            </c:spPr>
            <c:extLst>
              <c:ext xmlns:c16="http://schemas.microsoft.com/office/drawing/2014/chart" uri="{C3380CC4-5D6E-409C-BE32-E72D297353CC}">
                <c16:uniqueId val="{00000005-450C-44C8-BF0B-E609038DB1C7}"/>
              </c:ext>
            </c:extLst>
          </c:dPt>
          <c:dLbls>
            <c:spPr>
              <a:noFill/>
              <a:ln>
                <a:noFill/>
              </a:ln>
              <a:effectLst/>
            </c:spPr>
            <c:txPr>
              <a:bodyPr rot="0" spcFirstLastPara="1" vertOverflow="ellipsis" vert="horz" wrap="square" anchor="ctr" anchorCtr="1"/>
              <a:lstStyle/>
              <a:p>
                <a:pPr>
                  <a:defRPr lang="es-ES" sz="1600" b="1" i="0" u="none" strike="noStrike" kern="1200" baseline="0">
                    <a:solidFill>
                      <a:schemeClr val="bg1"/>
                    </a:solidFill>
                    <a:latin typeface="Montserrat Medium" panose="0000060000000000000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Hoja1!$C$3:$C$5</c:f>
              <c:strCache>
                <c:ptCount val="3"/>
                <c:pt idx="0">
                  <c:v>CREDITO BANCO</c:v>
                </c:pt>
                <c:pt idx="1">
                  <c:v>GARANTIA </c:v>
                </c:pt>
                <c:pt idx="2">
                  <c:v>MONTO REAFIANZADO</c:v>
                </c:pt>
              </c:strCache>
            </c:strRef>
          </c:cat>
          <c:val>
            <c:numRef>
              <c:f>Hoja1!$D$3:$D$5</c:f>
              <c:numCache>
                <c:formatCode>[$$-2C0A]\ #,##0;\-[$$-2C0A]\ #,##0</c:formatCode>
                <c:ptCount val="3"/>
                <c:pt idx="0">
                  <c:v>100</c:v>
                </c:pt>
                <c:pt idx="1">
                  <c:v>100</c:v>
                </c:pt>
                <c:pt idx="2">
                  <c:v>50</c:v>
                </c:pt>
              </c:numCache>
            </c:numRef>
          </c:val>
          <c:extLst>
            <c:ext xmlns:c16="http://schemas.microsoft.com/office/drawing/2014/chart" uri="{C3380CC4-5D6E-409C-BE32-E72D297353CC}">
              <c16:uniqueId val="{00000006-450C-44C8-BF0B-E609038DB1C7}"/>
            </c:ext>
          </c:extLst>
        </c:ser>
        <c:dLbls>
          <c:showLegendKey val="0"/>
          <c:showVal val="1"/>
          <c:showCatName val="0"/>
          <c:showSerName val="0"/>
          <c:showPercent val="0"/>
          <c:showBubbleSize val="0"/>
        </c:dLbls>
        <c:gapWidth val="95"/>
        <c:overlap val="100"/>
        <c:axId val="1761347328"/>
        <c:axId val="1908512368"/>
      </c:barChart>
      <c:catAx>
        <c:axId val="176134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s-ES" sz="1100" b="0" i="0" u="none" strike="noStrike" kern="1200" baseline="0">
                <a:solidFill>
                  <a:schemeClr val="tx1"/>
                </a:solidFill>
                <a:latin typeface="Montserrat Medium" panose="00000600000000000000"/>
                <a:ea typeface="+mn-ea"/>
                <a:cs typeface="+mn-cs"/>
              </a:defRPr>
            </a:pPr>
            <a:endParaRPr lang="es-ES"/>
          </a:p>
        </c:txPr>
        <c:crossAx val="1908512368"/>
        <c:crosses val="autoZero"/>
        <c:auto val="1"/>
        <c:lblAlgn val="ctr"/>
        <c:lblOffset val="100"/>
        <c:noMultiLvlLbl val="0"/>
      </c:catAx>
      <c:valAx>
        <c:axId val="1908512368"/>
        <c:scaling>
          <c:orientation val="minMax"/>
        </c:scaling>
        <c:delete val="1"/>
        <c:axPos val="l"/>
        <c:numFmt formatCode="[$$-2C0A]\ #,##0;\-[$$-2C0A]\ #,##0" sourceLinked="1"/>
        <c:majorTickMark val="none"/>
        <c:minorTickMark val="none"/>
        <c:tickLblPos val="nextTo"/>
        <c:crossAx val="17613473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lgn="ctr">
        <a:defRPr lang="es-ES" sz="1400" b="0" i="0" u="none" strike="noStrike" kern="1200" baseline="0">
          <a:solidFill>
            <a:schemeClr val="tx1"/>
          </a:solidFill>
          <a:latin typeface="+mn-lt"/>
          <a:ea typeface="+mn-ea"/>
          <a:cs typeface="+mn-cs"/>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ES" sz="1600" b="1" i="0" u="none" strike="noStrike" kern="1200" spc="0" baseline="0" dirty="0">
                <a:solidFill>
                  <a:prstClr val="black"/>
                </a:solidFill>
                <a:latin typeface="Montserrat SemiBold" panose="00000700000000000000"/>
                <a:ea typeface="+mn-ea"/>
                <a:cs typeface="+mn-cs"/>
              </a:defRPr>
            </a:pPr>
            <a:r>
              <a:rPr lang="es-ES" sz="1400" b="1" i="0" u="none" strike="noStrike" kern="1200" spc="0" baseline="0" dirty="0">
                <a:solidFill>
                  <a:prstClr val="black"/>
                </a:solidFill>
                <a:latin typeface="Montserrat SemiBold" panose="00000700000000000000"/>
                <a:ea typeface="+mn-ea"/>
                <a:cs typeface="+mn-cs"/>
              </a:rPr>
              <a:t>Ejemplo 2 </a:t>
            </a:r>
          </a:p>
        </c:rich>
      </c:tx>
      <c:overlay val="0"/>
      <c:spPr>
        <a:noFill/>
        <a:ln>
          <a:noFill/>
        </a:ln>
        <a:effectLst/>
      </c:spPr>
      <c:txPr>
        <a:bodyPr rot="0" spcFirstLastPara="1" vertOverflow="ellipsis" vert="horz" wrap="square" anchor="ctr" anchorCtr="1"/>
        <a:lstStyle/>
        <a:p>
          <a:pPr algn="ctr" rtl="0">
            <a:defRPr lang="es-ES" sz="1600" b="1" i="0" u="none" strike="noStrike" kern="1200" spc="0" baseline="0" dirty="0">
              <a:solidFill>
                <a:prstClr val="black"/>
              </a:solidFill>
              <a:latin typeface="Montserrat SemiBold" panose="00000700000000000000"/>
              <a:ea typeface="+mn-ea"/>
              <a:cs typeface="+mn-cs"/>
            </a:defRPr>
          </a:pPr>
          <a:endParaRPr lang="es-ES"/>
        </a:p>
      </c:txPr>
    </c:title>
    <c:autoTitleDeleted val="0"/>
    <c:plotArea>
      <c:layout/>
      <c:barChart>
        <c:barDir val="col"/>
        <c:grouping val="stacked"/>
        <c:varyColors val="0"/>
        <c:ser>
          <c:idx val="0"/>
          <c:order val="0"/>
          <c:spPr>
            <a:solidFill>
              <a:schemeClr val="bg1">
                <a:lumMod val="75000"/>
              </a:schemeClr>
            </a:solidFill>
            <a:ln>
              <a:noFill/>
            </a:ln>
            <a:effectLst/>
          </c:spPr>
          <c:invertIfNegative val="0"/>
          <c:dPt>
            <c:idx val="0"/>
            <c:invertIfNegative val="0"/>
            <c:bubble3D val="0"/>
            <c:spPr>
              <a:solidFill>
                <a:srgbClr val="417099"/>
              </a:solidFill>
              <a:ln>
                <a:noFill/>
              </a:ln>
              <a:effectLst/>
            </c:spPr>
            <c:extLst>
              <c:ext xmlns:c16="http://schemas.microsoft.com/office/drawing/2014/chart" uri="{C3380CC4-5D6E-409C-BE32-E72D297353CC}">
                <c16:uniqueId val="{00000001-FB31-400E-938C-1DCA4FE817F8}"/>
              </c:ext>
            </c:extLst>
          </c:dPt>
          <c:dPt>
            <c:idx val="1"/>
            <c:invertIfNegative val="0"/>
            <c:bubble3D val="0"/>
            <c:spPr>
              <a:solidFill>
                <a:srgbClr val="00B0F0"/>
              </a:solidFill>
              <a:ln>
                <a:noFill/>
              </a:ln>
              <a:effectLst/>
            </c:spPr>
            <c:extLst>
              <c:ext xmlns:c16="http://schemas.microsoft.com/office/drawing/2014/chart" uri="{C3380CC4-5D6E-409C-BE32-E72D297353CC}">
                <c16:uniqueId val="{00000003-FB31-400E-938C-1DCA4FE817F8}"/>
              </c:ext>
            </c:extLst>
          </c:dPt>
          <c:dPt>
            <c:idx val="2"/>
            <c:invertIfNegative val="0"/>
            <c:bubble3D val="0"/>
            <c:spPr>
              <a:solidFill>
                <a:srgbClr val="A4CB4E"/>
              </a:solidFill>
              <a:ln>
                <a:noFill/>
              </a:ln>
              <a:effectLst/>
            </c:spPr>
            <c:extLst>
              <c:ext xmlns:c16="http://schemas.microsoft.com/office/drawing/2014/chart" uri="{C3380CC4-5D6E-409C-BE32-E72D297353CC}">
                <c16:uniqueId val="{00000005-FB31-400E-938C-1DCA4FE817F8}"/>
              </c:ext>
            </c:extLst>
          </c:dPt>
          <c:dLbls>
            <c:dLbl>
              <c:idx val="0"/>
              <c:numFmt formatCode="[$$-2C0A]\ #,##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ontserrat Medium" panose="00000600000000000000"/>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1-FB31-400E-938C-1DCA4FE817F8}"/>
                </c:ext>
              </c:extLst>
            </c:dLbl>
            <c:dLbl>
              <c:idx val="1"/>
              <c:numFmt formatCode="[$$-2C0A]\ #,##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ontserrat Medium" panose="00000600000000000000"/>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3-FB31-400E-938C-1DCA4FE817F8}"/>
                </c:ext>
              </c:extLst>
            </c:dLbl>
            <c:numFmt formatCode="[$$-2C0A]\ #,##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ontserrat Medium" panose="0000060000000000000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Hoja1!$C$3:$C$5</c:f>
              <c:strCache>
                <c:ptCount val="3"/>
                <c:pt idx="0">
                  <c:v>CREDITO BANCO</c:v>
                </c:pt>
                <c:pt idx="1">
                  <c:v>GARANTIA </c:v>
                </c:pt>
                <c:pt idx="2">
                  <c:v>MONTO REAFIANZADO</c:v>
                </c:pt>
              </c:strCache>
            </c:strRef>
          </c:cat>
          <c:val>
            <c:numRef>
              <c:f>Hoja1!$E$3:$E$5</c:f>
              <c:numCache>
                <c:formatCode>[$$-2C0A]\ #,##0;\-[$$-2C0A]\ #,##0</c:formatCode>
                <c:ptCount val="3"/>
                <c:pt idx="0">
                  <c:v>100</c:v>
                </c:pt>
                <c:pt idx="1">
                  <c:v>75</c:v>
                </c:pt>
                <c:pt idx="2">
                  <c:v>37.5</c:v>
                </c:pt>
              </c:numCache>
            </c:numRef>
          </c:val>
          <c:extLst>
            <c:ext xmlns:c16="http://schemas.microsoft.com/office/drawing/2014/chart" uri="{C3380CC4-5D6E-409C-BE32-E72D297353CC}">
              <c16:uniqueId val="{00000006-FB31-400E-938C-1DCA4FE817F8}"/>
            </c:ext>
          </c:extLst>
        </c:ser>
        <c:dLbls>
          <c:showLegendKey val="0"/>
          <c:showVal val="1"/>
          <c:showCatName val="0"/>
          <c:showSerName val="0"/>
          <c:showPercent val="0"/>
          <c:showBubbleSize val="0"/>
        </c:dLbls>
        <c:gapWidth val="95"/>
        <c:overlap val="100"/>
        <c:axId val="1761347328"/>
        <c:axId val="1908512368"/>
      </c:barChart>
      <c:catAx>
        <c:axId val="176134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ontserrat Medium" panose="00000600000000000000"/>
                <a:ea typeface="+mn-ea"/>
                <a:cs typeface="+mn-cs"/>
              </a:defRPr>
            </a:pPr>
            <a:endParaRPr lang="es-ES"/>
          </a:p>
        </c:txPr>
        <c:crossAx val="1908512368"/>
        <c:crosses val="autoZero"/>
        <c:auto val="1"/>
        <c:lblAlgn val="ctr"/>
        <c:lblOffset val="100"/>
        <c:noMultiLvlLbl val="0"/>
      </c:catAx>
      <c:valAx>
        <c:axId val="1908512368"/>
        <c:scaling>
          <c:orientation val="minMax"/>
        </c:scaling>
        <c:delete val="1"/>
        <c:axPos val="l"/>
        <c:numFmt formatCode="[$$-2C0A]\ #,##0;\-[$$-2C0A]\ #,##0" sourceLinked="1"/>
        <c:majorTickMark val="none"/>
        <c:minorTickMark val="none"/>
        <c:tickLblPos val="nextTo"/>
        <c:crossAx val="17613473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mn-lt"/>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kumimoji="0" lang="es-ES" sz="1200" b="0" i="0" u="none" strike="noStrike" kern="1200" cap="none" spc="0" normalizeH="0" baseline="0" dirty="0">
                <a:ln>
                  <a:noFill/>
                </a:ln>
                <a:solidFill>
                  <a:prstClr val="black"/>
                </a:solidFill>
                <a:effectLst/>
                <a:uLnTx/>
                <a:uFillTx/>
                <a:latin typeface="Montserrat SemiBold" panose="00000700000000000000" pitchFamily="2" charset="0"/>
                <a:ea typeface="+mn-ea"/>
                <a:cs typeface="+mn-cs"/>
              </a:defRPr>
            </a:pPr>
            <a:r>
              <a:rPr kumimoji="0" lang="es-ES" sz="1200" b="1" i="0" u="none" strike="noStrike" kern="1200" cap="none" spc="0" normalizeH="0" baseline="0" dirty="0">
                <a:ln>
                  <a:noFill/>
                </a:ln>
                <a:solidFill>
                  <a:prstClr val="black"/>
                </a:solidFill>
                <a:effectLst/>
                <a:uLnTx/>
                <a:uFillTx/>
                <a:latin typeface="Montserrat SemiBold" panose="00000700000000000000" pitchFamily="2" charset="0"/>
                <a:ea typeface="+mn-ea"/>
                <a:cs typeface="+mn-cs"/>
              </a:rPr>
              <a:t>Composición en selección de operaciones a reafianzar </a:t>
            </a:r>
          </a:p>
        </c:rich>
      </c:tx>
      <c:overlay val="0"/>
      <c:spPr>
        <a:noFill/>
        <a:ln>
          <a:noFill/>
        </a:ln>
        <a:effectLst/>
      </c:spPr>
      <c:txPr>
        <a:bodyPr rot="0" spcFirstLastPara="1" vertOverflow="ellipsis" vert="horz" wrap="square" anchor="ctr" anchorCtr="1"/>
        <a:lstStyle/>
        <a:p>
          <a:pPr>
            <a:defRPr kumimoji="0" lang="es-ES" sz="1200" b="0" i="0" u="none" strike="noStrike" kern="1200" cap="none" spc="0" normalizeH="0" baseline="0" dirty="0">
              <a:ln>
                <a:noFill/>
              </a:ln>
              <a:solidFill>
                <a:prstClr val="black"/>
              </a:solidFill>
              <a:effectLst/>
              <a:uLnTx/>
              <a:uFillTx/>
              <a:latin typeface="Montserrat SemiBold" panose="00000700000000000000" pitchFamily="2" charset="0"/>
              <a:ea typeface="+mn-ea"/>
              <a:cs typeface="+mn-cs"/>
            </a:defRPr>
          </a:pPr>
          <a:endParaRPr lang="es-ES"/>
        </a:p>
      </c:txPr>
    </c:title>
    <c:autoTitleDeleted val="0"/>
    <c:plotArea>
      <c:layout/>
      <c:pieChart>
        <c:varyColors val="1"/>
        <c:ser>
          <c:idx val="0"/>
          <c:order val="0"/>
          <c:dPt>
            <c:idx val="0"/>
            <c:bubble3D val="0"/>
            <c:spPr>
              <a:solidFill>
                <a:srgbClr val="5B9BD5"/>
              </a:solidFill>
              <a:ln w="19050">
                <a:solidFill>
                  <a:schemeClr val="lt1"/>
                </a:solidFill>
              </a:ln>
              <a:effectLst/>
            </c:spPr>
            <c:extLst>
              <c:ext xmlns:c16="http://schemas.microsoft.com/office/drawing/2014/chart" uri="{C3380CC4-5D6E-409C-BE32-E72D297353CC}">
                <c16:uniqueId val="{00000001-2186-4552-8D1F-EE389B53D83B}"/>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2186-4552-8D1F-EE389B53D83B}"/>
              </c:ext>
            </c:extLst>
          </c:dPt>
          <c:dPt>
            <c:idx val="2"/>
            <c:bubble3D val="0"/>
            <c:explosion val="3"/>
            <c:spPr>
              <a:solidFill>
                <a:srgbClr val="A4CB4E"/>
              </a:solidFill>
              <a:ln w="19050">
                <a:solidFill>
                  <a:schemeClr val="lt1"/>
                </a:solidFill>
              </a:ln>
              <a:effectLst/>
            </c:spPr>
            <c:extLst>
              <c:ext xmlns:c16="http://schemas.microsoft.com/office/drawing/2014/chart" uri="{C3380CC4-5D6E-409C-BE32-E72D297353CC}">
                <c16:uniqueId val="{00000005-2186-4552-8D1F-EE389B53D83B}"/>
              </c:ext>
            </c:extLst>
          </c:dPt>
          <c:dLbls>
            <c:dLbl>
              <c:idx val="0"/>
              <c:layout>
                <c:manualLayout>
                  <c:x val="2.2057010312560959E-7"/>
                  <c:y val="-0.12960980719691814"/>
                </c:manualLayout>
              </c:layout>
              <c:tx>
                <c:rich>
                  <a:bodyPr rot="0" spcFirstLastPara="1" vertOverflow="ellipsis" vert="horz" wrap="square" anchor="ctr" anchorCtr="1"/>
                  <a:lstStyle/>
                  <a:p>
                    <a:pPr>
                      <a:defRPr kumimoji="0" lang="es-AR" sz="1000" b="0" i="0" u="none" strike="noStrike" kern="1200" cap="none" spc="0" normalizeH="0" baseline="0">
                        <a:ln>
                          <a:noFill/>
                        </a:ln>
                        <a:solidFill>
                          <a:schemeClr val="tx1"/>
                        </a:solidFill>
                        <a:effectLst/>
                        <a:uLnTx/>
                        <a:uFillTx/>
                        <a:latin typeface="Montserrat SemiBold" panose="00000700000000000000"/>
                        <a:ea typeface="+mn-ea"/>
                        <a:cs typeface="+mn-cs"/>
                      </a:defRPr>
                    </a:pPr>
                    <a:fld id="{D3BF6FF5-1E3E-4347-AB1B-BACA38560326}" type="CATEGORYNAME">
                      <a:rPr kumimoji="0" lang="es-ES" sz="1000" b="0" i="0" u="none" strike="noStrike" kern="1200" cap="none" spc="0" normalizeH="0" baseline="0">
                        <a:ln>
                          <a:noFill/>
                        </a:ln>
                        <a:solidFill>
                          <a:schemeClr val="tx1"/>
                        </a:solidFill>
                        <a:effectLst/>
                        <a:uLnTx/>
                        <a:uFillTx/>
                        <a:latin typeface="Montserrat SemiBold" panose="00000700000000000000"/>
                        <a:ea typeface="+mn-ea"/>
                        <a:cs typeface="+mn-cs"/>
                      </a:rPr>
                      <a:pPr>
                        <a:defRPr kumimoji="0" lang="es-AR" sz="1000" cap="none" spc="0" normalizeH="0">
                          <a:ln>
                            <a:noFill/>
                          </a:ln>
                          <a:solidFill>
                            <a:schemeClr val="tx1"/>
                          </a:solidFill>
                          <a:effectLst/>
                          <a:uLnTx/>
                          <a:uFillTx/>
                          <a:latin typeface="Montserrat SemiBold" panose="00000700000000000000"/>
                        </a:defRPr>
                      </a:pPr>
                      <a:t>[NOMBRE DE CATEGORÍA]</a:t>
                    </a:fld>
                    <a:r>
                      <a:rPr kumimoji="0" lang="es-ES" sz="1000" b="0" i="0" u="none" strike="noStrike" kern="1200" cap="none" spc="0" normalizeH="0" baseline="0" dirty="0">
                        <a:ln>
                          <a:noFill/>
                        </a:ln>
                        <a:solidFill>
                          <a:schemeClr val="tx1"/>
                        </a:solidFill>
                        <a:effectLst/>
                        <a:uLnTx/>
                        <a:uFillTx/>
                        <a:latin typeface="Montserrat SemiBold" panose="00000700000000000000"/>
                        <a:ea typeface="+mn-ea"/>
                        <a:cs typeface="+mn-cs"/>
                      </a:rPr>
                      <a:t>
</a:t>
                    </a:r>
                    <a:fld id="{F8F92E29-49E7-4871-8364-863761C45138}" type="PERCENTAGE">
                      <a:rPr kumimoji="0" lang="es-ES" sz="1000" b="0" i="0" u="none" strike="noStrike" kern="1200" cap="none" spc="0" normalizeH="0" baseline="0">
                        <a:ln>
                          <a:noFill/>
                        </a:ln>
                        <a:solidFill>
                          <a:schemeClr val="tx1"/>
                        </a:solidFill>
                        <a:effectLst/>
                        <a:uLnTx/>
                        <a:uFillTx/>
                        <a:latin typeface="Montserrat SemiBold" panose="00000700000000000000"/>
                        <a:ea typeface="+mn-ea"/>
                        <a:cs typeface="+mn-cs"/>
                      </a:rPr>
                      <a:pPr>
                        <a:defRPr kumimoji="0" lang="es-AR" sz="1000" cap="none" spc="0" normalizeH="0">
                          <a:ln>
                            <a:noFill/>
                          </a:ln>
                          <a:solidFill>
                            <a:schemeClr val="tx1"/>
                          </a:solidFill>
                          <a:effectLst/>
                          <a:uLnTx/>
                          <a:uFillTx/>
                          <a:latin typeface="Montserrat SemiBold" panose="00000700000000000000"/>
                        </a:defRPr>
                      </a:pPr>
                      <a:t>[PORCENTAJE]</a:t>
                    </a:fld>
                    <a:endParaRPr kumimoji="0" lang="es-ES" sz="1000" b="0" i="0" u="none" strike="noStrike" kern="1200" cap="none" spc="0" normalizeH="0" baseline="0" dirty="0">
                      <a:ln>
                        <a:noFill/>
                      </a:ln>
                      <a:solidFill>
                        <a:schemeClr val="tx1"/>
                      </a:solidFill>
                      <a:effectLst/>
                      <a:uLnTx/>
                      <a:uFillTx/>
                      <a:latin typeface="Montserrat SemiBold" panose="00000700000000000000"/>
                      <a:ea typeface="+mn-ea"/>
                      <a:cs typeface="+mn-cs"/>
                    </a:endParaRPr>
                  </a:p>
                </c:rich>
              </c:tx>
              <c:spPr>
                <a:noFill/>
                <a:ln>
                  <a:noFill/>
                </a:ln>
                <a:effectLst/>
              </c:spPr>
              <c:txPr>
                <a:bodyPr rot="0" spcFirstLastPara="1" vertOverflow="ellipsis" vert="horz" wrap="square" anchor="ctr" anchorCtr="1"/>
                <a:lstStyle/>
                <a:p>
                  <a:pPr>
                    <a:defRPr kumimoji="0" lang="es-AR" sz="1000" b="0" i="0" u="none" strike="noStrike" kern="1200" cap="none" spc="0" normalizeH="0" baseline="0">
                      <a:ln>
                        <a:noFill/>
                      </a:ln>
                      <a:solidFill>
                        <a:schemeClr val="tx1"/>
                      </a:solidFill>
                      <a:effectLst/>
                      <a:uLnTx/>
                      <a:uFillTx/>
                      <a:latin typeface="Montserrat SemiBold" panose="00000700000000000000"/>
                      <a:ea typeface="+mn-ea"/>
                      <a:cs typeface="+mn-cs"/>
                    </a:defRPr>
                  </a:pPr>
                  <a:endParaRPr lang="es-AR"/>
                </a:p>
              </c:txPr>
              <c:showLegendKey val="0"/>
              <c:showVal val="0"/>
              <c:showCatName val="1"/>
              <c:showSerName val="0"/>
              <c:showPercent val="1"/>
              <c:showBubbleSize val="0"/>
              <c:extLst>
                <c:ext xmlns:c15="http://schemas.microsoft.com/office/drawing/2012/chart" uri="{CE6537A1-D6FC-4f65-9D91-7224C49458BB}">
                  <c15:layout>
                    <c:manualLayout>
                      <c:w val="0.26054299359802624"/>
                      <c:h val="0.33225480834651061"/>
                    </c:manualLayout>
                  </c15:layout>
                  <c15:dlblFieldTable/>
                  <c15:showDataLabelsRange val="0"/>
                </c:ext>
                <c:ext xmlns:c16="http://schemas.microsoft.com/office/drawing/2014/chart" uri="{C3380CC4-5D6E-409C-BE32-E72D297353CC}">
                  <c16:uniqueId val="{00000001-2186-4552-8D1F-EE389B53D83B}"/>
                </c:ext>
              </c:extLst>
            </c:dLbl>
            <c:dLbl>
              <c:idx val="1"/>
              <c:layout>
                <c:manualLayout>
                  <c:x val="3.0947552544006791E-2"/>
                  <c:y val="-6.6168757885958635E-2"/>
                </c:manualLayout>
              </c:layout>
              <c:tx>
                <c:rich>
                  <a:bodyPr/>
                  <a:lstStyle/>
                  <a:p>
                    <a:fld id="{A8FDF5DC-9282-4A02-A340-6DC7B030DB43}" type="CATEGORYNAME">
                      <a:rPr kumimoji="0" lang="es-ES" sz="1000" b="0" i="0" u="none" strike="noStrike" kern="1200" cap="none" spc="0" normalizeH="0" baseline="0" smtClean="0">
                        <a:ln>
                          <a:noFill/>
                        </a:ln>
                        <a:solidFill>
                          <a:schemeClr val="tx1"/>
                        </a:solidFill>
                        <a:effectLst/>
                        <a:uLnTx/>
                        <a:uFillTx/>
                        <a:latin typeface="Montserrat SemiBold" panose="00000700000000000000"/>
                        <a:ea typeface="+mn-ea"/>
                        <a:cs typeface="+mn-cs"/>
                      </a:rPr>
                      <a:pPr/>
                      <a:t>[NOMBRE DE CATEGORÍA]</a:t>
                    </a:fld>
                    <a:r>
                      <a:rPr kumimoji="0" lang="es-ES" sz="1000" b="0" i="0" u="none" strike="noStrike" kern="1200" cap="none" spc="0" normalizeH="0" baseline="0" dirty="0">
                        <a:ln>
                          <a:noFill/>
                        </a:ln>
                        <a:solidFill>
                          <a:schemeClr val="tx1"/>
                        </a:solidFill>
                        <a:effectLst/>
                        <a:uLnTx/>
                        <a:uFillTx/>
                        <a:latin typeface="Montserrat SemiBold" panose="00000700000000000000"/>
                        <a:ea typeface="+mn-ea"/>
                        <a:cs typeface="+mn-cs"/>
                      </a:rPr>
                      <a:t> </a:t>
                    </a:r>
                    <a:fld id="{8D6D185D-1D6E-4302-91D5-E8303712913A}" type="PERCENTAGE">
                      <a:rPr kumimoji="0" lang="es-ES" sz="1000" b="0" i="0" u="none" strike="noStrike" kern="1200" cap="none" spc="0" normalizeH="0" baseline="0" smtClean="0">
                        <a:ln>
                          <a:noFill/>
                        </a:ln>
                        <a:solidFill>
                          <a:schemeClr val="tx1"/>
                        </a:solidFill>
                        <a:effectLst/>
                        <a:uLnTx/>
                        <a:uFillTx/>
                        <a:latin typeface="Montserrat SemiBold" panose="00000700000000000000"/>
                        <a:ea typeface="+mn-ea"/>
                        <a:cs typeface="+mn-cs"/>
                      </a:rPr>
                      <a:pPr/>
                      <a:t>[PORCENTAJE]</a:t>
                    </a:fld>
                    <a:endParaRPr kumimoji="0" lang="es-ES" sz="1000" b="0" i="0" u="none" strike="noStrike" kern="1200" cap="none" spc="0" normalizeH="0" baseline="0" dirty="0">
                      <a:ln>
                        <a:noFill/>
                      </a:ln>
                      <a:solidFill>
                        <a:schemeClr val="tx1"/>
                      </a:solidFill>
                      <a:effectLst/>
                      <a:uLnTx/>
                      <a:uFillTx/>
                      <a:latin typeface="Montserrat SemiBold" panose="00000700000000000000"/>
                      <a:ea typeface="+mn-ea"/>
                      <a:cs typeface="+mn-cs"/>
                    </a:endParaRPr>
                  </a:p>
                </c:rich>
              </c:tx>
              <c:showLegendKey val="0"/>
              <c:showVal val="0"/>
              <c:showCatName val="1"/>
              <c:showSerName val="0"/>
              <c:showPercent val="1"/>
              <c:showBubbleSize val="0"/>
              <c:extLst>
                <c:ext xmlns:c15="http://schemas.microsoft.com/office/drawing/2012/chart" uri="{CE6537A1-D6FC-4f65-9D91-7224C49458BB}">
                  <c15:layout>
                    <c:manualLayout>
                      <c:w val="0.27192425895271138"/>
                      <c:h val="0.4151873104244439"/>
                    </c:manualLayout>
                  </c15:layout>
                  <c15:dlblFieldTable/>
                  <c15:showDataLabelsRange val="0"/>
                </c:ext>
                <c:ext xmlns:c16="http://schemas.microsoft.com/office/drawing/2014/chart" uri="{C3380CC4-5D6E-409C-BE32-E72D297353CC}">
                  <c16:uniqueId val="{00000003-2186-4552-8D1F-EE389B53D83B}"/>
                </c:ext>
              </c:extLst>
            </c:dLbl>
            <c:dLbl>
              <c:idx val="2"/>
              <c:layout>
                <c:manualLayout>
                  <c:x val="1.7877884185400927E-2"/>
                  <c:y val="6.260573428183204E-2"/>
                </c:manualLayout>
              </c:layout>
              <c:tx>
                <c:rich>
                  <a:bodyPr rot="0" spcFirstLastPara="1" vertOverflow="ellipsis" vert="horz" wrap="square" anchor="ctr" anchorCtr="0"/>
                  <a:lstStyle/>
                  <a:p>
                    <a:pPr algn="ctr" rtl="0">
                      <a:defRPr kumimoji="0" lang="es-AR" sz="1000" b="0" i="0" u="none" strike="noStrike" kern="1200" cap="none" spc="0" normalizeH="0" baseline="0" smtClean="0">
                        <a:ln>
                          <a:noFill/>
                        </a:ln>
                        <a:solidFill>
                          <a:schemeClr val="tx1"/>
                        </a:solidFill>
                        <a:effectLst/>
                        <a:uLnTx/>
                        <a:uFillTx/>
                        <a:latin typeface="Montserrat SemiBold" panose="00000700000000000000"/>
                        <a:ea typeface="+mn-ea"/>
                        <a:cs typeface="+mn-cs"/>
                      </a:defRPr>
                    </a:pPr>
                    <a:fld id="{13C3EBC0-A9C9-472B-9754-436AA21FD13A}" type="CATEGORYNAME">
                      <a:rPr kumimoji="0" lang="es-ES" sz="1000" b="0" i="0" u="none" strike="noStrike" kern="1200" cap="none" spc="0" normalizeH="0" baseline="0" smtClean="0">
                        <a:ln>
                          <a:noFill/>
                        </a:ln>
                        <a:solidFill>
                          <a:schemeClr val="tx1"/>
                        </a:solidFill>
                        <a:effectLst/>
                        <a:uLnTx/>
                        <a:uFillTx/>
                        <a:latin typeface="Montserrat SemiBold" panose="00000700000000000000"/>
                        <a:ea typeface="+mn-ea"/>
                        <a:cs typeface="+mn-cs"/>
                      </a:rPr>
                      <a:pPr algn="ctr" rtl="0">
                        <a:defRPr kumimoji="0" lang="es-AR" sz="1000" cap="none" spc="0" normalizeH="0" smtClean="0">
                          <a:ln>
                            <a:noFill/>
                          </a:ln>
                          <a:solidFill>
                            <a:schemeClr val="tx1"/>
                          </a:solidFill>
                          <a:effectLst/>
                          <a:uLnTx/>
                          <a:uFillTx/>
                          <a:latin typeface="Montserrat SemiBold" panose="00000700000000000000"/>
                        </a:defRPr>
                      </a:pPr>
                      <a:t>[NOMBRE DE CATEGORÍA]</a:t>
                    </a:fld>
                    <a:fld id="{B727FA38-AED7-42F3-8A8A-1CF2B2EC56DB}" type="PERCENTAGE">
                      <a:rPr kumimoji="0" lang="es-ES" sz="1000" b="0" i="0" u="none" strike="noStrike" kern="1200" cap="none" spc="0" normalizeH="0" baseline="0" smtClean="0">
                        <a:ln>
                          <a:noFill/>
                        </a:ln>
                        <a:solidFill>
                          <a:schemeClr val="tx1"/>
                        </a:solidFill>
                        <a:effectLst/>
                        <a:uLnTx/>
                        <a:uFillTx/>
                        <a:latin typeface="Montserrat SemiBold" panose="00000700000000000000"/>
                        <a:ea typeface="+mn-ea"/>
                        <a:cs typeface="+mn-cs"/>
                      </a:rPr>
                      <a:pPr algn="ctr" rtl="0">
                        <a:defRPr kumimoji="0" lang="es-AR" sz="1000" cap="none" spc="0" normalizeH="0" smtClean="0">
                          <a:ln>
                            <a:noFill/>
                          </a:ln>
                          <a:solidFill>
                            <a:schemeClr val="tx1"/>
                          </a:solidFill>
                          <a:effectLst/>
                          <a:uLnTx/>
                          <a:uFillTx/>
                          <a:latin typeface="Montserrat SemiBold" panose="00000700000000000000"/>
                        </a:defRPr>
                      </a:pPr>
                      <a:t>[PORCENTAJE]</a:t>
                    </a:fld>
                    <a:endParaRPr lang="es-AR"/>
                  </a:p>
                </c:rich>
              </c:tx>
              <c:spPr>
                <a:noFill/>
                <a:ln>
                  <a:noFill/>
                </a:ln>
                <a:effectLst/>
              </c:spPr>
              <c:txPr>
                <a:bodyPr rot="0" spcFirstLastPara="1" vertOverflow="ellipsis" vert="horz" wrap="square" anchor="ctr" anchorCtr="0"/>
                <a:lstStyle/>
                <a:p>
                  <a:pPr algn="ctr" rtl="0">
                    <a:defRPr kumimoji="0" lang="es-AR" sz="1000" b="0" i="0" u="none" strike="noStrike" kern="1200" cap="none" spc="0" normalizeH="0" baseline="0" smtClean="0">
                      <a:ln>
                        <a:noFill/>
                      </a:ln>
                      <a:solidFill>
                        <a:schemeClr val="tx1"/>
                      </a:solidFill>
                      <a:effectLst/>
                      <a:uLnTx/>
                      <a:uFillTx/>
                      <a:latin typeface="Montserrat SemiBold" panose="00000700000000000000"/>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layout>
                    <c:manualLayout>
                      <c:w val="0.28978410089955542"/>
                      <c:h val="0.4151873104244439"/>
                    </c:manualLayout>
                  </c15:layout>
                  <c15:dlblFieldTable/>
                  <c15:showDataLabelsRange val="0"/>
                </c:ext>
                <c:ext xmlns:c16="http://schemas.microsoft.com/office/drawing/2014/chart" uri="{C3380CC4-5D6E-409C-BE32-E72D297353CC}">
                  <c16:uniqueId val="{00000005-2186-4552-8D1F-EE389B53D83B}"/>
                </c:ext>
              </c:extLst>
            </c:dLbl>
            <c:spPr>
              <a:noFill/>
              <a:ln>
                <a:noFill/>
              </a:ln>
              <a:effectLst/>
            </c:spPr>
            <c:txPr>
              <a:bodyPr rot="0" spcFirstLastPara="1" vertOverflow="ellipsis" vert="horz" wrap="square" anchor="ctr" anchorCtr="1"/>
              <a:lstStyle/>
              <a:p>
                <a:pPr>
                  <a:defRPr kumimoji="0" lang="es-ES" sz="1000" b="0" i="0" u="none" strike="noStrike" kern="1200" cap="none" spc="0" normalizeH="0" baseline="0">
                    <a:ln>
                      <a:noFill/>
                    </a:ln>
                    <a:solidFill>
                      <a:schemeClr val="tx1"/>
                    </a:solidFill>
                    <a:effectLst/>
                    <a:uLnTx/>
                    <a:uFillTx/>
                    <a:latin typeface="Montserrat SemiBold" panose="00000700000000000000"/>
                    <a:ea typeface="+mn-ea"/>
                    <a:cs typeface="+mn-cs"/>
                  </a:defRPr>
                </a:pPr>
                <a:endParaRPr lang="es-ES"/>
              </a:p>
            </c:txPr>
            <c:showLegendKey val="0"/>
            <c:showVal val="0"/>
            <c:showCatName val="1"/>
            <c:showSerName val="0"/>
            <c:showPercent val="1"/>
            <c:showBubbleSize val="0"/>
            <c:showLeaderLines val="1"/>
            <c:leaderLines>
              <c:spPr>
                <a:ln w="12700" cap="flat" cmpd="sng" algn="ctr">
                  <a:solidFill>
                    <a:schemeClr val="tx1">
                      <a:lumMod val="65000"/>
                      <a:lumOff val="35000"/>
                    </a:schemeClr>
                  </a:solidFill>
                  <a:round/>
                </a:ln>
                <a:effectLst/>
              </c:spPr>
            </c:leaderLines>
            <c:extLst>
              <c:ext xmlns:c15="http://schemas.microsoft.com/office/drawing/2012/chart" uri="{CE6537A1-D6FC-4f65-9D91-7224C49458BB}"/>
            </c:extLst>
          </c:dLbls>
          <c:cat>
            <c:strRef>
              <c:f>Hoja1!$B$6:$B$8</c:f>
              <c:strCache>
                <c:ptCount val="3"/>
                <c:pt idx="0">
                  <c:v>Monto Garantizado FOGABA sin Reafianzamiento - Factible de reafianzar </c:v>
                </c:pt>
                <c:pt idx="1">
                  <c:v>Monto Garantizado FOGABA sin Reafianzamiento - No Factible de reafianzar</c:v>
                </c:pt>
                <c:pt idx="2">
                  <c:v>Mono Garantizado FOGABA con Reafianzamiento FOGAR </c:v>
                </c:pt>
              </c:strCache>
            </c:strRef>
          </c:cat>
          <c:val>
            <c:numRef>
              <c:f>Hoja1!$C$6:$C$8</c:f>
              <c:numCache>
                <c:formatCode>[$$-2C0A]\ #,##0</c:formatCode>
                <c:ptCount val="3"/>
                <c:pt idx="0">
                  <c:v>28000</c:v>
                </c:pt>
                <c:pt idx="1">
                  <c:v>4148.9000000000015</c:v>
                </c:pt>
                <c:pt idx="2">
                  <c:v>678</c:v>
                </c:pt>
              </c:numCache>
            </c:numRef>
          </c:val>
          <c:extLst>
            <c:ext xmlns:c16="http://schemas.microsoft.com/office/drawing/2014/chart" uri="{C3380CC4-5D6E-409C-BE32-E72D297353CC}">
              <c16:uniqueId val="{00000006-2186-4552-8D1F-EE389B53D83B}"/>
            </c:ext>
          </c:extLst>
        </c:ser>
        <c:dLbls>
          <c:showLegendKey val="0"/>
          <c:showVal val="0"/>
          <c:showCatName val="1"/>
          <c:showSerName val="0"/>
          <c:showPercent val="1"/>
          <c:showBubbleSize val="0"/>
          <c:showLeaderLines val="1"/>
        </c:dLbls>
        <c:firstSliceAng val="107"/>
      </c:pieChart>
      <c:spPr>
        <a:noFill/>
        <a:ln>
          <a:noFill/>
        </a:ln>
        <a:effectLst/>
      </c:spPr>
    </c:plotArea>
    <c:plotVisOnly val="1"/>
    <c:dispBlanksAs val="gap"/>
    <c:showDLblsOverMax val="0"/>
  </c:chart>
  <c:spPr>
    <a:noFill/>
    <a:ln>
      <a:noFill/>
    </a:ln>
    <a:effectLst/>
  </c:spPr>
  <c:txPr>
    <a:bodyPr/>
    <a:lstStyle/>
    <a:p>
      <a:pPr>
        <a:defRPr sz="1200">
          <a:solidFill>
            <a:schemeClr val="tx1">
              <a:lumMod val="75000"/>
              <a:lumOff val="25000"/>
            </a:schemeClr>
          </a:solidFill>
          <a:latin typeface="Encode Sans" pitchFamily="2" charset="0"/>
        </a:defRPr>
      </a:pPr>
      <a:endParaRPr lang="es-E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A6E2"/>
            </a:solidFill>
          </c:spPr>
          <c:dPt>
            <c:idx val="0"/>
            <c:bubble3D val="0"/>
            <c:spPr>
              <a:solidFill>
                <a:srgbClr val="00A6E2"/>
              </a:solidFill>
              <a:ln w="19050">
                <a:solidFill>
                  <a:schemeClr val="lt1"/>
                </a:solidFill>
              </a:ln>
              <a:effectLst/>
            </c:spPr>
            <c:extLst>
              <c:ext xmlns:c16="http://schemas.microsoft.com/office/drawing/2014/chart" uri="{C3380CC4-5D6E-409C-BE32-E72D297353CC}">
                <c16:uniqueId val="{00000001-CC90-499D-8C21-D4F90BD3490E}"/>
              </c:ext>
            </c:extLst>
          </c:dPt>
          <c:dPt>
            <c:idx val="1"/>
            <c:bubble3D val="0"/>
            <c:spPr>
              <a:solidFill>
                <a:srgbClr val="A4CB4E"/>
              </a:solidFill>
              <a:ln w="19050">
                <a:solidFill>
                  <a:schemeClr val="lt1"/>
                </a:solidFill>
              </a:ln>
              <a:effectLst/>
            </c:spPr>
            <c:extLst>
              <c:ext xmlns:c16="http://schemas.microsoft.com/office/drawing/2014/chart" uri="{C3380CC4-5D6E-409C-BE32-E72D297353CC}">
                <c16:uniqueId val="{00000003-CC90-499D-8C21-D4F90BD3490E}"/>
              </c:ext>
            </c:extLst>
          </c:dPt>
          <c:dLbls>
            <c:dLbl>
              <c:idx val="0"/>
              <c:layout>
                <c:manualLayout>
                  <c:x val="2.9244330784465804E-2"/>
                  <c:y val="-6.7471238705578815E-7"/>
                </c:manualLayout>
              </c:layout>
              <c:tx>
                <c:rich>
                  <a:bodyPr/>
                  <a:lstStyle/>
                  <a:p>
                    <a:fld id="{44874F52-D228-43FF-B01F-E129A1D31F78}" type="CATEGORYNAME">
                      <a:rPr lang="en-US" sz="1050" kern="1200">
                        <a:solidFill>
                          <a:schemeClr val="tx1">
                            <a:lumMod val="75000"/>
                            <a:lumOff val="25000"/>
                          </a:schemeClr>
                        </a:solidFill>
                        <a:latin typeface="Encode Sans" panose="02000000000000000000" pitchFamily="2" charset="0"/>
                        <a:ea typeface="+mn-ea"/>
                        <a:cs typeface="+mn-cs"/>
                      </a:rPr>
                      <a:pPr/>
                      <a:t>[NOMBRE DE CATEGORÍA]</a:t>
                    </a:fld>
                    <a:endParaRPr lang="es-AR"/>
                  </a:p>
                </c:rich>
              </c:tx>
              <c:showLegendKey val="0"/>
              <c:showVal val="0"/>
              <c:showCatName val="1"/>
              <c:showSerName val="0"/>
              <c:showPercent val="0"/>
              <c:showBubbleSize val="0"/>
              <c:extLst>
                <c:ext xmlns:c15="http://schemas.microsoft.com/office/drawing/2012/chart" uri="{CE6537A1-D6FC-4f65-9D91-7224C49458BB}">
                  <c15:layout>
                    <c:manualLayout>
                      <c:w val="0.46900008780848085"/>
                      <c:h val="0.47384180773561879"/>
                    </c:manualLayout>
                  </c15:layout>
                  <c15:dlblFieldTable/>
                  <c15:showDataLabelsRange val="0"/>
                </c:ext>
                <c:ext xmlns:c16="http://schemas.microsoft.com/office/drawing/2014/chart" uri="{C3380CC4-5D6E-409C-BE32-E72D297353CC}">
                  <c16:uniqueId val="{00000001-CC90-499D-8C21-D4F90BD3490E}"/>
                </c:ext>
              </c:extLst>
            </c:dLbl>
            <c:dLbl>
              <c:idx val="1"/>
              <c:layout>
                <c:manualLayout>
                  <c:x val="-8.2645035398439301E-2"/>
                  <c:y val="8.0835793984611742E-2"/>
                </c:manualLayout>
              </c:layout>
              <c:tx>
                <c:rich>
                  <a:bodyPr rot="0" spcFirstLastPara="1" vertOverflow="ellipsis" vert="horz" wrap="square" anchor="ctr" anchorCtr="1"/>
                  <a:lstStyle/>
                  <a:p>
                    <a:pPr algn="ctr">
                      <a:defRPr sz="1000" b="0" i="0" u="none" strike="noStrike" kern="1200" baseline="0">
                        <a:solidFill>
                          <a:schemeClr val="tx1">
                            <a:lumMod val="75000"/>
                            <a:lumOff val="25000"/>
                          </a:schemeClr>
                        </a:solidFill>
                        <a:latin typeface="Encode Sans" panose="02000000000000000000" pitchFamily="2" charset="0"/>
                        <a:ea typeface="+mn-ea"/>
                        <a:cs typeface="+mn-cs"/>
                      </a:defRPr>
                    </a:pPr>
                    <a:fld id="{47DD8907-5EB0-411A-B249-F96B8E0DE891}" type="CATEGORYNAME">
                      <a:rPr lang="en-US" sz="1000" b="0">
                        <a:latin typeface="Encode Sans" panose="02000000000000000000" pitchFamily="2" charset="0"/>
                      </a:rPr>
                      <a:pPr algn="ctr">
                        <a:defRPr sz="1000">
                          <a:latin typeface="Encode Sans" panose="02000000000000000000" pitchFamily="2" charset="0"/>
                        </a:defRPr>
                      </a:pPr>
                      <a:t>[NOMBRE DE CATEGORÍA]</a:t>
                    </a:fld>
                    <a:endParaRPr lang="es-AR"/>
                  </a:p>
                </c:rich>
              </c:tx>
              <c:spPr>
                <a:noFill/>
                <a:ln>
                  <a:noFill/>
                </a:ln>
                <a:effectLst/>
              </c:spPr>
              <c:txPr>
                <a:bodyPr rot="0" spcFirstLastPara="1" vertOverflow="ellipsis" vert="horz" wrap="square" anchor="ctr" anchorCtr="1"/>
                <a:lstStyle/>
                <a:p>
                  <a:pPr algn="ctr">
                    <a:defRPr sz="1000" b="0" i="0" u="none" strike="noStrike" kern="1200" baseline="0">
                      <a:solidFill>
                        <a:schemeClr val="tx1">
                          <a:lumMod val="75000"/>
                          <a:lumOff val="25000"/>
                        </a:schemeClr>
                      </a:solidFill>
                      <a:latin typeface="Encode Sans" panose="02000000000000000000" pitchFamily="2" charset="0"/>
                      <a:ea typeface="+mn-ea"/>
                      <a:cs typeface="+mn-cs"/>
                    </a:defRPr>
                  </a:pPr>
                  <a:endParaRPr lang="es-ES"/>
                </a:p>
              </c:txPr>
              <c:showLegendKey val="0"/>
              <c:showVal val="0"/>
              <c:showCatName val="1"/>
              <c:showSerName val="0"/>
              <c:showPercent val="0"/>
              <c:showBubbleSize val="0"/>
              <c:extLst>
                <c:ext xmlns:c15="http://schemas.microsoft.com/office/drawing/2012/chart" uri="{CE6537A1-D6FC-4f65-9D91-7224C49458BB}">
                  <c15:layout>
                    <c:manualLayout>
                      <c:w val="0.42510961527341329"/>
                      <c:h val="0.46480744100869553"/>
                    </c:manualLayout>
                  </c15:layout>
                  <c15:dlblFieldTable/>
                  <c15:showDataLabelsRange val="0"/>
                </c:ext>
                <c:ext xmlns:c16="http://schemas.microsoft.com/office/drawing/2014/chart" uri="{C3380CC4-5D6E-409C-BE32-E72D297353CC}">
                  <c16:uniqueId val="{00000003-CC90-499D-8C21-D4F90BD3490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Encode Sans" panose="02000000000000000000" pitchFamily="2" charset="0"/>
                    <a:ea typeface="+mn-ea"/>
                    <a:cs typeface="+mn-cs"/>
                  </a:defRPr>
                </a:pPr>
                <a:endParaRPr lang="es-E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Hoja1!$C$3:$C$4</c:f>
              <c:strCache>
                <c:ptCount val="2"/>
                <c:pt idx="0">
                  <c:v>Factible no seleccioando</c:v>
                </c:pt>
                <c:pt idx="1">
                  <c:v>Factible selecionado para reafianzar</c:v>
                </c:pt>
              </c:strCache>
            </c:strRef>
          </c:cat>
          <c:val>
            <c:numRef>
              <c:f>Hoja1!$D$3:$D$4</c:f>
              <c:numCache>
                <c:formatCode>General</c:formatCode>
                <c:ptCount val="2"/>
                <c:pt idx="0">
                  <c:v>70</c:v>
                </c:pt>
                <c:pt idx="1">
                  <c:v>5</c:v>
                </c:pt>
              </c:numCache>
            </c:numRef>
          </c:val>
          <c:extLst>
            <c:ext xmlns:c16="http://schemas.microsoft.com/office/drawing/2014/chart" uri="{C3380CC4-5D6E-409C-BE32-E72D297353CC}">
              <c16:uniqueId val="{00000004-CC90-499D-8C21-D4F90BD3490E}"/>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s-E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'Cuadro PPT (2)'!$C$1:$K$1</cx:f>
        <cx:lvl ptCount="9">
          <cx:pt idx="0">2018</cx:pt>
          <cx:pt idx="1">2019</cx:pt>
          <cx:pt idx="2">2020</cx:pt>
          <cx:pt idx="3">2021</cx:pt>
          <cx:pt idx="4">2022</cx:pt>
          <cx:pt idx="5">2023</cx:pt>
          <cx:pt idx="6">2024</cx:pt>
          <cx:pt idx="7">2025</cx:pt>
          <cx:pt idx="8">Total </cx:pt>
        </cx:lvl>
      </cx:strDim>
      <cx:numDim type="val">
        <cx:f dir="row">'Cuadro PPT (2)'!$C$8:$K$8</cx:f>
        <cx:lvl ptCount="9" formatCode="_-* #.##0\ _€_-;\-* #.##0\ _€_-;_-* &quot;-&quot;??\ _€_-;_-@_-">
          <cx:pt idx="0">-100</cx:pt>
          <cx:pt idx="1">500</cx:pt>
          <cx:pt idx="2">10200</cx:pt>
          <cx:pt idx="3">-4500</cx:pt>
          <cx:pt idx="4">-3300</cx:pt>
          <cx:pt idx="5">1100</cx:pt>
          <cx:pt idx="6">-5200</cx:pt>
          <cx:pt idx="7">-1600</cx:pt>
          <cx:pt idx="8">-2900</cx:pt>
        </cx:lvl>
      </cx:numDim>
    </cx:data>
  </cx:chartData>
  <cx:chart>
    <cx:title pos="t" align="ctr" overlay="0">
      <cx:tx>
        <cx:txData>
          <cx:v>Impacto Financiero o Costo de Oportunidad</cx:v>
        </cx:txData>
      </cx:tx>
      <cx:txPr>
        <a:bodyPr spcFirstLastPara="1" vertOverflow="ellipsis" horzOverflow="overflow" wrap="square" lIns="0" tIns="0" rIns="0" bIns="0" anchor="ctr" anchorCtr="1"/>
        <a:lstStyle/>
        <a:p>
          <a:pPr algn="ctr" rtl="0">
            <a:defRPr/>
          </a:pPr>
          <a:r>
            <a:rPr lang="es-ES" sz="1400" b="0" i="0" u="none" strike="noStrike" baseline="0" dirty="0">
              <a:solidFill>
                <a:schemeClr val="tx1"/>
              </a:solidFill>
              <a:latin typeface="Montserrat SemiBold" panose="00000700000000000000"/>
            </a:rPr>
            <a:t>Impacto Financiero o Costo de Oportunidad</a:t>
          </a:r>
        </a:p>
      </cx:txPr>
    </cx:title>
    <cx:plotArea>
      <cx:plotAreaRegion>
        <cx:series layoutId="waterfall" uniqueId="{432424DC-3888-4CE2-BD0F-D59545843730}">
          <cx:tx>
            <cx:txData>
              <cx:f>'Cuadro PPT (2)'!$B$8</cx:f>
              <cx:v>Impacto Financiero</cx:v>
            </cx:txData>
          </cx:tx>
          <cx:dataPt idx="8">
            <cx:spPr>
              <a:solidFill>
                <a:srgbClr val="E7E6E6">
                  <a:lumMod val="90000"/>
                </a:srgbClr>
              </a:solidFill>
            </cx:spPr>
          </cx:dataPt>
          <cx:dataLabels pos="outEnd">
            <cx:txPr>
              <a:bodyPr spcFirstLastPara="1" vertOverflow="ellipsis" horzOverflow="overflow" wrap="square" lIns="0" tIns="0" rIns="0" bIns="0" anchor="ctr" anchorCtr="1"/>
              <a:lstStyle/>
              <a:p>
                <a:pPr algn="ctr" rtl="0">
                  <a:defRPr>
                    <a:latin typeface="Montserrat Medium" panose="00000600000000000000"/>
                    <a:ea typeface="Montserrat Medium" panose="00000600000000000000"/>
                    <a:cs typeface="Montserrat Medium" panose="00000600000000000000"/>
                  </a:defRPr>
                </a:pPr>
                <a:endParaRPr lang="es-ES" sz="900" b="0" i="0" u="none" strike="noStrike" baseline="0">
                  <a:solidFill>
                    <a:prstClr val="black">
                      <a:lumMod val="65000"/>
                      <a:lumOff val="35000"/>
                    </a:prstClr>
                  </a:solidFill>
                  <a:latin typeface="Montserrat Medium" panose="00000600000000000000"/>
                </a:endParaRPr>
              </a:p>
            </cx:txPr>
            <cx:visibility seriesName="0" categoryName="0" value="1"/>
          </cx:dataLabels>
          <cx:dataId val="0"/>
          <cx:layoutPr>
            <cx:subtotals/>
          </cx:layoutPr>
        </cx:series>
      </cx:plotAreaRegion>
      <cx:axis id="0">
        <cx:catScaling gapWidth="0.5"/>
        <cx:tickLabels/>
      </cx:axis>
      <cx:axis id="1">
        <cx:valScaling/>
        <cx:majorGridlines/>
        <cx:tickLabels/>
      </cx:axis>
    </cx:plotArea>
    <cx:legend pos="t" align="ctr" overlay="0">
      <cx:txPr>
        <a:bodyPr spcFirstLastPara="1" vertOverflow="ellipsis" horzOverflow="overflow" wrap="square" lIns="0" tIns="0" rIns="0" bIns="0" anchor="ctr" anchorCtr="1"/>
        <a:lstStyle/>
        <a:p>
          <a:pPr algn="ctr" rtl="0">
            <a:defRPr>
              <a:latin typeface="Montserrat Medium" panose="00000600000000000000"/>
              <a:ea typeface="Montserrat Medium" panose="00000600000000000000"/>
              <a:cs typeface="Montserrat Medium" panose="00000600000000000000"/>
            </a:defRPr>
          </a:pPr>
          <a:endParaRPr lang="es-ES" sz="900" b="0" i="0" u="none" strike="noStrike" baseline="0">
            <a:solidFill>
              <a:prstClr val="black">
                <a:lumMod val="65000"/>
                <a:lumOff val="35000"/>
              </a:prstClr>
            </a:solidFill>
            <a:latin typeface="Montserrat Medium" panose="00000600000000000000"/>
          </a:endParaRPr>
        </a:p>
      </cx:txPr>
    </cx:legend>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'Cuadro PPT (2)'!$C$1:$K$1</cx:f>
        <cx:lvl ptCount="9">
          <cx:pt idx="0">2018</cx:pt>
          <cx:pt idx="1">2019</cx:pt>
          <cx:pt idx="2">2020</cx:pt>
          <cx:pt idx="3">2021</cx:pt>
          <cx:pt idx="4">2022</cx:pt>
          <cx:pt idx="5">2023</cx:pt>
          <cx:pt idx="6">2024</cx:pt>
          <cx:pt idx="7">2025</cx:pt>
          <cx:pt idx="8">Total </cx:pt>
        </cx:lvl>
      </cx:strDim>
      <cx:numDim type="val">
        <cx:f dir="row">'Cuadro PPT (2)'!$C$11:$K$11</cx:f>
        <cx:lvl ptCount="9" formatCode="_-* #.##0\ _€_-;\-* #.##0\ _€_-;_-* &quot;-&quot;??\ _€_-;_-@_-">
          <cx:pt idx="0">-17100</cx:pt>
          <cx:pt idx="1">93100</cx:pt>
          <cx:pt idx="2">638600</cx:pt>
          <cx:pt idx="3">-232900</cx:pt>
          <cx:pt idx="4">-99300</cx:pt>
          <cx:pt idx="5">7400</cx:pt>
          <cx:pt idx="6">-15400</cx:pt>
          <cx:pt idx="7">-7100</cx:pt>
          <cx:pt idx="8">367300</cx:pt>
        </cx:lvl>
      </cx:numDim>
    </cx:data>
  </cx:chartData>
  <cx:chart>
    <cx:title pos="t" align="ctr" overlay="0">
      <cx:tx>
        <cx:rich>
          <a:bodyPr spcFirstLastPara="1" vertOverflow="ellipsis" horzOverflow="overflow" wrap="square" lIns="0" tIns="0" rIns="0" bIns="0" anchor="ctr" anchorCtr="1"/>
          <a:lstStyle/>
          <a:p>
            <a:pPr algn="ctr" rtl="0">
              <a:defRPr/>
            </a:pPr>
            <a:r>
              <a:rPr lang="es-ES" sz="1400" b="0" i="0" u="none" strike="noStrike" baseline="0" dirty="0">
                <a:solidFill>
                  <a:schemeClr val="tx1"/>
                </a:solidFill>
                <a:latin typeface="Montserrat SemiBold" panose="00000700000000000000"/>
              </a:rPr>
              <a:t>FF Neto Final a </a:t>
            </a:r>
            <a:r>
              <a:rPr lang="es-ES" sz="1400" b="0" i="0" u="none" strike="noStrike" baseline="0" dirty="0">
                <a:solidFill>
                  <a:schemeClr val="tx1"/>
                </a:solidFill>
                <a:latin typeface="Montserrat SemiBold" panose="00000700000000000000"/>
                <a:cs typeface="Calibri" panose="020F0502020204030204" pitchFamily="34" charset="0"/>
              </a:rPr>
              <a:t>valores</a:t>
            </a:r>
            <a:r>
              <a:rPr lang="es-ES" sz="1400" b="0" i="0" u="none" strike="noStrike" baseline="0" dirty="0">
                <a:solidFill>
                  <a:schemeClr val="tx1"/>
                </a:solidFill>
                <a:latin typeface="Montserrat SemiBold" panose="00000700000000000000"/>
              </a:rPr>
              <a:t> contantes </a:t>
            </a:r>
          </a:p>
        </cx:rich>
      </cx:tx>
    </cx:title>
    <cx:plotArea>
      <cx:plotAreaRegion>
        <cx:series layoutId="waterfall" uniqueId="{D688BBAE-2617-41C4-8F87-EADEB93B85F3}">
          <cx:tx>
            <cx:txData>
              <cx:f>'Cuadro PPT (2)'!$B$11</cx:f>
              <cx:v>FF Neto Final VC</cx:v>
            </cx:txData>
          </cx:tx>
          <cx:dataPt idx="8">
            <cx:spPr>
              <a:solidFill>
                <a:srgbClr val="E7E6E6">
                  <a:lumMod val="90000"/>
                </a:srgbClr>
              </a:solidFill>
            </cx:spPr>
          </cx:dataPt>
          <cx:dataLabels pos="outEnd">
            <cx:txPr>
              <a:bodyPr spcFirstLastPara="1" vertOverflow="ellipsis" horzOverflow="overflow" wrap="square" lIns="0" tIns="0" rIns="0" bIns="0" anchor="ctr" anchorCtr="1"/>
              <a:lstStyle/>
              <a:p>
                <a:pPr algn="ctr" rtl="0">
                  <a:defRPr>
                    <a:latin typeface="Montserrat Medium" panose="00000600000000000000"/>
                    <a:ea typeface="Montserrat Medium" panose="00000600000000000000"/>
                    <a:cs typeface="Montserrat Medium" panose="00000600000000000000"/>
                  </a:defRPr>
                </a:pPr>
                <a:endParaRPr lang="es-ES" sz="900" b="0" i="0" u="none" strike="noStrike" baseline="0">
                  <a:solidFill>
                    <a:prstClr val="black">
                      <a:lumMod val="65000"/>
                      <a:lumOff val="35000"/>
                    </a:prstClr>
                  </a:solidFill>
                  <a:latin typeface="Montserrat Medium" panose="00000600000000000000"/>
                </a:endParaRPr>
              </a:p>
            </cx:txPr>
            <cx:visibility seriesName="0" categoryName="0" value="1"/>
          </cx:dataLabels>
          <cx:dataId val="0"/>
          <cx:layoutPr>
            <cx:subtotals/>
          </cx:layoutPr>
        </cx:series>
      </cx:plotAreaRegion>
      <cx:axis id="0">
        <cx:catScaling gapWidth="0.5"/>
        <cx:tickLabels/>
      </cx:axis>
      <cx:axis id="1">
        <cx:valScaling/>
        <cx:majorGridlines/>
        <cx:tickLabels/>
      </cx:axis>
    </cx:plotArea>
    <cx:legend pos="t" align="ctr" overlay="0">
      <cx:txPr>
        <a:bodyPr spcFirstLastPara="1" vertOverflow="ellipsis" horzOverflow="overflow" wrap="square" lIns="0" tIns="0" rIns="0" bIns="0" anchor="ctr" anchorCtr="1"/>
        <a:lstStyle/>
        <a:p>
          <a:pPr algn="ctr" rtl="0">
            <a:defRPr>
              <a:latin typeface="Montserrat Medium" panose="00000600000000000000"/>
              <a:ea typeface="Montserrat Medium" panose="00000600000000000000"/>
              <a:cs typeface="Montserrat Medium" panose="00000600000000000000"/>
            </a:defRPr>
          </a:pPr>
          <a:endParaRPr lang="es-ES" sz="900" b="0" i="0" u="none" strike="noStrike" baseline="0">
            <a:solidFill>
              <a:prstClr val="black">
                <a:lumMod val="65000"/>
                <a:lumOff val="35000"/>
              </a:prstClr>
            </a:solidFill>
            <a:latin typeface="Montserrat Medium" panose="00000600000000000000"/>
          </a:endParaRPr>
        </a:p>
      </cx:txPr>
    </cx:legend>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'Cuadro PPT (2)'!$C$1:$K$1</cx:f>
        <cx:lvl ptCount="9">
          <cx:pt idx="0">2018</cx:pt>
          <cx:pt idx="1">2019</cx:pt>
          <cx:pt idx="2">2020</cx:pt>
          <cx:pt idx="3">2021</cx:pt>
          <cx:pt idx="4">2022</cx:pt>
          <cx:pt idx="5">2023</cx:pt>
          <cx:pt idx="6">2024</cx:pt>
          <cx:pt idx="7">2025</cx:pt>
          <cx:pt idx="8">Total </cx:pt>
        </cx:lvl>
      </cx:strDim>
      <cx:numDim type="val">
        <cx:f dir="row">'Cuadro PPT (2)'!$C$10:$K$10</cx:f>
        <cx:lvl ptCount="9" formatCode="_-* #.##0\ _€_-;\-* #.##0\ _€_-;_-* &quot;-&quot;??\ _€_-;_-@_-">
          <cx:pt idx="0">-300</cx:pt>
          <cx:pt idx="1">2500</cx:pt>
          <cx:pt idx="2">24800</cx:pt>
          <cx:pt idx="3">-13200</cx:pt>
          <cx:pt idx="4">-9300</cx:pt>
          <cx:pt idx="5">1500</cx:pt>
          <cx:pt idx="6">-10600</cx:pt>
          <cx:pt idx="7">-7100</cx:pt>
          <cx:pt idx="8">-11700</cx:pt>
        </cx:lvl>
      </cx:numDim>
    </cx:data>
  </cx:chartData>
  <cx:chart>
    <cx:title pos="t" align="ctr" overlay="0">
      <cx:tx>
        <cx:txData>
          <cx:v>Total FF Neto Operativo + Financiero</cx:v>
        </cx:txData>
      </cx:tx>
      <cx:txPr>
        <a:bodyPr spcFirstLastPara="1" vertOverflow="ellipsis" horzOverflow="overflow" wrap="square" lIns="0" tIns="0" rIns="0" bIns="0" anchor="ctr" anchorCtr="1"/>
        <a:lstStyle/>
        <a:p>
          <a:pPr algn="ctr" rtl="0">
            <a:defRPr/>
          </a:pPr>
          <a:r>
            <a:rPr lang="es-ES" sz="1400" b="0" i="0" u="none" strike="noStrike" baseline="0" dirty="0">
              <a:solidFill>
                <a:schemeClr val="tx1"/>
              </a:solidFill>
              <a:latin typeface="Montserrat SemiBold" panose="00000700000000000000"/>
              <a:cs typeface="Calibri" panose="020F0502020204030204" pitchFamily="34" charset="0"/>
            </a:rPr>
            <a:t>Total FF Neto Operativo + Financiero</a:t>
          </a:r>
        </a:p>
      </cx:txPr>
    </cx:title>
    <cx:plotArea>
      <cx:plotAreaRegion>
        <cx:series layoutId="waterfall" uniqueId="{CB25840C-39E8-4417-9D9B-BC1A11D0009F}">
          <cx:tx>
            <cx:txData>
              <cx:f>'Cuadro PPT (2)'!$B$10</cx:f>
              <cx:v>FF Neto Operativo + Impacto Financiero</cx:v>
            </cx:txData>
          </cx:tx>
          <cx:dataPt idx="8">
            <cx:spPr>
              <a:solidFill>
                <a:srgbClr val="E7E6E6">
                  <a:lumMod val="90000"/>
                </a:srgbClr>
              </a:solidFill>
            </cx:spPr>
          </cx:dataPt>
          <cx:dataLabels pos="outEnd">
            <cx:txPr>
              <a:bodyPr spcFirstLastPara="1" vertOverflow="ellipsis" horzOverflow="overflow" wrap="square" lIns="0" tIns="0" rIns="0" bIns="0" anchor="ctr" anchorCtr="1"/>
              <a:lstStyle/>
              <a:p>
                <a:pPr algn="ctr" rtl="0">
                  <a:defRPr>
                    <a:solidFill>
                      <a:schemeClr val="tx1"/>
                    </a:solidFill>
                    <a:latin typeface="Montserrat Medium" panose="00000600000000000000"/>
                    <a:ea typeface="Montserrat Medium" panose="00000600000000000000"/>
                    <a:cs typeface="Montserrat Medium" panose="00000600000000000000"/>
                  </a:defRPr>
                </a:pPr>
                <a:endParaRPr lang="es-ES" sz="900" b="0" i="0" u="none" strike="noStrike" baseline="0">
                  <a:solidFill>
                    <a:schemeClr val="tx1"/>
                  </a:solidFill>
                  <a:latin typeface="Montserrat Medium" panose="00000600000000000000"/>
                </a:endParaRPr>
              </a:p>
            </cx:txPr>
            <cx:visibility seriesName="0" categoryName="0" value="1"/>
          </cx:dataLabels>
          <cx:dataId val="0"/>
          <cx:layoutPr>
            <cx:subtotals/>
          </cx:layoutPr>
        </cx:series>
      </cx:plotAreaRegion>
      <cx:axis id="0">
        <cx:catScaling gapWidth="0.5"/>
        <cx:tickLabels/>
      </cx:axis>
      <cx:axis id="1">
        <cx:valScaling/>
        <cx:majorGridlines/>
        <cx:tickLabels/>
      </cx:axis>
    </cx:plotArea>
    <cx:legend pos="t" align="ctr" overlay="0">
      <cx:txPr>
        <a:bodyPr spcFirstLastPara="1" vertOverflow="ellipsis" horzOverflow="overflow" wrap="square" lIns="0" tIns="0" rIns="0" bIns="0" anchor="ctr" anchorCtr="1"/>
        <a:lstStyle/>
        <a:p>
          <a:pPr algn="ctr" rtl="0">
            <a:defRPr>
              <a:latin typeface="Montserrat Medium" panose="00000600000000000000"/>
              <a:ea typeface="Montserrat Medium" panose="00000600000000000000"/>
              <a:cs typeface="Montserrat Medium" panose="00000600000000000000"/>
            </a:defRPr>
          </a:pPr>
          <a:endParaRPr lang="es-ES" sz="900" b="0" i="0" u="none" strike="noStrike" baseline="0">
            <a:solidFill>
              <a:prstClr val="black">
                <a:lumMod val="65000"/>
                <a:lumOff val="35000"/>
              </a:prstClr>
            </a:solidFill>
            <a:latin typeface="Montserrat Medium" panose="00000600000000000000"/>
          </a:endParaRPr>
        </a:p>
      </cx:txPr>
    </cx:legend>
  </cx:chart>
  <cx:clrMapOvr bg1="lt1" tx1="dk1" bg2="lt2" tx2="dk2" accent1="accent1" accent2="accent2" accent3="accent3" accent4="accent4" accent5="accent5" accent6="accent6" hlink="hlink" folHlink="folHlink"/>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'Cuadro PPT (2)'!$C$1:$K$1</cx:f>
        <cx:lvl ptCount="9">
          <cx:pt idx="0">2018</cx:pt>
          <cx:pt idx="1">2019</cx:pt>
          <cx:pt idx="2">2020</cx:pt>
          <cx:pt idx="3">2021</cx:pt>
          <cx:pt idx="4">2022</cx:pt>
          <cx:pt idx="5">2023</cx:pt>
          <cx:pt idx="6">2024</cx:pt>
          <cx:pt idx="7">2025</cx:pt>
          <cx:pt idx="8">Total </cx:pt>
        </cx:lvl>
      </cx:strDim>
      <cx:numDim type="val">
        <cx:f dir="row">'Cuadro PPT (2)'!$C$5:$K$5</cx:f>
        <cx:lvl ptCount="9" formatCode="_-* #.##0\ _€_-;\-* #.##0\ _€_-;_-* &quot;-&quot;??\ _€_-;_-@_-">
          <cx:pt idx="0">-200</cx:pt>
          <cx:pt idx="1">2000</cx:pt>
          <cx:pt idx="2">14600</cx:pt>
          <cx:pt idx="3">-8700</cx:pt>
          <cx:pt idx="4">-6000</cx:pt>
          <cx:pt idx="5">400</cx:pt>
          <cx:pt idx="6">-5400</cx:pt>
          <cx:pt idx="7">-5500</cx:pt>
          <cx:pt idx="8">-8800</cx:pt>
        </cx:lvl>
      </cx:numDim>
    </cx:data>
  </cx:chartData>
  <cx:chart>
    <cx:title pos="t" align="ctr" overlay="0">
      <cx:tx>
        <cx:txData>
          <cx:v>FF Neto Operativo</cx:v>
        </cx:txData>
      </cx:tx>
      <cx:txPr>
        <a:bodyPr spcFirstLastPara="1" vertOverflow="ellipsis" horzOverflow="overflow" wrap="square" lIns="0" tIns="0" rIns="0" bIns="0" anchor="ctr" anchorCtr="1"/>
        <a:lstStyle/>
        <a:p>
          <a:pPr algn="ctr" rtl="0">
            <a:defRPr/>
          </a:pPr>
          <a:r>
            <a:rPr lang="es-ES" sz="1400" b="0" i="0" u="none" strike="noStrike" baseline="0" dirty="0">
              <a:solidFill>
                <a:schemeClr val="tx1"/>
              </a:solidFill>
              <a:latin typeface="Montserrat SemiBold" panose="00000700000000000000"/>
            </a:rPr>
            <a:t>FF Neto Operativo</a:t>
          </a:r>
        </a:p>
      </cx:txPr>
    </cx:title>
    <cx:plotArea>
      <cx:plotAreaRegion>
        <cx:series layoutId="waterfall" uniqueId="{EEE67F86-5597-48AA-A628-1589AF470EF2}">
          <cx:tx>
            <cx:txData>
              <cx:f>'Cuadro PPT (2)'!$B$5</cx:f>
              <cx:v>FF Neto Operativo</cx:v>
            </cx:txData>
          </cx:tx>
          <cx:dataPt idx="8">
            <cx:spPr>
              <a:solidFill>
                <a:srgbClr val="E7E6E6">
                  <a:lumMod val="90000"/>
                </a:srgbClr>
              </a:solidFill>
            </cx:spPr>
          </cx:dataPt>
          <cx:dataLabels pos="outEnd">
            <cx:txPr>
              <a:bodyPr spcFirstLastPara="1" vertOverflow="ellipsis" horzOverflow="overflow" wrap="square" lIns="0" tIns="0" rIns="0" bIns="0" anchor="ctr" anchorCtr="1"/>
              <a:lstStyle/>
              <a:p>
                <a:pPr algn="ctr" rtl="0">
                  <a:defRPr>
                    <a:latin typeface="Montserrat Medium" panose="00000600000000000000"/>
                    <a:ea typeface="Montserrat Medium" panose="00000600000000000000"/>
                    <a:cs typeface="Montserrat Medium" panose="00000600000000000000"/>
                  </a:defRPr>
                </a:pPr>
                <a:endParaRPr lang="es-ES" sz="900" b="0" i="0" u="none" strike="noStrike" baseline="0">
                  <a:solidFill>
                    <a:prstClr val="black">
                      <a:lumMod val="65000"/>
                      <a:lumOff val="35000"/>
                    </a:prstClr>
                  </a:solidFill>
                  <a:latin typeface="Montserrat Medium" panose="00000600000000000000"/>
                </a:endParaRPr>
              </a:p>
            </cx:txPr>
            <cx:visibility seriesName="0" categoryName="0" value="1"/>
          </cx:dataLabels>
          <cx:dataId val="0"/>
          <cx:layoutPr>
            <cx:subtotals/>
          </cx:layoutPr>
        </cx:series>
      </cx:plotAreaRegion>
      <cx:axis id="0">
        <cx:catScaling gapWidth="0.5"/>
        <cx:tickLabels/>
      </cx:axis>
      <cx:axis id="1">
        <cx:valScaling/>
        <cx:majorGridlines/>
        <cx:tickLabels/>
      </cx:axis>
    </cx:plotArea>
    <cx:legend pos="t" align="ctr" overlay="0">
      <cx:txPr>
        <a:bodyPr spcFirstLastPara="1" vertOverflow="ellipsis" horzOverflow="overflow" wrap="square" lIns="0" tIns="0" rIns="0" bIns="0" anchor="ctr" anchorCtr="1"/>
        <a:lstStyle/>
        <a:p>
          <a:pPr algn="ctr" rtl="0">
            <a:defRPr>
              <a:latin typeface="Montserrat Medium" panose="00000600000000000000"/>
              <a:ea typeface="Montserrat Medium" panose="00000600000000000000"/>
              <a:cs typeface="Montserrat Medium" panose="00000600000000000000"/>
            </a:defRPr>
          </a:pPr>
          <a:endParaRPr lang="es-ES" sz="900" b="0" i="0" u="none" strike="noStrike" baseline="0">
            <a:solidFill>
              <a:prstClr val="black">
                <a:lumMod val="65000"/>
                <a:lumOff val="35000"/>
              </a:prstClr>
            </a:solidFill>
            <a:latin typeface="Montserrat Medium" panose="00000600000000000000"/>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ectángulo: esquinas redondeadas 1">
          <a:extLst xmlns:a="http://schemas.openxmlformats.org/drawingml/2006/main">
            <a:ext uri="{FF2B5EF4-FFF2-40B4-BE49-F238E27FC236}">
              <a16:creationId xmlns:a16="http://schemas.microsoft.com/office/drawing/2014/main" id="{DC64CBA7-63F8-41FE-B50B-9E1BE373F6D2}"/>
            </a:ext>
          </a:extLst>
        </cdr:cNvPr>
        <cdr:cNvSpPr/>
      </cdr:nvSpPr>
      <cdr:spPr>
        <a:xfrm xmlns:a="http://schemas.openxmlformats.org/drawingml/2006/main">
          <a:off x="0" y="0"/>
          <a:ext cx="7142864" cy="3393869"/>
        </a:xfrm>
        <a:prstGeom xmlns:a="http://schemas.openxmlformats.org/drawingml/2006/main" prst="roundRect">
          <a:avLst>
            <a:gd name="adj" fmla="val 6329"/>
          </a:avLst>
        </a:prstGeom>
        <a:noFill xmlns:a="http://schemas.openxmlformats.org/drawingml/2006/main"/>
        <a:ln xmlns:a="http://schemas.openxmlformats.org/drawingml/2006/main" w="28575">
          <a:solidFill>
            <a:srgbClr val="F47F3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p xmlns:a="http://schemas.openxmlformats.org/drawingml/2006/main">
          <a:pPr marL="0" algn="ctr" defTabSz="914400" rtl="0" eaLnBrk="1" latinLnBrk="0" hangingPunct="1"/>
          <a:endParaRPr lang="es-ES" sz="1800" kern="1200" dirty="0">
            <a:solidFill>
              <a:schemeClr val="bg1"/>
            </a:solidFill>
            <a:latin typeface="+mn-lt"/>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596596-0116-4D25-8F5D-AB8AC57CD99C}" type="datetimeFigureOut">
              <a:rPr lang="es-ES" smtClean="0"/>
              <a:t>26/09/2025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BDE36-AADC-4171-95D9-F02818822DDC}" type="slidenum">
              <a:rPr lang="es-ES" smtClean="0"/>
              <a:t>‹Nº›</a:t>
            </a:fld>
            <a:endParaRPr lang="es-ES" dirty="0"/>
          </a:p>
        </p:txBody>
      </p:sp>
    </p:spTree>
    <p:extLst>
      <p:ext uri="{BB962C8B-B14F-4D97-AF65-F5344CB8AC3E}">
        <p14:creationId xmlns:p14="http://schemas.microsoft.com/office/powerpoint/2010/main" val="336055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0887" y="5412963"/>
            <a:ext cx="1973943" cy="653660"/>
          </a:xfrm>
          <a:prstGeom prst="rect">
            <a:avLst/>
          </a:prstGeom>
        </p:spPr>
      </p:pic>
      <p:pic>
        <p:nvPicPr>
          <p:cNvPr id="2" name="Imagen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2721" y="5235547"/>
            <a:ext cx="1704452" cy="774432"/>
          </a:xfrm>
          <a:prstGeom prst="rect">
            <a:avLst/>
          </a:prstGeom>
        </p:spPr>
      </p:pic>
    </p:spTree>
    <p:extLst>
      <p:ext uri="{BB962C8B-B14F-4D97-AF65-F5344CB8AC3E}">
        <p14:creationId xmlns:p14="http://schemas.microsoft.com/office/powerpoint/2010/main" val="334361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3318" y="758276"/>
            <a:ext cx="2010682" cy="665826"/>
          </a:xfrm>
          <a:prstGeom prst="rect">
            <a:avLst/>
          </a:prstGeom>
        </p:spPr>
      </p:pic>
      <p:pic>
        <p:nvPicPr>
          <p:cNvPr id="4" name="Imagen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7121" y="758276"/>
            <a:ext cx="1399179" cy="635729"/>
          </a:xfrm>
          <a:prstGeom prst="rect">
            <a:avLst/>
          </a:prstGeom>
        </p:spPr>
      </p:pic>
    </p:spTree>
    <p:extLst>
      <p:ext uri="{BB962C8B-B14F-4D97-AF65-F5344CB8AC3E}">
        <p14:creationId xmlns:p14="http://schemas.microsoft.com/office/powerpoint/2010/main" val="367465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3318" y="758276"/>
            <a:ext cx="2010682" cy="665826"/>
          </a:xfrm>
          <a:prstGeom prst="rect">
            <a:avLst/>
          </a:prstGeom>
        </p:spPr>
      </p:pic>
      <p:pic>
        <p:nvPicPr>
          <p:cNvPr id="3" name="Imagen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7121" y="758276"/>
            <a:ext cx="1399179" cy="635729"/>
          </a:xfrm>
          <a:prstGeom prst="rect">
            <a:avLst/>
          </a:prstGeom>
        </p:spPr>
      </p:pic>
    </p:spTree>
    <p:extLst>
      <p:ext uri="{BB962C8B-B14F-4D97-AF65-F5344CB8AC3E}">
        <p14:creationId xmlns:p14="http://schemas.microsoft.com/office/powerpoint/2010/main" val="3990898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73318" y="758276"/>
            <a:ext cx="2010682" cy="667468"/>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7120" y="763928"/>
            <a:ext cx="1399179" cy="635898"/>
          </a:xfrm>
          <a:prstGeom prst="rect">
            <a:avLst/>
          </a:prstGeom>
        </p:spPr>
      </p:pic>
    </p:spTree>
    <p:extLst>
      <p:ext uri="{BB962C8B-B14F-4D97-AF65-F5344CB8AC3E}">
        <p14:creationId xmlns:p14="http://schemas.microsoft.com/office/powerpoint/2010/main" val="765263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20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microsoft.com/office/2014/relationships/chartEx" Target="../charts/chartEx4.xml"/><Relationship Id="rId3" Type="http://schemas.openxmlformats.org/officeDocument/2006/relationships/image" Target="../media/image14.png"/><Relationship Id="rId7" Type="http://schemas.openxmlformats.org/officeDocument/2006/relationships/image" Target="../media/image16.png"/><Relationship Id="rId2" Type="http://schemas.microsoft.com/office/2014/relationships/chartEx" Target="../charts/chartEx1.xml"/><Relationship Id="rId1" Type="http://schemas.openxmlformats.org/officeDocument/2006/relationships/slideLayout" Target="../slideLayouts/slideLayout4.xml"/><Relationship Id="rId6" Type="http://schemas.microsoft.com/office/2014/relationships/chartEx" Target="../charts/chartEx3.xml"/><Relationship Id="rId5" Type="http://schemas.openxmlformats.org/officeDocument/2006/relationships/image" Target="../media/image15.png"/><Relationship Id="rId10" Type="http://schemas.openxmlformats.org/officeDocument/2006/relationships/slide" Target="slide15.xml"/><Relationship Id="rId4" Type="http://schemas.microsoft.com/office/2014/relationships/chartEx" Target="../charts/chartEx2.xml"/><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0.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37164" y="1687347"/>
            <a:ext cx="7488824" cy="1477328"/>
          </a:xfrm>
          <a:prstGeom prst="rect">
            <a:avLst/>
          </a:prstGeom>
          <a:noFill/>
        </p:spPr>
        <p:txBody>
          <a:bodyPr wrap="square" rtlCol="0">
            <a:spAutoFit/>
          </a:bodyPr>
          <a:lstStyle/>
          <a:p>
            <a:r>
              <a:rPr lang="en-US" sz="3000" dirty="0">
                <a:solidFill>
                  <a:schemeClr val="bg1"/>
                </a:solidFill>
                <a:latin typeface="Montserrat ExtraBold" panose="00000900000000000000" pitchFamily="2" charset="0"/>
                <a:cs typeface="Archivo Black" pitchFamily="2" charset="0"/>
              </a:rPr>
              <a:t>ESQUEMA DE REAFIANZAMIENTO</a:t>
            </a:r>
          </a:p>
          <a:p>
            <a:r>
              <a:rPr lang="es-ES" sz="3000" dirty="0">
                <a:solidFill>
                  <a:schemeClr val="bg1"/>
                </a:solidFill>
                <a:latin typeface="Montserrat SemiBold" panose="00000700000000000000" pitchFamily="2" charset="0"/>
                <a:cs typeface="Archivo Black" pitchFamily="2" charset="0"/>
              </a:rPr>
              <a:t>Características</a:t>
            </a:r>
            <a:r>
              <a:rPr lang="en-US" sz="3000" dirty="0">
                <a:solidFill>
                  <a:schemeClr val="bg1"/>
                </a:solidFill>
                <a:latin typeface="Montserrat SemiBold" panose="00000700000000000000" pitchFamily="2" charset="0"/>
                <a:cs typeface="Archivo Black" pitchFamily="2" charset="0"/>
              </a:rPr>
              <a:t> </a:t>
            </a:r>
            <a:r>
              <a:rPr lang="es-ES" sz="3000" dirty="0">
                <a:solidFill>
                  <a:schemeClr val="bg1"/>
                </a:solidFill>
                <a:latin typeface="Montserrat SemiBold" panose="00000700000000000000" pitchFamily="2" charset="0"/>
                <a:cs typeface="Archivo Black" pitchFamily="2" charset="0"/>
              </a:rPr>
              <a:t>Generales</a:t>
            </a:r>
            <a:r>
              <a:rPr lang="en-US" sz="3000" dirty="0">
                <a:solidFill>
                  <a:schemeClr val="bg1"/>
                </a:solidFill>
                <a:latin typeface="Montserrat SemiBold" panose="00000700000000000000" pitchFamily="2" charset="0"/>
                <a:cs typeface="Archivo Black" pitchFamily="2" charset="0"/>
              </a:rPr>
              <a:t> – </a:t>
            </a:r>
            <a:r>
              <a:rPr lang="es-ES" sz="3000" dirty="0">
                <a:solidFill>
                  <a:schemeClr val="bg1"/>
                </a:solidFill>
                <a:latin typeface="Montserrat SemiBold" panose="00000700000000000000" pitchFamily="2" charset="0"/>
                <a:cs typeface="Archivo Black" pitchFamily="2" charset="0"/>
              </a:rPr>
              <a:t>Objetivos</a:t>
            </a:r>
            <a:r>
              <a:rPr lang="en-US" sz="3000" dirty="0">
                <a:solidFill>
                  <a:schemeClr val="bg1"/>
                </a:solidFill>
                <a:latin typeface="Montserrat SemiBold" panose="00000700000000000000" pitchFamily="2" charset="0"/>
                <a:cs typeface="Archivo Black" pitchFamily="2" charset="0"/>
              </a:rPr>
              <a:t>  </a:t>
            </a:r>
            <a:r>
              <a:rPr lang="es-ES" sz="3000" dirty="0">
                <a:solidFill>
                  <a:schemeClr val="bg1"/>
                </a:solidFill>
                <a:latin typeface="Montserrat SemiBold" panose="00000700000000000000" pitchFamily="2" charset="0"/>
                <a:cs typeface="Archivo Black" pitchFamily="2" charset="0"/>
              </a:rPr>
              <a:t>Herramientas</a:t>
            </a:r>
            <a:r>
              <a:rPr lang="en-US" sz="3000" dirty="0">
                <a:solidFill>
                  <a:schemeClr val="bg1"/>
                </a:solidFill>
                <a:latin typeface="Montserrat SemiBold" panose="00000700000000000000" pitchFamily="2" charset="0"/>
                <a:cs typeface="Archivo Black" pitchFamily="2" charset="0"/>
              </a:rPr>
              <a:t> e </a:t>
            </a:r>
            <a:r>
              <a:rPr lang="es-ES" sz="3000" dirty="0">
                <a:solidFill>
                  <a:schemeClr val="bg1"/>
                </a:solidFill>
                <a:latin typeface="Montserrat SemiBold" panose="00000700000000000000" pitchFamily="2" charset="0"/>
                <a:cs typeface="Archivo Black" pitchFamily="2" charset="0"/>
              </a:rPr>
              <a:t>Información</a:t>
            </a:r>
            <a:r>
              <a:rPr lang="en-US" sz="3000" dirty="0">
                <a:solidFill>
                  <a:schemeClr val="bg1"/>
                </a:solidFill>
                <a:latin typeface="Montserrat SemiBold" panose="00000700000000000000" pitchFamily="2" charset="0"/>
                <a:cs typeface="Archivo Black" pitchFamily="2" charset="0"/>
              </a:rPr>
              <a:t> </a:t>
            </a:r>
          </a:p>
        </p:txBody>
      </p:sp>
      <p:sp>
        <p:nvSpPr>
          <p:cNvPr id="5" name="CuadroTexto 4"/>
          <p:cNvSpPr txBox="1"/>
          <p:nvPr/>
        </p:nvSpPr>
        <p:spPr>
          <a:xfrm>
            <a:off x="2937164" y="3693325"/>
            <a:ext cx="5437762" cy="1938992"/>
          </a:xfrm>
          <a:prstGeom prst="rect">
            <a:avLst/>
          </a:prstGeom>
          <a:noFill/>
        </p:spPr>
        <p:txBody>
          <a:bodyPr wrap="square" rtlCol="0">
            <a:spAutoFit/>
          </a:bodyPr>
          <a:lstStyle/>
          <a:p>
            <a:r>
              <a:rPr lang="es-ES" sz="2000" dirty="0">
                <a:solidFill>
                  <a:schemeClr val="bg1"/>
                </a:solidFill>
                <a:latin typeface="Montserrat SemiBold" panose="00000700000000000000" pitchFamily="2" charset="0"/>
                <a:cs typeface="Archivo SemiBold" pitchFamily="2" charset="0"/>
              </a:rPr>
              <a:t>Federico Serra </a:t>
            </a:r>
          </a:p>
          <a:p>
            <a:r>
              <a:rPr lang="es-ES" sz="2000" dirty="0">
                <a:solidFill>
                  <a:schemeClr val="bg1"/>
                </a:solidFill>
                <a:latin typeface="Montserrat Medium" panose="00000600000000000000" pitchFamily="2" charset="0"/>
                <a:cs typeface="Archivo SemiBold" pitchFamily="2" charset="0"/>
              </a:rPr>
              <a:t>Subgerencia de Seguimiento de Cartera</a:t>
            </a:r>
          </a:p>
          <a:p>
            <a:r>
              <a:rPr lang="es-ES" sz="2000" dirty="0">
                <a:solidFill>
                  <a:schemeClr val="bg1"/>
                </a:solidFill>
                <a:latin typeface="Montserrat "/>
                <a:cs typeface="Archivo SemiBold" pitchFamily="2" charset="0"/>
              </a:rPr>
              <a:t>FO.GA.BA. S.A.P.E.M. </a:t>
            </a:r>
          </a:p>
          <a:p>
            <a:endParaRPr lang="es-ES" sz="2000" dirty="0">
              <a:solidFill>
                <a:schemeClr val="bg1"/>
              </a:solidFill>
              <a:latin typeface="Montserrat SemiBold" panose="00000700000000000000" pitchFamily="2" charset="0"/>
              <a:cs typeface="Archivo SemiBold" pitchFamily="2" charset="0"/>
            </a:endParaRPr>
          </a:p>
          <a:p>
            <a:r>
              <a:rPr lang="es-ES" sz="2000" dirty="0">
                <a:solidFill>
                  <a:schemeClr val="bg1"/>
                </a:solidFill>
                <a:latin typeface="Montserrat SemiBold" panose="00000700000000000000" pitchFamily="2" charset="0"/>
                <a:cs typeface="Archivo SemiBold" pitchFamily="2" charset="0"/>
              </a:rPr>
              <a:t> </a:t>
            </a:r>
            <a:br>
              <a:rPr lang="es-ES" sz="2000" dirty="0">
                <a:solidFill>
                  <a:schemeClr val="bg1"/>
                </a:solidFill>
                <a:latin typeface="Montserrat SemiBold" panose="00000700000000000000" pitchFamily="2" charset="0"/>
                <a:cs typeface="Archivo SemiBold" pitchFamily="2" charset="0"/>
              </a:rPr>
            </a:br>
            <a:endParaRPr lang="es-ES" sz="2000" dirty="0">
              <a:solidFill>
                <a:schemeClr val="bg1"/>
              </a:solidFill>
              <a:latin typeface="Montserrat SemiBold" panose="00000700000000000000" pitchFamily="2" charset="0"/>
              <a:cs typeface="Archivo SemiBold" pitchFamily="2" charset="0"/>
            </a:endParaRPr>
          </a:p>
        </p:txBody>
      </p:sp>
    </p:spTree>
    <p:extLst>
      <p:ext uri="{BB962C8B-B14F-4D97-AF65-F5344CB8AC3E}">
        <p14:creationId xmlns:p14="http://schemas.microsoft.com/office/powerpoint/2010/main" val="35049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1737776" y="509186"/>
            <a:ext cx="6058148" cy="738664"/>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Esquema de comisión</a:t>
            </a:r>
          </a:p>
          <a:p>
            <a:r>
              <a:rPr lang="es-ES" dirty="0">
                <a:latin typeface="Montserrat SemiBold" panose="00000700000000000000" pitchFamily="2" charset="0"/>
              </a:rPr>
              <a:t>Reafianzamiento de Operaciones Garantizadas </a:t>
            </a:r>
          </a:p>
        </p:txBody>
      </p:sp>
      <p:sp>
        <p:nvSpPr>
          <p:cNvPr id="3" name="CuadroTexto 2">
            <a:extLst>
              <a:ext uri="{FF2B5EF4-FFF2-40B4-BE49-F238E27FC236}">
                <a16:creationId xmlns:a16="http://schemas.microsoft.com/office/drawing/2014/main" id="{3434A46C-27D8-CD56-8671-4CF9C7182686}"/>
              </a:ext>
            </a:extLst>
          </p:cNvPr>
          <p:cNvSpPr txBox="1"/>
          <p:nvPr/>
        </p:nvSpPr>
        <p:spPr>
          <a:xfrm>
            <a:off x="2056125" y="2054698"/>
            <a:ext cx="9055823" cy="3485570"/>
          </a:xfrm>
          <a:prstGeom prst="rect">
            <a:avLst/>
          </a:prstGeom>
          <a:noFill/>
        </p:spPr>
        <p:txBody>
          <a:bodyPr wrap="square" rtlCol="0">
            <a:spAutoFit/>
          </a:bodyPr>
          <a:lstStyle/>
          <a:p>
            <a:pPr>
              <a:spcAft>
                <a:spcPts val="900"/>
              </a:spcAft>
            </a:pPr>
            <a:r>
              <a:rPr lang="es-AR" sz="1400" b="1" dirty="0">
                <a:solidFill>
                  <a:srgbClr val="F47F30"/>
                </a:solidFill>
                <a:latin typeface="Montserrat" panose="00000500000000000000" pitchFamily="2" charset="0"/>
              </a:rPr>
              <a:t>Monto Comisión REAFIANZADOR = 0.60 * Monto Reafianzado * Tasa Comisión FOGABA</a:t>
            </a:r>
          </a:p>
          <a:p>
            <a:pPr marL="214313" indent="-214313">
              <a:spcAft>
                <a:spcPts val="900"/>
              </a:spcAft>
              <a:buClr>
                <a:srgbClr val="A4CB4E"/>
              </a:buClr>
              <a:buSzPct val="130000"/>
              <a:buFont typeface="Arial" panose="020B0604020202020204" pitchFamily="34" charset="0"/>
              <a:buChar char="•"/>
            </a:pPr>
            <a:r>
              <a:rPr lang="es-AR" sz="1400" b="1" dirty="0">
                <a:latin typeface="Montserrat" panose="00000500000000000000" pitchFamily="2" charset="0"/>
              </a:rPr>
              <a:t>Ejemplo:  </a:t>
            </a:r>
            <a:r>
              <a:rPr lang="es-AR" sz="1400" dirty="0">
                <a:latin typeface="Montserrat" panose="00000500000000000000" pitchFamily="2" charset="0"/>
              </a:rPr>
              <a:t>Garantia FOGABA como monto de $10MM con tasa s/saldo 2%  y un (%) reafianzado de (50%) =  $5MM (reafianzado).</a:t>
            </a:r>
          </a:p>
          <a:p>
            <a:pPr marL="214313" indent="-214313">
              <a:spcAft>
                <a:spcPts val="900"/>
              </a:spcAft>
              <a:buClr>
                <a:srgbClr val="A4CB4E"/>
              </a:buClr>
              <a:buSzPct val="130000"/>
              <a:buFont typeface="Arial" panose="020B0604020202020204" pitchFamily="34" charset="0"/>
              <a:buChar char="•"/>
            </a:pPr>
            <a:r>
              <a:rPr lang="es-AR" sz="1400" dirty="0">
                <a:latin typeface="Montserrat" panose="00000500000000000000" pitchFamily="2" charset="0"/>
              </a:rPr>
              <a:t>Cálculo comisión por reafianzamiento:  $5 MM *  0,02 * 0,6 = $ 0,06 MM ($ 60.000.- )</a:t>
            </a:r>
          </a:p>
          <a:p>
            <a:pPr marL="214313" indent="-214313">
              <a:spcAft>
                <a:spcPts val="900"/>
              </a:spcAft>
              <a:buClr>
                <a:srgbClr val="A4CB4E"/>
              </a:buClr>
              <a:buFont typeface="Arial" panose="020B0604020202020204" pitchFamily="34" charset="0"/>
              <a:buChar char="•"/>
            </a:pPr>
            <a:endParaRPr lang="da-DK" sz="1400" dirty="0">
              <a:latin typeface="Montserrat" panose="00000500000000000000" pitchFamily="2" charset="0"/>
            </a:endParaRPr>
          </a:p>
          <a:p>
            <a:pPr>
              <a:spcAft>
                <a:spcPts val="900"/>
              </a:spcAft>
              <a:buClr>
                <a:srgbClr val="A4CB4E"/>
              </a:buClr>
            </a:pPr>
            <a:endParaRPr lang="es-AR" sz="1400" b="1" dirty="0">
              <a:latin typeface="Montserrat" panose="00000500000000000000" pitchFamily="2" charset="0"/>
            </a:endParaRPr>
          </a:p>
          <a:p>
            <a:pPr>
              <a:spcAft>
                <a:spcPts val="900"/>
              </a:spcAft>
              <a:buClr>
                <a:srgbClr val="A4CB4E"/>
              </a:buClr>
            </a:pPr>
            <a:r>
              <a:rPr lang="es-AR" sz="1400" b="1" dirty="0">
                <a:solidFill>
                  <a:srgbClr val="F47F30"/>
                </a:solidFill>
                <a:latin typeface="Montserrat" panose="00000500000000000000" pitchFamily="2" charset="0"/>
              </a:rPr>
              <a:t>Monto Comisión REAFIANZADOR = 0.60 * Monto Reafianzado * Tasa Comisión FOGABA *  (Fecha de vencimiento del Cheque-fecha de instrumentación de la Garantía S.G.R.)/365)</a:t>
            </a:r>
          </a:p>
          <a:p>
            <a:pPr marL="214313" indent="-214313">
              <a:spcAft>
                <a:spcPts val="900"/>
              </a:spcAft>
              <a:buClr>
                <a:srgbClr val="A4CB4E"/>
              </a:buClr>
              <a:buSzPct val="130000"/>
              <a:buFont typeface="Arial" panose="020B0604020202020204" pitchFamily="34" charset="0"/>
              <a:buChar char="•"/>
            </a:pPr>
            <a:r>
              <a:rPr lang="es-AR" sz="1400" b="1" dirty="0">
                <a:latin typeface="Montserrat" panose="00000500000000000000" pitchFamily="2" charset="0"/>
              </a:rPr>
              <a:t>Ejemplo:  </a:t>
            </a:r>
            <a:r>
              <a:rPr lang="es-AR" sz="1400" dirty="0">
                <a:latin typeface="Montserrat" panose="00000500000000000000" pitchFamily="2" charset="0"/>
              </a:rPr>
              <a:t>Garantia FOGABA cheque:  Monto del cheque = $ 500.000.  con tasa de 3% - Monto reafianzado (50%) =  $250.000.- fecha de inicio 08/09/2023 y fecha de vencimiento 30/01/2024 (144 días)</a:t>
            </a:r>
          </a:p>
          <a:p>
            <a:pPr marL="214313" indent="-214313">
              <a:spcAft>
                <a:spcPts val="900"/>
              </a:spcAft>
              <a:buClr>
                <a:srgbClr val="A4CB4E"/>
              </a:buClr>
              <a:buSzPct val="130000"/>
              <a:buFont typeface="Arial" panose="020B0604020202020204" pitchFamily="34" charset="0"/>
              <a:buChar char="•"/>
            </a:pPr>
            <a:r>
              <a:rPr lang="es-AR" sz="1400" dirty="0">
                <a:latin typeface="Montserrat" panose="00000500000000000000" pitchFamily="2" charset="0"/>
              </a:rPr>
              <a:t>Cálculo comisión por reafianzamiento:  $ 250.000 MM *  0,03  * 0,6 * 0,395 = ($ 1.775.-)</a:t>
            </a:r>
          </a:p>
        </p:txBody>
      </p:sp>
      <p:sp>
        <p:nvSpPr>
          <p:cNvPr id="4" name="CuadroTexto 3">
            <a:extLst>
              <a:ext uri="{FF2B5EF4-FFF2-40B4-BE49-F238E27FC236}">
                <a16:creationId xmlns:a16="http://schemas.microsoft.com/office/drawing/2014/main" id="{A68BBF3A-4332-559D-0F0B-8AE64327D79C}"/>
              </a:ext>
            </a:extLst>
          </p:cNvPr>
          <p:cNvSpPr txBox="1"/>
          <p:nvPr/>
        </p:nvSpPr>
        <p:spPr>
          <a:xfrm>
            <a:off x="2063316" y="1573768"/>
            <a:ext cx="5039694" cy="369332"/>
          </a:xfrm>
          <a:prstGeom prst="rect">
            <a:avLst/>
          </a:prstGeom>
          <a:noFill/>
        </p:spPr>
        <p:txBody>
          <a:bodyPr wrap="square" rtlCol="0">
            <a:spAutoFit/>
          </a:bodyPr>
          <a:lstStyle/>
          <a:p>
            <a:r>
              <a:rPr lang="es-ES" dirty="0">
                <a:solidFill>
                  <a:srgbClr val="0D1B2A"/>
                </a:solidFill>
                <a:latin typeface="Montserrat SemiBold" panose="00000700000000000000" pitchFamily="2" charset="0"/>
              </a:rPr>
              <a:t>Fórmula operaciones amortizables</a:t>
            </a:r>
          </a:p>
        </p:txBody>
      </p:sp>
      <p:sp>
        <p:nvSpPr>
          <p:cNvPr id="5" name="CuadroTexto 4">
            <a:extLst>
              <a:ext uri="{FF2B5EF4-FFF2-40B4-BE49-F238E27FC236}">
                <a16:creationId xmlns:a16="http://schemas.microsoft.com/office/drawing/2014/main" id="{0C66A229-DA71-7BEF-09B4-493D5F433757}"/>
              </a:ext>
            </a:extLst>
          </p:cNvPr>
          <p:cNvSpPr txBox="1"/>
          <p:nvPr/>
        </p:nvSpPr>
        <p:spPr>
          <a:xfrm>
            <a:off x="1737776" y="1563829"/>
            <a:ext cx="647970" cy="369332"/>
          </a:xfrm>
          <a:prstGeom prst="rect">
            <a:avLst/>
          </a:prstGeom>
          <a:noFill/>
        </p:spPr>
        <p:txBody>
          <a:bodyPr wrap="square" rtlCol="0">
            <a:spAutoFit/>
          </a:bodyPr>
          <a:lstStyle/>
          <a:p>
            <a:pPr>
              <a:spcAft>
                <a:spcPts val="900"/>
              </a:spcAft>
            </a:pPr>
            <a:r>
              <a:rPr lang="es-ES" b="1" dirty="0">
                <a:solidFill>
                  <a:srgbClr val="A4CB4E"/>
                </a:solidFill>
                <a:latin typeface="Montserrat" panose="00000500000000000000" pitchFamily="2" charset="0"/>
                <a:cs typeface="Archivo SemiBold" pitchFamily="2" charset="0"/>
              </a:rPr>
              <a:t>01</a:t>
            </a:r>
          </a:p>
        </p:txBody>
      </p:sp>
      <p:sp>
        <p:nvSpPr>
          <p:cNvPr id="6" name="CuadroTexto 5">
            <a:extLst>
              <a:ext uri="{FF2B5EF4-FFF2-40B4-BE49-F238E27FC236}">
                <a16:creationId xmlns:a16="http://schemas.microsoft.com/office/drawing/2014/main" id="{F57D8FDE-695C-F6D3-B9F7-EE0703296C32}"/>
              </a:ext>
            </a:extLst>
          </p:cNvPr>
          <p:cNvSpPr txBox="1"/>
          <p:nvPr/>
        </p:nvSpPr>
        <p:spPr>
          <a:xfrm>
            <a:off x="2082148" y="3496430"/>
            <a:ext cx="5039694" cy="369332"/>
          </a:xfrm>
          <a:prstGeom prst="rect">
            <a:avLst/>
          </a:prstGeom>
          <a:noFill/>
        </p:spPr>
        <p:txBody>
          <a:bodyPr wrap="square" rtlCol="0">
            <a:spAutoFit/>
          </a:bodyPr>
          <a:lstStyle/>
          <a:p>
            <a:r>
              <a:rPr lang="es-ES" dirty="0">
                <a:solidFill>
                  <a:srgbClr val="0D1B2A"/>
                </a:solidFill>
                <a:latin typeface="Montserrat SemiBold" panose="00000700000000000000" pitchFamily="2" charset="0"/>
              </a:rPr>
              <a:t>Fórmula cheques de pago diferido: </a:t>
            </a:r>
          </a:p>
        </p:txBody>
      </p:sp>
      <p:sp>
        <p:nvSpPr>
          <p:cNvPr id="7" name="CuadroTexto 6">
            <a:extLst>
              <a:ext uri="{FF2B5EF4-FFF2-40B4-BE49-F238E27FC236}">
                <a16:creationId xmlns:a16="http://schemas.microsoft.com/office/drawing/2014/main" id="{860B0C5B-D866-7BC8-D5DD-22B6B8C456F6}"/>
              </a:ext>
            </a:extLst>
          </p:cNvPr>
          <p:cNvSpPr txBox="1"/>
          <p:nvPr/>
        </p:nvSpPr>
        <p:spPr>
          <a:xfrm>
            <a:off x="1737776" y="3486491"/>
            <a:ext cx="647970" cy="369332"/>
          </a:xfrm>
          <a:prstGeom prst="rect">
            <a:avLst/>
          </a:prstGeom>
          <a:noFill/>
        </p:spPr>
        <p:txBody>
          <a:bodyPr wrap="square" rtlCol="0">
            <a:spAutoFit/>
          </a:bodyPr>
          <a:lstStyle/>
          <a:p>
            <a:pPr>
              <a:spcAft>
                <a:spcPts val="900"/>
              </a:spcAft>
            </a:pPr>
            <a:r>
              <a:rPr lang="es-ES" b="1" dirty="0">
                <a:solidFill>
                  <a:srgbClr val="A4CB4E"/>
                </a:solidFill>
                <a:latin typeface="Montserrat" panose="00000500000000000000" pitchFamily="2" charset="0"/>
                <a:cs typeface="Archivo SemiBold" pitchFamily="2" charset="0"/>
              </a:rPr>
              <a:t>02</a:t>
            </a:r>
          </a:p>
        </p:txBody>
      </p:sp>
      <p:sp>
        <p:nvSpPr>
          <p:cNvPr id="8" name="CuadroTexto 7">
            <a:extLst>
              <a:ext uri="{FF2B5EF4-FFF2-40B4-BE49-F238E27FC236}">
                <a16:creationId xmlns:a16="http://schemas.microsoft.com/office/drawing/2014/main" id="{111A43B7-B324-1875-FAAF-31E7D1CD61D3}"/>
              </a:ext>
            </a:extLst>
          </p:cNvPr>
          <p:cNvSpPr txBox="1"/>
          <p:nvPr/>
        </p:nvSpPr>
        <p:spPr>
          <a:xfrm>
            <a:off x="2284725" y="5794403"/>
            <a:ext cx="9055823" cy="461665"/>
          </a:xfrm>
          <a:prstGeom prst="rect">
            <a:avLst/>
          </a:prstGeom>
          <a:noFill/>
        </p:spPr>
        <p:txBody>
          <a:bodyPr wrap="square" rtlCol="0">
            <a:spAutoFit/>
          </a:bodyPr>
          <a:lstStyle/>
          <a:p>
            <a:r>
              <a:rPr lang="es-AR" sz="1200" dirty="0">
                <a:latin typeface="Montserrat" panose="00000500000000000000" pitchFamily="2" charset="0"/>
              </a:rPr>
              <a:t>Nota: El esquema y la alícuota expresados precedentemente para el cálculo de la comisión podrán ser pasible de modificaciones por REAFIANZADOR, con un previo aviso y conformidad FOGABA</a:t>
            </a:r>
          </a:p>
        </p:txBody>
      </p:sp>
      <p:sp>
        <p:nvSpPr>
          <p:cNvPr id="9" name="Rectángulo: esquinas redondeadas 8">
            <a:extLst>
              <a:ext uri="{FF2B5EF4-FFF2-40B4-BE49-F238E27FC236}">
                <a16:creationId xmlns:a16="http://schemas.microsoft.com/office/drawing/2014/main" id="{64B1C777-3E80-0D5E-EA21-F5958EEA1629}"/>
              </a:ext>
            </a:extLst>
          </p:cNvPr>
          <p:cNvSpPr/>
          <p:nvPr/>
        </p:nvSpPr>
        <p:spPr>
          <a:xfrm>
            <a:off x="2056125" y="2014942"/>
            <a:ext cx="8912206" cy="358206"/>
          </a:xfrm>
          <a:prstGeom prst="roundRect">
            <a:avLst/>
          </a:prstGeom>
          <a:noFill/>
          <a:ln w="19050">
            <a:solidFill>
              <a:srgbClr val="F47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latin typeface="Montserrat" panose="00000500000000000000" pitchFamily="2" charset="0"/>
            </a:endParaRPr>
          </a:p>
        </p:txBody>
      </p:sp>
      <p:sp>
        <p:nvSpPr>
          <p:cNvPr id="10" name="Rectángulo: esquinas redondeadas 9">
            <a:extLst>
              <a:ext uri="{FF2B5EF4-FFF2-40B4-BE49-F238E27FC236}">
                <a16:creationId xmlns:a16="http://schemas.microsoft.com/office/drawing/2014/main" id="{5E744B08-007B-1E5D-93A0-2C17E028B299}"/>
              </a:ext>
            </a:extLst>
          </p:cNvPr>
          <p:cNvSpPr/>
          <p:nvPr/>
        </p:nvSpPr>
        <p:spPr>
          <a:xfrm>
            <a:off x="2058728" y="3875608"/>
            <a:ext cx="8912206" cy="559550"/>
          </a:xfrm>
          <a:prstGeom prst="roundRect">
            <a:avLst/>
          </a:prstGeom>
          <a:noFill/>
          <a:ln w="19050">
            <a:solidFill>
              <a:srgbClr val="F47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latin typeface="Montserrat" panose="00000500000000000000" pitchFamily="2" charset="0"/>
            </a:endParaRPr>
          </a:p>
        </p:txBody>
      </p:sp>
    </p:spTree>
    <p:extLst>
      <p:ext uri="{BB962C8B-B14F-4D97-AF65-F5344CB8AC3E}">
        <p14:creationId xmlns:p14="http://schemas.microsoft.com/office/powerpoint/2010/main" val="398859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1738088" y="512847"/>
            <a:ext cx="6491512" cy="1107996"/>
          </a:xfrm>
          <a:prstGeom prst="rect">
            <a:avLst/>
          </a:prstGeom>
          <a:noFill/>
        </p:spPr>
        <p:txBody>
          <a:bodyPr wrap="square" rtlCol="0">
            <a:spAutoFit/>
          </a:bodyPr>
          <a:lstStyle/>
          <a:p>
            <a:r>
              <a:rPr lang="es-AR" sz="2400" dirty="0">
                <a:solidFill>
                  <a:srgbClr val="00A6E2"/>
                </a:solidFill>
                <a:latin typeface="Montserrat ExtraBold" panose="00000900000000000000" pitchFamily="2" charset="0"/>
                <a:cs typeface="Archivo Black" pitchFamily="2" charset="0"/>
              </a:rPr>
              <a:t>Herramientas mínimas para la operatoria</a:t>
            </a:r>
          </a:p>
          <a:p>
            <a:r>
              <a:rPr lang="es-AR" dirty="0">
                <a:solidFill>
                  <a:srgbClr val="F47F30"/>
                </a:solidFill>
                <a:latin typeface="Montserrat SemiBold" panose="00000700000000000000" pitchFamily="2" charset="0"/>
              </a:rPr>
              <a:t>Desarrollo de herramientas para el reafianzamiento</a:t>
            </a:r>
          </a:p>
        </p:txBody>
      </p:sp>
      <p:sp>
        <p:nvSpPr>
          <p:cNvPr id="8" name="CuadroTexto 7">
            <a:extLst>
              <a:ext uri="{FF2B5EF4-FFF2-40B4-BE49-F238E27FC236}">
                <a16:creationId xmlns:a16="http://schemas.microsoft.com/office/drawing/2014/main" id="{6A797986-FDC6-AC84-A320-35C9C5788C37}"/>
              </a:ext>
            </a:extLst>
          </p:cNvPr>
          <p:cNvSpPr txBox="1"/>
          <p:nvPr/>
        </p:nvSpPr>
        <p:spPr>
          <a:xfrm>
            <a:off x="1738088" y="1700355"/>
            <a:ext cx="10453913" cy="5093702"/>
          </a:xfrm>
          <a:prstGeom prst="rect">
            <a:avLst/>
          </a:prstGeom>
          <a:noFill/>
        </p:spPr>
        <p:txBody>
          <a:bodyPr wrap="square" rtlCol="0">
            <a:spAutoFit/>
          </a:bodyPr>
          <a:lstStyle/>
          <a:p>
            <a:pPr marL="285750" indent="-285750">
              <a:lnSpc>
                <a:spcPts val="1500"/>
              </a:lnSpc>
              <a:spcAft>
                <a:spcPts val="1200"/>
              </a:spcAft>
              <a:buClr>
                <a:srgbClr val="A4CB4E"/>
              </a:buClr>
              <a:buFont typeface="Arial" panose="020B0604020202020204" pitchFamily="34" charset="0"/>
              <a:buChar char="•"/>
            </a:pPr>
            <a:r>
              <a:rPr lang="es-AR" sz="1500" dirty="0">
                <a:latin typeface="Montserrat SemiBold" panose="00000700000000000000" pitchFamily="2" charset="0"/>
                <a:cs typeface="Archivo SemiBold" pitchFamily="2" charset="0"/>
              </a:rPr>
              <a:t>Identificación de reafianzamiento en bases internas y sistemas de información (vinculación Nro. Garantia FOGABA – Id REAFIANZADOR).</a:t>
            </a:r>
          </a:p>
          <a:p>
            <a:pPr marL="285750" indent="-285750">
              <a:lnSpc>
                <a:spcPts val="1500"/>
              </a:lnSpc>
              <a:spcAft>
                <a:spcPts val="1200"/>
              </a:spcAft>
              <a:buClr>
                <a:srgbClr val="A4CB4E"/>
              </a:buClr>
              <a:buFont typeface="Arial" panose="020B0604020202020204" pitchFamily="34" charset="0"/>
              <a:buChar char="•"/>
            </a:pPr>
            <a:r>
              <a:rPr lang="es-AR" sz="1500" dirty="0">
                <a:latin typeface="Montserrat SemiBold" panose="00000700000000000000" pitchFamily="2" charset="0"/>
                <a:cs typeface="Archivo SemiBold" pitchFamily="2" charset="0"/>
              </a:rPr>
              <a:t>Módulo en sistema para la carga de operaciones a reafianzar y novedades.</a:t>
            </a:r>
          </a:p>
          <a:p>
            <a:pPr marL="285750" indent="-285750">
              <a:lnSpc>
                <a:spcPts val="1500"/>
              </a:lnSpc>
              <a:spcAft>
                <a:spcPts val="1200"/>
              </a:spcAft>
              <a:buClr>
                <a:srgbClr val="A4CB4E"/>
              </a:buClr>
              <a:buFont typeface="Arial" panose="020B0604020202020204" pitchFamily="34" charset="0"/>
              <a:buChar char="•"/>
            </a:pPr>
            <a:r>
              <a:rPr lang="es-AR" sz="1500" dirty="0">
                <a:latin typeface="Montserrat SemiBold" panose="00000700000000000000" pitchFamily="2" charset="0"/>
                <a:cs typeface="Archivo SemiBold" pitchFamily="2" charset="0"/>
              </a:rPr>
              <a:t>Módulo en sistema para carga de lotes de operaciones con requerimientos a REAFIANZADOR.</a:t>
            </a:r>
          </a:p>
          <a:p>
            <a:pPr marL="285750" indent="-285750">
              <a:lnSpc>
                <a:spcPts val="1500"/>
              </a:lnSpc>
              <a:spcAft>
                <a:spcPts val="1200"/>
              </a:spcAft>
              <a:buClr>
                <a:srgbClr val="A4CB4E"/>
              </a:buClr>
              <a:buFont typeface="Arial" panose="020B0604020202020204" pitchFamily="34" charset="0"/>
              <a:buChar char="•"/>
            </a:pPr>
            <a:r>
              <a:rPr lang="es-AR" sz="1500" dirty="0">
                <a:latin typeface="Montserrat SemiBold" panose="00000700000000000000" pitchFamily="2" charset="0"/>
                <a:cs typeface="Archivo SemiBold" pitchFamily="2" charset="0"/>
              </a:rPr>
              <a:t>Reporte de consulta de lotes reafianzados con requerimientos pagos. Detalla todos las operaciones y/o cheques, con identificación (id REAFIANZADOR), con su lote de requerimiento, fecha de envío de requerimiento e información de montos, sus estados de requerimiento interno: cargado, enviado, pagado, desistido.</a:t>
            </a:r>
          </a:p>
          <a:p>
            <a:pPr marL="285750" indent="-285750">
              <a:lnSpc>
                <a:spcPts val="1500"/>
              </a:lnSpc>
              <a:spcAft>
                <a:spcPts val="1200"/>
              </a:spcAft>
              <a:buClr>
                <a:srgbClr val="A4CB4E"/>
              </a:buClr>
              <a:buFont typeface="Arial" panose="020B0604020202020204" pitchFamily="34" charset="0"/>
              <a:buChar char="•"/>
            </a:pPr>
            <a:r>
              <a:rPr lang="es-AR" sz="1500" dirty="0">
                <a:latin typeface="Montserrat SemiBold" panose="00000700000000000000" pitchFamily="2" charset="0"/>
                <a:cs typeface="Archivo SemiBold" pitchFamily="2" charset="0"/>
              </a:rPr>
              <a:t>Alertas de control como ser: operaciones con rechazo sin lote asignado u operación con requerimiento sin pago registrado por REAFIANZADOR. </a:t>
            </a:r>
          </a:p>
          <a:p>
            <a:pPr marL="285750" indent="-285750">
              <a:lnSpc>
                <a:spcPts val="1500"/>
              </a:lnSpc>
              <a:spcAft>
                <a:spcPts val="1200"/>
              </a:spcAft>
              <a:buClr>
                <a:srgbClr val="A4CB4E"/>
              </a:buClr>
              <a:buFont typeface="Arial" panose="020B0604020202020204" pitchFamily="34" charset="0"/>
              <a:buChar char="•"/>
            </a:pPr>
            <a:r>
              <a:rPr lang="es-AR" sz="1500" dirty="0">
                <a:latin typeface="Montserrat SemiBold" panose="00000700000000000000" pitchFamily="2" charset="0"/>
                <a:cs typeface="Archivo SemiBold" pitchFamily="2" charset="0"/>
              </a:rPr>
              <a:t>Reporte con informe de cheques reafianzados con estados (VENDIDO, COBRADO, RECH, ETC.)</a:t>
            </a:r>
          </a:p>
          <a:p>
            <a:pPr marL="285750" indent="-285750">
              <a:lnSpc>
                <a:spcPts val="1500"/>
              </a:lnSpc>
              <a:spcAft>
                <a:spcPts val="1200"/>
              </a:spcAft>
              <a:buClr>
                <a:srgbClr val="A4CB4E"/>
              </a:buClr>
              <a:buFont typeface="Arial" panose="020B0604020202020204" pitchFamily="34" charset="0"/>
              <a:buChar char="•"/>
            </a:pPr>
            <a:r>
              <a:rPr lang="es-AR" sz="1500" dirty="0">
                <a:latin typeface="Montserrat SemiBold" panose="00000700000000000000" pitchFamily="2" charset="0"/>
                <a:cs typeface="Archivo SemiBold" pitchFamily="2" charset="0"/>
              </a:rPr>
              <a:t>Archivo Excel para análisis de operaciones para reafianzamiento.</a:t>
            </a:r>
          </a:p>
          <a:p>
            <a:pPr marL="285750" indent="-285750">
              <a:lnSpc>
                <a:spcPts val="1500"/>
              </a:lnSpc>
              <a:spcAft>
                <a:spcPts val="1200"/>
              </a:spcAft>
              <a:buClr>
                <a:srgbClr val="A4CB4E"/>
              </a:buClr>
              <a:buFont typeface="Arial" panose="020B0604020202020204" pitchFamily="34" charset="0"/>
              <a:buChar char="•"/>
            </a:pPr>
            <a:r>
              <a:rPr lang="es-AR" sz="1500" dirty="0">
                <a:latin typeface="Montserrat SemiBold" panose="00000700000000000000" pitchFamily="2" charset="0"/>
                <a:cs typeface="Archivo SemiBold" pitchFamily="2" charset="0"/>
              </a:rPr>
              <a:t>Modulo sistémico para cálculo de monto a reintegrar a REAFIANZADOR.</a:t>
            </a:r>
          </a:p>
          <a:p>
            <a:pPr marL="285750" indent="-285750">
              <a:lnSpc>
                <a:spcPts val="1500"/>
              </a:lnSpc>
              <a:spcAft>
                <a:spcPts val="1200"/>
              </a:spcAft>
              <a:buClr>
                <a:srgbClr val="A4CB4E"/>
              </a:buClr>
              <a:buFont typeface="Arial" panose="020B0604020202020204" pitchFamily="34" charset="0"/>
              <a:buChar char="•"/>
            </a:pPr>
            <a:r>
              <a:rPr lang="es-AR" sz="1500" dirty="0">
                <a:latin typeface="Montserrat SemiBold" panose="00000700000000000000" pitchFamily="2" charset="0"/>
                <a:cs typeface="Archivo SemiBold" pitchFamily="2" charset="0"/>
              </a:rPr>
              <a:t>Incorporación de información de reafianzamiento en modulo de acuerdos.</a:t>
            </a:r>
          </a:p>
          <a:p>
            <a:pPr marL="285750" indent="-285750">
              <a:lnSpc>
                <a:spcPts val="1500"/>
              </a:lnSpc>
              <a:spcAft>
                <a:spcPts val="1200"/>
              </a:spcAft>
              <a:buClr>
                <a:srgbClr val="A4CB4E"/>
              </a:buClr>
              <a:buFont typeface="Arial" panose="020B0604020202020204" pitchFamily="34" charset="0"/>
              <a:buChar char="•"/>
            </a:pPr>
            <a:r>
              <a:rPr lang="es-AR" sz="1500" dirty="0">
                <a:latin typeface="Montserrat SemiBold" panose="00000700000000000000" pitchFamily="2" charset="0"/>
                <a:cs typeface="Archivo SemiBold" pitchFamily="2" charset="0"/>
              </a:rPr>
              <a:t>Herramientas para el control de pagos de facturas, pagos de REAFIANZADOR y reintegros por recupero.</a:t>
            </a:r>
          </a:p>
          <a:p>
            <a:pPr marL="285750" indent="-285750">
              <a:lnSpc>
                <a:spcPts val="1500"/>
              </a:lnSpc>
              <a:spcAft>
                <a:spcPts val="1200"/>
              </a:spcAft>
              <a:buClr>
                <a:srgbClr val="A4CB4E"/>
              </a:buClr>
              <a:buFont typeface="Arial" panose="020B0604020202020204" pitchFamily="34" charset="0"/>
              <a:buChar char="•"/>
            </a:pPr>
            <a:r>
              <a:rPr lang="es-AR" sz="1500" dirty="0">
                <a:latin typeface="Montserrat SemiBold" panose="00000700000000000000" pitchFamily="2" charset="0"/>
                <a:cs typeface="Archivo SemiBold" pitchFamily="2" charset="0"/>
              </a:rPr>
              <a:t>Desarrollo de indicadores de gestión e información en sistema (Riesgo vivo, % Cupo utilizado/disponible, Requerido, etc..)</a:t>
            </a:r>
          </a:p>
        </p:txBody>
      </p:sp>
    </p:spTree>
    <p:extLst>
      <p:ext uri="{BB962C8B-B14F-4D97-AF65-F5344CB8AC3E}">
        <p14:creationId xmlns:p14="http://schemas.microsoft.com/office/powerpoint/2010/main" val="335265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1773596" y="513749"/>
            <a:ext cx="5078434" cy="738664"/>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Ejemplo requerimiento</a:t>
            </a:r>
          </a:p>
          <a:p>
            <a:r>
              <a:rPr lang="es-AR" dirty="0">
                <a:latin typeface="Montserrat SemiBold" panose="00000700000000000000" pitchFamily="2" charset="0"/>
              </a:rPr>
              <a:t>Esquema de tiempos y documentación</a:t>
            </a:r>
          </a:p>
        </p:txBody>
      </p:sp>
      <p:sp>
        <p:nvSpPr>
          <p:cNvPr id="3" name="CuadroTexto 2">
            <a:extLst>
              <a:ext uri="{FF2B5EF4-FFF2-40B4-BE49-F238E27FC236}">
                <a16:creationId xmlns:a16="http://schemas.microsoft.com/office/drawing/2014/main" id="{13A9AADE-4875-297F-2925-E1FA9C46B179}"/>
              </a:ext>
            </a:extLst>
          </p:cNvPr>
          <p:cNvSpPr txBox="1"/>
          <p:nvPr/>
        </p:nvSpPr>
        <p:spPr>
          <a:xfrm>
            <a:off x="1773596" y="1628895"/>
            <a:ext cx="1490543" cy="369332"/>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s-MX" b="1" dirty="0">
                <a:solidFill>
                  <a:srgbClr val="00A6E2"/>
                </a:solidFill>
                <a:latin typeface="Montserrat "/>
              </a:rPr>
              <a:t>Time line </a:t>
            </a:r>
            <a:endParaRPr lang="es-ES" b="1" dirty="0">
              <a:solidFill>
                <a:srgbClr val="00A6E2"/>
              </a:solidFill>
              <a:latin typeface="Montserrat "/>
            </a:endParaRPr>
          </a:p>
        </p:txBody>
      </p:sp>
      <p:cxnSp>
        <p:nvCxnSpPr>
          <p:cNvPr id="5" name="Conector recto 4">
            <a:extLst>
              <a:ext uri="{FF2B5EF4-FFF2-40B4-BE49-F238E27FC236}">
                <a16:creationId xmlns:a16="http://schemas.microsoft.com/office/drawing/2014/main" id="{F6C72D26-7CC9-3D65-B8D4-84ED0A3B86E8}"/>
              </a:ext>
            </a:extLst>
          </p:cNvPr>
          <p:cNvCxnSpPr>
            <a:cxnSpLocks/>
          </p:cNvCxnSpPr>
          <p:nvPr/>
        </p:nvCxnSpPr>
        <p:spPr>
          <a:xfrm>
            <a:off x="2105454" y="2842659"/>
            <a:ext cx="9322641" cy="0"/>
          </a:xfrm>
          <a:prstGeom prst="line">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00AFFFF8-14AF-B0F4-298B-89F7AE871A60}"/>
              </a:ext>
            </a:extLst>
          </p:cNvPr>
          <p:cNvSpPr txBox="1"/>
          <p:nvPr/>
        </p:nvSpPr>
        <p:spPr>
          <a:xfrm>
            <a:off x="1539670" y="2102757"/>
            <a:ext cx="1158658" cy="461665"/>
          </a:xfrm>
          <a:prstGeom prst="rect">
            <a:avLst/>
          </a:prstGeom>
          <a:noFill/>
        </p:spPr>
        <p:txBody>
          <a:bodyPr wrap="square" rtlCol="0">
            <a:spAutoFit/>
          </a:bodyPr>
          <a:lstStyle/>
          <a:p>
            <a:pPr algn="ctr"/>
            <a:r>
              <a:rPr lang="es-MX" sz="1200" b="1" dirty="0">
                <a:solidFill>
                  <a:srgbClr val="0D1B2A"/>
                </a:solidFill>
                <a:latin typeface="Montserrat "/>
              </a:rPr>
              <a:t>ALTA</a:t>
            </a:r>
          </a:p>
          <a:p>
            <a:pPr algn="ctr"/>
            <a:r>
              <a:rPr lang="es-MX" sz="1200" b="1" dirty="0">
                <a:solidFill>
                  <a:srgbClr val="0D1B2A"/>
                </a:solidFill>
                <a:latin typeface="Montserrat "/>
              </a:rPr>
              <a:t>CRÉDITO</a:t>
            </a:r>
            <a:endParaRPr lang="es-ES" sz="1200" b="1" dirty="0">
              <a:solidFill>
                <a:srgbClr val="0D1B2A"/>
              </a:solidFill>
              <a:latin typeface="Montserrat "/>
            </a:endParaRPr>
          </a:p>
        </p:txBody>
      </p:sp>
      <p:sp>
        <p:nvSpPr>
          <p:cNvPr id="7" name="CuadroTexto 6">
            <a:extLst>
              <a:ext uri="{FF2B5EF4-FFF2-40B4-BE49-F238E27FC236}">
                <a16:creationId xmlns:a16="http://schemas.microsoft.com/office/drawing/2014/main" id="{2A514BCE-F1D2-1A58-DCF0-A7387D693AAD}"/>
              </a:ext>
            </a:extLst>
          </p:cNvPr>
          <p:cNvSpPr txBox="1"/>
          <p:nvPr/>
        </p:nvSpPr>
        <p:spPr>
          <a:xfrm>
            <a:off x="3318845" y="3050098"/>
            <a:ext cx="1749398" cy="276999"/>
          </a:xfrm>
          <a:prstGeom prst="rect">
            <a:avLst/>
          </a:prstGeom>
          <a:noFill/>
        </p:spPr>
        <p:txBody>
          <a:bodyPr wrap="square" rtlCol="0">
            <a:spAutoFit/>
          </a:bodyPr>
          <a:lstStyle/>
          <a:p>
            <a:pPr algn="ctr"/>
            <a:r>
              <a:rPr lang="es-MX" sz="1200" b="1" dirty="0">
                <a:solidFill>
                  <a:srgbClr val="0D1B2A"/>
                </a:solidFill>
                <a:latin typeface="Montserrat "/>
              </a:rPr>
              <a:t>REQ. BANCO</a:t>
            </a:r>
            <a:endParaRPr lang="es-ES" sz="1200" b="1" dirty="0">
              <a:solidFill>
                <a:srgbClr val="0D1B2A"/>
              </a:solidFill>
              <a:latin typeface="Montserrat "/>
            </a:endParaRPr>
          </a:p>
        </p:txBody>
      </p:sp>
      <p:sp>
        <p:nvSpPr>
          <p:cNvPr id="8" name="CuadroTexto 7">
            <a:extLst>
              <a:ext uri="{FF2B5EF4-FFF2-40B4-BE49-F238E27FC236}">
                <a16:creationId xmlns:a16="http://schemas.microsoft.com/office/drawing/2014/main" id="{09944C80-069D-D1AC-D9CA-42AF34F6F2FA}"/>
              </a:ext>
            </a:extLst>
          </p:cNvPr>
          <p:cNvSpPr txBox="1"/>
          <p:nvPr/>
        </p:nvSpPr>
        <p:spPr>
          <a:xfrm>
            <a:off x="4822537" y="2126042"/>
            <a:ext cx="1556991" cy="461665"/>
          </a:xfrm>
          <a:prstGeom prst="rect">
            <a:avLst/>
          </a:prstGeom>
          <a:noFill/>
        </p:spPr>
        <p:txBody>
          <a:bodyPr wrap="square" rtlCol="0">
            <a:spAutoFit/>
          </a:bodyPr>
          <a:lstStyle/>
          <a:p>
            <a:pPr algn="ctr"/>
            <a:r>
              <a:rPr lang="es-MX" sz="1200" b="1" dirty="0">
                <a:solidFill>
                  <a:srgbClr val="0D1B2A"/>
                </a:solidFill>
                <a:latin typeface="Montserrat "/>
              </a:rPr>
              <a:t>PAGO FOGABA AL BANCO</a:t>
            </a:r>
            <a:endParaRPr lang="es-ES" sz="1200" b="1" dirty="0">
              <a:solidFill>
                <a:srgbClr val="0D1B2A"/>
              </a:solidFill>
              <a:latin typeface="Montserrat "/>
            </a:endParaRPr>
          </a:p>
        </p:txBody>
      </p:sp>
      <p:sp>
        <p:nvSpPr>
          <p:cNvPr id="9" name="CuadroTexto 8">
            <a:extLst>
              <a:ext uri="{FF2B5EF4-FFF2-40B4-BE49-F238E27FC236}">
                <a16:creationId xmlns:a16="http://schemas.microsoft.com/office/drawing/2014/main" id="{699CDA10-B4D2-C6E8-B795-E3F7D90CF9A5}"/>
              </a:ext>
            </a:extLst>
          </p:cNvPr>
          <p:cNvSpPr txBox="1"/>
          <p:nvPr/>
        </p:nvSpPr>
        <p:spPr>
          <a:xfrm>
            <a:off x="6160480" y="3324059"/>
            <a:ext cx="1851998" cy="461665"/>
          </a:xfrm>
          <a:prstGeom prst="rect">
            <a:avLst/>
          </a:prstGeom>
          <a:noFill/>
        </p:spPr>
        <p:txBody>
          <a:bodyPr wrap="square" rtlCol="0">
            <a:spAutoFit/>
          </a:bodyPr>
          <a:lstStyle/>
          <a:p>
            <a:pPr algn="ctr"/>
            <a:r>
              <a:rPr lang="es-MX" sz="1200" b="1" dirty="0">
                <a:solidFill>
                  <a:srgbClr val="0D1B2A"/>
                </a:solidFill>
                <a:latin typeface="Montserrat "/>
              </a:rPr>
              <a:t>REQ. FOGABA A REAFIANZADOR</a:t>
            </a:r>
            <a:endParaRPr lang="es-ES" sz="1200" b="1" dirty="0">
              <a:solidFill>
                <a:srgbClr val="0D1B2A"/>
              </a:solidFill>
              <a:latin typeface="Montserrat "/>
            </a:endParaRPr>
          </a:p>
        </p:txBody>
      </p:sp>
      <p:sp>
        <p:nvSpPr>
          <p:cNvPr id="10" name="Elipse 9">
            <a:extLst>
              <a:ext uri="{FF2B5EF4-FFF2-40B4-BE49-F238E27FC236}">
                <a16:creationId xmlns:a16="http://schemas.microsoft.com/office/drawing/2014/main" id="{B012B10C-A083-86C9-FAE3-EDB99A29DD38}"/>
              </a:ext>
            </a:extLst>
          </p:cNvPr>
          <p:cNvSpPr/>
          <p:nvPr/>
        </p:nvSpPr>
        <p:spPr>
          <a:xfrm>
            <a:off x="2021692" y="2742145"/>
            <a:ext cx="201028" cy="201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solidFill>
                <a:schemeClr val="tx1"/>
              </a:solidFill>
              <a:latin typeface="Montserrat "/>
            </a:endParaRPr>
          </a:p>
        </p:txBody>
      </p:sp>
      <p:sp>
        <p:nvSpPr>
          <p:cNvPr id="11" name="Elipse 10">
            <a:extLst>
              <a:ext uri="{FF2B5EF4-FFF2-40B4-BE49-F238E27FC236}">
                <a16:creationId xmlns:a16="http://schemas.microsoft.com/office/drawing/2014/main" id="{A5E87856-3AD4-E85E-C49A-6B96FD9C9673}"/>
              </a:ext>
            </a:extLst>
          </p:cNvPr>
          <p:cNvSpPr/>
          <p:nvPr/>
        </p:nvSpPr>
        <p:spPr>
          <a:xfrm flipH="1">
            <a:off x="4091139" y="2716361"/>
            <a:ext cx="201028" cy="201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solidFill>
                <a:schemeClr val="tx1"/>
              </a:solidFill>
              <a:latin typeface="Montserrat "/>
            </a:endParaRPr>
          </a:p>
        </p:txBody>
      </p:sp>
      <p:sp>
        <p:nvSpPr>
          <p:cNvPr id="12" name="Elipse 11">
            <a:extLst>
              <a:ext uri="{FF2B5EF4-FFF2-40B4-BE49-F238E27FC236}">
                <a16:creationId xmlns:a16="http://schemas.microsoft.com/office/drawing/2014/main" id="{059E1075-30B1-CC40-74DC-096D1644DC1C}"/>
              </a:ext>
            </a:extLst>
          </p:cNvPr>
          <p:cNvSpPr/>
          <p:nvPr/>
        </p:nvSpPr>
        <p:spPr>
          <a:xfrm>
            <a:off x="5508410" y="2742145"/>
            <a:ext cx="201028" cy="2010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solidFill>
                <a:schemeClr val="tx1"/>
              </a:solidFill>
              <a:latin typeface="Montserrat "/>
            </a:endParaRPr>
          </a:p>
        </p:txBody>
      </p:sp>
      <p:sp>
        <p:nvSpPr>
          <p:cNvPr id="13" name="Elipse 12">
            <a:extLst>
              <a:ext uri="{FF2B5EF4-FFF2-40B4-BE49-F238E27FC236}">
                <a16:creationId xmlns:a16="http://schemas.microsoft.com/office/drawing/2014/main" id="{915F6E73-3EF6-C407-088B-AF13158F3281}"/>
              </a:ext>
            </a:extLst>
          </p:cNvPr>
          <p:cNvSpPr/>
          <p:nvPr/>
        </p:nvSpPr>
        <p:spPr>
          <a:xfrm flipH="1">
            <a:off x="6985966" y="2742145"/>
            <a:ext cx="201028" cy="201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solidFill>
                <a:schemeClr val="tx1"/>
              </a:solidFill>
              <a:latin typeface="Montserrat "/>
            </a:endParaRPr>
          </a:p>
        </p:txBody>
      </p:sp>
      <p:sp>
        <p:nvSpPr>
          <p:cNvPr id="14" name="Elipse 13">
            <a:extLst>
              <a:ext uri="{FF2B5EF4-FFF2-40B4-BE49-F238E27FC236}">
                <a16:creationId xmlns:a16="http://schemas.microsoft.com/office/drawing/2014/main" id="{F28C145F-9B25-E625-7EAB-06F3EE50F698}"/>
              </a:ext>
            </a:extLst>
          </p:cNvPr>
          <p:cNvSpPr/>
          <p:nvPr/>
        </p:nvSpPr>
        <p:spPr>
          <a:xfrm>
            <a:off x="8451416" y="2719807"/>
            <a:ext cx="201028" cy="2010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solidFill>
                <a:schemeClr val="tx1"/>
              </a:solidFill>
              <a:latin typeface="Montserrat "/>
            </a:endParaRPr>
          </a:p>
        </p:txBody>
      </p:sp>
      <p:sp>
        <p:nvSpPr>
          <p:cNvPr id="15" name="CuadroTexto 14">
            <a:extLst>
              <a:ext uri="{FF2B5EF4-FFF2-40B4-BE49-F238E27FC236}">
                <a16:creationId xmlns:a16="http://schemas.microsoft.com/office/drawing/2014/main" id="{C384993E-EC8A-77C3-C4BB-BDB1B7EC0FF8}"/>
              </a:ext>
            </a:extLst>
          </p:cNvPr>
          <p:cNvSpPr txBox="1"/>
          <p:nvPr/>
        </p:nvSpPr>
        <p:spPr>
          <a:xfrm>
            <a:off x="7613435" y="1955142"/>
            <a:ext cx="1900530" cy="646331"/>
          </a:xfrm>
          <a:prstGeom prst="rect">
            <a:avLst/>
          </a:prstGeom>
          <a:noFill/>
        </p:spPr>
        <p:txBody>
          <a:bodyPr wrap="square" rtlCol="0">
            <a:spAutoFit/>
          </a:bodyPr>
          <a:lstStyle/>
          <a:p>
            <a:pPr algn="ctr"/>
            <a:r>
              <a:rPr lang="es-MX" sz="1200" b="1" dirty="0">
                <a:solidFill>
                  <a:srgbClr val="0D1B2A"/>
                </a:solidFill>
                <a:latin typeface="Montserrat "/>
              </a:rPr>
              <a:t>PAGO REAFIANZADOR A FOGABA</a:t>
            </a:r>
            <a:endParaRPr lang="es-ES" sz="1200" b="1" dirty="0">
              <a:solidFill>
                <a:srgbClr val="0D1B2A"/>
              </a:solidFill>
              <a:latin typeface="Montserrat "/>
            </a:endParaRPr>
          </a:p>
        </p:txBody>
      </p:sp>
      <p:cxnSp>
        <p:nvCxnSpPr>
          <p:cNvPr id="16" name="Conector recto 15">
            <a:extLst>
              <a:ext uri="{FF2B5EF4-FFF2-40B4-BE49-F238E27FC236}">
                <a16:creationId xmlns:a16="http://schemas.microsoft.com/office/drawing/2014/main" id="{1ABC21EA-69A5-9819-9832-9460A6F816EA}"/>
              </a:ext>
            </a:extLst>
          </p:cNvPr>
          <p:cNvCxnSpPr>
            <a:cxnSpLocks/>
          </p:cNvCxnSpPr>
          <p:nvPr/>
        </p:nvCxnSpPr>
        <p:spPr>
          <a:xfrm flipH="1">
            <a:off x="9389295" y="2647752"/>
            <a:ext cx="197911" cy="329666"/>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594CD1B6-1536-D593-618E-6B796DD6A277}"/>
              </a:ext>
            </a:extLst>
          </p:cNvPr>
          <p:cNvCxnSpPr>
            <a:cxnSpLocks/>
          </p:cNvCxnSpPr>
          <p:nvPr/>
        </p:nvCxnSpPr>
        <p:spPr>
          <a:xfrm flipH="1">
            <a:off x="9582952" y="2647752"/>
            <a:ext cx="197911" cy="329666"/>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15ABA06C-FE26-BEE1-ACB9-25E628A893BC}"/>
              </a:ext>
            </a:extLst>
          </p:cNvPr>
          <p:cNvCxnSpPr>
            <a:cxnSpLocks/>
          </p:cNvCxnSpPr>
          <p:nvPr/>
        </p:nvCxnSpPr>
        <p:spPr>
          <a:xfrm flipH="1">
            <a:off x="2845692" y="2647752"/>
            <a:ext cx="197911" cy="329666"/>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92D8D8D1-B0BF-B6AB-9415-57EEA462AECB}"/>
              </a:ext>
            </a:extLst>
          </p:cNvPr>
          <p:cNvCxnSpPr>
            <a:cxnSpLocks/>
          </p:cNvCxnSpPr>
          <p:nvPr/>
        </p:nvCxnSpPr>
        <p:spPr>
          <a:xfrm flipH="1">
            <a:off x="2732492" y="2647752"/>
            <a:ext cx="197911" cy="329666"/>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C4718436-87C6-2E4D-7D1C-D7CE26EC0641}"/>
              </a:ext>
            </a:extLst>
          </p:cNvPr>
          <p:cNvSpPr/>
          <p:nvPr/>
        </p:nvSpPr>
        <p:spPr>
          <a:xfrm>
            <a:off x="1833094" y="4872667"/>
            <a:ext cx="4820185" cy="1631216"/>
          </a:xfrm>
          <a:prstGeom prst="rect">
            <a:avLst/>
          </a:prstGeom>
        </p:spPr>
        <p:txBody>
          <a:bodyPr wrap="square">
            <a:spAutoFit/>
          </a:bodyPr>
          <a:lstStyle/>
          <a:p>
            <a:r>
              <a:rPr lang="es-AR" sz="1400" b="1" dirty="0">
                <a:solidFill>
                  <a:srgbClr val="F47F30"/>
                </a:solidFill>
                <a:latin typeface="Montserrat "/>
              </a:rPr>
              <a:t>Amortizables: </a:t>
            </a:r>
          </a:p>
          <a:p>
            <a:pPr marL="171450" indent="-171450">
              <a:buClr>
                <a:srgbClr val="F47F30"/>
              </a:buClr>
              <a:buFont typeface="Arial" panose="020B0604020202020204" pitchFamily="34" charset="0"/>
              <a:buChar char="•"/>
            </a:pPr>
            <a:r>
              <a:rPr lang="es-AR" sz="1200" dirty="0">
                <a:solidFill>
                  <a:schemeClr val="tx1">
                    <a:lumMod val="75000"/>
                    <a:lumOff val="25000"/>
                  </a:schemeClr>
                </a:solidFill>
                <a:latin typeface="Montserrat "/>
              </a:rPr>
              <a:t>100 días de la fecha de vencimiento del crédito.</a:t>
            </a:r>
          </a:p>
          <a:p>
            <a:r>
              <a:rPr lang="es-AR" sz="1400" b="1" dirty="0">
                <a:solidFill>
                  <a:srgbClr val="F47F30"/>
                </a:solidFill>
                <a:latin typeface="Montserrat "/>
              </a:rPr>
              <a:t>Cheques: </a:t>
            </a:r>
            <a:r>
              <a:rPr lang="es-AR" sz="1200" dirty="0">
                <a:solidFill>
                  <a:schemeClr val="tx1">
                    <a:lumMod val="75000"/>
                    <a:lumOff val="25000"/>
                  </a:schemeClr>
                </a:solidFill>
                <a:latin typeface="Montserrat "/>
              </a:rPr>
              <a:t>40 días a contar desde la fecha de vencimiento del cheque. En caso de documentación faltante plazo de 60 días para completar y enviar). </a:t>
            </a:r>
          </a:p>
          <a:p>
            <a:r>
              <a:rPr lang="es-AR" sz="1200" dirty="0">
                <a:solidFill>
                  <a:schemeClr val="tx1">
                    <a:lumMod val="75000"/>
                    <a:lumOff val="25000"/>
                  </a:schemeClr>
                </a:solidFill>
                <a:latin typeface="Montserrat "/>
              </a:rPr>
              <a:t>Cumplido el plazo sin completar observaciones queda extinguido el requerimiento (excepcionalmente ampliación de plazos o excepciones). </a:t>
            </a:r>
          </a:p>
        </p:txBody>
      </p:sp>
      <p:sp>
        <p:nvSpPr>
          <p:cNvPr id="21" name="Elipse 20">
            <a:extLst>
              <a:ext uri="{FF2B5EF4-FFF2-40B4-BE49-F238E27FC236}">
                <a16:creationId xmlns:a16="http://schemas.microsoft.com/office/drawing/2014/main" id="{303AA823-BEF2-A7A6-A3BB-1CCB457B0FF9}"/>
              </a:ext>
            </a:extLst>
          </p:cNvPr>
          <p:cNvSpPr/>
          <p:nvPr/>
        </p:nvSpPr>
        <p:spPr>
          <a:xfrm>
            <a:off x="11012601" y="2719807"/>
            <a:ext cx="201028" cy="201028"/>
          </a:xfrm>
          <a:prstGeom prst="ellipse">
            <a:avLst/>
          </a:prstGeom>
          <a:solidFill>
            <a:srgbClr val="A4CB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solidFill>
                <a:schemeClr val="tx1"/>
              </a:solidFill>
              <a:latin typeface="Montserrat "/>
            </a:endParaRPr>
          </a:p>
        </p:txBody>
      </p:sp>
      <p:sp>
        <p:nvSpPr>
          <p:cNvPr id="22" name="CuadroTexto 21">
            <a:extLst>
              <a:ext uri="{FF2B5EF4-FFF2-40B4-BE49-F238E27FC236}">
                <a16:creationId xmlns:a16="http://schemas.microsoft.com/office/drawing/2014/main" id="{1347C461-2B9E-C62C-2120-5AC4AE15832E}"/>
              </a:ext>
            </a:extLst>
          </p:cNvPr>
          <p:cNvSpPr txBox="1"/>
          <p:nvPr/>
        </p:nvSpPr>
        <p:spPr>
          <a:xfrm>
            <a:off x="10142959" y="2158298"/>
            <a:ext cx="1967798" cy="461665"/>
          </a:xfrm>
          <a:prstGeom prst="rect">
            <a:avLst/>
          </a:prstGeom>
          <a:noFill/>
        </p:spPr>
        <p:txBody>
          <a:bodyPr wrap="square" rtlCol="0">
            <a:spAutoFit/>
          </a:bodyPr>
          <a:lstStyle/>
          <a:p>
            <a:pPr algn="ctr"/>
            <a:r>
              <a:rPr lang="es-MX" sz="1200" b="1" dirty="0">
                <a:solidFill>
                  <a:srgbClr val="0D1B2A"/>
                </a:solidFill>
                <a:latin typeface="Montserrat "/>
              </a:rPr>
              <a:t>REINTEGRO % REAFIANZADOR</a:t>
            </a:r>
            <a:endParaRPr lang="es-ES" sz="1200" b="1" dirty="0">
              <a:solidFill>
                <a:srgbClr val="0D1B2A"/>
              </a:solidFill>
              <a:latin typeface="Montserrat "/>
            </a:endParaRPr>
          </a:p>
        </p:txBody>
      </p:sp>
      <p:sp>
        <p:nvSpPr>
          <p:cNvPr id="23" name="CuadroTexto 22">
            <a:extLst>
              <a:ext uri="{FF2B5EF4-FFF2-40B4-BE49-F238E27FC236}">
                <a16:creationId xmlns:a16="http://schemas.microsoft.com/office/drawing/2014/main" id="{C87BEC94-946D-A6AA-ED97-8D13E5C22485}"/>
              </a:ext>
            </a:extLst>
          </p:cNvPr>
          <p:cNvSpPr txBox="1"/>
          <p:nvPr/>
        </p:nvSpPr>
        <p:spPr>
          <a:xfrm>
            <a:off x="7401746" y="4499918"/>
            <a:ext cx="4015927" cy="292388"/>
          </a:xfrm>
          <a:prstGeom prst="rect">
            <a:avLst/>
          </a:prstGeom>
          <a:solidFill>
            <a:srgbClr val="A4CB4E"/>
          </a:solid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sz="1200" b="1">
                <a:solidFill>
                  <a:schemeClr val="bg1"/>
                </a:solidFill>
                <a:latin typeface="Encode Sans" panose="020000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sz="1300" b="0" dirty="0">
                <a:latin typeface="Montserrat Black" panose="00000A00000000000000" pitchFamily="2" charset="0"/>
              </a:rPr>
              <a:t>DOCUMENTACIÓN  A PRESENTAR </a:t>
            </a:r>
            <a:endParaRPr lang="es-ES" sz="1300" b="0" dirty="0">
              <a:latin typeface="Montserrat Black" panose="00000A00000000000000" pitchFamily="2" charset="0"/>
            </a:endParaRPr>
          </a:p>
        </p:txBody>
      </p:sp>
      <p:sp>
        <p:nvSpPr>
          <p:cNvPr id="24" name="CuadroTexto 23">
            <a:extLst>
              <a:ext uri="{FF2B5EF4-FFF2-40B4-BE49-F238E27FC236}">
                <a16:creationId xmlns:a16="http://schemas.microsoft.com/office/drawing/2014/main" id="{93A566E5-26B4-4D6D-3DFB-1B6B9DC91B8E}"/>
              </a:ext>
            </a:extLst>
          </p:cNvPr>
          <p:cNvSpPr txBox="1"/>
          <p:nvPr/>
        </p:nvSpPr>
        <p:spPr>
          <a:xfrm>
            <a:off x="1920367" y="4499918"/>
            <a:ext cx="2913653" cy="292388"/>
          </a:xfrm>
          <a:prstGeom prst="rect">
            <a:avLst/>
          </a:prstGeom>
          <a:solidFill>
            <a:srgbClr val="A4CB4E"/>
          </a:solidFill>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sz="1600" b="1">
                <a:solidFill>
                  <a:schemeClr val="tx1">
                    <a:lumMod val="75000"/>
                    <a:lumOff val="25000"/>
                  </a:schemeClr>
                </a:solidFill>
                <a:latin typeface="Montserrat Medium" panose="0000060000000000000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MX" sz="1300" b="0" dirty="0">
                <a:solidFill>
                  <a:schemeClr val="bg1"/>
                </a:solidFill>
                <a:latin typeface="Montserrat Black" panose="00000A00000000000000" pitchFamily="2" charset="0"/>
              </a:rPr>
              <a:t>PLAZO</a:t>
            </a:r>
            <a:endParaRPr lang="es-ES" sz="1300" b="0" dirty="0">
              <a:solidFill>
                <a:schemeClr val="bg1"/>
              </a:solidFill>
              <a:latin typeface="Montserrat Black" panose="00000A00000000000000" pitchFamily="2" charset="0"/>
            </a:endParaRPr>
          </a:p>
        </p:txBody>
      </p:sp>
      <p:cxnSp>
        <p:nvCxnSpPr>
          <p:cNvPr id="25" name="Conector: angular 24">
            <a:extLst>
              <a:ext uri="{FF2B5EF4-FFF2-40B4-BE49-F238E27FC236}">
                <a16:creationId xmlns:a16="http://schemas.microsoft.com/office/drawing/2014/main" id="{DF88A6ED-C63B-26C7-2795-ACF42E25BBB6}"/>
              </a:ext>
            </a:extLst>
          </p:cNvPr>
          <p:cNvCxnSpPr>
            <a:cxnSpLocks/>
            <a:stCxn id="9" idx="2"/>
            <a:endCxn id="24" idx="0"/>
          </p:cNvCxnSpPr>
          <p:nvPr/>
        </p:nvCxnSpPr>
        <p:spPr>
          <a:xfrm rot="5400000">
            <a:off x="4874740" y="2288179"/>
            <a:ext cx="714194" cy="3709285"/>
          </a:xfrm>
          <a:prstGeom prst="bentConnector3">
            <a:avLst>
              <a:gd name="adj1" fmla="val 50000"/>
            </a:avLst>
          </a:prstGeom>
          <a:ln w="190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A7342EC3-D9C4-4AB7-2E9F-1030250631B5}"/>
              </a:ext>
            </a:extLst>
          </p:cNvPr>
          <p:cNvSpPr/>
          <p:nvPr/>
        </p:nvSpPr>
        <p:spPr>
          <a:xfrm>
            <a:off x="7401746" y="4893543"/>
            <a:ext cx="4240907" cy="1672253"/>
          </a:xfrm>
          <a:prstGeom prst="rect">
            <a:avLst/>
          </a:prstGeom>
        </p:spPr>
        <p:txBody>
          <a:bodyPr wrap="square">
            <a:spAutoFit/>
          </a:bodyPr>
          <a:lstStyle/>
          <a:p>
            <a:pPr>
              <a:spcAft>
                <a:spcPts val="450"/>
              </a:spcAft>
              <a:buClr>
                <a:srgbClr val="A4CB4E"/>
              </a:buClr>
            </a:pPr>
            <a:r>
              <a:rPr lang="es-AR" sz="1400" b="1" dirty="0">
                <a:solidFill>
                  <a:srgbClr val="F47F30"/>
                </a:solidFill>
                <a:latin typeface="Montserrat "/>
              </a:rPr>
              <a:t>Amortizables: </a:t>
            </a:r>
          </a:p>
          <a:p>
            <a:pPr marL="214313" indent="-214313">
              <a:spcAft>
                <a:spcPts val="450"/>
              </a:spcAft>
              <a:buClr>
                <a:srgbClr val="F47F30"/>
              </a:buClr>
              <a:buSzPct val="130000"/>
              <a:buFont typeface="Arial" panose="020B0604020202020204" pitchFamily="34" charset="0"/>
              <a:buChar char="•"/>
            </a:pPr>
            <a:r>
              <a:rPr lang="es-AR" sz="1100" dirty="0">
                <a:solidFill>
                  <a:schemeClr val="tx1">
                    <a:lumMod val="75000"/>
                    <a:lumOff val="25000"/>
                  </a:schemeClr>
                </a:solidFill>
                <a:latin typeface="Montserrat "/>
              </a:rPr>
              <a:t>Certificado MiPymes (si bien no esta en CO)</a:t>
            </a:r>
          </a:p>
          <a:p>
            <a:pPr marL="214313" indent="-214313">
              <a:spcAft>
                <a:spcPts val="450"/>
              </a:spcAft>
              <a:buClr>
                <a:srgbClr val="F47F30"/>
              </a:buClr>
              <a:buSzPct val="130000"/>
              <a:buFont typeface="Arial" panose="020B0604020202020204" pitchFamily="34" charset="0"/>
              <a:buChar char="•"/>
            </a:pPr>
            <a:r>
              <a:rPr lang="es-AR" sz="1100" dirty="0">
                <a:solidFill>
                  <a:schemeClr val="tx1">
                    <a:lumMod val="75000"/>
                    <a:lumOff val="25000"/>
                  </a:schemeClr>
                </a:solidFill>
                <a:latin typeface="Montserrat "/>
              </a:rPr>
              <a:t>Gestión de recupero iniciada (ej. Nota)</a:t>
            </a:r>
          </a:p>
          <a:p>
            <a:pPr marL="214313" indent="-214313">
              <a:spcAft>
                <a:spcPts val="450"/>
              </a:spcAft>
              <a:buClr>
                <a:srgbClr val="F47F30"/>
              </a:buClr>
              <a:buSzPct val="130000"/>
              <a:buFont typeface="Arial" panose="020B0604020202020204" pitchFamily="34" charset="0"/>
              <a:buChar char="•"/>
            </a:pPr>
            <a:r>
              <a:rPr lang="es-AR" sz="1100" dirty="0">
                <a:solidFill>
                  <a:schemeClr val="tx1">
                    <a:lumMod val="75000"/>
                    <a:lumOff val="25000"/>
                  </a:schemeClr>
                </a:solidFill>
                <a:latin typeface="Montserrat "/>
              </a:rPr>
              <a:t>Cartas documento a titulares y fiadores (de corresponder)</a:t>
            </a:r>
          </a:p>
          <a:p>
            <a:pPr>
              <a:spcAft>
                <a:spcPts val="450"/>
              </a:spcAft>
              <a:buClr>
                <a:srgbClr val="A4CB4E"/>
              </a:buClr>
            </a:pPr>
            <a:r>
              <a:rPr lang="es-AR" sz="1400" b="1" dirty="0">
                <a:solidFill>
                  <a:srgbClr val="F47F30"/>
                </a:solidFill>
                <a:latin typeface="Montserrat "/>
              </a:rPr>
              <a:t>Cheques: </a:t>
            </a:r>
            <a:r>
              <a:rPr lang="es-AR" sz="1100" dirty="0">
                <a:solidFill>
                  <a:schemeClr val="tx1">
                    <a:lumMod val="75000"/>
                    <a:lumOff val="25000"/>
                  </a:schemeClr>
                </a:solidFill>
                <a:latin typeface="Montserrat "/>
              </a:rPr>
              <a:t>Según CO puede solicitar rechazo Caja de Valores y Pago de cheque por FOGABA.</a:t>
            </a:r>
            <a:endParaRPr lang="es-AR" sz="1050" dirty="0">
              <a:solidFill>
                <a:schemeClr val="tx1">
                  <a:lumMod val="75000"/>
                  <a:lumOff val="25000"/>
                </a:schemeClr>
              </a:solidFill>
              <a:latin typeface="Montserrat "/>
            </a:endParaRPr>
          </a:p>
        </p:txBody>
      </p:sp>
      <p:sp>
        <p:nvSpPr>
          <p:cNvPr id="27" name="Cerrar llave 26">
            <a:extLst>
              <a:ext uri="{FF2B5EF4-FFF2-40B4-BE49-F238E27FC236}">
                <a16:creationId xmlns:a16="http://schemas.microsoft.com/office/drawing/2014/main" id="{B43434A8-272A-5592-2956-8FF2197D8B46}"/>
              </a:ext>
            </a:extLst>
          </p:cNvPr>
          <p:cNvSpPr/>
          <p:nvPr/>
        </p:nvSpPr>
        <p:spPr>
          <a:xfrm rot="5400000">
            <a:off x="7689926" y="2370195"/>
            <a:ext cx="258555" cy="1338287"/>
          </a:xfrm>
          <a:prstGeom prst="rightBrace">
            <a:avLst>
              <a:gd name="adj1" fmla="val 76218"/>
              <a:gd name="adj2" fmla="val 48424"/>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dirty="0">
              <a:latin typeface="Montserrat "/>
            </a:endParaRPr>
          </a:p>
        </p:txBody>
      </p:sp>
      <p:sp>
        <p:nvSpPr>
          <p:cNvPr id="28" name="CuadroTexto 27">
            <a:extLst>
              <a:ext uri="{FF2B5EF4-FFF2-40B4-BE49-F238E27FC236}">
                <a16:creationId xmlns:a16="http://schemas.microsoft.com/office/drawing/2014/main" id="{5C9BEA6F-EA45-AF45-0123-ADFA80EEE1D7}"/>
              </a:ext>
            </a:extLst>
          </p:cNvPr>
          <p:cNvSpPr txBox="1"/>
          <p:nvPr/>
        </p:nvSpPr>
        <p:spPr>
          <a:xfrm>
            <a:off x="7323908" y="3126274"/>
            <a:ext cx="1103825" cy="307777"/>
          </a:xfrm>
          <a:prstGeom prst="rect">
            <a:avLst/>
          </a:prstGeom>
          <a:noFill/>
        </p:spPr>
        <p:txBody>
          <a:bodyPr wrap="square" rtlCol="0">
            <a:spAutoFit/>
          </a:bodyPr>
          <a:lstStyle/>
          <a:p>
            <a:pPr algn="ctr"/>
            <a:r>
              <a:rPr lang="es-MX" sz="1400" b="1" dirty="0">
                <a:solidFill>
                  <a:srgbClr val="F47F30"/>
                </a:solidFill>
                <a:latin typeface="Montserrat "/>
              </a:rPr>
              <a:t>30 días </a:t>
            </a:r>
            <a:endParaRPr lang="es-ES" sz="1400" b="1" dirty="0">
              <a:solidFill>
                <a:srgbClr val="F47F30"/>
              </a:solidFill>
              <a:latin typeface="Montserrat "/>
            </a:endParaRPr>
          </a:p>
        </p:txBody>
      </p:sp>
      <p:cxnSp>
        <p:nvCxnSpPr>
          <p:cNvPr id="29" name="Conector: angular 28">
            <a:extLst>
              <a:ext uri="{FF2B5EF4-FFF2-40B4-BE49-F238E27FC236}">
                <a16:creationId xmlns:a16="http://schemas.microsoft.com/office/drawing/2014/main" id="{C2435B69-096B-221D-EDCD-D37BD94476E8}"/>
              </a:ext>
            </a:extLst>
          </p:cNvPr>
          <p:cNvCxnSpPr>
            <a:cxnSpLocks/>
            <a:stCxn id="9" idx="2"/>
            <a:endCxn id="23" idx="0"/>
          </p:cNvCxnSpPr>
          <p:nvPr/>
        </p:nvCxnSpPr>
        <p:spPr>
          <a:xfrm rot="16200000" flipH="1">
            <a:off x="7890997" y="2981205"/>
            <a:ext cx="714194" cy="2323231"/>
          </a:xfrm>
          <a:prstGeom prst="bentConnector3">
            <a:avLst>
              <a:gd name="adj1" fmla="val 50000"/>
            </a:avLst>
          </a:prstGeom>
          <a:ln w="190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Google Shape;301;p8">
            <a:extLst>
              <a:ext uri="{FF2B5EF4-FFF2-40B4-BE49-F238E27FC236}">
                <a16:creationId xmlns:a16="http://schemas.microsoft.com/office/drawing/2014/main" id="{0C5FAA4A-E863-57F1-3CDF-DCD73E89386F}"/>
              </a:ext>
            </a:extLst>
          </p:cNvPr>
          <p:cNvSpPr txBox="1"/>
          <p:nvPr/>
        </p:nvSpPr>
        <p:spPr>
          <a:xfrm>
            <a:off x="1978718" y="3067653"/>
            <a:ext cx="267951" cy="365171"/>
          </a:xfrm>
          <a:prstGeom prst="rect">
            <a:avLst/>
          </a:prstGeom>
          <a:noFill/>
          <a:ln>
            <a:noFill/>
          </a:ln>
        </p:spPr>
        <p:txBody>
          <a:bodyPr spcFirstLastPara="1" wrap="square" lIns="53984" tIns="0" rIns="0" bIns="0" anchor="ctr" anchorCtr="0">
            <a:noAutofit/>
          </a:bodyPr>
          <a:lstStyle/>
          <a:p>
            <a:pPr>
              <a:buClr>
                <a:srgbClr val="0FB6CC"/>
              </a:buClr>
              <a:buSzPts val="1800"/>
            </a:pPr>
            <a:r>
              <a:rPr lang="es" sz="2100" b="1" dirty="0">
                <a:solidFill>
                  <a:srgbClr val="00A6E2"/>
                </a:solidFill>
                <a:latin typeface="Montserrat "/>
                <a:ea typeface="Encode Sans Black"/>
                <a:cs typeface="Encode Sans Black"/>
                <a:sym typeface="Encode Sans Black"/>
              </a:rPr>
              <a:t>1</a:t>
            </a:r>
            <a:endParaRPr sz="2100" b="1" dirty="0">
              <a:solidFill>
                <a:srgbClr val="00A6E2"/>
              </a:solidFill>
              <a:latin typeface="Montserrat "/>
              <a:ea typeface="Encode Sans Black"/>
              <a:cs typeface="Encode Sans Black"/>
              <a:sym typeface="Encode Sans Black"/>
            </a:endParaRPr>
          </a:p>
        </p:txBody>
      </p:sp>
      <p:sp>
        <p:nvSpPr>
          <p:cNvPr id="31" name="Google Shape;301;p8">
            <a:extLst>
              <a:ext uri="{FF2B5EF4-FFF2-40B4-BE49-F238E27FC236}">
                <a16:creationId xmlns:a16="http://schemas.microsoft.com/office/drawing/2014/main" id="{0D26864C-E456-2B8F-B6F9-2486BDBE8110}"/>
              </a:ext>
            </a:extLst>
          </p:cNvPr>
          <p:cNvSpPr txBox="1"/>
          <p:nvPr/>
        </p:nvSpPr>
        <p:spPr>
          <a:xfrm>
            <a:off x="3690500" y="2295627"/>
            <a:ext cx="982723" cy="365171"/>
          </a:xfrm>
          <a:prstGeom prst="rect">
            <a:avLst/>
          </a:prstGeom>
          <a:noFill/>
          <a:ln>
            <a:noFill/>
          </a:ln>
        </p:spPr>
        <p:txBody>
          <a:bodyPr spcFirstLastPara="1" wrap="square" lIns="53984" tIns="0" rIns="0" bIns="0" anchor="ctr" anchorCtr="0">
            <a:noAutofit/>
          </a:bodyPr>
          <a:lstStyle/>
          <a:p>
            <a:pPr algn="ctr">
              <a:buClr>
                <a:srgbClr val="0FB6CC"/>
              </a:buClr>
              <a:buSzPts val="1800"/>
            </a:pPr>
            <a:r>
              <a:rPr lang="es" sz="2100" b="1" dirty="0">
                <a:solidFill>
                  <a:srgbClr val="00A6E2"/>
                </a:solidFill>
                <a:latin typeface="Montserrat "/>
                <a:ea typeface="Encode Sans Black"/>
                <a:cs typeface="Encode Sans Black"/>
                <a:sym typeface="Encode Sans Black"/>
              </a:rPr>
              <a:t>2</a:t>
            </a:r>
            <a:endParaRPr sz="2100" b="1" dirty="0">
              <a:solidFill>
                <a:srgbClr val="00A6E2"/>
              </a:solidFill>
              <a:latin typeface="Montserrat "/>
              <a:ea typeface="Encode Sans Black"/>
              <a:cs typeface="Encode Sans Black"/>
              <a:sym typeface="Encode Sans Black"/>
            </a:endParaRPr>
          </a:p>
        </p:txBody>
      </p:sp>
      <p:sp>
        <p:nvSpPr>
          <p:cNvPr id="32" name="Google Shape;301;p8">
            <a:extLst>
              <a:ext uri="{FF2B5EF4-FFF2-40B4-BE49-F238E27FC236}">
                <a16:creationId xmlns:a16="http://schemas.microsoft.com/office/drawing/2014/main" id="{0A9443BD-D75C-885E-C431-BBBCF6DB9AA9}"/>
              </a:ext>
            </a:extLst>
          </p:cNvPr>
          <p:cNvSpPr txBox="1"/>
          <p:nvPr/>
        </p:nvSpPr>
        <p:spPr>
          <a:xfrm>
            <a:off x="10919690" y="3113569"/>
            <a:ext cx="406659" cy="273338"/>
          </a:xfrm>
          <a:prstGeom prst="rect">
            <a:avLst/>
          </a:prstGeom>
          <a:noFill/>
          <a:ln>
            <a:noFill/>
          </a:ln>
        </p:spPr>
        <p:txBody>
          <a:bodyPr spcFirstLastPara="1" wrap="square" lIns="53984" tIns="0" rIns="0" bIns="0" anchor="ctr" anchorCtr="0">
            <a:noAutofit/>
          </a:bodyPr>
          <a:lstStyle/>
          <a:p>
            <a:pPr>
              <a:buClr>
                <a:srgbClr val="0FB6CC"/>
              </a:buClr>
              <a:buSzPts val="1800"/>
            </a:pPr>
            <a:r>
              <a:rPr lang="es" sz="2100" b="1" dirty="0">
                <a:solidFill>
                  <a:srgbClr val="00A6E2"/>
                </a:solidFill>
                <a:latin typeface="Montserrat "/>
                <a:ea typeface="Encode Sans Black"/>
                <a:cs typeface="Encode Sans Black"/>
                <a:sym typeface="Encode Sans Black"/>
              </a:rPr>
              <a:t>6</a:t>
            </a:r>
            <a:endParaRPr sz="2100" b="1" dirty="0">
              <a:solidFill>
                <a:srgbClr val="00A6E2"/>
              </a:solidFill>
              <a:latin typeface="Montserrat "/>
              <a:ea typeface="Encode Sans Black"/>
              <a:cs typeface="Encode Sans Black"/>
              <a:sym typeface="Encode Sans Black"/>
            </a:endParaRPr>
          </a:p>
        </p:txBody>
      </p:sp>
      <p:sp>
        <p:nvSpPr>
          <p:cNvPr id="33" name="Google Shape;301;p8">
            <a:extLst>
              <a:ext uri="{FF2B5EF4-FFF2-40B4-BE49-F238E27FC236}">
                <a16:creationId xmlns:a16="http://schemas.microsoft.com/office/drawing/2014/main" id="{8D6A7D95-29DA-FD5B-1145-02349F5BEB5D}"/>
              </a:ext>
            </a:extLst>
          </p:cNvPr>
          <p:cNvSpPr txBox="1"/>
          <p:nvPr/>
        </p:nvSpPr>
        <p:spPr>
          <a:xfrm>
            <a:off x="6738674" y="2349108"/>
            <a:ext cx="629963" cy="273338"/>
          </a:xfrm>
          <a:prstGeom prst="rect">
            <a:avLst/>
          </a:prstGeom>
          <a:noFill/>
          <a:ln>
            <a:noFill/>
          </a:ln>
        </p:spPr>
        <p:txBody>
          <a:bodyPr spcFirstLastPara="1" wrap="square" lIns="53984" tIns="0" rIns="0" bIns="0" anchor="ctr" anchorCtr="0">
            <a:noAutofit/>
          </a:bodyPr>
          <a:lstStyle/>
          <a:p>
            <a:pPr algn="ctr">
              <a:buClr>
                <a:srgbClr val="0FB6CC"/>
              </a:buClr>
              <a:buSzPts val="1800"/>
            </a:pPr>
            <a:r>
              <a:rPr lang="es" sz="2100" b="1" dirty="0">
                <a:solidFill>
                  <a:srgbClr val="00A6E2"/>
                </a:solidFill>
                <a:latin typeface="Montserrat "/>
                <a:sym typeface="Encode Sans Black"/>
              </a:rPr>
              <a:t>4</a:t>
            </a:r>
            <a:endParaRPr sz="2100" b="1" dirty="0">
              <a:solidFill>
                <a:srgbClr val="00A6E2"/>
              </a:solidFill>
              <a:latin typeface="Montserrat "/>
              <a:sym typeface="Encode Sans Black"/>
            </a:endParaRPr>
          </a:p>
        </p:txBody>
      </p:sp>
      <p:sp>
        <p:nvSpPr>
          <p:cNvPr id="34" name="Google Shape;301;p8">
            <a:extLst>
              <a:ext uri="{FF2B5EF4-FFF2-40B4-BE49-F238E27FC236}">
                <a16:creationId xmlns:a16="http://schemas.microsoft.com/office/drawing/2014/main" id="{68D27DE1-A505-C823-A3A7-9BAD82A8F55F}"/>
              </a:ext>
            </a:extLst>
          </p:cNvPr>
          <p:cNvSpPr txBox="1"/>
          <p:nvPr/>
        </p:nvSpPr>
        <p:spPr>
          <a:xfrm>
            <a:off x="5274465" y="3076829"/>
            <a:ext cx="629963" cy="273338"/>
          </a:xfrm>
          <a:prstGeom prst="rect">
            <a:avLst/>
          </a:prstGeom>
          <a:noFill/>
          <a:ln>
            <a:noFill/>
          </a:ln>
        </p:spPr>
        <p:txBody>
          <a:bodyPr spcFirstLastPara="1" wrap="square" lIns="53984" tIns="0" rIns="0" bIns="0" anchor="ctr" anchorCtr="0">
            <a:noAutofit/>
          </a:bodyPr>
          <a:lstStyle/>
          <a:p>
            <a:pPr algn="ctr">
              <a:buClr>
                <a:srgbClr val="0FB6CC"/>
              </a:buClr>
              <a:buSzPts val="1800"/>
            </a:pPr>
            <a:r>
              <a:rPr lang="es" sz="2100" b="1" dirty="0">
                <a:solidFill>
                  <a:srgbClr val="00A6E2"/>
                </a:solidFill>
                <a:latin typeface="Montserrat "/>
                <a:ea typeface="Encode Sans Black"/>
                <a:cs typeface="Encode Sans Black"/>
                <a:sym typeface="Encode Sans Black"/>
              </a:rPr>
              <a:t>3</a:t>
            </a:r>
            <a:endParaRPr sz="2100" b="1" dirty="0">
              <a:solidFill>
                <a:srgbClr val="00A6E2"/>
              </a:solidFill>
              <a:latin typeface="Montserrat "/>
              <a:ea typeface="Encode Sans Black"/>
              <a:cs typeface="Encode Sans Black"/>
              <a:sym typeface="Encode Sans Black"/>
            </a:endParaRPr>
          </a:p>
        </p:txBody>
      </p:sp>
      <p:sp>
        <p:nvSpPr>
          <p:cNvPr id="35" name="Google Shape;301;p8">
            <a:extLst>
              <a:ext uri="{FF2B5EF4-FFF2-40B4-BE49-F238E27FC236}">
                <a16:creationId xmlns:a16="http://schemas.microsoft.com/office/drawing/2014/main" id="{1B02E6EB-2420-FBCE-6121-A9C70E36CCF1}"/>
              </a:ext>
            </a:extLst>
          </p:cNvPr>
          <p:cNvSpPr txBox="1"/>
          <p:nvPr/>
        </p:nvSpPr>
        <p:spPr>
          <a:xfrm>
            <a:off x="8212754" y="3093918"/>
            <a:ext cx="629963" cy="273338"/>
          </a:xfrm>
          <a:prstGeom prst="rect">
            <a:avLst/>
          </a:prstGeom>
          <a:noFill/>
          <a:ln>
            <a:noFill/>
          </a:ln>
        </p:spPr>
        <p:txBody>
          <a:bodyPr spcFirstLastPara="1" wrap="square" lIns="53984" tIns="0" rIns="0" bIns="0" anchor="ctr" anchorCtr="0">
            <a:noAutofit/>
          </a:bodyPr>
          <a:lstStyle/>
          <a:p>
            <a:pPr algn="ctr">
              <a:buClr>
                <a:srgbClr val="0FB6CC"/>
              </a:buClr>
              <a:buSzPts val="1800"/>
            </a:pPr>
            <a:r>
              <a:rPr lang="es" sz="2100" b="1" dirty="0">
                <a:solidFill>
                  <a:srgbClr val="00A6E2"/>
                </a:solidFill>
                <a:latin typeface="Montserrat "/>
                <a:ea typeface="Encode Sans Black"/>
                <a:cs typeface="Encode Sans Black"/>
                <a:sym typeface="Encode Sans Black"/>
              </a:rPr>
              <a:t>5</a:t>
            </a:r>
            <a:endParaRPr sz="2100" b="1" dirty="0">
              <a:solidFill>
                <a:srgbClr val="00A6E2"/>
              </a:solidFill>
              <a:latin typeface="Montserrat "/>
              <a:ea typeface="Encode Sans Black"/>
              <a:cs typeface="Encode Sans Black"/>
              <a:sym typeface="Encode Sans Black"/>
            </a:endParaRPr>
          </a:p>
        </p:txBody>
      </p:sp>
      <p:sp>
        <p:nvSpPr>
          <p:cNvPr id="36" name="CuadroTexto 35">
            <a:extLst>
              <a:ext uri="{FF2B5EF4-FFF2-40B4-BE49-F238E27FC236}">
                <a16:creationId xmlns:a16="http://schemas.microsoft.com/office/drawing/2014/main" id="{66E049A1-57B6-B0B8-08D5-1965D130D061}"/>
              </a:ext>
            </a:extLst>
          </p:cNvPr>
          <p:cNvSpPr txBox="1"/>
          <p:nvPr/>
        </p:nvSpPr>
        <p:spPr>
          <a:xfrm>
            <a:off x="8755908" y="3066169"/>
            <a:ext cx="1851998" cy="461665"/>
          </a:xfrm>
          <a:prstGeom prst="rect">
            <a:avLst/>
          </a:prstGeom>
          <a:noFill/>
        </p:spPr>
        <p:txBody>
          <a:bodyPr wrap="square" rtlCol="0">
            <a:spAutoFit/>
          </a:bodyPr>
          <a:lstStyle/>
          <a:p>
            <a:pPr algn="ctr"/>
            <a:r>
              <a:rPr lang="es-ES" sz="1200" b="1" dirty="0">
                <a:solidFill>
                  <a:srgbClr val="0D1B2A"/>
                </a:solidFill>
                <a:latin typeface="Montserrat "/>
              </a:rPr>
              <a:t>GESTIÓN RECUPERO DE ACUERDOS</a:t>
            </a:r>
          </a:p>
        </p:txBody>
      </p:sp>
    </p:spTree>
    <p:extLst>
      <p:ext uri="{BB962C8B-B14F-4D97-AF65-F5344CB8AC3E}">
        <p14:creationId xmlns:p14="http://schemas.microsoft.com/office/powerpoint/2010/main" val="350561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1773607" y="534770"/>
            <a:ext cx="5873712" cy="1015663"/>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Ejemplo requerimiento</a:t>
            </a:r>
          </a:p>
          <a:p>
            <a:r>
              <a:rPr lang="es-ES" dirty="0">
                <a:latin typeface="Montserrat SemiBold" panose="00000700000000000000" pitchFamily="2" charset="0"/>
              </a:rPr>
              <a:t>Monto requerido según escenario o momento de caída</a:t>
            </a:r>
            <a:endParaRPr lang="es-ES" sz="2400" dirty="0">
              <a:solidFill>
                <a:srgbClr val="00A6E2"/>
              </a:solidFill>
              <a:latin typeface="Montserrat ExtraBold" panose="00000900000000000000" pitchFamily="2" charset="0"/>
              <a:cs typeface="Archivo Black" pitchFamily="2" charset="0"/>
            </a:endParaRPr>
          </a:p>
        </p:txBody>
      </p:sp>
      <p:grpSp>
        <p:nvGrpSpPr>
          <p:cNvPr id="26" name="Grupo 25">
            <a:extLst>
              <a:ext uri="{FF2B5EF4-FFF2-40B4-BE49-F238E27FC236}">
                <a16:creationId xmlns:a16="http://schemas.microsoft.com/office/drawing/2014/main" id="{8AAD370A-0EDA-68D3-5C72-A4F7D258500C}"/>
              </a:ext>
            </a:extLst>
          </p:cNvPr>
          <p:cNvGrpSpPr/>
          <p:nvPr/>
        </p:nvGrpSpPr>
        <p:grpSpPr>
          <a:xfrm>
            <a:off x="830878" y="1824844"/>
            <a:ext cx="11171935" cy="4680339"/>
            <a:chOff x="1009784" y="1844723"/>
            <a:chExt cx="8817924" cy="3694157"/>
          </a:xfrm>
        </p:grpSpPr>
        <p:sp>
          <p:nvSpPr>
            <p:cNvPr id="3" name="Triángulo rectángulo 2">
              <a:extLst>
                <a:ext uri="{FF2B5EF4-FFF2-40B4-BE49-F238E27FC236}">
                  <a16:creationId xmlns:a16="http://schemas.microsoft.com/office/drawing/2014/main" id="{422FC35E-1687-E721-F762-6E2A1A6F2FAE}"/>
                </a:ext>
              </a:extLst>
            </p:cNvPr>
            <p:cNvSpPr/>
            <p:nvPr/>
          </p:nvSpPr>
          <p:spPr>
            <a:xfrm>
              <a:off x="1839125" y="1860673"/>
              <a:ext cx="7056011" cy="2870791"/>
            </a:xfrm>
            <a:prstGeom prst="rtTriangle">
              <a:avLst/>
            </a:prstGeom>
            <a:solidFill>
              <a:srgbClr val="5B9BD5"/>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Montserrat Medium" panose="00000600000000000000"/>
              </a:endParaRPr>
            </a:p>
          </p:txBody>
        </p:sp>
        <p:cxnSp>
          <p:nvCxnSpPr>
            <p:cNvPr id="4" name="Conector recto 3">
              <a:extLst>
                <a:ext uri="{FF2B5EF4-FFF2-40B4-BE49-F238E27FC236}">
                  <a16:creationId xmlns:a16="http://schemas.microsoft.com/office/drawing/2014/main" id="{5F7A00D1-DDC3-E91F-FD0A-FA25345FD406}"/>
                </a:ext>
              </a:extLst>
            </p:cNvPr>
            <p:cNvCxnSpPr>
              <a:stCxn id="3" idx="0"/>
            </p:cNvCxnSpPr>
            <p:nvPr/>
          </p:nvCxnSpPr>
          <p:spPr>
            <a:xfrm flipV="1">
              <a:off x="1839125" y="1844723"/>
              <a:ext cx="7056012" cy="159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5AACBD4A-0BC4-2DED-7B2F-4292B060333B}"/>
                </a:ext>
              </a:extLst>
            </p:cNvPr>
            <p:cNvSpPr txBox="1"/>
            <p:nvPr/>
          </p:nvSpPr>
          <p:spPr>
            <a:xfrm>
              <a:off x="1974690" y="1934546"/>
              <a:ext cx="1351480" cy="218633"/>
            </a:xfrm>
            <a:prstGeom prst="rect">
              <a:avLst/>
            </a:prstGeom>
            <a:solidFill>
              <a:srgbClr val="00A6E2"/>
            </a:solidFill>
          </p:spPr>
          <p:txBody>
            <a:bodyPr wrap="square" rtlCol="0">
              <a:spAutoFit/>
            </a:bodyPr>
            <a:lstStyle/>
            <a:p>
              <a:pPr algn="ctr"/>
              <a:r>
                <a:rPr lang="es-MX" sz="1200" b="1" dirty="0">
                  <a:solidFill>
                    <a:schemeClr val="bg1"/>
                  </a:solidFill>
                  <a:latin typeface="Encode Sans" panose="02000000000000000000" pitchFamily="2" charset="0"/>
                </a:rPr>
                <a:t>Garantia FOGABA</a:t>
              </a:r>
              <a:endParaRPr lang="es-ES" sz="1200" b="1" dirty="0">
                <a:solidFill>
                  <a:schemeClr val="bg1"/>
                </a:solidFill>
                <a:latin typeface="Encode Sans" panose="02000000000000000000" pitchFamily="2" charset="0"/>
              </a:endParaRPr>
            </a:p>
          </p:txBody>
        </p:sp>
        <p:sp>
          <p:nvSpPr>
            <p:cNvPr id="6" name="CuadroTexto 5">
              <a:extLst>
                <a:ext uri="{FF2B5EF4-FFF2-40B4-BE49-F238E27FC236}">
                  <a16:creationId xmlns:a16="http://schemas.microsoft.com/office/drawing/2014/main" id="{07C16EFF-F846-FECA-AB5F-49C3CAA3F5B2}"/>
                </a:ext>
              </a:extLst>
            </p:cNvPr>
            <p:cNvSpPr txBox="1"/>
            <p:nvPr/>
          </p:nvSpPr>
          <p:spPr>
            <a:xfrm>
              <a:off x="4285612" y="4805033"/>
              <a:ext cx="2796365" cy="218633"/>
            </a:xfrm>
            <a:prstGeom prst="rect">
              <a:avLst/>
            </a:prstGeom>
            <a:noFill/>
          </p:spPr>
          <p:txBody>
            <a:bodyPr wrap="square" rtlCol="0">
              <a:spAutoFit/>
            </a:bodyPr>
            <a:lstStyle/>
            <a:p>
              <a:r>
                <a:rPr lang="es-MX" sz="1200" b="1" dirty="0">
                  <a:latin typeface="Encode Sans" panose="02000000000000000000" pitchFamily="2" charset="0"/>
                </a:rPr>
                <a:t>Grado de avance crédito  - tiempo </a:t>
              </a:r>
              <a:endParaRPr lang="es-ES" sz="1200" b="1" dirty="0">
                <a:latin typeface="Encode Sans" panose="02000000000000000000" pitchFamily="2" charset="0"/>
              </a:endParaRPr>
            </a:p>
          </p:txBody>
        </p:sp>
        <p:cxnSp>
          <p:nvCxnSpPr>
            <p:cNvPr id="7" name="Conector recto 6">
              <a:extLst>
                <a:ext uri="{FF2B5EF4-FFF2-40B4-BE49-F238E27FC236}">
                  <a16:creationId xmlns:a16="http://schemas.microsoft.com/office/drawing/2014/main" id="{86592C5A-2FAA-6C5E-F26E-9B0489609975}"/>
                </a:ext>
              </a:extLst>
            </p:cNvPr>
            <p:cNvCxnSpPr/>
            <p:nvPr/>
          </p:nvCxnSpPr>
          <p:spPr>
            <a:xfrm flipV="1">
              <a:off x="1839124" y="3296068"/>
              <a:ext cx="7056012" cy="159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885D4601-FB99-9032-9D86-8599681FE489}"/>
                </a:ext>
              </a:extLst>
            </p:cNvPr>
            <p:cNvSpPr txBox="1"/>
            <p:nvPr/>
          </p:nvSpPr>
          <p:spPr>
            <a:xfrm>
              <a:off x="1009784" y="1854985"/>
              <a:ext cx="845288" cy="242926"/>
            </a:xfrm>
            <a:prstGeom prst="rect">
              <a:avLst/>
            </a:prstGeom>
            <a:noFill/>
          </p:spPr>
          <p:txBody>
            <a:bodyPr wrap="square" rtlCol="0">
              <a:spAutoFit/>
            </a:bodyPr>
            <a:lstStyle/>
            <a:p>
              <a:r>
                <a:rPr lang="es-MX" sz="1400" b="1" dirty="0">
                  <a:solidFill>
                    <a:schemeClr val="tx1">
                      <a:lumMod val="75000"/>
                      <a:lumOff val="25000"/>
                    </a:schemeClr>
                  </a:solidFill>
                  <a:latin typeface="Encode Sans" panose="02000000000000000000" pitchFamily="2" charset="0"/>
                </a:rPr>
                <a:t>$ 5,2MM</a:t>
              </a:r>
              <a:endParaRPr lang="es-ES" sz="1400" b="1" dirty="0">
                <a:solidFill>
                  <a:schemeClr val="tx1">
                    <a:lumMod val="75000"/>
                    <a:lumOff val="25000"/>
                  </a:schemeClr>
                </a:solidFill>
                <a:latin typeface="Encode Sans" panose="02000000000000000000" pitchFamily="2" charset="0"/>
              </a:endParaRPr>
            </a:p>
          </p:txBody>
        </p:sp>
        <p:sp>
          <p:nvSpPr>
            <p:cNvPr id="9" name="CuadroTexto 8">
              <a:extLst>
                <a:ext uri="{FF2B5EF4-FFF2-40B4-BE49-F238E27FC236}">
                  <a16:creationId xmlns:a16="http://schemas.microsoft.com/office/drawing/2014/main" id="{622DC1CD-66D7-5396-9941-9FE516A3EB5A}"/>
                </a:ext>
              </a:extLst>
            </p:cNvPr>
            <p:cNvSpPr txBox="1"/>
            <p:nvPr/>
          </p:nvSpPr>
          <p:spPr>
            <a:xfrm>
              <a:off x="1009784" y="3150820"/>
              <a:ext cx="845288" cy="242926"/>
            </a:xfrm>
            <a:prstGeom prst="rect">
              <a:avLst/>
            </a:prstGeom>
            <a:noFill/>
          </p:spPr>
          <p:txBody>
            <a:bodyPr wrap="square" rtlCol="0">
              <a:spAutoFit/>
            </a:bodyPr>
            <a:lstStyle/>
            <a:p>
              <a:r>
                <a:rPr lang="es-MX" sz="1400" b="1" dirty="0">
                  <a:latin typeface="Encode Sans" panose="02000000000000000000" pitchFamily="2" charset="0"/>
                </a:rPr>
                <a:t>$ 2,6 MM</a:t>
              </a:r>
              <a:endParaRPr lang="es-ES" sz="1400" b="1" dirty="0">
                <a:latin typeface="Encode Sans" panose="02000000000000000000" pitchFamily="2" charset="0"/>
              </a:endParaRPr>
            </a:p>
          </p:txBody>
        </p:sp>
        <p:sp>
          <p:nvSpPr>
            <p:cNvPr id="10" name="CuadroTexto 9">
              <a:extLst>
                <a:ext uri="{FF2B5EF4-FFF2-40B4-BE49-F238E27FC236}">
                  <a16:creationId xmlns:a16="http://schemas.microsoft.com/office/drawing/2014/main" id="{84D0D854-3616-1555-6B98-7037A01793B4}"/>
                </a:ext>
              </a:extLst>
            </p:cNvPr>
            <p:cNvSpPr txBox="1"/>
            <p:nvPr/>
          </p:nvSpPr>
          <p:spPr>
            <a:xfrm>
              <a:off x="2009186" y="3411222"/>
              <a:ext cx="1351481" cy="364389"/>
            </a:xfrm>
            <a:prstGeom prst="rect">
              <a:avLst/>
            </a:prstGeom>
            <a:solidFill>
              <a:srgbClr val="A4CB4E"/>
            </a:solidFill>
          </p:spPr>
          <p:txBody>
            <a:bodyPr wrap="square" rtlCol="0">
              <a:spAutoFit/>
            </a:bodyPr>
            <a:lstStyle/>
            <a:p>
              <a:r>
                <a:rPr lang="es-MX" sz="1200" dirty="0">
                  <a:latin typeface="Encode Sans" panose="02000000000000000000" pitchFamily="2" charset="0"/>
                </a:rPr>
                <a:t>Reafianzamiento </a:t>
              </a:r>
              <a:r>
                <a:rPr lang="es-MX" sz="1200" b="1" dirty="0">
                  <a:latin typeface="Encode Sans" panose="02000000000000000000" pitchFamily="2" charset="0"/>
                </a:rPr>
                <a:t>REAFIANZADOR</a:t>
              </a:r>
              <a:endParaRPr lang="es-ES" sz="1200" b="1" dirty="0">
                <a:latin typeface="Encode Sans" panose="02000000000000000000" pitchFamily="2" charset="0"/>
              </a:endParaRPr>
            </a:p>
          </p:txBody>
        </p:sp>
        <p:sp>
          <p:nvSpPr>
            <p:cNvPr id="11" name="Explosión: 8 puntos 10">
              <a:extLst>
                <a:ext uri="{FF2B5EF4-FFF2-40B4-BE49-F238E27FC236}">
                  <a16:creationId xmlns:a16="http://schemas.microsoft.com/office/drawing/2014/main" id="{B1A336AF-1223-2162-6634-23D861307DB4}"/>
                </a:ext>
              </a:extLst>
            </p:cNvPr>
            <p:cNvSpPr/>
            <p:nvPr/>
          </p:nvSpPr>
          <p:spPr>
            <a:xfrm>
              <a:off x="3816779" y="2631721"/>
              <a:ext cx="398723" cy="224267"/>
            </a:xfrm>
            <a:prstGeom prst="irregularSeal1">
              <a:avLst/>
            </a:prstGeom>
            <a:solidFill>
              <a:srgbClr val="F47F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Montserrat Medium" panose="00000600000000000000"/>
              </a:endParaRPr>
            </a:p>
          </p:txBody>
        </p:sp>
        <p:sp>
          <p:nvSpPr>
            <p:cNvPr id="12" name="CuadroTexto 11">
              <a:extLst>
                <a:ext uri="{FF2B5EF4-FFF2-40B4-BE49-F238E27FC236}">
                  <a16:creationId xmlns:a16="http://schemas.microsoft.com/office/drawing/2014/main" id="{5C85219A-90DD-6923-5DD2-3820A0E5CBFA}"/>
                </a:ext>
              </a:extLst>
            </p:cNvPr>
            <p:cNvSpPr txBox="1"/>
            <p:nvPr/>
          </p:nvSpPr>
          <p:spPr>
            <a:xfrm>
              <a:off x="4858376" y="1912704"/>
              <a:ext cx="2967005" cy="655900"/>
            </a:xfrm>
            <a:prstGeom prst="rect">
              <a:avLst/>
            </a:prstGeom>
            <a:noFill/>
          </p:spPr>
          <p:txBody>
            <a:bodyPr wrap="square" rtlCol="0">
              <a:spAutoFit/>
            </a:bodyPr>
            <a:lstStyle/>
            <a:p>
              <a:r>
                <a:rPr lang="es-MX" sz="1200" b="1" dirty="0">
                  <a:latin typeface="Encode Sans" panose="02000000000000000000" pitchFamily="2" charset="0"/>
                </a:rPr>
                <a:t>Requerimiento por operación caída</a:t>
              </a:r>
              <a:r>
                <a:rPr lang="es-MX" sz="1200" dirty="0">
                  <a:latin typeface="Encode Sans" panose="02000000000000000000" pitchFamily="2" charset="0"/>
                </a:rPr>
                <a:t>: FOGABA paga al banco el monto reclamado de $3MM y procede a ingresar requerimiento por el 50% del monto pagado $1,5MM a REAFIANZADOR</a:t>
              </a:r>
              <a:endParaRPr lang="es-ES" sz="1200" dirty="0">
                <a:latin typeface="Encode Sans" panose="02000000000000000000" pitchFamily="2" charset="0"/>
              </a:endParaRPr>
            </a:p>
          </p:txBody>
        </p:sp>
        <p:sp>
          <p:nvSpPr>
            <p:cNvPr id="13" name="CuadroTexto 12">
              <a:extLst>
                <a:ext uri="{FF2B5EF4-FFF2-40B4-BE49-F238E27FC236}">
                  <a16:creationId xmlns:a16="http://schemas.microsoft.com/office/drawing/2014/main" id="{3FF9D2E1-061A-90BD-5FAF-BC098C4FB363}"/>
                </a:ext>
              </a:extLst>
            </p:cNvPr>
            <p:cNvSpPr txBox="1"/>
            <p:nvPr/>
          </p:nvSpPr>
          <p:spPr>
            <a:xfrm>
              <a:off x="1704041" y="3863728"/>
              <a:ext cx="1385273" cy="461559"/>
            </a:xfrm>
            <a:prstGeom prst="rect">
              <a:avLst/>
            </a:prstGeom>
            <a:noFill/>
          </p:spPr>
          <p:txBody>
            <a:bodyPr wrap="square" rtlCol="0">
              <a:spAutoFit/>
            </a:bodyPr>
            <a:lstStyle/>
            <a:p>
              <a:pPr algn="ctr"/>
              <a:r>
                <a:rPr lang="es-MX" sz="3200" b="1" dirty="0">
                  <a:solidFill>
                    <a:schemeClr val="bg1"/>
                  </a:solidFill>
                  <a:latin typeface="Encode Sans" panose="02000000000000000000" pitchFamily="2" charset="0"/>
                </a:rPr>
                <a:t>50%</a:t>
              </a:r>
              <a:endParaRPr lang="es-ES" sz="3200" b="1" dirty="0">
                <a:solidFill>
                  <a:schemeClr val="bg1"/>
                </a:solidFill>
                <a:latin typeface="Encode Sans" panose="02000000000000000000" pitchFamily="2" charset="0"/>
              </a:endParaRPr>
            </a:p>
          </p:txBody>
        </p:sp>
        <p:sp>
          <p:nvSpPr>
            <p:cNvPr id="14" name="CuadroTexto 13">
              <a:extLst>
                <a:ext uri="{FF2B5EF4-FFF2-40B4-BE49-F238E27FC236}">
                  <a16:creationId xmlns:a16="http://schemas.microsoft.com/office/drawing/2014/main" id="{203D54F7-B787-DDAB-471E-75E9985679E8}"/>
                </a:ext>
              </a:extLst>
            </p:cNvPr>
            <p:cNvSpPr txBox="1"/>
            <p:nvPr/>
          </p:nvSpPr>
          <p:spPr>
            <a:xfrm>
              <a:off x="1837430" y="2215866"/>
              <a:ext cx="1209826" cy="315804"/>
            </a:xfrm>
            <a:prstGeom prst="rect">
              <a:avLst/>
            </a:prstGeom>
            <a:noFill/>
          </p:spPr>
          <p:txBody>
            <a:bodyPr wrap="square" rtlCol="0">
              <a:spAutoFit/>
            </a:bodyPr>
            <a:lstStyle/>
            <a:p>
              <a:pPr algn="ctr"/>
              <a:r>
                <a:rPr lang="es-MX" sz="2000" b="1" dirty="0">
                  <a:solidFill>
                    <a:schemeClr val="bg1"/>
                  </a:solidFill>
                  <a:latin typeface="Encode Sans" panose="02000000000000000000" pitchFamily="2" charset="0"/>
                </a:rPr>
                <a:t>100%</a:t>
              </a:r>
              <a:endParaRPr lang="es-ES" sz="2000" b="1" dirty="0">
                <a:solidFill>
                  <a:schemeClr val="bg1"/>
                </a:solidFill>
                <a:latin typeface="Encode Sans" panose="02000000000000000000" pitchFamily="2" charset="0"/>
              </a:endParaRPr>
            </a:p>
          </p:txBody>
        </p:sp>
        <p:sp>
          <p:nvSpPr>
            <p:cNvPr id="15" name="CuadroTexto 14">
              <a:extLst>
                <a:ext uri="{FF2B5EF4-FFF2-40B4-BE49-F238E27FC236}">
                  <a16:creationId xmlns:a16="http://schemas.microsoft.com/office/drawing/2014/main" id="{8CF7C3E1-F8AA-3E88-2E35-CFAE08FA3ABF}"/>
                </a:ext>
              </a:extLst>
            </p:cNvPr>
            <p:cNvSpPr txBox="1"/>
            <p:nvPr/>
          </p:nvSpPr>
          <p:spPr>
            <a:xfrm>
              <a:off x="8063128" y="4756167"/>
              <a:ext cx="1664016" cy="218633"/>
            </a:xfrm>
            <a:prstGeom prst="rect">
              <a:avLst/>
            </a:prstGeom>
            <a:noFill/>
          </p:spPr>
          <p:txBody>
            <a:bodyPr wrap="square" rtlCol="0">
              <a:spAutoFit/>
            </a:bodyPr>
            <a:lstStyle/>
            <a:p>
              <a:pPr algn="ctr"/>
              <a:r>
                <a:rPr lang="es-MX" sz="1200" b="1" dirty="0">
                  <a:solidFill>
                    <a:schemeClr val="tx1">
                      <a:lumMod val="75000"/>
                      <a:lumOff val="25000"/>
                    </a:schemeClr>
                  </a:solidFill>
                  <a:latin typeface="Encode Sans" panose="02000000000000000000" pitchFamily="2" charset="0"/>
                </a:rPr>
                <a:t>Vencimiento 31/12/2026</a:t>
              </a:r>
              <a:endParaRPr lang="es-ES" sz="1200" b="1" dirty="0">
                <a:solidFill>
                  <a:schemeClr val="tx1">
                    <a:lumMod val="75000"/>
                    <a:lumOff val="25000"/>
                  </a:schemeClr>
                </a:solidFill>
                <a:latin typeface="Encode Sans" panose="02000000000000000000" pitchFamily="2" charset="0"/>
              </a:endParaRPr>
            </a:p>
          </p:txBody>
        </p:sp>
        <p:sp>
          <p:nvSpPr>
            <p:cNvPr id="16" name="CuadroTexto 15">
              <a:extLst>
                <a:ext uri="{FF2B5EF4-FFF2-40B4-BE49-F238E27FC236}">
                  <a16:creationId xmlns:a16="http://schemas.microsoft.com/office/drawing/2014/main" id="{2A821E9C-83B7-903D-81F4-8354442AD07A}"/>
                </a:ext>
              </a:extLst>
            </p:cNvPr>
            <p:cNvSpPr txBox="1"/>
            <p:nvPr/>
          </p:nvSpPr>
          <p:spPr>
            <a:xfrm>
              <a:off x="1778418" y="4798427"/>
              <a:ext cx="1664016" cy="218633"/>
            </a:xfrm>
            <a:prstGeom prst="rect">
              <a:avLst/>
            </a:prstGeom>
            <a:noFill/>
          </p:spPr>
          <p:txBody>
            <a:bodyPr wrap="square" rtlCol="0">
              <a:spAutoFit/>
            </a:bodyPr>
            <a:lstStyle/>
            <a:p>
              <a:r>
                <a:rPr lang="es-MX" sz="1200" b="1" dirty="0">
                  <a:solidFill>
                    <a:schemeClr val="tx1">
                      <a:lumMod val="75000"/>
                      <a:lumOff val="25000"/>
                    </a:schemeClr>
                  </a:solidFill>
                  <a:latin typeface="Encode Sans" panose="02000000000000000000" pitchFamily="2" charset="0"/>
                </a:rPr>
                <a:t>Alta 01/04/2020</a:t>
              </a:r>
              <a:endParaRPr lang="es-ES" sz="1200" b="1" dirty="0">
                <a:solidFill>
                  <a:schemeClr val="tx1">
                    <a:lumMod val="75000"/>
                    <a:lumOff val="25000"/>
                  </a:schemeClr>
                </a:solidFill>
                <a:latin typeface="Encode Sans" panose="02000000000000000000" pitchFamily="2" charset="0"/>
              </a:endParaRPr>
            </a:p>
          </p:txBody>
        </p:sp>
        <p:sp>
          <p:nvSpPr>
            <p:cNvPr id="17" name="Explosión: 8 puntos 16">
              <a:extLst>
                <a:ext uri="{FF2B5EF4-FFF2-40B4-BE49-F238E27FC236}">
                  <a16:creationId xmlns:a16="http://schemas.microsoft.com/office/drawing/2014/main" id="{1D71DB5D-786F-8FCD-D971-34C02BD0B578}"/>
                </a:ext>
              </a:extLst>
            </p:cNvPr>
            <p:cNvSpPr/>
            <p:nvPr/>
          </p:nvSpPr>
          <p:spPr>
            <a:xfrm>
              <a:off x="6902882" y="3837932"/>
              <a:ext cx="382772" cy="263552"/>
            </a:xfrm>
            <a:prstGeom prst="irregularSeal1">
              <a:avLst/>
            </a:prstGeom>
            <a:solidFill>
              <a:srgbClr val="F47F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Montserrat Medium" panose="00000600000000000000"/>
              </a:endParaRPr>
            </a:p>
          </p:txBody>
        </p:sp>
        <p:sp>
          <p:nvSpPr>
            <p:cNvPr id="18" name="CuadroTexto 17">
              <a:extLst>
                <a:ext uri="{FF2B5EF4-FFF2-40B4-BE49-F238E27FC236}">
                  <a16:creationId xmlns:a16="http://schemas.microsoft.com/office/drawing/2014/main" id="{77064C78-26DB-5A3F-7894-2BD2DE8DCDDE}"/>
                </a:ext>
              </a:extLst>
            </p:cNvPr>
            <p:cNvSpPr txBox="1"/>
            <p:nvPr/>
          </p:nvSpPr>
          <p:spPr>
            <a:xfrm>
              <a:off x="7324399" y="3401829"/>
              <a:ext cx="2503309" cy="801655"/>
            </a:xfrm>
            <a:prstGeom prst="rect">
              <a:avLst/>
            </a:prstGeom>
            <a:solidFill>
              <a:srgbClr val="FAFAFA"/>
            </a:solidFill>
          </p:spPr>
          <p:txBody>
            <a:bodyPr wrap="square" rtlCol="0">
              <a:spAutoFit/>
            </a:bodyPr>
            <a:lstStyle/>
            <a:p>
              <a:r>
                <a:rPr lang="es-MX" sz="1200" b="1" dirty="0">
                  <a:latin typeface="Encode Sans" panose="02000000000000000000" pitchFamily="2" charset="0"/>
                </a:rPr>
                <a:t>Requerimiento por operación caída</a:t>
              </a:r>
              <a:r>
                <a:rPr lang="es-MX" sz="1200" dirty="0">
                  <a:latin typeface="Encode Sans" panose="02000000000000000000" pitchFamily="2" charset="0"/>
                </a:rPr>
                <a:t>: FOGABA paga al banco el monto reclamado de $1MM y procede a ingresar requerimiento por el 50% del monto pagado $0,5MM a REAFIANZADOR.</a:t>
              </a:r>
              <a:endParaRPr lang="es-ES" sz="1200" dirty="0">
                <a:latin typeface="Encode Sans" panose="02000000000000000000" pitchFamily="2" charset="0"/>
              </a:endParaRPr>
            </a:p>
          </p:txBody>
        </p:sp>
        <p:sp>
          <p:nvSpPr>
            <p:cNvPr id="19" name="CuadroTexto 18">
              <a:extLst>
                <a:ext uri="{FF2B5EF4-FFF2-40B4-BE49-F238E27FC236}">
                  <a16:creationId xmlns:a16="http://schemas.microsoft.com/office/drawing/2014/main" id="{7549398B-F616-EE3C-DB14-35B3C43782A3}"/>
                </a:ext>
              </a:extLst>
            </p:cNvPr>
            <p:cNvSpPr txBox="1"/>
            <p:nvPr/>
          </p:nvSpPr>
          <p:spPr>
            <a:xfrm>
              <a:off x="3521727" y="2847090"/>
              <a:ext cx="885160" cy="315804"/>
            </a:xfrm>
            <a:prstGeom prst="rect">
              <a:avLst/>
            </a:prstGeom>
            <a:noFill/>
          </p:spPr>
          <p:txBody>
            <a:bodyPr wrap="square" rtlCol="0">
              <a:spAutoFit/>
            </a:bodyPr>
            <a:lstStyle/>
            <a:p>
              <a:pPr algn="ctr"/>
              <a:r>
                <a:rPr lang="es-MX" sz="2000" b="1" dirty="0">
                  <a:solidFill>
                    <a:schemeClr val="bg1"/>
                  </a:solidFill>
                  <a:latin typeface="Encode Sans" panose="02000000000000000000" pitchFamily="2" charset="0"/>
                </a:rPr>
                <a:t>Caso 1</a:t>
              </a:r>
              <a:endParaRPr lang="es-ES" sz="2000" b="1" dirty="0">
                <a:solidFill>
                  <a:schemeClr val="bg1"/>
                </a:solidFill>
                <a:latin typeface="Encode Sans" panose="02000000000000000000" pitchFamily="2" charset="0"/>
              </a:endParaRPr>
            </a:p>
          </p:txBody>
        </p:sp>
        <p:sp>
          <p:nvSpPr>
            <p:cNvPr id="20" name="CuadroTexto 19">
              <a:extLst>
                <a:ext uri="{FF2B5EF4-FFF2-40B4-BE49-F238E27FC236}">
                  <a16:creationId xmlns:a16="http://schemas.microsoft.com/office/drawing/2014/main" id="{738BD77D-2036-8D3C-6FE0-FB13B734DE6B}"/>
                </a:ext>
              </a:extLst>
            </p:cNvPr>
            <p:cNvSpPr txBox="1"/>
            <p:nvPr/>
          </p:nvSpPr>
          <p:spPr>
            <a:xfrm>
              <a:off x="6344673" y="4157499"/>
              <a:ext cx="893135" cy="315804"/>
            </a:xfrm>
            <a:prstGeom prst="rect">
              <a:avLst/>
            </a:prstGeom>
            <a:noFill/>
          </p:spPr>
          <p:txBody>
            <a:bodyPr wrap="square" rtlCol="0">
              <a:spAutoFit/>
            </a:bodyPr>
            <a:lstStyle/>
            <a:p>
              <a:pPr algn="ctr"/>
              <a:r>
                <a:rPr lang="es-MX" sz="2000" b="1" dirty="0">
                  <a:solidFill>
                    <a:schemeClr val="bg1"/>
                  </a:solidFill>
                  <a:latin typeface="Encode Sans" panose="02000000000000000000" pitchFamily="2" charset="0"/>
                </a:rPr>
                <a:t>Caso 2</a:t>
              </a:r>
              <a:endParaRPr lang="es-ES" sz="2000" b="1" dirty="0">
                <a:solidFill>
                  <a:schemeClr val="bg1"/>
                </a:solidFill>
                <a:latin typeface="Encode Sans" panose="02000000000000000000" pitchFamily="2" charset="0"/>
              </a:endParaRPr>
            </a:p>
          </p:txBody>
        </p:sp>
        <p:sp>
          <p:nvSpPr>
            <p:cNvPr id="21" name="CuadroTexto 20">
              <a:extLst>
                <a:ext uri="{FF2B5EF4-FFF2-40B4-BE49-F238E27FC236}">
                  <a16:creationId xmlns:a16="http://schemas.microsoft.com/office/drawing/2014/main" id="{7D6AEE49-10FA-75FF-FB36-6DF641F3B9E1}"/>
                </a:ext>
              </a:extLst>
            </p:cNvPr>
            <p:cNvSpPr txBox="1"/>
            <p:nvPr/>
          </p:nvSpPr>
          <p:spPr>
            <a:xfrm>
              <a:off x="1775484" y="5320247"/>
              <a:ext cx="7933204" cy="218633"/>
            </a:xfrm>
            <a:prstGeom prst="rect">
              <a:avLst/>
            </a:prstGeom>
            <a:noFill/>
          </p:spPr>
          <p:txBody>
            <a:bodyPr wrap="square" rtlCol="0">
              <a:spAutoFit/>
            </a:bodyPr>
            <a:lstStyle/>
            <a:p>
              <a:r>
                <a:rPr lang="es-MX" sz="1200" dirty="0">
                  <a:latin typeface="Encode Sans" panose="02000000000000000000" pitchFamily="2" charset="0"/>
                </a:rPr>
                <a:t>Plazo para Req.: FOGABA tiene 100 días a contar desde la fecha de vencimiento del crédito para la solicitud</a:t>
              </a:r>
              <a:endParaRPr lang="es-ES" sz="1200" dirty="0">
                <a:latin typeface="Encode Sans" panose="02000000000000000000" pitchFamily="2" charset="0"/>
              </a:endParaRPr>
            </a:p>
          </p:txBody>
        </p:sp>
        <p:sp>
          <p:nvSpPr>
            <p:cNvPr id="22" name="Elipse 21">
              <a:extLst>
                <a:ext uri="{FF2B5EF4-FFF2-40B4-BE49-F238E27FC236}">
                  <a16:creationId xmlns:a16="http://schemas.microsoft.com/office/drawing/2014/main" id="{5738E9EC-D8D5-C11F-31CB-865E204D6D49}"/>
                </a:ext>
              </a:extLst>
            </p:cNvPr>
            <p:cNvSpPr/>
            <p:nvPr/>
          </p:nvSpPr>
          <p:spPr>
            <a:xfrm>
              <a:off x="8060461" y="4653278"/>
              <a:ext cx="1664016" cy="416498"/>
            </a:xfrm>
            <a:prstGeom prst="ellipse">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Montserrat Medium" panose="00000600000000000000"/>
              </a:endParaRPr>
            </a:p>
          </p:txBody>
        </p:sp>
        <p:cxnSp>
          <p:nvCxnSpPr>
            <p:cNvPr id="23" name="Conector: angular 22">
              <a:extLst>
                <a:ext uri="{FF2B5EF4-FFF2-40B4-BE49-F238E27FC236}">
                  <a16:creationId xmlns:a16="http://schemas.microsoft.com/office/drawing/2014/main" id="{ACC02D91-C1CA-9652-3EBA-057FCF4D97B8}"/>
                </a:ext>
              </a:extLst>
            </p:cNvPr>
            <p:cNvCxnSpPr>
              <a:cxnSpLocks/>
              <a:stCxn id="11" idx="1"/>
              <a:endCxn id="12" idx="1"/>
            </p:cNvCxnSpPr>
            <p:nvPr/>
          </p:nvCxnSpPr>
          <p:spPr>
            <a:xfrm rot="10800000" flipH="1">
              <a:off x="3816779" y="2240655"/>
              <a:ext cx="1041598" cy="480514"/>
            </a:xfrm>
            <a:prstGeom prst="bentConnector3">
              <a:avLst>
                <a:gd name="adj1" fmla="val -1732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8BC91791-05A5-9B91-DD6E-2449CF1B6D71}"/>
                </a:ext>
              </a:extLst>
            </p:cNvPr>
            <p:cNvSpPr txBox="1"/>
            <p:nvPr/>
          </p:nvSpPr>
          <p:spPr>
            <a:xfrm>
              <a:off x="2063558" y="3019069"/>
              <a:ext cx="757571" cy="218633"/>
            </a:xfrm>
            <a:prstGeom prst="rect">
              <a:avLst/>
            </a:prstGeom>
            <a:noFill/>
          </p:spPr>
          <p:txBody>
            <a:bodyPr wrap="square" rtlCol="0">
              <a:spAutoFit/>
            </a:bodyPr>
            <a:lstStyle/>
            <a:p>
              <a:r>
                <a:rPr lang="es-MX" sz="1200" b="1" dirty="0">
                  <a:latin typeface="Encode Sans" panose="02000000000000000000" pitchFamily="2" charset="0"/>
                </a:rPr>
                <a:t>Límite</a:t>
              </a:r>
              <a:r>
                <a:rPr lang="es-MX" sz="1200" dirty="0">
                  <a:latin typeface="Encode Sans" panose="02000000000000000000" pitchFamily="2" charset="0"/>
                </a:rPr>
                <a:t> </a:t>
              </a:r>
              <a:endParaRPr lang="es-ES" sz="1200" dirty="0">
                <a:latin typeface="Encode Sans" panose="02000000000000000000" pitchFamily="2" charset="0"/>
              </a:endParaRPr>
            </a:p>
          </p:txBody>
        </p:sp>
        <p:sp>
          <p:nvSpPr>
            <p:cNvPr id="25" name="CuadroTexto 24">
              <a:extLst>
                <a:ext uri="{FF2B5EF4-FFF2-40B4-BE49-F238E27FC236}">
                  <a16:creationId xmlns:a16="http://schemas.microsoft.com/office/drawing/2014/main" id="{8E6E8825-1C59-BFF4-CFC3-4F3F628EF2D6}"/>
                </a:ext>
              </a:extLst>
            </p:cNvPr>
            <p:cNvSpPr txBox="1"/>
            <p:nvPr/>
          </p:nvSpPr>
          <p:spPr>
            <a:xfrm rot="1329499">
              <a:off x="3506028" y="3038270"/>
              <a:ext cx="3902639" cy="218633"/>
            </a:xfrm>
            <a:prstGeom prst="rect">
              <a:avLst/>
            </a:prstGeom>
            <a:noFill/>
          </p:spPr>
          <p:txBody>
            <a:bodyPr wrap="square" rtlCol="0">
              <a:spAutoFit/>
            </a:bodyPr>
            <a:lstStyle/>
            <a:p>
              <a:r>
                <a:rPr lang="es-MX" sz="1200" b="1" dirty="0">
                  <a:latin typeface="Encode Sans" panose="02000000000000000000" pitchFamily="2" charset="0"/>
                </a:rPr>
                <a:t>AMORTIZACIÓN CONFORME AVANZA VIDA DEL CREDITO</a:t>
              </a:r>
              <a:endParaRPr lang="es-ES" sz="1200" b="1" dirty="0">
                <a:latin typeface="Encode Sans" panose="02000000000000000000" pitchFamily="2" charset="0"/>
              </a:endParaRPr>
            </a:p>
          </p:txBody>
        </p:sp>
      </p:grpSp>
    </p:spTree>
    <p:extLst>
      <p:ext uri="{BB962C8B-B14F-4D97-AF65-F5344CB8AC3E}">
        <p14:creationId xmlns:p14="http://schemas.microsoft.com/office/powerpoint/2010/main" val="401283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44" name="CuadroTexto 43">
            <a:extLst>
              <a:ext uri="{FF2B5EF4-FFF2-40B4-BE49-F238E27FC236}">
                <a16:creationId xmlns:a16="http://schemas.microsoft.com/office/drawing/2014/main" id="{DCE734ED-3C6E-61C4-4771-8717F95A6937}"/>
              </a:ext>
            </a:extLst>
          </p:cNvPr>
          <p:cNvSpPr txBox="1"/>
          <p:nvPr/>
        </p:nvSpPr>
        <p:spPr>
          <a:xfrm>
            <a:off x="1796766" y="1579547"/>
            <a:ext cx="10735261" cy="4014945"/>
          </a:xfrm>
          <a:prstGeom prst="rect">
            <a:avLst/>
          </a:prstGeom>
          <a:noFill/>
        </p:spPr>
        <p:txBody>
          <a:bodyPr wrap="square" rtlCol="0">
            <a:spAutoFit/>
          </a:bodyPr>
          <a:lstStyle/>
          <a:p>
            <a:pPr>
              <a:lnSpc>
                <a:spcPts val="2200"/>
              </a:lnSpc>
            </a:pPr>
            <a:r>
              <a:rPr lang="es-MX" b="1" dirty="0" err="1">
                <a:solidFill>
                  <a:srgbClr val="F47F30"/>
                </a:solidFill>
                <a:latin typeface="Montserrat "/>
              </a:rPr>
              <a:t>Req</a:t>
            </a:r>
            <a:r>
              <a:rPr lang="es-MX" b="1" dirty="0">
                <a:solidFill>
                  <a:srgbClr val="F47F30"/>
                </a:solidFill>
                <a:latin typeface="Montserrat "/>
              </a:rPr>
              <a:t> banco: </a:t>
            </a:r>
          </a:p>
          <a:p>
            <a:pPr>
              <a:lnSpc>
                <a:spcPts val="2200"/>
              </a:lnSpc>
            </a:pPr>
            <a:r>
              <a:rPr lang="es-MX" sz="1600" dirty="0">
                <a:latin typeface="Montserrat "/>
              </a:rPr>
              <a:t>Monto pagado FOGABA al BANCO: 					                 </a:t>
            </a:r>
          </a:p>
          <a:p>
            <a:pPr>
              <a:lnSpc>
                <a:spcPts val="2200"/>
              </a:lnSpc>
            </a:pPr>
            <a:r>
              <a:rPr lang="es-MX" b="1" dirty="0" err="1">
                <a:solidFill>
                  <a:srgbClr val="F47F30"/>
                </a:solidFill>
                <a:latin typeface="Montserrat "/>
              </a:rPr>
              <a:t>Req</a:t>
            </a:r>
            <a:r>
              <a:rPr lang="es-MX" b="1" dirty="0">
                <a:solidFill>
                  <a:srgbClr val="F47F30"/>
                </a:solidFill>
                <a:latin typeface="Montserrat "/>
              </a:rPr>
              <a:t>. A </a:t>
            </a:r>
            <a:r>
              <a:rPr lang="es-MX" b="1" dirty="0" err="1">
                <a:solidFill>
                  <a:srgbClr val="F47F30"/>
                </a:solidFill>
                <a:latin typeface="Montserrat "/>
              </a:rPr>
              <a:t>reafianzador</a:t>
            </a:r>
            <a:r>
              <a:rPr lang="es-MX" b="1" dirty="0">
                <a:solidFill>
                  <a:srgbClr val="F47F30"/>
                </a:solidFill>
                <a:latin typeface="Montserrat "/>
              </a:rPr>
              <a:t>: </a:t>
            </a:r>
          </a:p>
          <a:p>
            <a:pPr>
              <a:lnSpc>
                <a:spcPts val="2200"/>
              </a:lnSpc>
            </a:pPr>
            <a:r>
              <a:rPr lang="es-MX" sz="1600" dirty="0">
                <a:latin typeface="Montserrat "/>
              </a:rPr>
              <a:t>Monto requerido y pagado REAFIANZADOR (por reafianzamiento): 		</a:t>
            </a:r>
            <a:endParaRPr lang="es-MX" sz="1600" b="1" dirty="0">
              <a:latin typeface="Montserrat "/>
            </a:endParaRPr>
          </a:p>
          <a:p>
            <a:pPr>
              <a:lnSpc>
                <a:spcPts val="2200"/>
              </a:lnSpc>
            </a:pPr>
            <a:endParaRPr lang="es-MX" sz="1600" b="1" u="sng" dirty="0">
              <a:solidFill>
                <a:srgbClr val="00A6E2"/>
              </a:solidFill>
              <a:latin typeface="Montserrat "/>
            </a:endParaRPr>
          </a:p>
          <a:p>
            <a:pPr>
              <a:lnSpc>
                <a:spcPts val="2200"/>
              </a:lnSpc>
            </a:pPr>
            <a:r>
              <a:rPr lang="es-MX" b="1" dirty="0">
                <a:solidFill>
                  <a:srgbClr val="00A6E2"/>
                </a:solidFill>
                <a:latin typeface="Montserrat "/>
              </a:rPr>
              <a:t>RECUPERO</a:t>
            </a:r>
          </a:p>
          <a:p>
            <a:pPr>
              <a:lnSpc>
                <a:spcPts val="2200"/>
              </a:lnSpc>
            </a:pPr>
            <a:r>
              <a:rPr lang="es-MX" sz="1600" dirty="0">
                <a:latin typeface="Montserrat "/>
              </a:rPr>
              <a:t>Monto Capital Orig. </a:t>
            </a:r>
            <a:endParaRPr lang="es-MX" sz="1600" b="1" dirty="0">
              <a:latin typeface="Montserrat "/>
            </a:endParaRPr>
          </a:p>
          <a:p>
            <a:pPr>
              <a:lnSpc>
                <a:spcPts val="2200"/>
              </a:lnSpc>
            </a:pPr>
            <a:r>
              <a:rPr lang="es-MX" sz="1600" dirty="0">
                <a:latin typeface="Montserrat "/>
              </a:rPr>
              <a:t>Acuerdo de pago Recupero (FOGABA) 						</a:t>
            </a:r>
          </a:p>
          <a:p>
            <a:pPr>
              <a:lnSpc>
                <a:spcPts val="2200"/>
              </a:lnSpc>
            </a:pPr>
            <a:r>
              <a:rPr lang="es-MX" sz="1600" b="1" dirty="0">
                <a:highlight>
                  <a:srgbClr val="FFFF00"/>
                </a:highlight>
                <a:latin typeface="Montserrat "/>
              </a:rPr>
              <a:t>% Share REAFIANZADOR s/ dda. De Capital Cliente  ($ 1,5MM / $3,0MM)                                                         </a:t>
            </a:r>
            <a:r>
              <a:rPr lang="es-MX" sz="1400" b="1" dirty="0">
                <a:highlight>
                  <a:srgbClr val="FFFF00"/>
                </a:highlight>
                <a:latin typeface="Encode Sans" panose="02000000000000000000" pitchFamily="2" charset="0"/>
              </a:rPr>
              <a:t>50,0%</a:t>
            </a:r>
            <a:r>
              <a:rPr lang="es-MX" sz="1400" dirty="0">
                <a:latin typeface="Encode Sans" panose="02000000000000000000" pitchFamily="2" charset="0"/>
              </a:rPr>
              <a:t>          </a:t>
            </a:r>
          </a:p>
          <a:p>
            <a:pPr>
              <a:lnSpc>
                <a:spcPts val="2200"/>
              </a:lnSpc>
            </a:pPr>
            <a:r>
              <a:rPr lang="es-MX" sz="1600" dirty="0">
                <a:highlight>
                  <a:srgbClr val="FFFF00"/>
                </a:highlight>
                <a:latin typeface="Montserrat "/>
              </a:rPr>
              <a:t>	            </a:t>
            </a:r>
          </a:p>
          <a:p>
            <a:pPr>
              <a:lnSpc>
                <a:spcPts val="2200"/>
              </a:lnSpc>
            </a:pPr>
            <a:r>
              <a:rPr lang="es-MX" sz="1600" dirty="0">
                <a:latin typeface="Montserrat "/>
              </a:rPr>
              <a:t>Monto total Recuperado 						</a:t>
            </a:r>
            <a:r>
              <a:rPr lang="es-MX" sz="1600" b="1" dirty="0">
                <a:latin typeface="Montserrat "/>
              </a:rPr>
              <a:t>                  </a:t>
            </a:r>
          </a:p>
          <a:p>
            <a:pPr>
              <a:lnSpc>
                <a:spcPts val="2200"/>
              </a:lnSpc>
            </a:pPr>
            <a:r>
              <a:rPr lang="es-ES" sz="1600" dirty="0">
                <a:latin typeface="Montserrat "/>
              </a:rPr>
              <a:t>Honorarios de Estudio (de aplicar)</a:t>
            </a:r>
            <a:r>
              <a:rPr lang="es-ES" sz="1600" b="1" dirty="0">
                <a:latin typeface="Montserrat "/>
              </a:rPr>
              <a:t> </a:t>
            </a:r>
            <a:endParaRPr lang="es-MX" sz="1600" dirty="0">
              <a:latin typeface="Montserrat "/>
            </a:endParaRPr>
          </a:p>
          <a:p>
            <a:pPr>
              <a:lnSpc>
                <a:spcPts val="2200"/>
              </a:lnSpc>
            </a:pPr>
            <a:r>
              <a:rPr lang="es-MX" sz="1600" dirty="0">
                <a:latin typeface="Montserrat "/>
              </a:rPr>
              <a:t>Tota Recuperado Neto de Gastos (de aplicar) </a:t>
            </a:r>
          </a:p>
          <a:p>
            <a:pPr>
              <a:lnSpc>
                <a:spcPts val="2200"/>
              </a:lnSpc>
            </a:pPr>
            <a:r>
              <a:rPr lang="es-MX" sz="1600" b="1" dirty="0">
                <a:latin typeface="Montserrat "/>
              </a:rPr>
              <a:t>Monto a reintegrar a REAFIANZADOR (según porcentaje s/ Cap. Original 50%) 	</a:t>
            </a:r>
            <a:r>
              <a:rPr lang="es-MX" sz="1600" dirty="0">
                <a:latin typeface="Montserrat "/>
              </a:rPr>
              <a:t>	</a:t>
            </a:r>
            <a:endParaRPr lang="es-MX" sz="1600" b="1" dirty="0">
              <a:latin typeface="Montserrat "/>
            </a:endParaRPr>
          </a:p>
        </p:txBody>
      </p:sp>
      <p:sp>
        <p:nvSpPr>
          <p:cNvPr id="2" name="CuadroTexto 1">
            <a:extLst>
              <a:ext uri="{FF2B5EF4-FFF2-40B4-BE49-F238E27FC236}">
                <a16:creationId xmlns:a16="http://schemas.microsoft.com/office/drawing/2014/main" id="{A39201F8-753A-33E1-2E43-F1835DB9F7A1}"/>
              </a:ext>
            </a:extLst>
          </p:cNvPr>
          <p:cNvSpPr txBox="1"/>
          <p:nvPr/>
        </p:nvSpPr>
        <p:spPr>
          <a:xfrm>
            <a:off x="1798226" y="563884"/>
            <a:ext cx="6123463" cy="1015663"/>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Ejemplo requerimiento</a:t>
            </a:r>
          </a:p>
          <a:p>
            <a:r>
              <a:rPr lang="es-AR" dirty="0">
                <a:latin typeface="Montserrat SemiBold" panose="00000700000000000000" pitchFamily="2" charset="0"/>
              </a:rPr>
              <a:t>Monto a reintegrar a Reafianzador tomando ejemplo del caso 1 </a:t>
            </a:r>
            <a:endParaRPr lang="es-ES" sz="2400" dirty="0">
              <a:solidFill>
                <a:srgbClr val="00A6E2"/>
              </a:solidFill>
              <a:latin typeface="Montserrat ExtraBold" panose="00000900000000000000" pitchFamily="2" charset="0"/>
              <a:cs typeface="Archivo Black" pitchFamily="2" charset="0"/>
            </a:endParaRPr>
          </a:p>
        </p:txBody>
      </p:sp>
      <p:sp>
        <p:nvSpPr>
          <p:cNvPr id="45" name="CuadroTexto 44">
            <a:extLst>
              <a:ext uri="{FF2B5EF4-FFF2-40B4-BE49-F238E27FC236}">
                <a16:creationId xmlns:a16="http://schemas.microsoft.com/office/drawing/2014/main" id="{A4219CCC-16F0-7CFD-2678-4373B4D92911}"/>
              </a:ext>
            </a:extLst>
          </p:cNvPr>
          <p:cNvSpPr txBox="1"/>
          <p:nvPr/>
        </p:nvSpPr>
        <p:spPr>
          <a:xfrm>
            <a:off x="1918801" y="5840714"/>
            <a:ext cx="8984425" cy="784830"/>
          </a:xfrm>
          <a:prstGeom prst="rect">
            <a:avLst/>
          </a:prstGeom>
          <a:noFill/>
        </p:spPr>
        <p:txBody>
          <a:bodyPr wrap="square" rtlCol="0">
            <a:spAutoFit/>
          </a:bodyPr>
          <a:lstStyle/>
          <a:p>
            <a:r>
              <a:rPr lang="es-MX" sz="1200" b="1" u="sng" dirty="0">
                <a:solidFill>
                  <a:srgbClr val="F47F30"/>
                </a:solidFill>
                <a:latin typeface="Encode Sans" panose="02000000000000000000" pitchFamily="2" charset="0"/>
              </a:rPr>
              <a:t>Nota % reafianzamiento (operaciones múltiples o cheques): </a:t>
            </a:r>
            <a:r>
              <a:rPr lang="es-MX" sz="1200" b="1" dirty="0">
                <a:solidFill>
                  <a:srgbClr val="F47F30"/>
                </a:solidFill>
                <a:latin typeface="Encode Sans" panose="02000000000000000000" pitchFamily="2" charset="0"/>
              </a:rPr>
              <a:t> </a:t>
            </a:r>
            <a:r>
              <a:rPr lang="es-MX" sz="1100" dirty="0">
                <a:latin typeface="Encode Sans" panose="02000000000000000000" pitchFamily="2" charset="0"/>
              </a:rPr>
              <a:t>El % share podría modificarse si el cliente tiene otra operación caída simultanea (por ejemplo cheques reafianzados y otros no). Si por ejemplo hubiera una operación adicional del cliente por $ 3MM pagada, entonces la deuda de capital sería $ 6MM y por tanto el nuevo porcentaje al momento del acuerdo (instancia recupero) sería recalculo ( $1,5MM/ $6,0MM = 25%), este nuevo porcentaje se aplica para el recupero pari passu).</a:t>
            </a:r>
            <a:endParaRPr lang="es-ES" sz="1100" dirty="0">
              <a:latin typeface="Encode Sans" panose="02000000000000000000" pitchFamily="2" charset="0"/>
            </a:endParaRPr>
          </a:p>
        </p:txBody>
      </p:sp>
      <p:sp>
        <p:nvSpPr>
          <p:cNvPr id="46" name="Rectángulo: esquinas redondeadas 45">
            <a:extLst>
              <a:ext uri="{FF2B5EF4-FFF2-40B4-BE49-F238E27FC236}">
                <a16:creationId xmlns:a16="http://schemas.microsoft.com/office/drawing/2014/main" id="{2D28D634-9C41-63FE-C874-82536CB6F06A}"/>
              </a:ext>
            </a:extLst>
          </p:cNvPr>
          <p:cNvSpPr/>
          <p:nvPr/>
        </p:nvSpPr>
        <p:spPr>
          <a:xfrm>
            <a:off x="1798225" y="3842710"/>
            <a:ext cx="9416243" cy="341789"/>
          </a:xfrm>
          <a:prstGeom prst="roundRect">
            <a:avLst/>
          </a:prstGeom>
          <a:noFill/>
          <a:ln w="19050">
            <a:solidFill>
              <a:srgbClr val="F47F3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endParaRPr lang="es-ES" dirty="0">
              <a:solidFill>
                <a:schemeClr val="tx1"/>
              </a:solidFill>
              <a:latin typeface="Montserrat Medium" panose="00000600000000000000"/>
            </a:endParaRPr>
          </a:p>
        </p:txBody>
      </p:sp>
      <p:cxnSp>
        <p:nvCxnSpPr>
          <p:cNvPr id="47" name="Conector: angular 46">
            <a:extLst>
              <a:ext uri="{FF2B5EF4-FFF2-40B4-BE49-F238E27FC236}">
                <a16:creationId xmlns:a16="http://schemas.microsoft.com/office/drawing/2014/main" id="{B596F009-7C65-BFBB-E9B7-B0DA86987690}"/>
              </a:ext>
            </a:extLst>
          </p:cNvPr>
          <p:cNvCxnSpPr>
            <a:cxnSpLocks/>
            <a:stCxn id="46" idx="1"/>
            <a:endCxn id="45" idx="1"/>
          </p:cNvCxnSpPr>
          <p:nvPr/>
        </p:nvCxnSpPr>
        <p:spPr>
          <a:xfrm rot="10800000" flipH="1" flipV="1">
            <a:off x="1798225" y="4013605"/>
            <a:ext cx="120576" cy="2219524"/>
          </a:xfrm>
          <a:prstGeom prst="bentConnector3">
            <a:avLst>
              <a:gd name="adj1" fmla="val -189590"/>
            </a:avLst>
          </a:prstGeom>
          <a:ln w="19050">
            <a:solidFill>
              <a:srgbClr val="F47F30"/>
            </a:solidFill>
            <a:tailEnd type="triangle"/>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44513607-4DC9-92FA-F413-58713DF929F0}"/>
              </a:ext>
            </a:extLst>
          </p:cNvPr>
          <p:cNvSpPr txBox="1"/>
          <p:nvPr/>
        </p:nvSpPr>
        <p:spPr>
          <a:xfrm>
            <a:off x="10079807" y="1887217"/>
            <a:ext cx="1209728" cy="341825"/>
          </a:xfrm>
          <a:prstGeom prst="rect">
            <a:avLst/>
          </a:prstGeom>
          <a:noFill/>
        </p:spPr>
        <p:txBody>
          <a:bodyPr wrap="square">
            <a:spAutoFit/>
          </a:bodyPr>
          <a:lstStyle/>
          <a:p>
            <a:pPr algn="r">
              <a:lnSpc>
                <a:spcPts val="2200"/>
              </a:lnSpc>
            </a:pPr>
            <a:r>
              <a:rPr lang="es-MX" sz="1400" b="1" dirty="0">
                <a:latin typeface="Encode Sans" panose="02000000000000000000" pitchFamily="2" charset="0"/>
              </a:rPr>
              <a:t>$</a:t>
            </a:r>
            <a:r>
              <a:rPr lang="es-MX" sz="1400" dirty="0">
                <a:latin typeface="Encode Sans" panose="02000000000000000000" pitchFamily="2" charset="0"/>
              </a:rPr>
              <a:t> 3,0MM</a:t>
            </a:r>
          </a:p>
        </p:txBody>
      </p:sp>
      <p:sp>
        <p:nvSpPr>
          <p:cNvPr id="49" name="CuadroTexto 48">
            <a:extLst>
              <a:ext uri="{FF2B5EF4-FFF2-40B4-BE49-F238E27FC236}">
                <a16:creationId xmlns:a16="http://schemas.microsoft.com/office/drawing/2014/main" id="{589C5209-B518-A666-E12E-D7F84B7A49EE}"/>
              </a:ext>
            </a:extLst>
          </p:cNvPr>
          <p:cNvSpPr txBox="1"/>
          <p:nvPr/>
        </p:nvSpPr>
        <p:spPr>
          <a:xfrm>
            <a:off x="10079807" y="2455387"/>
            <a:ext cx="1209728" cy="341825"/>
          </a:xfrm>
          <a:prstGeom prst="rect">
            <a:avLst/>
          </a:prstGeom>
          <a:noFill/>
        </p:spPr>
        <p:txBody>
          <a:bodyPr wrap="square">
            <a:spAutoFit/>
          </a:bodyPr>
          <a:lstStyle/>
          <a:p>
            <a:pPr algn="r">
              <a:lnSpc>
                <a:spcPts val="2200"/>
              </a:lnSpc>
            </a:pPr>
            <a:r>
              <a:rPr lang="es-MX" sz="1400" b="1" dirty="0">
                <a:latin typeface="Encode Sans" panose="02000000000000000000" pitchFamily="2" charset="0"/>
              </a:rPr>
              <a:t>$</a:t>
            </a:r>
            <a:r>
              <a:rPr lang="es-MX" sz="1400" dirty="0">
                <a:latin typeface="Encode Sans" panose="02000000000000000000" pitchFamily="2" charset="0"/>
              </a:rPr>
              <a:t> 1,5MM</a:t>
            </a:r>
          </a:p>
        </p:txBody>
      </p:sp>
      <p:sp>
        <p:nvSpPr>
          <p:cNvPr id="50" name="CuadroTexto 49">
            <a:extLst>
              <a:ext uri="{FF2B5EF4-FFF2-40B4-BE49-F238E27FC236}">
                <a16:creationId xmlns:a16="http://schemas.microsoft.com/office/drawing/2014/main" id="{0EF5CCC0-406F-B2B6-FBEB-923FC4CA7888}"/>
              </a:ext>
            </a:extLst>
          </p:cNvPr>
          <p:cNvSpPr txBox="1"/>
          <p:nvPr/>
        </p:nvSpPr>
        <p:spPr>
          <a:xfrm>
            <a:off x="10079807" y="3283157"/>
            <a:ext cx="1209728" cy="341825"/>
          </a:xfrm>
          <a:prstGeom prst="rect">
            <a:avLst/>
          </a:prstGeom>
          <a:noFill/>
        </p:spPr>
        <p:txBody>
          <a:bodyPr wrap="square">
            <a:spAutoFit/>
          </a:bodyPr>
          <a:lstStyle/>
          <a:p>
            <a:pPr algn="r">
              <a:lnSpc>
                <a:spcPts val="2200"/>
              </a:lnSpc>
            </a:pPr>
            <a:r>
              <a:rPr lang="es-MX" sz="1400" b="1" dirty="0">
                <a:latin typeface="Encode Sans" panose="02000000000000000000" pitchFamily="2" charset="0"/>
              </a:rPr>
              <a:t>$</a:t>
            </a:r>
            <a:r>
              <a:rPr lang="es-MX" sz="1400" dirty="0">
                <a:latin typeface="Encode Sans" panose="02000000000000000000" pitchFamily="2" charset="0"/>
              </a:rPr>
              <a:t> 3,0MM</a:t>
            </a:r>
          </a:p>
        </p:txBody>
      </p:sp>
      <p:sp>
        <p:nvSpPr>
          <p:cNvPr id="51" name="CuadroTexto 50">
            <a:extLst>
              <a:ext uri="{FF2B5EF4-FFF2-40B4-BE49-F238E27FC236}">
                <a16:creationId xmlns:a16="http://schemas.microsoft.com/office/drawing/2014/main" id="{6616C965-9615-AA5E-10CE-66116D59BBB5}"/>
              </a:ext>
            </a:extLst>
          </p:cNvPr>
          <p:cNvSpPr txBox="1"/>
          <p:nvPr/>
        </p:nvSpPr>
        <p:spPr>
          <a:xfrm>
            <a:off x="10079807" y="3536233"/>
            <a:ext cx="1209728" cy="341825"/>
          </a:xfrm>
          <a:prstGeom prst="rect">
            <a:avLst/>
          </a:prstGeom>
          <a:noFill/>
        </p:spPr>
        <p:txBody>
          <a:bodyPr wrap="square">
            <a:spAutoFit/>
          </a:bodyPr>
          <a:lstStyle/>
          <a:p>
            <a:pPr algn="r">
              <a:lnSpc>
                <a:spcPts val="2200"/>
              </a:lnSpc>
            </a:pPr>
            <a:r>
              <a:rPr lang="es-MX" sz="1400" b="1" dirty="0">
                <a:latin typeface="Encode Sans" panose="02000000000000000000" pitchFamily="2" charset="0"/>
              </a:rPr>
              <a:t>$</a:t>
            </a:r>
            <a:r>
              <a:rPr lang="es-MX" sz="1400" dirty="0">
                <a:latin typeface="Encode Sans" panose="02000000000000000000" pitchFamily="2" charset="0"/>
              </a:rPr>
              <a:t> 3,2MM</a:t>
            </a:r>
          </a:p>
        </p:txBody>
      </p:sp>
      <p:sp>
        <p:nvSpPr>
          <p:cNvPr id="52" name="CuadroTexto 51">
            <a:extLst>
              <a:ext uri="{FF2B5EF4-FFF2-40B4-BE49-F238E27FC236}">
                <a16:creationId xmlns:a16="http://schemas.microsoft.com/office/drawing/2014/main" id="{45E05021-9380-F1CF-250A-6CB168AF4194}"/>
              </a:ext>
            </a:extLst>
          </p:cNvPr>
          <p:cNvSpPr txBox="1"/>
          <p:nvPr/>
        </p:nvSpPr>
        <p:spPr>
          <a:xfrm>
            <a:off x="10079807" y="4375479"/>
            <a:ext cx="1209728" cy="341825"/>
          </a:xfrm>
          <a:prstGeom prst="rect">
            <a:avLst/>
          </a:prstGeom>
          <a:noFill/>
        </p:spPr>
        <p:txBody>
          <a:bodyPr wrap="square">
            <a:spAutoFit/>
          </a:bodyPr>
          <a:lstStyle/>
          <a:p>
            <a:pPr algn="r">
              <a:lnSpc>
                <a:spcPts val="2200"/>
              </a:lnSpc>
            </a:pPr>
            <a:r>
              <a:rPr lang="es-MX" sz="1400" b="1" dirty="0">
                <a:latin typeface="Encode Sans" panose="02000000000000000000" pitchFamily="2" charset="0"/>
              </a:rPr>
              <a:t>$</a:t>
            </a:r>
            <a:r>
              <a:rPr lang="es-MX" sz="1400" dirty="0">
                <a:latin typeface="Encode Sans" panose="02000000000000000000" pitchFamily="2" charset="0"/>
              </a:rPr>
              <a:t> 3,4MM</a:t>
            </a:r>
          </a:p>
        </p:txBody>
      </p:sp>
      <p:sp>
        <p:nvSpPr>
          <p:cNvPr id="53" name="CuadroTexto 52">
            <a:extLst>
              <a:ext uri="{FF2B5EF4-FFF2-40B4-BE49-F238E27FC236}">
                <a16:creationId xmlns:a16="http://schemas.microsoft.com/office/drawing/2014/main" id="{718993B0-28AE-CB8D-2AF3-CE125F43F93F}"/>
              </a:ext>
            </a:extLst>
          </p:cNvPr>
          <p:cNvSpPr txBox="1"/>
          <p:nvPr/>
        </p:nvSpPr>
        <p:spPr>
          <a:xfrm>
            <a:off x="10079807" y="4656127"/>
            <a:ext cx="1209728" cy="341825"/>
          </a:xfrm>
          <a:prstGeom prst="rect">
            <a:avLst/>
          </a:prstGeom>
          <a:noFill/>
        </p:spPr>
        <p:txBody>
          <a:bodyPr wrap="square">
            <a:spAutoFit/>
          </a:bodyPr>
          <a:lstStyle/>
          <a:p>
            <a:pPr algn="r">
              <a:lnSpc>
                <a:spcPts val="2200"/>
              </a:lnSpc>
            </a:pPr>
            <a:r>
              <a:rPr lang="es-ES" sz="1400" dirty="0">
                <a:latin typeface="Encode Sans" panose="02000000000000000000" pitchFamily="2" charset="0"/>
              </a:rPr>
              <a:t>-( </a:t>
            </a:r>
            <a:r>
              <a:rPr lang="es-ES" sz="1400" b="1" dirty="0">
                <a:latin typeface="Encode Sans" panose="02000000000000000000" pitchFamily="2" charset="0"/>
              </a:rPr>
              <a:t>$</a:t>
            </a:r>
            <a:r>
              <a:rPr lang="es-ES" sz="1400" dirty="0">
                <a:latin typeface="Encode Sans" panose="02000000000000000000" pitchFamily="2" charset="0"/>
              </a:rPr>
              <a:t> 0,1MM)</a:t>
            </a:r>
          </a:p>
        </p:txBody>
      </p:sp>
      <p:sp>
        <p:nvSpPr>
          <p:cNvPr id="54" name="CuadroTexto 53">
            <a:extLst>
              <a:ext uri="{FF2B5EF4-FFF2-40B4-BE49-F238E27FC236}">
                <a16:creationId xmlns:a16="http://schemas.microsoft.com/office/drawing/2014/main" id="{FC75109E-8AD2-9F1E-6158-F475D894D2BE}"/>
              </a:ext>
            </a:extLst>
          </p:cNvPr>
          <p:cNvSpPr txBox="1"/>
          <p:nvPr/>
        </p:nvSpPr>
        <p:spPr>
          <a:xfrm>
            <a:off x="10079807" y="5279631"/>
            <a:ext cx="1209728" cy="341825"/>
          </a:xfrm>
          <a:prstGeom prst="rect">
            <a:avLst/>
          </a:prstGeom>
          <a:noFill/>
        </p:spPr>
        <p:txBody>
          <a:bodyPr wrap="square">
            <a:spAutoFit/>
          </a:bodyPr>
          <a:lstStyle/>
          <a:p>
            <a:pPr algn="r">
              <a:lnSpc>
                <a:spcPts val="2200"/>
              </a:lnSpc>
            </a:pPr>
            <a:r>
              <a:rPr lang="es-MX" sz="1400" b="1" dirty="0">
                <a:latin typeface="Encode Sans" panose="02000000000000000000" pitchFamily="2" charset="0"/>
              </a:rPr>
              <a:t>$ 1,65MM</a:t>
            </a:r>
          </a:p>
        </p:txBody>
      </p:sp>
      <p:cxnSp>
        <p:nvCxnSpPr>
          <p:cNvPr id="56" name="Conector recto 55">
            <a:extLst>
              <a:ext uri="{FF2B5EF4-FFF2-40B4-BE49-F238E27FC236}">
                <a16:creationId xmlns:a16="http://schemas.microsoft.com/office/drawing/2014/main" id="{65DD3649-0E7E-E9B4-095A-CA2C401D703F}"/>
              </a:ext>
            </a:extLst>
          </p:cNvPr>
          <p:cNvCxnSpPr>
            <a:cxnSpLocks/>
          </p:cNvCxnSpPr>
          <p:nvPr/>
        </p:nvCxnSpPr>
        <p:spPr>
          <a:xfrm>
            <a:off x="1918801" y="2179367"/>
            <a:ext cx="9295667"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Conector recto 56">
            <a:extLst>
              <a:ext uri="{FF2B5EF4-FFF2-40B4-BE49-F238E27FC236}">
                <a16:creationId xmlns:a16="http://schemas.microsoft.com/office/drawing/2014/main" id="{B2FF916E-194D-602F-FA5D-7C06D9558CF6}"/>
              </a:ext>
            </a:extLst>
          </p:cNvPr>
          <p:cNvCxnSpPr>
            <a:cxnSpLocks/>
          </p:cNvCxnSpPr>
          <p:nvPr/>
        </p:nvCxnSpPr>
        <p:spPr>
          <a:xfrm>
            <a:off x="1918801" y="2751577"/>
            <a:ext cx="9295667"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Conector recto 57">
            <a:extLst>
              <a:ext uri="{FF2B5EF4-FFF2-40B4-BE49-F238E27FC236}">
                <a16:creationId xmlns:a16="http://schemas.microsoft.com/office/drawing/2014/main" id="{189418CC-98F1-3330-BF26-DF06F2A55DAF}"/>
              </a:ext>
            </a:extLst>
          </p:cNvPr>
          <p:cNvCxnSpPr>
            <a:cxnSpLocks/>
          </p:cNvCxnSpPr>
          <p:nvPr/>
        </p:nvCxnSpPr>
        <p:spPr>
          <a:xfrm>
            <a:off x="1918801" y="3570864"/>
            <a:ext cx="9295667"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Conector recto 58">
            <a:extLst>
              <a:ext uri="{FF2B5EF4-FFF2-40B4-BE49-F238E27FC236}">
                <a16:creationId xmlns:a16="http://schemas.microsoft.com/office/drawing/2014/main" id="{75E5AB69-A57D-518A-EF9E-4F75A2FB2A45}"/>
              </a:ext>
            </a:extLst>
          </p:cNvPr>
          <p:cNvCxnSpPr>
            <a:cxnSpLocks/>
          </p:cNvCxnSpPr>
          <p:nvPr/>
        </p:nvCxnSpPr>
        <p:spPr>
          <a:xfrm>
            <a:off x="1910527" y="4678398"/>
            <a:ext cx="9303941"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Conector recto 59">
            <a:extLst>
              <a:ext uri="{FF2B5EF4-FFF2-40B4-BE49-F238E27FC236}">
                <a16:creationId xmlns:a16="http://schemas.microsoft.com/office/drawing/2014/main" id="{4AC35B5A-E045-7CBF-DD9B-F53010526256}"/>
              </a:ext>
            </a:extLst>
          </p:cNvPr>
          <p:cNvCxnSpPr>
            <a:cxnSpLocks/>
          </p:cNvCxnSpPr>
          <p:nvPr/>
        </p:nvCxnSpPr>
        <p:spPr>
          <a:xfrm>
            <a:off x="1918801" y="4951131"/>
            <a:ext cx="9295667"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Conector recto 60">
            <a:extLst>
              <a:ext uri="{FF2B5EF4-FFF2-40B4-BE49-F238E27FC236}">
                <a16:creationId xmlns:a16="http://schemas.microsoft.com/office/drawing/2014/main" id="{1F44729F-91E7-F9FC-23B4-A7111AF0CCE3}"/>
              </a:ext>
            </a:extLst>
          </p:cNvPr>
          <p:cNvCxnSpPr>
            <a:cxnSpLocks/>
          </p:cNvCxnSpPr>
          <p:nvPr/>
        </p:nvCxnSpPr>
        <p:spPr>
          <a:xfrm>
            <a:off x="1918801" y="5259707"/>
            <a:ext cx="925719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Conector recto 61">
            <a:extLst>
              <a:ext uri="{FF2B5EF4-FFF2-40B4-BE49-F238E27FC236}">
                <a16:creationId xmlns:a16="http://schemas.microsoft.com/office/drawing/2014/main" id="{5B1AA50B-C621-0FCA-9386-590F2D1CAACC}"/>
              </a:ext>
            </a:extLst>
          </p:cNvPr>
          <p:cNvCxnSpPr>
            <a:cxnSpLocks/>
          </p:cNvCxnSpPr>
          <p:nvPr/>
        </p:nvCxnSpPr>
        <p:spPr>
          <a:xfrm>
            <a:off x="1918801" y="5572159"/>
            <a:ext cx="930155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CuadroTexto 62">
            <a:extLst>
              <a:ext uri="{FF2B5EF4-FFF2-40B4-BE49-F238E27FC236}">
                <a16:creationId xmlns:a16="http://schemas.microsoft.com/office/drawing/2014/main" id="{FD44942E-7694-A4FE-CB8B-5B2B90516A3B}"/>
              </a:ext>
            </a:extLst>
          </p:cNvPr>
          <p:cNvSpPr txBox="1"/>
          <p:nvPr/>
        </p:nvSpPr>
        <p:spPr>
          <a:xfrm>
            <a:off x="9531405" y="4958537"/>
            <a:ext cx="1758130" cy="341825"/>
          </a:xfrm>
          <a:prstGeom prst="rect">
            <a:avLst/>
          </a:prstGeom>
          <a:noFill/>
        </p:spPr>
        <p:txBody>
          <a:bodyPr wrap="square">
            <a:spAutoFit/>
          </a:bodyPr>
          <a:lstStyle/>
          <a:p>
            <a:pPr algn="r">
              <a:lnSpc>
                <a:spcPts val="2200"/>
              </a:lnSpc>
            </a:pPr>
            <a:r>
              <a:rPr lang="es-MX" sz="1400" b="1" dirty="0">
                <a:latin typeface="Encode Sans" panose="02000000000000000000" pitchFamily="2" charset="0"/>
              </a:rPr>
              <a:t>$</a:t>
            </a:r>
            <a:r>
              <a:rPr lang="es-MX" sz="1400" dirty="0">
                <a:latin typeface="Encode Sans" panose="02000000000000000000" pitchFamily="2" charset="0"/>
              </a:rPr>
              <a:t> 3,3MM</a:t>
            </a:r>
          </a:p>
        </p:txBody>
      </p:sp>
    </p:spTree>
    <p:extLst>
      <p:ext uri="{BB962C8B-B14F-4D97-AF65-F5344CB8AC3E}">
        <p14:creationId xmlns:p14="http://schemas.microsoft.com/office/powerpoint/2010/main" val="2665327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1751571" y="562290"/>
            <a:ext cx="5078434" cy="738664"/>
          </a:xfrm>
          <a:prstGeom prst="rect">
            <a:avLst/>
          </a:prstGeom>
          <a:noFill/>
        </p:spPr>
        <p:txBody>
          <a:bodyPr wrap="square" rtlCol="0">
            <a:spAutoFit/>
          </a:bodyPr>
          <a:lstStyle/>
          <a:p>
            <a:r>
              <a:rPr lang="es-ES" sz="2400" dirty="0" err="1">
                <a:solidFill>
                  <a:srgbClr val="00A6E2"/>
                </a:solidFill>
                <a:latin typeface="Montserrat ExtraBold" panose="00000900000000000000" pitchFamily="2" charset="0"/>
                <a:cs typeface="Archivo Black" pitchFamily="2" charset="0"/>
              </a:rPr>
              <a:t>Analisis</a:t>
            </a:r>
            <a:r>
              <a:rPr lang="es-ES" sz="2400" dirty="0">
                <a:solidFill>
                  <a:srgbClr val="00A6E2"/>
                </a:solidFill>
                <a:latin typeface="Montserrat ExtraBold" panose="00000900000000000000" pitchFamily="2" charset="0"/>
                <a:cs typeface="Archivo Black" pitchFamily="2" charset="0"/>
              </a:rPr>
              <a:t> flujo fondos</a:t>
            </a:r>
          </a:p>
          <a:p>
            <a:r>
              <a:rPr lang="es-AR" dirty="0">
                <a:latin typeface="Montserrat SemiBold" panose="00000700000000000000" pitchFamily="2" charset="0"/>
              </a:rPr>
              <a:t>Ejemplo de flujos en reafianzamiento</a:t>
            </a:r>
          </a:p>
        </p:txBody>
      </p:sp>
      <p:sp>
        <p:nvSpPr>
          <p:cNvPr id="3" name="CuadroTexto 2">
            <a:extLst>
              <a:ext uri="{FF2B5EF4-FFF2-40B4-BE49-F238E27FC236}">
                <a16:creationId xmlns:a16="http://schemas.microsoft.com/office/drawing/2014/main" id="{7F3D0825-B263-A234-326A-DDD6B181A629}"/>
              </a:ext>
            </a:extLst>
          </p:cNvPr>
          <p:cNvSpPr txBox="1"/>
          <p:nvPr/>
        </p:nvSpPr>
        <p:spPr>
          <a:xfrm>
            <a:off x="1622175" y="1284600"/>
            <a:ext cx="582487" cy="512320"/>
          </a:xfrm>
          <a:prstGeom prst="rect">
            <a:avLst/>
          </a:prstGeom>
          <a:noFill/>
        </p:spPr>
        <p:txBody>
          <a:bodyPr wrap="square" rtlCol="0">
            <a:spAutoFit/>
          </a:bodyPr>
          <a:lstStyle/>
          <a:p>
            <a:pPr>
              <a:lnSpc>
                <a:spcPct val="200000"/>
              </a:lnSpc>
              <a:spcAft>
                <a:spcPts val="900"/>
              </a:spcAft>
            </a:pPr>
            <a:r>
              <a:rPr lang="es-ES" sz="1600" b="1" dirty="0">
                <a:solidFill>
                  <a:srgbClr val="A4CB4E"/>
                </a:solidFill>
                <a:latin typeface="Montserrat "/>
                <a:cs typeface="Archivo SemiBold" pitchFamily="2" charset="0"/>
              </a:rPr>
              <a:t>01</a:t>
            </a:r>
          </a:p>
        </p:txBody>
      </p:sp>
      <p:sp>
        <p:nvSpPr>
          <p:cNvPr id="4" name="CuadroTexto 3">
            <a:extLst>
              <a:ext uri="{FF2B5EF4-FFF2-40B4-BE49-F238E27FC236}">
                <a16:creationId xmlns:a16="http://schemas.microsoft.com/office/drawing/2014/main" id="{41B141A5-3FA7-820E-C248-049AB2E07E42}"/>
              </a:ext>
            </a:extLst>
          </p:cNvPr>
          <p:cNvSpPr txBox="1"/>
          <p:nvPr/>
        </p:nvSpPr>
        <p:spPr>
          <a:xfrm>
            <a:off x="1949995" y="1459764"/>
            <a:ext cx="10242005" cy="923330"/>
          </a:xfrm>
          <a:prstGeom prst="rect">
            <a:avLst/>
          </a:prstGeom>
          <a:noFill/>
        </p:spPr>
        <p:txBody>
          <a:bodyPr wrap="square" rtlCol="0">
            <a:spAutoFit/>
          </a:bodyPr>
          <a:lstStyle/>
          <a:p>
            <a:pPr>
              <a:spcAft>
                <a:spcPts val="900"/>
              </a:spcAft>
            </a:pPr>
            <a:r>
              <a:rPr lang="da-DK" sz="1300" b="1" dirty="0">
                <a:latin typeface="Montserrat "/>
                <a:cs typeface="Archivo SemiBold" pitchFamily="2" charset="0"/>
              </a:rPr>
              <a:t>Egresos</a:t>
            </a:r>
            <a:r>
              <a:rPr lang="da-DK" sz="1300" dirty="0">
                <a:latin typeface="Montserrat "/>
                <a:cs typeface="Archivo SemiBold" pitchFamily="2" charset="0"/>
              </a:rPr>
              <a:t> por pago de comisiones al FONDO reafianzador por operaciones reafianzadas </a:t>
            </a:r>
            <a:r>
              <a:rPr lang="da-DK" sz="1300" b="1" dirty="0">
                <a:solidFill>
                  <a:srgbClr val="F47F30"/>
                </a:solidFill>
                <a:latin typeface="Montserrat "/>
                <a:cs typeface="Archivo SemiBold" pitchFamily="2" charset="0"/>
              </a:rPr>
              <a:t>(% de la comision acordado) </a:t>
            </a:r>
          </a:p>
          <a:p>
            <a:pPr>
              <a:spcAft>
                <a:spcPts val="900"/>
              </a:spcAft>
            </a:pPr>
            <a:r>
              <a:rPr lang="es-ES" sz="1300" b="1" dirty="0">
                <a:latin typeface="Montserrat "/>
                <a:cs typeface="Archivo SemiBold" pitchFamily="2" charset="0"/>
              </a:rPr>
              <a:t>Ingresos</a:t>
            </a:r>
            <a:r>
              <a:rPr lang="es-ES" sz="1300" dirty="0">
                <a:latin typeface="Montserrat "/>
                <a:cs typeface="Archivo SemiBold" pitchFamily="2" charset="0"/>
              </a:rPr>
              <a:t> por requerimientos reafianzados al FONDO </a:t>
            </a:r>
            <a:r>
              <a:rPr lang="es-ES" sz="1300" b="1" dirty="0">
                <a:solidFill>
                  <a:srgbClr val="F47F30"/>
                </a:solidFill>
                <a:latin typeface="Montserrat "/>
              </a:rPr>
              <a:t>(% reafianzado o monto requerido según corresponda)</a:t>
            </a:r>
          </a:p>
          <a:p>
            <a:pPr>
              <a:spcAft>
                <a:spcPts val="900"/>
              </a:spcAft>
            </a:pPr>
            <a:r>
              <a:rPr lang="es-ES" sz="1300" b="1" dirty="0">
                <a:latin typeface="Montserrat "/>
                <a:cs typeface="Archivo SemiBold" pitchFamily="2" charset="0"/>
              </a:rPr>
              <a:t>Egresos</a:t>
            </a:r>
            <a:r>
              <a:rPr lang="es-ES" sz="1300" dirty="0">
                <a:latin typeface="Montserrat "/>
                <a:cs typeface="Archivo SemiBold" pitchFamily="2" charset="0"/>
              </a:rPr>
              <a:t> por reintegros al FONDO conforme a avance de acuerdos </a:t>
            </a:r>
            <a:r>
              <a:rPr lang="es-ES" sz="1300" b="1" dirty="0">
                <a:solidFill>
                  <a:srgbClr val="F47F30"/>
                </a:solidFill>
                <a:latin typeface="Montserrat "/>
              </a:rPr>
              <a:t>(operaciones requeridas pagadas por FONDO)</a:t>
            </a:r>
          </a:p>
        </p:txBody>
      </p:sp>
      <p:graphicFrame>
        <p:nvGraphicFramePr>
          <p:cNvPr id="5" name="Tabla 4">
            <a:extLst>
              <a:ext uri="{FF2B5EF4-FFF2-40B4-BE49-F238E27FC236}">
                <a16:creationId xmlns:a16="http://schemas.microsoft.com/office/drawing/2014/main" id="{9EBDBE01-7F31-5251-2C1D-316E22B7B984}"/>
              </a:ext>
            </a:extLst>
          </p:cNvPr>
          <p:cNvGraphicFramePr>
            <a:graphicFrameLocks noGrp="1"/>
          </p:cNvGraphicFramePr>
          <p:nvPr>
            <p:extLst>
              <p:ext uri="{D42A27DB-BD31-4B8C-83A1-F6EECF244321}">
                <p14:modId xmlns:p14="http://schemas.microsoft.com/office/powerpoint/2010/main" val="1289613883"/>
              </p:ext>
            </p:extLst>
          </p:nvPr>
        </p:nvGraphicFramePr>
        <p:xfrm>
          <a:off x="1306517" y="2622900"/>
          <a:ext cx="10701168" cy="3963305"/>
        </p:xfrm>
        <a:graphic>
          <a:graphicData uri="http://schemas.openxmlformats.org/drawingml/2006/table">
            <a:tbl>
              <a:tblPr/>
              <a:tblGrid>
                <a:gridCol w="775850">
                  <a:extLst>
                    <a:ext uri="{9D8B030D-6E8A-4147-A177-3AD203B41FA5}">
                      <a16:colId xmlns:a16="http://schemas.microsoft.com/office/drawing/2014/main" val="3076212015"/>
                    </a:ext>
                  </a:extLst>
                </a:gridCol>
                <a:gridCol w="2212310">
                  <a:extLst>
                    <a:ext uri="{9D8B030D-6E8A-4147-A177-3AD203B41FA5}">
                      <a16:colId xmlns:a16="http://schemas.microsoft.com/office/drawing/2014/main" val="3347507898"/>
                    </a:ext>
                  </a:extLst>
                </a:gridCol>
                <a:gridCol w="852772">
                  <a:extLst>
                    <a:ext uri="{9D8B030D-6E8A-4147-A177-3AD203B41FA5}">
                      <a16:colId xmlns:a16="http://schemas.microsoft.com/office/drawing/2014/main" val="2949991173"/>
                    </a:ext>
                  </a:extLst>
                </a:gridCol>
                <a:gridCol w="785427">
                  <a:extLst>
                    <a:ext uri="{9D8B030D-6E8A-4147-A177-3AD203B41FA5}">
                      <a16:colId xmlns:a16="http://schemas.microsoft.com/office/drawing/2014/main" val="2238182285"/>
                    </a:ext>
                  </a:extLst>
                </a:gridCol>
                <a:gridCol w="871632">
                  <a:extLst>
                    <a:ext uri="{9D8B030D-6E8A-4147-A177-3AD203B41FA5}">
                      <a16:colId xmlns:a16="http://schemas.microsoft.com/office/drawing/2014/main" val="4206345811"/>
                    </a:ext>
                  </a:extLst>
                </a:gridCol>
                <a:gridCol w="833320">
                  <a:extLst>
                    <a:ext uri="{9D8B030D-6E8A-4147-A177-3AD203B41FA5}">
                      <a16:colId xmlns:a16="http://schemas.microsoft.com/office/drawing/2014/main" val="882724732"/>
                    </a:ext>
                  </a:extLst>
                </a:gridCol>
                <a:gridCol w="909946">
                  <a:extLst>
                    <a:ext uri="{9D8B030D-6E8A-4147-A177-3AD203B41FA5}">
                      <a16:colId xmlns:a16="http://schemas.microsoft.com/office/drawing/2014/main" val="56740902"/>
                    </a:ext>
                  </a:extLst>
                </a:gridCol>
                <a:gridCol w="785427">
                  <a:extLst>
                    <a:ext uri="{9D8B030D-6E8A-4147-A177-3AD203B41FA5}">
                      <a16:colId xmlns:a16="http://schemas.microsoft.com/office/drawing/2014/main" val="1649957288"/>
                    </a:ext>
                  </a:extLst>
                </a:gridCol>
                <a:gridCol w="785427">
                  <a:extLst>
                    <a:ext uri="{9D8B030D-6E8A-4147-A177-3AD203B41FA5}">
                      <a16:colId xmlns:a16="http://schemas.microsoft.com/office/drawing/2014/main" val="3887931599"/>
                    </a:ext>
                  </a:extLst>
                </a:gridCol>
                <a:gridCol w="785427">
                  <a:extLst>
                    <a:ext uri="{9D8B030D-6E8A-4147-A177-3AD203B41FA5}">
                      <a16:colId xmlns:a16="http://schemas.microsoft.com/office/drawing/2014/main" val="253018311"/>
                    </a:ext>
                  </a:extLst>
                </a:gridCol>
                <a:gridCol w="1103630">
                  <a:extLst>
                    <a:ext uri="{9D8B030D-6E8A-4147-A177-3AD203B41FA5}">
                      <a16:colId xmlns:a16="http://schemas.microsoft.com/office/drawing/2014/main" val="1907591786"/>
                    </a:ext>
                  </a:extLst>
                </a:gridCol>
              </a:tblGrid>
              <a:tr h="300951">
                <a:tc>
                  <a:txBody>
                    <a:bodyPr/>
                    <a:lstStyle/>
                    <a:p>
                      <a:pPr algn="ctr" fontAlgn="b"/>
                      <a:r>
                        <a:rPr lang="es-ES" sz="1400" b="1" i="0" u="none" strike="noStrike" dirty="0">
                          <a:solidFill>
                            <a:schemeClr val="bg1"/>
                          </a:solidFill>
                          <a:effectLst/>
                          <a:latin typeface="Montserrat ExtraBold" panose="00000900000000000000"/>
                        </a:rPr>
                        <a:t>Pasos</a:t>
                      </a:r>
                    </a:p>
                  </a:txBody>
                  <a:tcPr marL="5405" marR="5405" marT="540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s-ES" sz="1400" b="1" i="0" u="none" strike="noStrike" dirty="0">
                          <a:solidFill>
                            <a:schemeClr val="bg1"/>
                          </a:solidFill>
                          <a:effectLst/>
                          <a:latin typeface="Montserrat ExtraBold" panose="00000900000000000000"/>
                        </a:rPr>
                        <a:t>Concepto</a:t>
                      </a:r>
                    </a:p>
                  </a:txBody>
                  <a:tcPr marL="5405" marR="5405" marT="54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s-ES" sz="1400" b="1" i="0" u="none" strike="noStrike" dirty="0">
                          <a:solidFill>
                            <a:schemeClr val="bg1"/>
                          </a:solidFill>
                          <a:effectLst/>
                          <a:latin typeface="Montserrat ExtraBold" panose="00000900000000000000"/>
                        </a:rPr>
                        <a:t>2018</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s-ES" sz="1400" b="1" i="0" u="none" strike="noStrike" dirty="0">
                          <a:solidFill>
                            <a:schemeClr val="bg1"/>
                          </a:solidFill>
                          <a:effectLst/>
                          <a:latin typeface="Montserrat ExtraBold" panose="00000900000000000000"/>
                        </a:rPr>
                        <a:t>2019</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s-ES" sz="1400" b="1" i="0" u="none" strike="noStrike" dirty="0">
                          <a:solidFill>
                            <a:schemeClr val="bg1"/>
                          </a:solidFill>
                          <a:effectLst/>
                          <a:latin typeface="Montserrat ExtraBold" panose="00000900000000000000"/>
                        </a:rPr>
                        <a:t>2020</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s-ES" sz="1400" b="1" i="0" u="none" strike="noStrike" dirty="0">
                          <a:solidFill>
                            <a:schemeClr val="bg1"/>
                          </a:solidFill>
                          <a:effectLst/>
                          <a:latin typeface="Montserrat ExtraBold" panose="00000900000000000000"/>
                        </a:rPr>
                        <a:t>2021</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s-ES" sz="1400" b="1" i="0" u="none" strike="noStrike" dirty="0">
                          <a:solidFill>
                            <a:schemeClr val="bg1"/>
                          </a:solidFill>
                          <a:effectLst/>
                          <a:latin typeface="Montserrat ExtraBold" panose="00000900000000000000"/>
                        </a:rPr>
                        <a:t>2022</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s-ES" sz="1400" b="1" i="0" u="none" strike="noStrike" dirty="0">
                          <a:solidFill>
                            <a:schemeClr val="bg1"/>
                          </a:solidFill>
                          <a:effectLst/>
                          <a:latin typeface="Montserrat ExtraBold" panose="00000900000000000000"/>
                        </a:rPr>
                        <a:t>2023</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s-ES" sz="1400" b="1" i="0" u="none" strike="noStrike" dirty="0">
                          <a:solidFill>
                            <a:schemeClr val="bg1"/>
                          </a:solidFill>
                          <a:effectLst/>
                          <a:latin typeface="Montserrat ExtraBold" panose="00000900000000000000"/>
                        </a:rPr>
                        <a:t>2024</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s-ES" sz="1400" b="1" i="0" u="none" strike="noStrike" dirty="0">
                          <a:solidFill>
                            <a:schemeClr val="bg1"/>
                          </a:solidFill>
                          <a:effectLst/>
                          <a:latin typeface="Montserrat ExtraBold" panose="00000900000000000000"/>
                        </a:rPr>
                        <a:t>2025</a:t>
                      </a:r>
                    </a:p>
                  </a:txBody>
                  <a:tcPr marL="5405" marR="5405" marT="5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tc>
                  <a:txBody>
                    <a:bodyPr/>
                    <a:lstStyle/>
                    <a:p>
                      <a:pPr algn="ctr" fontAlgn="b"/>
                      <a:r>
                        <a:rPr lang="es-ES" sz="1400" b="1" i="0" u="none" strike="noStrike" dirty="0">
                          <a:solidFill>
                            <a:schemeClr val="bg1"/>
                          </a:solidFill>
                          <a:effectLst/>
                          <a:latin typeface="Montserrat ExtraBold" panose="00000900000000000000"/>
                        </a:rPr>
                        <a:t>Total </a:t>
                      </a:r>
                    </a:p>
                  </a:txBody>
                  <a:tcPr marL="5405" marR="5405" marT="540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97853958"/>
                  </a:ext>
                </a:extLst>
              </a:tr>
              <a:tr h="358075">
                <a:tc>
                  <a:txBody>
                    <a:bodyPr/>
                    <a:lstStyle/>
                    <a:p>
                      <a:pPr algn="ctr" fontAlgn="b"/>
                      <a:r>
                        <a:rPr lang="es-ES" sz="1200" b="0" i="0" u="none" strike="noStrike" dirty="0">
                          <a:solidFill>
                            <a:schemeClr val="bg1"/>
                          </a:solidFill>
                          <a:effectLst/>
                          <a:latin typeface="Montserrat Medium" panose="00000600000000000000"/>
                        </a:rPr>
                        <a:t>Egreso</a:t>
                      </a:r>
                    </a:p>
                  </a:txBody>
                  <a:tcPr marL="5405" marR="5405" marT="540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s-ES" sz="1000" b="0" i="0" u="none" strike="noStrike" dirty="0">
                          <a:solidFill>
                            <a:srgbClr val="000000"/>
                          </a:solidFill>
                          <a:effectLst/>
                          <a:latin typeface="Montserrat Medium" panose="00000600000000000000"/>
                        </a:rPr>
                        <a:t>Comisiones (Egreso)</a:t>
                      </a:r>
                    </a:p>
                  </a:txBody>
                  <a:tcPr marL="5405" marR="5405" marT="54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dirty="0">
                          <a:solidFill>
                            <a:srgbClr val="9C0006"/>
                          </a:solidFill>
                          <a:effectLst/>
                          <a:latin typeface="Montserrat Medium" panose="00000600000000000000"/>
                        </a:rPr>
                        <a:t>-             200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dirty="0">
                          <a:solidFill>
                            <a:srgbClr val="9C0006"/>
                          </a:solidFill>
                          <a:effectLst/>
                          <a:latin typeface="Montserrat Medium" panose="00000600000000000000"/>
                        </a:rPr>
                        <a:t>-         600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dirty="0">
                          <a:solidFill>
                            <a:srgbClr val="9C0006"/>
                          </a:solidFill>
                          <a:effectLst/>
                          <a:latin typeface="Montserrat Medium" panose="00000600000000000000"/>
                        </a:rPr>
                        <a:t>-          1.000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dirty="0">
                          <a:solidFill>
                            <a:srgbClr val="9C0006"/>
                          </a:solidFill>
                          <a:effectLst/>
                          <a:latin typeface="Montserrat Medium" panose="00000600000000000000"/>
                        </a:rPr>
                        <a:t>-          1.600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dirty="0">
                          <a:solidFill>
                            <a:srgbClr val="000000"/>
                          </a:solidFill>
                          <a:effectLst/>
                          <a:latin typeface="Montserrat Medium" panose="00000600000000000000"/>
                        </a:rPr>
                        <a:t>          -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dirty="0">
                          <a:solidFill>
                            <a:srgbClr val="9C0006"/>
                          </a:solidFill>
                          <a:effectLst/>
                          <a:latin typeface="Montserrat Medium" panose="00000600000000000000"/>
                        </a:rPr>
                        <a:t>-        4.100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dirty="0">
                          <a:solidFill>
                            <a:srgbClr val="9C0006"/>
                          </a:solidFill>
                          <a:effectLst/>
                          <a:latin typeface="Montserrat Medium" panose="00000600000000000000"/>
                        </a:rPr>
                        <a:t>-           900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200" b="0" i="0" u="none" strike="noStrike" dirty="0">
                          <a:solidFill>
                            <a:srgbClr val="000000"/>
                          </a:solidFill>
                          <a:effectLst/>
                          <a:latin typeface="Montserrat Medium" panose="00000600000000000000"/>
                        </a:rPr>
                        <a:t>         -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dirty="0">
                          <a:solidFill>
                            <a:srgbClr val="9C0006"/>
                          </a:solidFill>
                          <a:effectLst/>
                          <a:latin typeface="Montserrat Medium" panose="00000600000000000000"/>
                        </a:rPr>
                        <a:t>-          8.400   </a:t>
                      </a:r>
                    </a:p>
                  </a:txBody>
                  <a:tcPr marL="7142" marR="7142" marT="7142"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14875506"/>
                  </a:ext>
                </a:extLst>
              </a:tr>
              <a:tr h="358075">
                <a:tc>
                  <a:txBody>
                    <a:bodyPr/>
                    <a:lstStyle/>
                    <a:p>
                      <a:pPr algn="ctr" fontAlgn="b"/>
                      <a:r>
                        <a:rPr lang="es-ES" sz="1200" b="0" i="0" u="none" strike="noStrike" dirty="0">
                          <a:solidFill>
                            <a:schemeClr val="bg1"/>
                          </a:solidFill>
                          <a:effectLst/>
                          <a:latin typeface="Montserrat Medium" panose="00000600000000000000"/>
                        </a:rPr>
                        <a:t>Ingreso</a:t>
                      </a:r>
                    </a:p>
                  </a:txBody>
                  <a:tcPr marL="5405" marR="5405" marT="540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s-ES" sz="1000" b="0" i="0" u="none" strike="noStrike" dirty="0">
                          <a:solidFill>
                            <a:srgbClr val="000000"/>
                          </a:solidFill>
                          <a:effectLst/>
                          <a:latin typeface="Montserrat Medium" panose="00000600000000000000"/>
                        </a:rPr>
                        <a:t>Pagos Reafianzamiento (Ingreso)</a:t>
                      </a:r>
                    </a:p>
                  </a:txBody>
                  <a:tcPr marL="5405" marR="5405" marT="54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b" latinLnBrk="0" hangingPunct="1"/>
                      <a:r>
                        <a:rPr lang="es-ES" sz="1200" b="0" i="0" u="none" strike="noStrike" dirty="0">
                          <a:solidFill>
                            <a:srgbClr val="000000"/>
                          </a:solidFill>
                          <a:effectLst/>
                          <a:latin typeface="Montserrat Medium" panose="00000600000000000000"/>
                        </a:rPr>
                        <a:t>-</a:t>
                      </a:r>
                      <a:endParaRPr lang="es-ES" sz="1200" b="0" i="0" u="none" strike="noStrike" kern="1200" dirty="0">
                        <a:solidFill>
                          <a:srgbClr val="000000"/>
                        </a:solidFill>
                        <a:effectLst/>
                        <a:latin typeface="Montserrat Medium" panose="00000600000000000000"/>
                        <a:ea typeface="+mn-ea"/>
                        <a:cs typeface="+mn-cs"/>
                      </a:endParaRP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B050"/>
                          </a:solidFill>
                          <a:effectLst/>
                          <a:latin typeface="Montserrat Medium" panose="00000600000000000000"/>
                        </a:rPr>
                        <a:t>         2.600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B050"/>
                          </a:solidFill>
                          <a:effectLst/>
                          <a:latin typeface="Montserrat Medium" panose="00000600000000000000"/>
                        </a:rPr>
                        <a:t>          17.000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B050"/>
                          </a:solidFill>
                          <a:effectLst/>
                          <a:latin typeface="Montserrat Medium" panose="00000600000000000000"/>
                        </a:rPr>
                        <a:t>              100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B050"/>
                          </a:solidFill>
                          <a:effectLst/>
                          <a:latin typeface="Montserrat Medium" panose="00000600000000000000"/>
                        </a:rPr>
                        <a:t>                900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B050"/>
                          </a:solidFill>
                          <a:effectLst/>
                          <a:latin typeface="Montserrat Medium" panose="00000600000000000000"/>
                        </a:rPr>
                        <a:t>         11.300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B050"/>
                          </a:solidFill>
                          <a:effectLst/>
                          <a:latin typeface="Montserrat Medium" panose="00000600000000000000"/>
                        </a:rPr>
                        <a:t>         3.800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B050"/>
                          </a:solidFill>
                          <a:effectLst/>
                          <a:latin typeface="Montserrat Medium" panose="00000600000000000000"/>
                        </a:rPr>
                        <a:t>          3.100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B050"/>
                          </a:solidFill>
                          <a:effectLst/>
                          <a:latin typeface="Montserrat Medium" panose="00000600000000000000"/>
                        </a:rPr>
                        <a:t>               38.800   </a:t>
                      </a:r>
                    </a:p>
                  </a:txBody>
                  <a:tcPr marL="7142" marR="7142" marT="7142"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5363225"/>
                  </a:ext>
                </a:extLst>
              </a:tr>
              <a:tr h="358075">
                <a:tc>
                  <a:txBody>
                    <a:bodyPr/>
                    <a:lstStyle/>
                    <a:p>
                      <a:pPr algn="ctr" fontAlgn="b"/>
                      <a:r>
                        <a:rPr lang="es-ES" sz="1200" b="0" i="0" u="none" strike="noStrike" dirty="0">
                          <a:solidFill>
                            <a:schemeClr val="bg1"/>
                          </a:solidFill>
                          <a:effectLst/>
                          <a:latin typeface="Montserrat Medium" panose="00000600000000000000"/>
                        </a:rPr>
                        <a:t>Egreso</a:t>
                      </a:r>
                    </a:p>
                  </a:txBody>
                  <a:tcPr marL="5405" marR="5405" marT="540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l" fontAlgn="b"/>
                      <a:r>
                        <a:rPr lang="es-ES" sz="1000" b="0" i="0" u="none" strike="noStrike" dirty="0">
                          <a:solidFill>
                            <a:srgbClr val="000000"/>
                          </a:solidFill>
                          <a:effectLst/>
                          <a:latin typeface="Montserrat Medium" panose="00000600000000000000"/>
                        </a:rPr>
                        <a:t>Reintegros (Egreso)</a:t>
                      </a:r>
                    </a:p>
                  </a:txBody>
                  <a:tcPr marL="5405" marR="5405" marT="54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es-ES" sz="1200" b="0" i="0" u="none" strike="noStrike" dirty="0">
                          <a:solidFill>
                            <a:srgbClr val="000000"/>
                          </a:solidFill>
                          <a:effectLst/>
                          <a:latin typeface="Montserrat Medium" panose="00000600000000000000"/>
                        </a:rPr>
                        <a:t>-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s-ES" sz="1200" b="0" i="0" u="none" strike="noStrike" dirty="0">
                          <a:solidFill>
                            <a:srgbClr val="000000"/>
                          </a:solidFill>
                          <a:effectLst/>
                          <a:latin typeface="Montserrat Medium" panose="00000600000000000000"/>
                        </a:rPr>
                        <a:t>             -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s-ES" sz="1200" b="0" i="0" u="none" strike="noStrike" dirty="0">
                          <a:solidFill>
                            <a:srgbClr val="9C0006"/>
                          </a:solidFill>
                          <a:effectLst/>
                          <a:latin typeface="Montserrat Medium" panose="00000600000000000000"/>
                        </a:rPr>
                        <a:t>-           1.400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s-ES" sz="1200" b="0" i="0" u="none" strike="noStrike" dirty="0">
                          <a:solidFill>
                            <a:srgbClr val="9C0006"/>
                          </a:solidFill>
                          <a:effectLst/>
                          <a:latin typeface="Montserrat Medium" panose="00000600000000000000"/>
                        </a:rPr>
                        <a:t>-         7.200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s-ES" sz="1200" b="0" i="0" u="none" strike="noStrike" dirty="0">
                          <a:solidFill>
                            <a:srgbClr val="9C0006"/>
                          </a:solidFill>
                          <a:effectLst/>
                          <a:latin typeface="Montserrat Medium" panose="00000600000000000000"/>
                        </a:rPr>
                        <a:t>-           6.900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s-ES" sz="1200" b="0" i="0" u="none" strike="noStrike" dirty="0">
                          <a:solidFill>
                            <a:srgbClr val="9C0006"/>
                          </a:solidFill>
                          <a:effectLst/>
                          <a:latin typeface="Montserrat Medium" panose="00000600000000000000"/>
                        </a:rPr>
                        <a:t>-        6.800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s-ES" sz="1200" b="0" i="0" u="none" strike="noStrike" dirty="0">
                          <a:solidFill>
                            <a:srgbClr val="9C0006"/>
                          </a:solidFill>
                          <a:effectLst/>
                          <a:latin typeface="Montserrat Medium" panose="00000600000000000000"/>
                        </a:rPr>
                        <a:t>-        8.300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s-ES" sz="1200" b="0" i="0" u="none" strike="noStrike" dirty="0">
                          <a:solidFill>
                            <a:srgbClr val="9C0006"/>
                          </a:solidFill>
                          <a:effectLst/>
                          <a:latin typeface="Montserrat Medium" panose="00000600000000000000"/>
                        </a:rPr>
                        <a:t>-        8.600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s-ES" sz="1200" b="0" i="0" u="none" strike="noStrike" dirty="0">
                          <a:solidFill>
                            <a:srgbClr val="9C0006"/>
                          </a:solidFill>
                          <a:effectLst/>
                          <a:latin typeface="Montserrat Medium" panose="00000600000000000000"/>
                        </a:rPr>
                        <a:t>-        39.200   </a:t>
                      </a:r>
                    </a:p>
                  </a:txBody>
                  <a:tcPr marL="7142" marR="7142" marT="7142"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2595073865"/>
                  </a:ext>
                </a:extLst>
              </a:tr>
              <a:tr h="366278">
                <a:tc>
                  <a:txBody>
                    <a:bodyPr/>
                    <a:lstStyle/>
                    <a:p>
                      <a:pPr algn="ctr" fontAlgn="b"/>
                      <a:r>
                        <a:rPr lang="es-ES" sz="1200" b="1" i="0" u="none" strike="noStrike" dirty="0">
                          <a:solidFill>
                            <a:srgbClr val="000000"/>
                          </a:solidFill>
                          <a:effectLst/>
                          <a:latin typeface="Montserrat Medium" panose="00000600000000000000"/>
                        </a:rPr>
                        <a:t>1</a:t>
                      </a:r>
                    </a:p>
                  </a:txBody>
                  <a:tcPr marL="5405" marR="5405" marT="5405"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s-ES" sz="1000" b="1" i="0" u="none" strike="noStrike" dirty="0">
                          <a:solidFill>
                            <a:srgbClr val="000000"/>
                          </a:solidFill>
                          <a:effectLst/>
                          <a:latin typeface="Montserrat Medium" panose="00000600000000000000"/>
                        </a:rPr>
                        <a:t>FF Neto Operativo</a:t>
                      </a:r>
                    </a:p>
                  </a:txBody>
                  <a:tcPr marL="5405" marR="5405" marT="540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s-ES" sz="1200" b="1" i="0" u="none" strike="noStrike" dirty="0">
                          <a:solidFill>
                            <a:srgbClr val="9C0006"/>
                          </a:solidFill>
                          <a:effectLst/>
                          <a:latin typeface="Montserrat Medium" panose="00000600000000000000"/>
                        </a:rPr>
                        <a:t>-             200   </a:t>
                      </a:r>
                    </a:p>
                  </a:txBody>
                  <a:tcPr marL="7142" marR="7142" marT="714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s-ES" sz="1200" b="1" i="0" u="none" strike="noStrike" dirty="0">
                          <a:solidFill>
                            <a:srgbClr val="00B050"/>
                          </a:solidFill>
                          <a:effectLst/>
                          <a:latin typeface="Montserrat Medium" panose="00000600000000000000"/>
                        </a:rPr>
                        <a:t>         2.000   </a:t>
                      </a:r>
                    </a:p>
                  </a:txBody>
                  <a:tcPr marL="7142" marR="7142" marT="714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s-ES" sz="1200" b="1" i="0" u="none" strike="noStrike" dirty="0">
                          <a:solidFill>
                            <a:srgbClr val="00B050"/>
                          </a:solidFill>
                          <a:effectLst/>
                          <a:latin typeface="Montserrat Medium" panose="00000600000000000000"/>
                        </a:rPr>
                        <a:t>14.600   </a:t>
                      </a:r>
                    </a:p>
                  </a:txBody>
                  <a:tcPr marL="7142" marR="7142" marT="714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s-ES" sz="1200" b="1" i="0" u="none" strike="noStrike" dirty="0">
                          <a:solidFill>
                            <a:srgbClr val="9C0006"/>
                          </a:solidFill>
                          <a:effectLst/>
                          <a:latin typeface="Montserrat Medium" panose="00000600000000000000"/>
                        </a:rPr>
                        <a:t>-         8.700   </a:t>
                      </a:r>
                    </a:p>
                  </a:txBody>
                  <a:tcPr marL="7142" marR="7142" marT="714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s-ES" sz="1200" b="1" i="0" u="none" strike="noStrike" dirty="0">
                          <a:solidFill>
                            <a:srgbClr val="9C0006"/>
                          </a:solidFill>
                          <a:effectLst/>
                          <a:latin typeface="Montserrat Medium" panose="00000600000000000000"/>
                        </a:rPr>
                        <a:t>-           6.000   </a:t>
                      </a:r>
                    </a:p>
                  </a:txBody>
                  <a:tcPr marL="7142" marR="7142" marT="714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s-ES" sz="1200" b="1" i="0" u="none" strike="noStrike" dirty="0">
                          <a:solidFill>
                            <a:srgbClr val="00B050"/>
                          </a:solidFill>
                          <a:effectLst/>
                          <a:latin typeface="Montserrat Medium" panose="00000600000000000000"/>
                        </a:rPr>
                        <a:t>            400   </a:t>
                      </a:r>
                    </a:p>
                  </a:txBody>
                  <a:tcPr marL="7142" marR="7142" marT="714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s-ES" sz="1200" b="1" i="0" u="none" strike="noStrike" dirty="0">
                          <a:solidFill>
                            <a:srgbClr val="9C0006"/>
                          </a:solidFill>
                          <a:effectLst/>
                          <a:latin typeface="Montserrat Medium" panose="00000600000000000000"/>
                        </a:rPr>
                        <a:t>-        5.400   </a:t>
                      </a:r>
                    </a:p>
                  </a:txBody>
                  <a:tcPr marL="7142" marR="7142" marT="714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s-ES" sz="1200" b="1" i="0" u="none" strike="noStrike" dirty="0">
                          <a:solidFill>
                            <a:srgbClr val="9C0006"/>
                          </a:solidFill>
                          <a:effectLst/>
                          <a:latin typeface="Montserrat Medium" panose="00000600000000000000"/>
                        </a:rPr>
                        <a:t>-        5.500   </a:t>
                      </a:r>
                    </a:p>
                  </a:txBody>
                  <a:tcPr marL="7142" marR="7142" marT="714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fontAlgn="b"/>
                      <a:r>
                        <a:rPr lang="es-ES" sz="1200" b="1" i="0" u="none" strike="noStrike" dirty="0">
                          <a:solidFill>
                            <a:srgbClr val="9C0006"/>
                          </a:solidFill>
                          <a:effectLst/>
                          <a:latin typeface="Montserrat Medium" panose="00000600000000000000"/>
                        </a:rPr>
                        <a:t>-              8.800   </a:t>
                      </a:r>
                    </a:p>
                  </a:txBody>
                  <a:tcPr marL="7142" marR="7142" marT="7142" marB="0" anchor="ctr">
                    <a:lnL w="63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25746411"/>
                  </a:ext>
                </a:extLst>
              </a:tr>
              <a:tr h="193881">
                <a:tc>
                  <a:txBody>
                    <a:bodyPr/>
                    <a:lstStyle/>
                    <a:p>
                      <a:pPr algn="ctr" fontAlgn="b"/>
                      <a:r>
                        <a:rPr lang="es-ES" sz="1200" b="0" i="0" u="none" strike="noStrike" dirty="0">
                          <a:solidFill>
                            <a:srgbClr val="000000"/>
                          </a:solidFill>
                          <a:effectLst/>
                          <a:latin typeface="Montserrat Medium" panose="00000600000000000000"/>
                        </a:rPr>
                        <a:t> </a:t>
                      </a:r>
                    </a:p>
                  </a:txBody>
                  <a:tcPr marL="5405" marR="5405" marT="540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000" b="0" i="0" u="none" strike="noStrike" dirty="0">
                          <a:solidFill>
                            <a:srgbClr val="000000"/>
                          </a:solidFill>
                          <a:effectLst/>
                          <a:latin typeface="Montserrat Medium" panose="00000600000000000000"/>
                        </a:rPr>
                        <a:t>Coef. CER</a:t>
                      </a:r>
                    </a:p>
                  </a:txBody>
                  <a:tcPr marL="5405" marR="5405" marT="54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57,04</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37,3</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25,7</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17,6</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10,7</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5,0</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1,5</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1,0</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           200,0   </a:t>
                      </a:r>
                    </a:p>
                  </a:txBody>
                  <a:tcPr marL="7142" marR="7142" marT="7142"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627326965"/>
                  </a:ext>
                </a:extLst>
              </a:tr>
              <a:tr h="214032">
                <a:tc>
                  <a:txBody>
                    <a:bodyPr/>
                    <a:lstStyle/>
                    <a:p>
                      <a:pPr algn="ctr" fontAlgn="b"/>
                      <a:r>
                        <a:rPr lang="es-ES" sz="1200" b="0" i="0" u="none" strike="noStrike" dirty="0">
                          <a:solidFill>
                            <a:srgbClr val="000000"/>
                          </a:solidFill>
                          <a:effectLst/>
                          <a:latin typeface="Montserrat Medium" panose="00000600000000000000"/>
                        </a:rPr>
                        <a:t> </a:t>
                      </a:r>
                    </a:p>
                  </a:txBody>
                  <a:tcPr marL="5405" marR="5405" marT="540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s-ES" sz="1000" b="0" i="0" u="none" strike="noStrike" dirty="0">
                          <a:solidFill>
                            <a:srgbClr val="000000"/>
                          </a:solidFill>
                          <a:effectLst/>
                          <a:latin typeface="Montserrat Medium" panose="00000600000000000000"/>
                        </a:rPr>
                        <a:t>Rend. %</a:t>
                      </a:r>
                    </a:p>
                  </a:txBody>
                  <a:tcPr marL="5405" marR="5405" marT="54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59,3%</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23,5%</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70,0%</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51,9%</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54,7%</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277,0%</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96,1%</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28,2%</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b"/>
                      <a:r>
                        <a:rPr lang="es-ES" sz="1200" b="0" i="0" u="none" strike="noStrike" dirty="0">
                          <a:solidFill>
                            <a:srgbClr val="000000"/>
                          </a:solidFill>
                          <a:effectLst/>
                          <a:latin typeface="Montserrat Medium" panose="00000600000000000000"/>
                        </a:rPr>
                        <a:t> </a:t>
                      </a:r>
                    </a:p>
                  </a:txBody>
                  <a:tcPr marL="7142" marR="7142" marT="7142"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639372175"/>
                  </a:ext>
                </a:extLst>
              </a:tr>
              <a:tr h="358075">
                <a:tc>
                  <a:txBody>
                    <a:bodyPr/>
                    <a:lstStyle/>
                    <a:p>
                      <a:pPr algn="ctr" fontAlgn="b"/>
                      <a:r>
                        <a:rPr lang="es-ES" sz="1200" b="1" i="0" u="none" strike="noStrike" dirty="0">
                          <a:solidFill>
                            <a:srgbClr val="000000"/>
                          </a:solidFill>
                          <a:effectLst/>
                          <a:latin typeface="Montserrat Medium" panose="00000600000000000000"/>
                        </a:rPr>
                        <a:t>2</a:t>
                      </a:r>
                    </a:p>
                  </a:txBody>
                  <a:tcPr marL="5405" marR="5405" marT="540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000" b="1" i="0" u="none" strike="noStrike" dirty="0">
                          <a:solidFill>
                            <a:srgbClr val="000000"/>
                          </a:solidFill>
                          <a:effectLst/>
                          <a:latin typeface="Montserrat Medium" panose="00000600000000000000"/>
                        </a:rPr>
                        <a:t>Impacto Financiero</a:t>
                      </a:r>
                    </a:p>
                  </a:txBody>
                  <a:tcPr marL="5405" marR="5405" marT="54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9C0006"/>
                          </a:solidFill>
                          <a:effectLst/>
                          <a:latin typeface="Montserrat Medium" panose="00000600000000000000"/>
                        </a:rPr>
                        <a:t>-              100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00B050"/>
                          </a:solidFill>
                          <a:effectLst/>
                          <a:latin typeface="Montserrat Medium" panose="00000600000000000000"/>
                        </a:rPr>
                        <a:t>             500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00B050"/>
                          </a:solidFill>
                          <a:effectLst/>
                          <a:latin typeface="Montserrat Medium" panose="00000600000000000000"/>
                        </a:rPr>
                        <a:t>          10.200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9C0006"/>
                          </a:solidFill>
                          <a:effectLst/>
                          <a:latin typeface="Montserrat Medium" panose="00000600000000000000"/>
                        </a:rPr>
                        <a:t>-         4.500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9C0006"/>
                          </a:solidFill>
                          <a:effectLst/>
                          <a:latin typeface="Montserrat Medium" panose="00000600000000000000"/>
                        </a:rPr>
                        <a:t>-            3.300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00B050"/>
                          </a:solidFill>
                          <a:effectLst/>
                          <a:latin typeface="Montserrat Medium" panose="00000600000000000000"/>
                        </a:rPr>
                        <a:t>           1.100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9C0006"/>
                          </a:solidFill>
                          <a:effectLst/>
                          <a:latin typeface="Montserrat Medium" panose="00000600000000000000"/>
                        </a:rPr>
                        <a:t>-        5.200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9C0006"/>
                          </a:solidFill>
                          <a:effectLst/>
                          <a:latin typeface="Montserrat Medium" panose="00000600000000000000"/>
                        </a:rPr>
                        <a:t>-         1.600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s-ES" sz="1200" b="1" i="0" u="none" strike="noStrike" dirty="0">
                          <a:solidFill>
                            <a:srgbClr val="9C0006"/>
                          </a:solidFill>
                          <a:effectLst/>
                          <a:latin typeface="Montserrat Medium" panose="00000600000000000000"/>
                        </a:rPr>
                        <a:t>-           2.900   </a:t>
                      </a:r>
                    </a:p>
                  </a:txBody>
                  <a:tcPr marL="7142" marR="7142" marT="7142"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65166066"/>
                  </a:ext>
                </a:extLst>
              </a:tr>
              <a:tr h="167071">
                <a:tc>
                  <a:txBody>
                    <a:bodyPr/>
                    <a:lstStyle/>
                    <a:p>
                      <a:pPr algn="ctr" fontAlgn="b"/>
                      <a:r>
                        <a:rPr lang="es-ES" sz="1200" b="0" i="0" u="none" strike="noStrike" dirty="0">
                          <a:solidFill>
                            <a:srgbClr val="000000"/>
                          </a:solidFill>
                          <a:effectLst/>
                          <a:latin typeface="Montserrat Medium" panose="00000600000000000000"/>
                        </a:rPr>
                        <a:t> </a:t>
                      </a:r>
                    </a:p>
                  </a:txBody>
                  <a:tcPr marL="5405" marR="5405" marT="540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s-ES" sz="1000" b="0" i="0" u="none" strike="noStrike" dirty="0">
                          <a:solidFill>
                            <a:srgbClr val="000000"/>
                          </a:solidFill>
                          <a:effectLst/>
                          <a:latin typeface="Montserrat Medium" panose="00000600000000000000"/>
                        </a:rPr>
                        <a:t>Coef. CER</a:t>
                      </a:r>
                    </a:p>
                  </a:txBody>
                  <a:tcPr marL="5405" marR="5405" marT="54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s-ES" sz="1200" b="0" i="0" u="none" strike="noStrike" kern="1200" dirty="0">
                          <a:solidFill>
                            <a:srgbClr val="000000"/>
                          </a:solidFill>
                          <a:effectLst/>
                          <a:latin typeface="Montserrat Medium" panose="00000600000000000000"/>
                          <a:ea typeface="+mn-ea"/>
                          <a:cs typeface="+mn-cs"/>
                        </a:rPr>
                        <a:t>57,0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s-ES" sz="1200" b="0" i="0" u="none" strike="noStrike" kern="1200" dirty="0">
                          <a:solidFill>
                            <a:srgbClr val="000000"/>
                          </a:solidFill>
                          <a:effectLst/>
                          <a:latin typeface="Montserrat Medium" panose="00000600000000000000"/>
                          <a:ea typeface="+mn-ea"/>
                          <a:cs typeface="+mn-cs"/>
                        </a:rPr>
                        <a:t>            37,3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s-ES" sz="1200" b="0" i="0" u="none" strike="noStrike" kern="1200" dirty="0">
                          <a:solidFill>
                            <a:srgbClr val="000000"/>
                          </a:solidFill>
                          <a:effectLst/>
                          <a:latin typeface="Montserrat Medium" panose="00000600000000000000"/>
                          <a:ea typeface="+mn-ea"/>
                          <a:cs typeface="+mn-cs"/>
                        </a:rPr>
                        <a:t>25,7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s-ES" sz="1200" b="0" i="0" u="none" strike="noStrike" kern="1200" dirty="0">
                          <a:solidFill>
                            <a:srgbClr val="000000"/>
                          </a:solidFill>
                          <a:effectLst/>
                          <a:latin typeface="Montserrat Medium" panose="00000600000000000000"/>
                          <a:ea typeface="+mn-ea"/>
                          <a:cs typeface="+mn-cs"/>
                        </a:rPr>
                        <a:t>               17,6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s-ES" sz="1200" b="0" i="0" u="none" strike="noStrike" kern="1200" dirty="0">
                          <a:solidFill>
                            <a:srgbClr val="000000"/>
                          </a:solidFill>
                          <a:effectLst/>
                          <a:latin typeface="Montserrat Medium" panose="00000600000000000000"/>
                          <a:ea typeface="+mn-ea"/>
                          <a:cs typeface="+mn-cs"/>
                        </a:rPr>
                        <a:t>                  10,7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s-ES" sz="1200" b="0" i="0" u="none" strike="noStrike" kern="1200" dirty="0">
                          <a:solidFill>
                            <a:srgbClr val="000000"/>
                          </a:solidFill>
                          <a:effectLst/>
                          <a:latin typeface="Montserrat Medium" panose="00000600000000000000"/>
                          <a:ea typeface="+mn-ea"/>
                          <a:cs typeface="+mn-cs"/>
                        </a:rPr>
                        <a:t>                5,0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s-ES" sz="1200" b="0" i="0" u="none" strike="noStrike" kern="1200" dirty="0">
                          <a:solidFill>
                            <a:srgbClr val="000000"/>
                          </a:solidFill>
                          <a:effectLst/>
                          <a:latin typeface="Montserrat Medium" panose="00000600000000000000"/>
                          <a:ea typeface="+mn-ea"/>
                          <a:cs typeface="+mn-cs"/>
                        </a:rPr>
                        <a:t>                1,5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s-ES" sz="1200" b="0" i="0" u="none" strike="noStrike" kern="1200" dirty="0">
                          <a:solidFill>
                            <a:srgbClr val="000000"/>
                          </a:solidFill>
                          <a:effectLst/>
                          <a:latin typeface="Montserrat Medium" panose="00000600000000000000"/>
                          <a:ea typeface="+mn-ea"/>
                          <a:cs typeface="+mn-cs"/>
                        </a:rPr>
                        <a:t>                1,0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s-ES" sz="1200" b="0" i="0" u="none" strike="noStrike" kern="1200" dirty="0">
                          <a:solidFill>
                            <a:srgbClr val="000000"/>
                          </a:solidFill>
                          <a:effectLst/>
                          <a:latin typeface="Montserrat Medium" panose="00000600000000000000"/>
                          <a:ea typeface="+mn-ea"/>
                          <a:cs typeface="+mn-cs"/>
                        </a:rPr>
                        <a:t> </a:t>
                      </a:r>
                    </a:p>
                  </a:txBody>
                  <a:tcPr marL="7142" marR="7142" marT="7142"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091342408"/>
                  </a:ext>
                </a:extLst>
              </a:tr>
              <a:tr h="349973">
                <a:tc>
                  <a:txBody>
                    <a:bodyPr/>
                    <a:lstStyle/>
                    <a:p>
                      <a:pPr algn="ctr" fontAlgn="b"/>
                      <a:r>
                        <a:rPr lang="es-ES" sz="1200" b="1" i="0" u="none" strike="noStrike" dirty="0">
                          <a:solidFill>
                            <a:srgbClr val="000000"/>
                          </a:solidFill>
                          <a:effectLst/>
                          <a:latin typeface="Montserrat Medium" panose="00000600000000000000"/>
                        </a:rPr>
                        <a:t>3=(1+2)</a:t>
                      </a:r>
                    </a:p>
                  </a:txBody>
                  <a:tcPr marL="5405" marR="5405" marT="540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000" b="1" i="0" u="none" strike="noStrike" dirty="0">
                          <a:solidFill>
                            <a:srgbClr val="000000"/>
                          </a:solidFill>
                          <a:effectLst/>
                          <a:latin typeface="Montserrat Medium" panose="00000600000000000000"/>
                        </a:rPr>
                        <a:t>FF Neto Operativo + Impacto Financiero</a:t>
                      </a:r>
                    </a:p>
                  </a:txBody>
                  <a:tcPr marL="5405" marR="5405" marT="54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9C0006"/>
                          </a:solidFill>
                          <a:effectLst/>
                          <a:latin typeface="Montserrat Medium" panose="00000600000000000000"/>
                        </a:rPr>
                        <a:t>-             300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00B050"/>
                          </a:solidFill>
                          <a:effectLst/>
                          <a:latin typeface="Montserrat Medium" panose="00000600000000000000"/>
                        </a:rPr>
                        <a:t>         2.500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00B050"/>
                          </a:solidFill>
                          <a:effectLst/>
                          <a:latin typeface="Montserrat Medium" panose="00000600000000000000"/>
                        </a:rPr>
                        <a:t>         24.800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9C0006"/>
                          </a:solidFill>
                          <a:effectLst/>
                          <a:latin typeface="Montserrat Medium" panose="00000600000000000000"/>
                        </a:rPr>
                        <a:t>-        13.200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9C0006"/>
                          </a:solidFill>
                          <a:effectLst/>
                          <a:latin typeface="Montserrat Medium" panose="00000600000000000000"/>
                        </a:rPr>
                        <a:t>-           9.300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00B050"/>
                          </a:solidFill>
                          <a:effectLst/>
                          <a:latin typeface="Montserrat Medium" panose="00000600000000000000"/>
                        </a:rPr>
                        <a:t>          1.500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9C0006"/>
                          </a:solidFill>
                          <a:effectLst/>
                          <a:latin typeface="Montserrat Medium" panose="00000600000000000000"/>
                        </a:rPr>
                        <a:t>-      10.600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9C0006"/>
                          </a:solidFill>
                          <a:effectLst/>
                          <a:latin typeface="Montserrat Medium" panose="00000600000000000000"/>
                        </a:rPr>
                        <a:t>-         7.100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s-ES" sz="1200" b="1" i="0" u="none" strike="noStrike" dirty="0">
                          <a:solidFill>
                            <a:srgbClr val="9C0006"/>
                          </a:solidFill>
                          <a:effectLst/>
                          <a:latin typeface="Montserrat Medium" panose="00000600000000000000"/>
                        </a:rPr>
                        <a:t>-                11.700   </a:t>
                      </a:r>
                    </a:p>
                  </a:txBody>
                  <a:tcPr marL="7142" marR="7142" marT="7142"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01567505"/>
                  </a:ext>
                </a:extLst>
              </a:tr>
              <a:tr h="325938">
                <a:tc>
                  <a:txBody>
                    <a:bodyPr/>
                    <a:lstStyle/>
                    <a:p>
                      <a:pPr algn="ctr" fontAlgn="b"/>
                      <a:r>
                        <a:rPr lang="es-ES" sz="1400" b="1" i="0" u="none" strike="noStrike" kern="1200" dirty="0">
                          <a:solidFill>
                            <a:srgbClr val="000000"/>
                          </a:solidFill>
                          <a:effectLst/>
                          <a:latin typeface="Montserrat Medium" panose="00000600000000000000"/>
                          <a:ea typeface="+mn-ea"/>
                          <a:cs typeface="+mn-cs"/>
                        </a:rPr>
                        <a:t>4</a:t>
                      </a:r>
                    </a:p>
                  </a:txBody>
                  <a:tcPr marL="5405" marR="5405" marT="5405"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l" fontAlgn="b"/>
                      <a:r>
                        <a:rPr lang="es-ES" sz="1200" b="1" i="0" u="none" strike="noStrike" dirty="0">
                          <a:solidFill>
                            <a:srgbClr val="000000"/>
                          </a:solidFill>
                          <a:effectLst/>
                          <a:latin typeface="Montserrat Medium" panose="00000600000000000000"/>
                        </a:rPr>
                        <a:t>FF Neto Final VC</a:t>
                      </a:r>
                    </a:p>
                  </a:txBody>
                  <a:tcPr marL="5405" marR="5405" marT="54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l" fontAlgn="b"/>
                      <a:r>
                        <a:rPr lang="es-ES" sz="1200" b="1" i="0" u="none" strike="noStrike" dirty="0">
                          <a:solidFill>
                            <a:srgbClr val="9C0006"/>
                          </a:solidFill>
                          <a:effectLst/>
                          <a:latin typeface="Montserrat Medium" panose="00000600000000000000"/>
                        </a:rPr>
                        <a:t>-        17.100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l" fontAlgn="b"/>
                      <a:r>
                        <a:rPr lang="es-ES" sz="1200" b="1" i="0" u="none" strike="noStrike" dirty="0">
                          <a:solidFill>
                            <a:srgbClr val="00B050"/>
                          </a:solidFill>
                          <a:effectLst/>
                          <a:latin typeface="Montserrat Medium" panose="00000600000000000000"/>
                        </a:rPr>
                        <a:t>        93.100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l" fontAlgn="b"/>
                      <a:r>
                        <a:rPr lang="es-ES" sz="1200" b="1" i="0" u="none" strike="noStrike" dirty="0">
                          <a:solidFill>
                            <a:srgbClr val="00B050"/>
                          </a:solidFill>
                          <a:effectLst/>
                          <a:latin typeface="Montserrat Medium" panose="00000600000000000000"/>
                        </a:rPr>
                        <a:t>       638.600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l" fontAlgn="b"/>
                      <a:r>
                        <a:rPr lang="es-ES" sz="1200" b="1" i="0" u="none" strike="noStrike" dirty="0">
                          <a:solidFill>
                            <a:srgbClr val="9C0006"/>
                          </a:solidFill>
                          <a:effectLst/>
                          <a:latin typeface="Montserrat Medium" panose="00000600000000000000"/>
                        </a:rPr>
                        <a:t>-     232.900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l" fontAlgn="b"/>
                      <a:r>
                        <a:rPr lang="es-ES" sz="1200" b="1" i="0" u="none" strike="noStrike" dirty="0">
                          <a:solidFill>
                            <a:srgbClr val="9C0006"/>
                          </a:solidFill>
                          <a:effectLst/>
                          <a:latin typeface="Montserrat Medium" panose="00000600000000000000"/>
                        </a:rPr>
                        <a:t>-         99.300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l" fontAlgn="b"/>
                      <a:r>
                        <a:rPr lang="es-ES" sz="1200" b="1" i="0" u="none" strike="noStrike" dirty="0">
                          <a:solidFill>
                            <a:srgbClr val="00B050"/>
                          </a:solidFill>
                          <a:effectLst/>
                          <a:latin typeface="Montserrat Medium" panose="00000600000000000000"/>
                        </a:rPr>
                        <a:t>         7.400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l" fontAlgn="b"/>
                      <a:r>
                        <a:rPr lang="es-ES" sz="1200" b="1" i="0" u="none" strike="noStrike" dirty="0">
                          <a:solidFill>
                            <a:srgbClr val="9C0006"/>
                          </a:solidFill>
                          <a:effectLst/>
                          <a:latin typeface="Montserrat Medium" panose="00000600000000000000"/>
                        </a:rPr>
                        <a:t>-      15.400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l" fontAlgn="b"/>
                      <a:r>
                        <a:rPr lang="es-ES" sz="1200" b="1" i="0" u="none" strike="noStrike" dirty="0">
                          <a:solidFill>
                            <a:srgbClr val="9C0006"/>
                          </a:solidFill>
                          <a:effectLst/>
                          <a:latin typeface="Montserrat Medium" panose="00000600000000000000"/>
                        </a:rPr>
                        <a:t>-         7.100   </a:t>
                      </a:r>
                    </a:p>
                  </a:txBody>
                  <a:tcPr marL="7142" marR="7142" marT="7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tc>
                  <a:txBody>
                    <a:bodyPr/>
                    <a:lstStyle/>
                    <a:p>
                      <a:pPr algn="r" fontAlgn="b"/>
                      <a:r>
                        <a:rPr lang="es-ES" sz="1200" b="1" i="0" u="none" strike="noStrike" dirty="0">
                          <a:solidFill>
                            <a:srgbClr val="00B050"/>
                          </a:solidFill>
                          <a:effectLst/>
                          <a:latin typeface="Montserrat Medium" panose="00000600000000000000"/>
                        </a:rPr>
                        <a:t>        367.300   </a:t>
                      </a:r>
                    </a:p>
                  </a:txBody>
                  <a:tcPr marL="7142" marR="7142" marT="7142"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3890397668"/>
                  </a:ext>
                </a:extLst>
              </a:tr>
              <a:tr h="180872">
                <a:tc>
                  <a:txBody>
                    <a:bodyPr/>
                    <a:lstStyle/>
                    <a:p>
                      <a:pPr algn="ctr"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700" b="0" i="0" u="none" strike="noStrike" dirty="0">
                        <a:solidFill>
                          <a:srgbClr val="000000"/>
                        </a:solidFill>
                        <a:effectLst/>
                        <a:latin typeface="Montserrat Medium" panose="00000600000000000000"/>
                      </a:endParaRPr>
                    </a:p>
                  </a:txBody>
                  <a:tcPr marL="5405" marR="5405" marT="5405" marB="0" anchor="b">
                    <a:lnL>
                      <a:noFill/>
                    </a:lnL>
                    <a:lnR>
                      <a:noFill/>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w="2857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287718671"/>
                  </a:ext>
                </a:extLst>
              </a:tr>
              <a:tr h="217646">
                <a:tc>
                  <a:txBody>
                    <a:bodyPr/>
                    <a:lstStyle/>
                    <a:p>
                      <a:pPr algn="ctr" fontAlgn="b"/>
                      <a:r>
                        <a:rPr lang="es-ES" sz="1200" b="1" i="0" u="none" strike="noStrike" kern="1200" dirty="0">
                          <a:solidFill>
                            <a:srgbClr val="000000"/>
                          </a:solidFill>
                          <a:effectLst/>
                          <a:latin typeface="Montserrat Medium" panose="00000600000000000000"/>
                          <a:ea typeface="+mn-ea"/>
                          <a:cs typeface="+mn-cs"/>
                        </a:rPr>
                        <a:t>VAN</a:t>
                      </a:r>
                      <a:r>
                        <a:rPr lang="es-ES" sz="1400" b="0" i="0" u="none" strike="noStrike" dirty="0">
                          <a:solidFill>
                            <a:srgbClr val="000000"/>
                          </a:solidFill>
                          <a:effectLst/>
                          <a:latin typeface="Montserrat Medium" panose="00000600000000000000"/>
                        </a:rPr>
                        <a:t> </a:t>
                      </a:r>
                    </a:p>
                  </a:txBody>
                  <a:tcPr marL="5405" marR="5405" marT="54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400" b="1" i="0" u="none" strike="noStrike" dirty="0">
                          <a:solidFill>
                            <a:srgbClr val="00B050"/>
                          </a:solidFill>
                          <a:effectLst/>
                          <a:latin typeface="Montserrat Medium" panose="00000600000000000000"/>
                        </a:rPr>
                        <a:t>313.400 </a:t>
                      </a:r>
                    </a:p>
                  </a:txBody>
                  <a:tcPr marL="5405" marR="5405" marT="54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a:noFill/>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a:noFill/>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a:noFill/>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a:noFill/>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a:noFill/>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a:noFill/>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a:noFill/>
                    </a:lnT>
                    <a:lnB>
                      <a:noFill/>
                    </a:lnB>
                  </a:tcPr>
                </a:tc>
                <a:tc>
                  <a:txBody>
                    <a:bodyPr/>
                    <a:lstStyle/>
                    <a:p>
                      <a:pPr algn="l" fontAlgn="b"/>
                      <a:endParaRPr lang="es-ES" sz="1200" b="0" i="0" u="none" strike="noStrike" dirty="0">
                        <a:solidFill>
                          <a:srgbClr val="000000"/>
                        </a:solidFill>
                        <a:effectLst/>
                        <a:latin typeface="Montserrat Medium" panose="00000600000000000000"/>
                      </a:endParaRPr>
                    </a:p>
                  </a:txBody>
                  <a:tcPr marL="5405" marR="5405" marT="5405" marB="0" anchor="b">
                    <a:lnL>
                      <a:noFill/>
                    </a:lnL>
                    <a:lnR>
                      <a:noFill/>
                    </a:lnR>
                    <a:lnT>
                      <a:noFill/>
                    </a:lnT>
                    <a:lnB>
                      <a:noFill/>
                    </a:lnB>
                  </a:tcPr>
                </a:tc>
                <a:extLst>
                  <a:ext uri="{0D108BD9-81ED-4DB2-BD59-A6C34878D82A}">
                    <a16:rowId xmlns:a16="http://schemas.microsoft.com/office/drawing/2014/main" val="4248215210"/>
                  </a:ext>
                </a:extLst>
              </a:tr>
            </a:tbl>
          </a:graphicData>
        </a:graphic>
      </p:graphicFrame>
      <p:sp>
        <p:nvSpPr>
          <p:cNvPr id="6" name="CuadroTexto 5">
            <a:extLst>
              <a:ext uri="{FF2B5EF4-FFF2-40B4-BE49-F238E27FC236}">
                <a16:creationId xmlns:a16="http://schemas.microsoft.com/office/drawing/2014/main" id="{E50FA59C-9DFF-FE97-0578-7160511C9DDA}"/>
              </a:ext>
            </a:extLst>
          </p:cNvPr>
          <p:cNvSpPr txBox="1"/>
          <p:nvPr/>
        </p:nvSpPr>
        <p:spPr>
          <a:xfrm>
            <a:off x="1597789" y="1884276"/>
            <a:ext cx="582487" cy="512320"/>
          </a:xfrm>
          <a:prstGeom prst="rect">
            <a:avLst/>
          </a:prstGeom>
          <a:noFill/>
        </p:spPr>
        <p:txBody>
          <a:bodyPr wrap="square">
            <a:spAutoFit/>
          </a:bodyPr>
          <a:lstStyle/>
          <a:p>
            <a:pPr>
              <a:lnSpc>
                <a:spcPct val="200000"/>
              </a:lnSpc>
              <a:spcAft>
                <a:spcPts val="900"/>
              </a:spcAft>
            </a:pPr>
            <a:r>
              <a:rPr lang="es-ES" sz="1600" b="1" dirty="0">
                <a:solidFill>
                  <a:srgbClr val="A4CB4E"/>
                </a:solidFill>
                <a:latin typeface="Montserrat "/>
                <a:cs typeface="Archivo SemiBold" pitchFamily="2" charset="0"/>
              </a:rPr>
              <a:t>03</a:t>
            </a:r>
          </a:p>
        </p:txBody>
      </p:sp>
      <p:sp>
        <p:nvSpPr>
          <p:cNvPr id="8" name="CuadroTexto 7">
            <a:extLst>
              <a:ext uri="{FF2B5EF4-FFF2-40B4-BE49-F238E27FC236}">
                <a16:creationId xmlns:a16="http://schemas.microsoft.com/office/drawing/2014/main" id="{5F972E4D-CA22-FD33-0279-8AB1DB01F96B}"/>
              </a:ext>
            </a:extLst>
          </p:cNvPr>
          <p:cNvSpPr txBox="1"/>
          <p:nvPr/>
        </p:nvSpPr>
        <p:spPr>
          <a:xfrm>
            <a:off x="1597789" y="1575294"/>
            <a:ext cx="582487" cy="512320"/>
          </a:xfrm>
          <a:prstGeom prst="rect">
            <a:avLst/>
          </a:prstGeom>
          <a:noFill/>
        </p:spPr>
        <p:txBody>
          <a:bodyPr wrap="square" rtlCol="0" anchor="t">
            <a:spAutoFit/>
          </a:bodyPr>
          <a:lstStyle/>
          <a:p>
            <a:pPr>
              <a:lnSpc>
                <a:spcPct val="200000"/>
              </a:lnSpc>
              <a:spcAft>
                <a:spcPts val="900"/>
              </a:spcAft>
            </a:pPr>
            <a:r>
              <a:rPr lang="es-ES" sz="1600" b="1" dirty="0">
                <a:solidFill>
                  <a:srgbClr val="A4CB4E"/>
                </a:solidFill>
                <a:latin typeface="Montserrat "/>
                <a:cs typeface="Archivo SemiBold" pitchFamily="2" charset="0"/>
              </a:rPr>
              <a:t>02</a:t>
            </a:r>
          </a:p>
        </p:txBody>
      </p:sp>
      <p:sp>
        <p:nvSpPr>
          <p:cNvPr id="9" name="Rectángulo 8">
            <a:hlinkClick r:id="rId2" action="ppaction://hlinksldjump"/>
            <a:extLst>
              <a:ext uri="{FF2B5EF4-FFF2-40B4-BE49-F238E27FC236}">
                <a16:creationId xmlns:a16="http://schemas.microsoft.com/office/drawing/2014/main" id="{2E2009A8-CA35-8470-BF9A-BB50A7576C8B}"/>
              </a:ext>
            </a:extLst>
          </p:cNvPr>
          <p:cNvSpPr/>
          <p:nvPr/>
        </p:nvSpPr>
        <p:spPr>
          <a:xfrm>
            <a:off x="9645445" y="6310849"/>
            <a:ext cx="2362240" cy="275356"/>
          </a:xfrm>
          <a:prstGeom prst="rect">
            <a:avLst/>
          </a:prstGeom>
          <a:solidFill>
            <a:srgbClr val="F47F30"/>
          </a:solidFill>
          <a:ln>
            <a:solidFill>
              <a:srgbClr val="F47F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bg1"/>
                </a:solidFill>
                <a:latin typeface="Montserrat Black" panose="00000A00000000000000" pitchFamily="2" charset="0"/>
              </a:rPr>
              <a:t>BOTÓN A LA SLIDE GRÁFICOS</a:t>
            </a:r>
            <a:endParaRPr lang="es-AR" sz="1200" dirty="0">
              <a:solidFill>
                <a:schemeClr val="bg1"/>
              </a:solidFill>
              <a:latin typeface="Montserrat Black" panose="00000A00000000000000" pitchFamily="2" charset="0"/>
            </a:endParaRPr>
          </a:p>
        </p:txBody>
      </p:sp>
    </p:spTree>
    <p:extLst>
      <p:ext uri="{BB962C8B-B14F-4D97-AF65-F5344CB8AC3E}">
        <p14:creationId xmlns:p14="http://schemas.microsoft.com/office/powerpoint/2010/main" val="339039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65596" y="505978"/>
            <a:ext cx="2946363" cy="738664"/>
          </a:xfrm>
          <a:prstGeom prst="rect">
            <a:avLst/>
          </a:prstGeom>
          <a:noFill/>
        </p:spPr>
        <p:txBody>
          <a:bodyPr wrap="square" rtlCol="0">
            <a:spAutoFit/>
          </a:bodyPr>
          <a:lstStyle/>
          <a:p>
            <a:r>
              <a:rPr lang="es-MX" sz="2400" dirty="0">
                <a:solidFill>
                  <a:srgbClr val="00A6E2"/>
                </a:solidFill>
                <a:latin typeface="Montserrat ExtraBold" panose="00000900000000000000" pitchFamily="2" charset="0"/>
                <a:cs typeface="Archivo Black" pitchFamily="2" charset="0"/>
              </a:rPr>
              <a:t>Reafianzamiento </a:t>
            </a:r>
          </a:p>
          <a:p>
            <a:r>
              <a:rPr lang="es-MX" dirty="0">
                <a:solidFill>
                  <a:srgbClr val="0D1B2A"/>
                </a:solidFill>
                <a:latin typeface="Montserrat SemiBold" panose="00000700000000000000" pitchFamily="2" charset="0"/>
              </a:rPr>
              <a:t>Desafíos</a:t>
            </a:r>
            <a:endParaRPr lang="es-ES" dirty="0">
              <a:solidFill>
                <a:srgbClr val="0D1B2A"/>
              </a:solidFill>
              <a:latin typeface="Montserrat SemiBold" panose="00000700000000000000" pitchFamily="2" charset="0"/>
            </a:endParaRPr>
          </a:p>
        </p:txBody>
      </p:sp>
      <p:sp>
        <p:nvSpPr>
          <p:cNvPr id="6" name="Rectangle 1">
            <a:extLst>
              <a:ext uri="{FF2B5EF4-FFF2-40B4-BE49-F238E27FC236}">
                <a16:creationId xmlns:a16="http://schemas.microsoft.com/office/drawing/2014/main" id="{5E1993FB-198A-43FF-8886-C45D5706CD98}"/>
              </a:ext>
            </a:extLst>
          </p:cNvPr>
          <p:cNvSpPr>
            <a:spLocks noChangeArrowheads="1"/>
          </p:cNvSpPr>
          <p:nvPr/>
        </p:nvSpPr>
        <p:spPr bwMode="auto">
          <a:xfrm>
            <a:off x="1882327" y="1140318"/>
            <a:ext cx="9129013" cy="5616219"/>
          </a:xfrm>
          <a:prstGeom prst="rect">
            <a:avLst/>
          </a:prstGeom>
          <a:noFill/>
          <a:ln>
            <a:noFill/>
          </a:ln>
          <a:effec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ts val="2000"/>
              </a:lnSpc>
              <a:spcBef>
                <a:spcPts val="0"/>
              </a:spcBef>
              <a:spcAft>
                <a:spcPts val="600"/>
              </a:spcAft>
              <a:buClr>
                <a:srgbClr val="00B0F0"/>
              </a:buClr>
              <a:buSzPct val="120000"/>
              <a:tabLst/>
            </a:pPr>
            <a:r>
              <a:rPr lang="es-AR" altLang="es-ES" b="1" dirty="0">
                <a:solidFill>
                  <a:srgbClr val="F47F30"/>
                </a:solidFill>
                <a:latin typeface="Montserrat "/>
              </a:rPr>
              <a:t>Convenio</a:t>
            </a:r>
          </a:p>
          <a:p>
            <a:pPr marL="285750" indent="-285750" eaLnBrk="1" hangingPunct="1">
              <a:lnSpc>
                <a:spcPts val="20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SemiBold" panose="00000700000000000000" pitchFamily="2" charset="0"/>
              </a:rPr>
              <a:t>Trabajar en conjunto áreas de legales con equipos de negocio para negociar los términos de la propuesta. Evitar problemas de inconsistencias con los convenios de los agentes (Ejemplo: plazo para requerimiento desacoplado, documentación requerida no requerida en operatoria bancaria)</a:t>
            </a:r>
          </a:p>
          <a:p>
            <a:pPr eaLnBrk="1" hangingPunct="1">
              <a:lnSpc>
                <a:spcPts val="2000"/>
              </a:lnSpc>
              <a:spcBef>
                <a:spcPts val="0"/>
              </a:spcBef>
              <a:spcAft>
                <a:spcPts val="600"/>
              </a:spcAft>
              <a:buClr>
                <a:srgbClr val="00B0F0"/>
              </a:buClr>
              <a:buSzPct val="120000"/>
            </a:pPr>
            <a:r>
              <a:rPr lang="es-AR" altLang="es-ES" b="1" dirty="0">
                <a:solidFill>
                  <a:srgbClr val="F47F30"/>
                </a:solidFill>
                <a:latin typeface="Montserrat "/>
              </a:rPr>
              <a:t>Coordinación y complementación</a:t>
            </a:r>
          </a:p>
          <a:p>
            <a:pPr marL="285750" lvl="0" indent="-285750" eaLnBrk="1" hangingPunct="1">
              <a:lnSpc>
                <a:spcPts val="20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SemiBold" panose="00000700000000000000" pitchFamily="2" charset="0"/>
              </a:rPr>
              <a:t>Mayor coordinación de equipos (FONDO – REAFIANZADOR) con reuniones periódicas mínimas de conciliación y análisis general de cartera en especial en temas relacionados a requerimientos y estados </a:t>
            </a:r>
          </a:p>
          <a:p>
            <a:pPr lvl="0" eaLnBrk="1" hangingPunct="1">
              <a:lnSpc>
                <a:spcPts val="2000"/>
              </a:lnSpc>
              <a:spcBef>
                <a:spcPts val="0"/>
              </a:spcBef>
              <a:spcAft>
                <a:spcPts val="600"/>
              </a:spcAft>
              <a:buClr>
                <a:srgbClr val="00B0F0"/>
              </a:buClr>
              <a:buSzPct val="120000"/>
            </a:pPr>
            <a:r>
              <a:rPr lang="es-AR" altLang="es-ES" b="1" dirty="0">
                <a:solidFill>
                  <a:srgbClr val="F47F30"/>
                </a:solidFill>
                <a:latin typeface="Montserrat "/>
              </a:rPr>
              <a:t>Herramientas:</a:t>
            </a:r>
          </a:p>
          <a:p>
            <a:pPr marL="285750" lvl="0" indent="-285750" eaLnBrk="1" hangingPunct="1">
              <a:lnSpc>
                <a:spcPts val="20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SemiBold" panose="00000700000000000000" pitchFamily="2" charset="0"/>
              </a:rPr>
              <a:t>Trabajar en conjunto con el Fondo para el desarrollo y la integración de sistemas o campos mínimos requeridos como así también las tareas de UAT en desarrollo </a:t>
            </a:r>
          </a:p>
          <a:p>
            <a:pPr marL="285750" lvl="0" indent="-285750" eaLnBrk="1" hangingPunct="1">
              <a:lnSpc>
                <a:spcPts val="20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SemiBold" panose="00000700000000000000" pitchFamily="2" charset="0"/>
              </a:rPr>
              <a:t>Mejorar el proceso de reintegros para lograr escalabilidad.</a:t>
            </a:r>
          </a:p>
          <a:p>
            <a:pPr marL="285750" lvl="0" indent="-285750" eaLnBrk="1" hangingPunct="1">
              <a:lnSpc>
                <a:spcPts val="20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SemiBold" panose="00000700000000000000" pitchFamily="2" charset="0"/>
              </a:rPr>
              <a:t>Sistemas de información. Administración de sus carteras y riesgos, mecanismos homogéneos, flexibles y ágiles para la toma de decisiones y el otorgamiento de garantías. </a:t>
            </a:r>
          </a:p>
          <a:p>
            <a:pPr marL="285750" lvl="0" indent="-285750" eaLnBrk="1" hangingPunct="1">
              <a:lnSpc>
                <a:spcPts val="20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SemiBold" panose="00000700000000000000" pitchFamily="2" charset="0"/>
              </a:rPr>
              <a:t>Contar con instancias de control con intercambio y validación de información entre FOGABA y REAFIANZADOR (ejemplo: realización de integridad de estados en sistemas internos vs. REAFIANZADOR en estados de requerimientos reintegrados.</a:t>
            </a:r>
            <a:endParaRPr lang="es-ES" altLang="es-ES" sz="1500" dirty="0">
              <a:latin typeface="Montserrat SemiBold" panose="00000700000000000000" pitchFamily="2" charset="0"/>
            </a:endParaRPr>
          </a:p>
        </p:txBody>
      </p:sp>
    </p:spTree>
    <p:extLst>
      <p:ext uri="{BB962C8B-B14F-4D97-AF65-F5344CB8AC3E}">
        <p14:creationId xmlns:p14="http://schemas.microsoft.com/office/powerpoint/2010/main" val="2321847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BF399-1726-EC5D-5A84-C1A82AD8A75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6E10393-3555-B598-E3B1-23D272C62609}"/>
              </a:ext>
            </a:extLst>
          </p:cNvPr>
          <p:cNvSpPr txBox="1"/>
          <p:nvPr/>
        </p:nvSpPr>
        <p:spPr>
          <a:xfrm>
            <a:off x="3190672" y="2538919"/>
            <a:ext cx="6895830" cy="1246495"/>
          </a:xfrm>
          <a:prstGeom prst="rect">
            <a:avLst/>
          </a:prstGeom>
          <a:noFill/>
        </p:spPr>
        <p:txBody>
          <a:bodyPr wrap="square" rtlCol="0">
            <a:spAutoFit/>
          </a:bodyPr>
          <a:lstStyle/>
          <a:p>
            <a:pPr algn="ctr"/>
            <a:r>
              <a:rPr lang="es-ES" sz="7500" dirty="0">
                <a:solidFill>
                  <a:schemeClr val="bg1"/>
                </a:solidFill>
                <a:latin typeface="Montserrat ExtraBold" panose="00000900000000000000" pitchFamily="2" charset="0"/>
                <a:cs typeface="Archivo Black" pitchFamily="2" charset="0"/>
              </a:rPr>
              <a:t>¡Gracias!</a:t>
            </a:r>
          </a:p>
        </p:txBody>
      </p:sp>
    </p:spTree>
    <p:extLst>
      <p:ext uri="{BB962C8B-B14F-4D97-AF65-F5344CB8AC3E}">
        <p14:creationId xmlns:p14="http://schemas.microsoft.com/office/powerpoint/2010/main" val="617674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BF399-1726-EC5D-5A84-C1A82AD8A75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6E10393-3555-B598-E3B1-23D272C62609}"/>
              </a:ext>
            </a:extLst>
          </p:cNvPr>
          <p:cNvSpPr txBox="1"/>
          <p:nvPr/>
        </p:nvSpPr>
        <p:spPr>
          <a:xfrm>
            <a:off x="2929415" y="2538919"/>
            <a:ext cx="6895830" cy="1246495"/>
          </a:xfrm>
          <a:prstGeom prst="rect">
            <a:avLst/>
          </a:prstGeom>
          <a:noFill/>
        </p:spPr>
        <p:txBody>
          <a:bodyPr wrap="square" rtlCol="0">
            <a:spAutoFit/>
          </a:bodyPr>
          <a:lstStyle/>
          <a:p>
            <a:pPr algn="ctr"/>
            <a:r>
              <a:rPr lang="es-ES" sz="7500" dirty="0">
                <a:solidFill>
                  <a:schemeClr val="bg1"/>
                </a:solidFill>
                <a:latin typeface="Montserrat ExtraBold" panose="00000900000000000000" pitchFamily="2" charset="0"/>
                <a:cs typeface="Archivo Black" pitchFamily="2" charset="0"/>
              </a:rPr>
              <a:t>Anexos</a:t>
            </a:r>
          </a:p>
        </p:txBody>
      </p:sp>
    </p:spTree>
    <p:extLst>
      <p:ext uri="{BB962C8B-B14F-4D97-AF65-F5344CB8AC3E}">
        <p14:creationId xmlns:p14="http://schemas.microsoft.com/office/powerpoint/2010/main" val="426094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1732912" y="405187"/>
            <a:ext cx="5786569" cy="461665"/>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Indicadores de Gestión y Riesgo</a:t>
            </a:r>
          </a:p>
        </p:txBody>
      </p:sp>
      <p:sp>
        <p:nvSpPr>
          <p:cNvPr id="3" name="CuadroTexto 2">
            <a:extLst>
              <a:ext uri="{FF2B5EF4-FFF2-40B4-BE49-F238E27FC236}">
                <a16:creationId xmlns:a16="http://schemas.microsoft.com/office/drawing/2014/main" id="{30D11F34-DD14-469E-E66E-1C7C8593D772}"/>
              </a:ext>
            </a:extLst>
          </p:cNvPr>
          <p:cNvSpPr txBox="1"/>
          <p:nvPr/>
        </p:nvSpPr>
        <p:spPr>
          <a:xfrm>
            <a:off x="1732912" y="866852"/>
            <a:ext cx="6627316" cy="646331"/>
          </a:xfrm>
          <a:prstGeom prst="rect">
            <a:avLst/>
          </a:prstGeom>
          <a:noFill/>
        </p:spPr>
        <p:txBody>
          <a:bodyPr wrap="square" rtlCol="0">
            <a:spAutoFit/>
          </a:bodyPr>
          <a:lstStyle/>
          <a:p>
            <a:r>
              <a:rPr lang="es-ES" dirty="0">
                <a:latin typeface="Montserrat SemiBold" panose="00000700000000000000" pitchFamily="2" charset="0"/>
                <a:cs typeface="Archivo SemiBold" pitchFamily="2" charset="0"/>
              </a:rPr>
              <a:t>Monitoreo reafianzamiento</a:t>
            </a:r>
          </a:p>
          <a:p>
            <a:endParaRPr lang="es-ES" dirty="0">
              <a:latin typeface="Montserrat SemiBold" panose="00000700000000000000" pitchFamily="2" charset="0"/>
              <a:cs typeface="Archivo SemiBold" pitchFamily="2" charset="0"/>
            </a:endParaRPr>
          </a:p>
        </p:txBody>
      </p:sp>
      <p:sp>
        <p:nvSpPr>
          <p:cNvPr id="5" name="CuadroTexto 4">
            <a:extLst>
              <a:ext uri="{FF2B5EF4-FFF2-40B4-BE49-F238E27FC236}">
                <a16:creationId xmlns:a16="http://schemas.microsoft.com/office/drawing/2014/main" id="{4F5A34A5-3D3B-4C49-9042-8F7E76CD63D8}"/>
              </a:ext>
            </a:extLst>
          </p:cNvPr>
          <p:cNvSpPr txBox="1"/>
          <p:nvPr/>
        </p:nvSpPr>
        <p:spPr>
          <a:xfrm>
            <a:off x="1732912" y="1564295"/>
            <a:ext cx="10173743" cy="4888518"/>
          </a:xfrm>
          <a:prstGeom prst="rect">
            <a:avLst/>
          </a:prstGeom>
          <a:noFill/>
        </p:spPr>
        <p:txBody>
          <a:bodyPr wrap="square" rtlCol="0">
            <a:spAutoFit/>
          </a:bodyPr>
          <a:lstStyle/>
          <a:p>
            <a:pPr defTabSz="457200">
              <a:lnSpc>
                <a:spcPts val="1500"/>
              </a:lnSpc>
              <a:spcAft>
                <a:spcPts val="450"/>
              </a:spcAft>
              <a:buClr>
                <a:srgbClr val="D12A7B"/>
              </a:buClr>
              <a:buSzPct val="130000"/>
            </a:pPr>
            <a:r>
              <a:rPr lang="es-AR" b="1" dirty="0">
                <a:solidFill>
                  <a:srgbClr val="F47F30"/>
                </a:solidFill>
                <a:latin typeface="Montserrat "/>
                <a:cs typeface="Archivo SemiBold" pitchFamily="2" charset="0"/>
              </a:rPr>
              <a:t>Gestión</a:t>
            </a:r>
          </a:p>
          <a:p>
            <a:pPr marL="285750" indent="-285750">
              <a:lnSpc>
                <a:spcPts val="1500"/>
              </a:lnSpc>
              <a:spcAft>
                <a:spcPts val="450"/>
              </a:spcAft>
              <a:buClr>
                <a:schemeClr val="accent6"/>
              </a:buClr>
              <a:buSzPct val="130000"/>
              <a:buFont typeface="Arial" panose="020B0604020202020204" pitchFamily="34" charset="0"/>
              <a:buChar char="•"/>
            </a:pPr>
            <a:r>
              <a:rPr lang="es-AR" sz="1400" dirty="0">
                <a:latin typeface="Montserrat SemiBold" panose="00000700000000000000" pitchFamily="2" charset="0"/>
              </a:rPr>
              <a:t>Generación en monto, pymes y operaciones (por distintas caracterizaciones) </a:t>
            </a:r>
          </a:p>
          <a:p>
            <a:pPr marL="285750" indent="-285750">
              <a:lnSpc>
                <a:spcPts val="1500"/>
              </a:lnSpc>
              <a:spcAft>
                <a:spcPts val="450"/>
              </a:spcAft>
              <a:buClr>
                <a:schemeClr val="accent6"/>
              </a:buClr>
              <a:buSzPct val="130000"/>
              <a:buFont typeface="Arial" panose="020B0604020202020204" pitchFamily="34" charset="0"/>
              <a:buChar char="•"/>
            </a:pPr>
            <a:r>
              <a:rPr lang="es-AR" sz="1400" dirty="0">
                <a:latin typeface="Montserrat SemiBold" panose="00000700000000000000" pitchFamily="2" charset="0"/>
              </a:rPr>
              <a:t>Riesgo Vivo reafianzado vigente (saldo vigente): Monto, pymes y operaciones y % del RV Total. </a:t>
            </a:r>
          </a:p>
          <a:p>
            <a:pPr marL="285750" indent="-285750">
              <a:lnSpc>
                <a:spcPts val="1500"/>
              </a:lnSpc>
              <a:spcAft>
                <a:spcPts val="450"/>
              </a:spcAft>
              <a:buClr>
                <a:schemeClr val="accent6"/>
              </a:buClr>
              <a:buSzPct val="130000"/>
              <a:buFont typeface="Arial" panose="020B0604020202020204" pitchFamily="34" charset="0"/>
              <a:buChar char="•"/>
            </a:pPr>
            <a:r>
              <a:rPr lang="es-AR" sz="1400" dirty="0">
                <a:latin typeface="Montserrat SemiBold" panose="00000700000000000000" pitchFamily="2" charset="0"/>
              </a:rPr>
              <a:t>Fujo del RV reafianzado o amortización según vencimiento (contingente)</a:t>
            </a:r>
          </a:p>
          <a:p>
            <a:pPr marL="285750" indent="-285750">
              <a:lnSpc>
                <a:spcPts val="1500"/>
              </a:lnSpc>
              <a:spcAft>
                <a:spcPts val="450"/>
              </a:spcAft>
              <a:buClr>
                <a:schemeClr val="accent6"/>
              </a:buClr>
              <a:buSzPct val="130000"/>
              <a:buFont typeface="Arial" panose="020B0604020202020204" pitchFamily="34" charset="0"/>
              <a:buChar char="•"/>
            </a:pPr>
            <a:r>
              <a:rPr lang="es-AR" sz="1400" dirty="0">
                <a:latin typeface="Montserrat SemiBold" panose="00000700000000000000" pitchFamily="2" charset="0"/>
              </a:rPr>
              <a:t>Cupo utilizado y disponible sobre cupo otorgado convenio (garantía global). (en monto y %)</a:t>
            </a:r>
          </a:p>
          <a:p>
            <a:pPr marL="285750" indent="-285750">
              <a:lnSpc>
                <a:spcPts val="1500"/>
              </a:lnSpc>
              <a:spcAft>
                <a:spcPts val="450"/>
              </a:spcAft>
              <a:buClr>
                <a:schemeClr val="accent6"/>
              </a:buClr>
              <a:buSzPct val="130000"/>
              <a:buFont typeface="Arial" panose="020B0604020202020204" pitchFamily="34" charset="0"/>
              <a:buChar char="•"/>
            </a:pPr>
            <a:r>
              <a:rPr lang="es-AR" sz="1400" dirty="0">
                <a:latin typeface="Montserrat SemiBold" panose="00000700000000000000" pitchFamily="2" charset="0"/>
              </a:rPr>
              <a:t>Requerimientos: evolución mensual. Requerimientos por estados (carga, enviado pendiente de pago, pagado, desistido)</a:t>
            </a:r>
          </a:p>
          <a:p>
            <a:pPr marL="285750" indent="-285750">
              <a:lnSpc>
                <a:spcPts val="1500"/>
              </a:lnSpc>
              <a:spcAft>
                <a:spcPts val="450"/>
              </a:spcAft>
              <a:buClr>
                <a:schemeClr val="accent6"/>
              </a:buClr>
              <a:buSzPct val="130000"/>
              <a:buFont typeface="Arial" panose="020B0604020202020204" pitchFamily="34" charset="0"/>
              <a:buChar char="•"/>
            </a:pPr>
            <a:r>
              <a:rPr lang="es-AR" sz="1400" dirty="0">
                <a:latin typeface="Montserrat SemiBold" panose="00000700000000000000" pitchFamily="2" charset="0"/>
              </a:rPr>
              <a:t>Monto Requerido en $ y Ratio s/Riesgo Vivo reafianzado</a:t>
            </a:r>
          </a:p>
          <a:p>
            <a:pPr defTabSz="457200">
              <a:lnSpc>
                <a:spcPts val="1500"/>
              </a:lnSpc>
              <a:spcAft>
                <a:spcPts val="450"/>
              </a:spcAft>
              <a:buClr>
                <a:srgbClr val="D12A7B"/>
              </a:buClr>
              <a:buSzPct val="130000"/>
            </a:pPr>
            <a:endParaRPr lang="es-AR" sz="1200" b="1" dirty="0">
              <a:solidFill>
                <a:prstClr val="black"/>
              </a:solidFill>
              <a:latin typeface="Montserrat SemiBold" panose="020B0604020202020204" charset="0"/>
              <a:cs typeface="Archivo SemiBold" pitchFamily="2" charset="0"/>
            </a:endParaRPr>
          </a:p>
          <a:p>
            <a:pPr defTabSz="457200">
              <a:lnSpc>
                <a:spcPts val="1500"/>
              </a:lnSpc>
              <a:spcAft>
                <a:spcPts val="450"/>
              </a:spcAft>
              <a:buClr>
                <a:srgbClr val="D12A7B"/>
              </a:buClr>
              <a:buSzPct val="130000"/>
            </a:pPr>
            <a:r>
              <a:rPr lang="es-AR" b="1" dirty="0">
                <a:solidFill>
                  <a:srgbClr val="F47F30"/>
                </a:solidFill>
                <a:latin typeface="Montserrat "/>
              </a:rPr>
              <a:t>Riesgo</a:t>
            </a:r>
          </a:p>
          <a:p>
            <a:pPr marL="285750" indent="-285750">
              <a:lnSpc>
                <a:spcPts val="1500"/>
              </a:lnSpc>
              <a:spcAft>
                <a:spcPts val="450"/>
              </a:spcAft>
              <a:buClr>
                <a:schemeClr val="accent6"/>
              </a:buClr>
              <a:buSzPct val="130000"/>
              <a:buFont typeface="Arial" panose="020B0604020202020204" pitchFamily="34" charset="0"/>
              <a:buChar char="•"/>
            </a:pPr>
            <a:r>
              <a:rPr lang="es-AR" sz="1400" dirty="0">
                <a:latin typeface="Montserrat SemiBold" panose="00000700000000000000" pitchFamily="2" charset="0"/>
              </a:rPr>
              <a:t>Nivel de exposición global al Riesgo Vivo: </a:t>
            </a:r>
            <a:r>
              <a:rPr lang="es-MX" sz="1400" dirty="0">
                <a:latin typeface="Montserrat SemiBold" panose="00000700000000000000" pitchFamily="2" charset="0"/>
              </a:rPr>
              <a:t>% de reafianzado sin riesgo, situación normal / % con Riesgo. </a:t>
            </a:r>
          </a:p>
          <a:p>
            <a:pPr marL="285750" indent="-285750">
              <a:lnSpc>
                <a:spcPts val="1500"/>
              </a:lnSpc>
              <a:spcAft>
                <a:spcPts val="450"/>
              </a:spcAft>
              <a:buClr>
                <a:schemeClr val="accent6"/>
              </a:buClr>
              <a:buSzPct val="130000"/>
              <a:buFont typeface="Arial" panose="020B0604020202020204" pitchFamily="34" charset="0"/>
              <a:buChar char="•"/>
            </a:pPr>
            <a:r>
              <a:rPr lang="es-MX" sz="1400" dirty="0">
                <a:latin typeface="Montserrat SemiBold" panose="00000700000000000000" pitchFamily="2" charset="0"/>
              </a:rPr>
              <a:t>Del universo con riesgo % en situación irrecuperable.</a:t>
            </a:r>
          </a:p>
          <a:p>
            <a:pPr marL="285750" indent="-285750">
              <a:lnSpc>
                <a:spcPts val="1500"/>
              </a:lnSpc>
              <a:spcAft>
                <a:spcPts val="450"/>
              </a:spcAft>
              <a:buClr>
                <a:schemeClr val="accent6"/>
              </a:buClr>
              <a:buSzPct val="130000"/>
              <a:buFont typeface="Arial" panose="020B0604020202020204" pitchFamily="34" charset="0"/>
              <a:buChar char="•"/>
            </a:pPr>
            <a:r>
              <a:rPr lang="es-AR" sz="1400" dirty="0">
                <a:latin typeface="Montserrat SemiBold" panose="00000700000000000000" pitchFamily="2" charset="0"/>
              </a:rPr>
              <a:t>Promedio de score nosis de operaciones reafianzadas (número) y variación interanual</a:t>
            </a:r>
          </a:p>
          <a:p>
            <a:pPr marL="285750" indent="-285750">
              <a:lnSpc>
                <a:spcPts val="1500"/>
              </a:lnSpc>
              <a:spcAft>
                <a:spcPts val="450"/>
              </a:spcAft>
              <a:buClr>
                <a:schemeClr val="accent6"/>
              </a:buClr>
              <a:buSzPct val="130000"/>
              <a:buFont typeface="Arial" panose="020B0604020202020204" pitchFamily="34" charset="0"/>
              <a:buChar char="•"/>
            </a:pPr>
            <a:r>
              <a:rPr lang="es-MX" sz="1400" dirty="0">
                <a:latin typeface="Montserrat SemiBold" panose="00000700000000000000" pitchFamily="2" charset="0"/>
              </a:rPr>
              <a:t>Riesgo factores de caída: por tipo, sector, agente financiero, plazo, rango score, etc. </a:t>
            </a:r>
          </a:p>
          <a:p>
            <a:pPr marL="285750" indent="-285750">
              <a:lnSpc>
                <a:spcPts val="1500"/>
              </a:lnSpc>
              <a:spcAft>
                <a:spcPts val="450"/>
              </a:spcAft>
              <a:buClr>
                <a:schemeClr val="accent6"/>
              </a:buClr>
              <a:buSzPct val="130000"/>
              <a:buFont typeface="Arial" panose="020B0604020202020204" pitchFamily="34" charset="0"/>
              <a:buChar char="•"/>
            </a:pPr>
            <a:r>
              <a:rPr lang="es-MX" sz="1400" dirty="0">
                <a:latin typeface="Montserrat SemiBold" panose="00000700000000000000" pitchFamily="2" charset="0"/>
              </a:rPr>
              <a:t>Mora Ratio Monto Pagado / Riesgo Vivo (últimos 12 meses) </a:t>
            </a:r>
          </a:p>
          <a:p>
            <a:pPr defTabSz="457200">
              <a:lnSpc>
                <a:spcPts val="1500"/>
              </a:lnSpc>
              <a:spcAft>
                <a:spcPts val="450"/>
              </a:spcAft>
              <a:buClr>
                <a:srgbClr val="D12A7B"/>
              </a:buClr>
              <a:buSzPct val="130000"/>
            </a:pPr>
            <a:endParaRPr lang="es-AR" sz="1600" dirty="0">
              <a:solidFill>
                <a:srgbClr val="F47F30"/>
              </a:solidFill>
              <a:latin typeface="Montserrat SemiBold" panose="020B0604020202020204" charset="0"/>
              <a:cs typeface="Archivo SemiBold" pitchFamily="2" charset="0"/>
            </a:endParaRPr>
          </a:p>
          <a:p>
            <a:pPr defTabSz="457200">
              <a:lnSpc>
                <a:spcPts val="1500"/>
              </a:lnSpc>
              <a:spcAft>
                <a:spcPts val="900"/>
              </a:spcAft>
              <a:buClr>
                <a:srgbClr val="D12A7B"/>
              </a:buClr>
              <a:buSzPct val="130000"/>
            </a:pPr>
            <a:r>
              <a:rPr lang="es-AR" b="1" dirty="0">
                <a:solidFill>
                  <a:srgbClr val="F47F30"/>
                </a:solidFill>
                <a:latin typeface="Montserrat SemiBold" panose="020B0604020202020204" charset="0"/>
              </a:rPr>
              <a:t>Otros </a:t>
            </a:r>
            <a:endParaRPr lang="es-AR" dirty="0">
              <a:solidFill>
                <a:srgbClr val="F47F30"/>
              </a:solidFill>
              <a:latin typeface="Montserrat SemiBold" panose="00000700000000000000" pitchFamily="2" charset="0"/>
            </a:endParaRPr>
          </a:p>
          <a:p>
            <a:pPr marL="285750" indent="-285750">
              <a:lnSpc>
                <a:spcPts val="1500"/>
              </a:lnSpc>
              <a:spcAft>
                <a:spcPts val="450"/>
              </a:spcAft>
              <a:buClr>
                <a:schemeClr val="accent6"/>
              </a:buClr>
              <a:buSzPct val="130000"/>
              <a:buFont typeface="Arial" panose="020B0604020202020204" pitchFamily="34" charset="0"/>
              <a:buChar char="•"/>
            </a:pPr>
            <a:r>
              <a:rPr lang="es-AR" sz="1400" dirty="0">
                <a:latin typeface="Montserrat SemiBold" panose="00000700000000000000" pitchFamily="2" charset="0"/>
              </a:rPr>
              <a:t>Gestión Recupero (caídos pagados por </a:t>
            </a:r>
            <a:r>
              <a:rPr lang="es-AR" sz="1400" dirty="0" err="1">
                <a:latin typeface="Montserrat SemiBold" panose="00000700000000000000" pitchFamily="2" charset="0"/>
              </a:rPr>
              <a:t>reafianzador</a:t>
            </a:r>
            <a:r>
              <a:rPr lang="es-AR" sz="1400" dirty="0">
                <a:latin typeface="Montserrat SemiBold" panose="00000700000000000000" pitchFamily="2" charset="0"/>
              </a:rPr>
              <a:t>): % cancelados, % parcial, y % pendientes y/o sin recupero. </a:t>
            </a:r>
          </a:p>
          <a:p>
            <a:pPr marL="285750" indent="-285750">
              <a:lnSpc>
                <a:spcPts val="1500"/>
              </a:lnSpc>
              <a:spcAft>
                <a:spcPts val="450"/>
              </a:spcAft>
              <a:buClr>
                <a:schemeClr val="accent6"/>
              </a:buClr>
              <a:buSzPct val="130000"/>
              <a:buFont typeface="Arial" panose="020B0604020202020204" pitchFamily="34" charset="0"/>
              <a:buChar char="•"/>
            </a:pPr>
            <a:r>
              <a:rPr lang="es-AR" sz="1400" dirty="0">
                <a:latin typeface="Montserrat SemiBold" panose="00000700000000000000" pitchFamily="2" charset="0"/>
              </a:rPr>
              <a:t>Análisis flujo de reafianzamiento (egresos por comisiones, ingresos por pagados </a:t>
            </a:r>
            <a:r>
              <a:rPr lang="es-AR" sz="1400" dirty="0" err="1">
                <a:latin typeface="Montserrat SemiBold" panose="00000700000000000000" pitchFamily="2" charset="0"/>
              </a:rPr>
              <a:t>reafianzador</a:t>
            </a:r>
            <a:r>
              <a:rPr lang="es-AR" sz="1400" dirty="0">
                <a:latin typeface="Montserrat SemiBold" panose="00000700000000000000" pitchFamily="2" charset="0"/>
              </a:rPr>
              <a:t>, egresos por reintegro, impacto financiero)</a:t>
            </a:r>
          </a:p>
        </p:txBody>
      </p:sp>
    </p:spTree>
    <p:extLst>
      <p:ext uri="{BB962C8B-B14F-4D97-AF65-F5344CB8AC3E}">
        <p14:creationId xmlns:p14="http://schemas.microsoft.com/office/powerpoint/2010/main" val="332192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51370" y="1011677"/>
            <a:ext cx="4105073" cy="461665"/>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Contenido</a:t>
            </a:r>
          </a:p>
        </p:txBody>
      </p:sp>
      <p:sp>
        <p:nvSpPr>
          <p:cNvPr id="5" name="CuadroTexto 4"/>
          <p:cNvSpPr txBox="1"/>
          <p:nvPr/>
        </p:nvSpPr>
        <p:spPr>
          <a:xfrm>
            <a:off x="2451370" y="1473342"/>
            <a:ext cx="5437762" cy="369332"/>
          </a:xfrm>
          <a:prstGeom prst="rect">
            <a:avLst/>
          </a:prstGeom>
          <a:noFill/>
        </p:spPr>
        <p:txBody>
          <a:bodyPr wrap="square" rtlCol="0">
            <a:spAutoFit/>
          </a:bodyPr>
          <a:lstStyle/>
          <a:p>
            <a:r>
              <a:rPr lang="es-MX" dirty="0">
                <a:solidFill>
                  <a:schemeClr val="bg1"/>
                </a:solidFill>
                <a:latin typeface="Montserrat SemiBold" panose="00000700000000000000" pitchFamily="2" charset="0"/>
                <a:cs typeface="Archivo SemiBold" pitchFamily="2" charset="0"/>
              </a:rPr>
              <a:t>Principales temas </a:t>
            </a:r>
            <a:endParaRPr lang="es-ES" dirty="0">
              <a:solidFill>
                <a:schemeClr val="bg1"/>
              </a:solidFill>
              <a:latin typeface="Montserrat SemiBold" panose="00000700000000000000" pitchFamily="2" charset="0"/>
              <a:cs typeface="Archivo SemiBold" pitchFamily="2" charset="0"/>
            </a:endParaRPr>
          </a:p>
        </p:txBody>
      </p:sp>
      <p:sp>
        <p:nvSpPr>
          <p:cNvPr id="6" name="CuadroTexto 5"/>
          <p:cNvSpPr txBox="1"/>
          <p:nvPr/>
        </p:nvSpPr>
        <p:spPr>
          <a:xfrm>
            <a:off x="2466326" y="1924960"/>
            <a:ext cx="593387" cy="4339650"/>
          </a:xfrm>
          <a:prstGeom prst="rect">
            <a:avLst/>
          </a:prstGeom>
          <a:noFill/>
        </p:spPr>
        <p:txBody>
          <a:bodyPr wrap="square" rtlCol="0">
            <a:spAutoFit/>
          </a:bodyPr>
          <a:lstStyle/>
          <a:p>
            <a:pPr>
              <a:spcAft>
                <a:spcPts val="1200"/>
              </a:spcAft>
            </a:pPr>
            <a:r>
              <a:rPr lang="es-ES" sz="1600" dirty="0">
                <a:solidFill>
                  <a:srgbClr val="A4CB4E"/>
                </a:solidFill>
                <a:latin typeface="Montserrat SemiBold" panose="00000700000000000000" pitchFamily="2" charset="0"/>
                <a:cs typeface="Archivo SemiBold" pitchFamily="2" charset="0"/>
              </a:rPr>
              <a:t>01</a:t>
            </a:r>
          </a:p>
          <a:p>
            <a:pPr>
              <a:spcAft>
                <a:spcPts val="1200"/>
              </a:spcAft>
            </a:pPr>
            <a:r>
              <a:rPr lang="es-ES" sz="1600" dirty="0">
                <a:solidFill>
                  <a:srgbClr val="A4CB4E"/>
                </a:solidFill>
                <a:latin typeface="Montserrat SemiBold" panose="00000700000000000000" pitchFamily="2" charset="0"/>
                <a:cs typeface="Archivo SemiBold" pitchFamily="2" charset="0"/>
              </a:rPr>
              <a:t>02</a:t>
            </a:r>
          </a:p>
          <a:p>
            <a:pPr>
              <a:spcAft>
                <a:spcPts val="1200"/>
              </a:spcAft>
            </a:pPr>
            <a:r>
              <a:rPr lang="es-ES" sz="1600" dirty="0">
                <a:solidFill>
                  <a:srgbClr val="A4CB4E"/>
                </a:solidFill>
                <a:latin typeface="Montserrat SemiBold" panose="00000700000000000000" pitchFamily="2" charset="0"/>
                <a:cs typeface="Archivo SemiBold" pitchFamily="2" charset="0"/>
              </a:rPr>
              <a:t>03</a:t>
            </a:r>
          </a:p>
          <a:p>
            <a:pPr>
              <a:spcAft>
                <a:spcPts val="1200"/>
              </a:spcAft>
            </a:pPr>
            <a:r>
              <a:rPr lang="es-ES" sz="1600" dirty="0">
                <a:solidFill>
                  <a:srgbClr val="A4CB4E"/>
                </a:solidFill>
                <a:latin typeface="Montserrat SemiBold" panose="00000700000000000000" pitchFamily="2" charset="0"/>
                <a:cs typeface="Archivo SemiBold" pitchFamily="2" charset="0"/>
              </a:rPr>
              <a:t>04</a:t>
            </a:r>
          </a:p>
          <a:p>
            <a:pPr>
              <a:spcAft>
                <a:spcPts val="1200"/>
              </a:spcAft>
            </a:pPr>
            <a:r>
              <a:rPr lang="es-ES" sz="1600" dirty="0">
                <a:solidFill>
                  <a:srgbClr val="A4CB4E"/>
                </a:solidFill>
                <a:latin typeface="Montserrat SemiBold" panose="00000700000000000000" pitchFamily="2" charset="0"/>
                <a:cs typeface="Archivo SemiBold" pitchFamily="2" charset="0"/>
              </a:rPr>
              <a:t>05</a:t>
            </a:r>
          </a:p>
          <a:p>
            <a:pPr>
              <a:spcAft>
                <a:spcPts val="1200"/>
              </a:spcAft>
            </a:pPr>
            <a:r>
              <a:rPr lang="es-ES" sz="1600" dirty="0">
                <a:solidFill>
                  <a:srgbClr val="A4CB4E"/>
                </a:solidFill>
                <a:latin typeface="Montserrat SemiBold" panose="00000700000000000000" pitchFamily="2" charset="0"/>
                <a:cs typeface="Archivo SemiBold" pitchFamily="2" charset="0"/>
              </a:rPr>
              <a:t>06</a:t>
            </a:r>
          </a:p>
          <a:p>
            <a:pPr>
              <a:spcAft>
                <a:spcPts val="1200"/>
              </a:spcAft>
            </a:pPr>
            <a:r>
              <a:rPr lang="es-ES" sz="1600" dirty="0">
                <a:solidFill>
                  <a:srgbClr val="A4CB4E"/>
                </a:solidFill>
                <a:latin typeface="Montserrat SemiBold" panose="00000700000000000000" pitchFamily="2" charset="0"/>
                <a:cs typeface="Archivo SemiBold" pitchFamily="2" charset="0"/>
              </a:rPr>
              <a:t>07</a:t>
            </a:r>
          </a:p>
          <a:p>
            <a:pPr>
              <a:spcAft>
                <a:spcPts val="1200"/>
              </a:spcAft>
            </a:pPr>
            <a:r>
              <a:rPr lang="es-ES" sz="1600" dirty="0">
                <a:solidFill>
                  <a:srgbClr val="A4CB4E"/>
                </a:solidFill>
                <a:latin typeface="Montserrat SemiBold" panose="00000700000000000000" pitchFamily="2" charset="0"/>
                <a:cs typeface="Archivo SemiBold" pitchFamily="2" charset="0"/>
              </a:rPr>
              <a:t>08</a:t>
            </a:r>
          </a:p>
          <a:p>
            <a:pPr>
              <a:spcAft>
                <a:spcPts val="1200"/>
              </a:spcAft>
            </a:pPr>
            <a:r>
              <a:rPr lang="es-ES" sz="1600" dirty="0">
                <a:solidFill>
                  <a:srgbClr val="A4CB4E"/>
                </a:solidFill>
                <a:latin typeface="Montserrat SemiBold" panose="00000700000000000000" pitchFamily="2" charset="0"/>
                <a:cs typeface="Archivo SemiBold" pitchFamily="2" charset="0"/>
              </a:rPr>
              <a:t>09</a:t>
            </a:r>
          </a:p>
          <a:p>
            <a:pPr>
              <a:spcAft>
                <a:spcPts val="1200"/>
              </a:spcAft>
            </a:pPr>
            <a:r>
              <a:rPr lang="es-ES" sz="1600" dirty="0">
                <a:solidFill>
                  <a:srgbClr val="A4CB4E"/>
                </a:solidFill>
                <a:latin typeface="Montserrat SemiBold" panose="00000700000000000000" pitchFamily="2" charset="0"/>
                <a:cs typeface="Archivo SemiBold" pitchFamily="2" charset="0"/>
              </a:rPr>
              <a:t>10</a:t>
            </a:r>
          </a:p>
          <a:p>
            <a:pPr>
              <a:spcAft>
                <a:spcPts val="1200"/>
              </a:spcAft>
            </a:pPr>
            <a:r>
              <a:rPr lang="es-ES" sz="1600" dirty="0">
                <a:solidFill>
                  <a:srgbClr val="A4CB4E"/>
                </a:solidFill>
                <a:latin typeface="Montserrat SemiBold" panose="00000700000000000000" pitchFamily="2" charset="0"/>
                <a:cs typeface="Archivo SemiBold" pitchFamily="2" charset="0"/>
              </a:rPr>
              <a:t>11</a:t>
            </a:r>
          </a:p>
        </p:txBody>
      </p:sp>
      <p:sp>
        <p:nvSpPr>
          <p:cNvPr id="7" name="CuadroTexto 6"/>
          <p:cNvSpPr txBox="1"/>
          <p:nvPr/>
        </p:nvSpPr>
        <p:spPr>
          <a:xfrm>
            <a:off x="2879454" y="1924960"/>
            <a:ext cx="6935821" cy="4339650"/>
          </a:xfrm>
          <a:prstGeom prst="rect">
            <a:avLst/>
          </a:prstGeom>
          <a:noFill/>
        </p:spPr>
        <p:txBody>
          <a:bodyPr wrap="square" rtlCol="0">
            <a:spAutoFit/>
          </a:bodyPr>
          <a:lstStyle/>
          <a:p>
            <a:pPr>
              <a:spcAft>
                <a:spcPts val="1200"/>
              </a:spcAft>
            </a:pPr>
            <a:r>
              <a:rPr lang="es-AR" sz="1600" dirty="0">
                <a:solidFill>
                  <a:schemeClr val="bg1"/>
                </a:solidFill>
                <a:latin typeface="Montserrat SemiBold" panose="00000700000000000000" pitchFamily="2" charset="0"/>
                <a:cs typeface="Archivo SemiBold" pitchFamily="2" charset="0"/>
              </a:rPr>
              <a:t>Introducción</a:t>
            </a:r>
          </a:p>
          <a:p>
            <a:pPr>
              <a:spcAft>
                <a:spcPts val="1200"/>
              </a:spcAft>
            </a:pPr>
            <a:r>
              <a:rPr lang="es-AR" sz="1600" dirty="0">
                <a:solidFill>
                  <a:schemeClr val="bg1"/>
                </a:solidFill>
                <a:latin typeface="Montserrat SemiBold" panose="00000700000000000000" pitchFamily="2" charset="0"/>
                <a:cs typeface="Archivo SemiBold" pitchFamily="2" charset="0"/>
              </a:rPr>
              <a:t>Características generales</a:t>
            </a:r>
          </a:p>
          <a:p>
            <a:pPr>
              <a:spcAft>
                <a:spcPts val="1200"/>
              </a:spcAft>
            </a:pPr>
            <a:r>
              <a:rPr lang="es-AR" sz="1600" dirty="0">
                <a:solidFill>
                  <a:schemeClr val="bg1"/>
                </a:solidFill>
                <a:latin typeface="Montserrat SemiBold" panose="00000700000000000000" pitchFamily="2" charset="0"/>
                <a:cs typeface="Archivo SemiBold" pitchFamily="2" charset="0"/>
              </a:rPr>
              <a:t>Esquema de reafianzamiento</a:t>
            </a:r>
          </a:p>
          <a:p>
            <a:pPr>
              <a:spcAft>
                <a:spcPts val="1200"/>
              </a:spcAft>
            </a:pPr>
            <a:r>
              <a:rPr lang="es-AR" sz="1600" dirty="0">
                <a:solidFill>
                  <a:schemeClr val="bg1"/>
                </a:solidFill>
                <a:latin typeface="Montserrat SemiBold" panose="00000700000000000000" pitchFamily="2" charset="0"/>
                <a:cs typeface="Archivo SemiBold" pitchFamily="2" charset="0"/>
              </a:rPr>
              <a:t>Procedimiento</a:t>
            </a:r>
          </a:p>
          <a:p>
            <a:pPr>
              <a:spcAft>
                <a:spcPts val="1200"/>
              </a:spcAft>
            </a:pPr>
            <a:r>
              <a:rPr lang="es-AR" sz="1600" dirty="0">
                <a:solidFill>
                  <a:schemeClr val="bg1"/>
                </a:solidFill>
                <a:latin typeface="Montserrat SemiBold" panose="00000700000000000000" pitchFamily="2" charset="0"/>
                <a:cs typeface="Archivo SemiBold" pitchFamily="2" charset="0"/>
              </a:rPr>
              <a:t>Elección de operaciones a reafianzar</a:t>
            </a:r>
          </a:p>
          <a:p>
            <a:pPr>
              <a:spcAft>
                <a:spcPts val="1200"/>
              </a:spcAft>
            </a:pPr>
            <a:r>
              <a:rPr lang="es-AR" sz="1600" dirty="0">
                <a:solidFill>
                  <a:schemeClr val="bg1"/>
                </a:solidFill>
                <a:latin typeface="Montserrat SemiBold" panose="00000700000000000000" pitchFamily="2" charset="0"/>
                <a:cs typeface="Archivo SemiBold" pitchFamily="2" charset="0"/>
              </a:rPr>
              <a:t>Esquema de comisión</a:t>
            </a:r>
          </a:p>
          <a:p>
            <a:pPr>
              <a:spcAft>
                <a:spcPts val="1200"/>
              </a:spcAft>
            </a:pPr>
            <a:r>
              <a:rPr lang="es-AR" sz="1600" dirty="0">
                <a:solidFill>
                  <a:schemeClr val="bg1"/>
                </a:solidFill>
                <a:latin typeface="Montserrat SemiBold" panose="00000700000000000000" pitchFamily="2" charset="0"/>
                <a:cs typeface="Archivo SemiBold" pitchFamily="2" charset="0"/>
              </a:rPr>
              <a:t>Herramientas mínimas para la operatoria y de control </a:t>
            </a:r>
          </a:p>
          <a:p>
            <a:pPr>
              <a:spcAft>
                <a:spcPts val="1200"/>
              </a:spcAft>
            </a:pPr>
            <a:r>
              <a:rPr lang="es-AR" sz="1600" dirty="0">
                <a:solidFill>
                  <a:schemeClr val="bg1"/>
                </a:solidFill>
                <a:latin typeface="Montserrat SemiBold" panose="00000700000000000000" pitchFamily="2" charset="0"/>
                <a:cs typeface="Archivo SemiBold" pitchFamily="2" charset="0"/>
              </a:rPr>
              <a:t>Ejemplo requerimiento y de reintegro por recupero</a:t>
            </a:r>
          </a:p>
          <a:p>
            <a:pPr>
              <a:spcAft>
                <a:spcPts val="1200"/>
              </a:spcAft>
            </a:pPr>
            <a:r>
              <a:rPr lang="es-AR" sz="1600" dirty="0">
                <a:solidFill>
                  <a:schemeClr val="bg1"/>
                </a:solidFill>
                <a:latin typeface="Montserrat SemiBold" panose="00000700000000000000" pitchFamily="2" charset="0"/>
                <a:cs typeface="Archivo SemiBold" pitchFamily="2" charset="0"/>
              </a:rPr>
              <a:t>Reafianzamiento. Desafíos</a:t>
            </a:r>
          </a:p>
          <a:p>
            <a:pPr>
              <a:spcAft>
                <a:spcPts val="1200"/>
              </a:spcAft>
            </a:pPr>
            <a:r>
              <a:rPr lang="es-AR" sz="1600" dirty="0">
                <a:solidFill>
                  <a:schemeClr val="bg1"/>
                </a:solidFill>
                <a:latin typeface="Montserrat SemiBold" panose="00000700000000000000" pitchFamily="2" charset="0"/>
                <a:cs typeface="Archivo SemiBold" pitchFamily="2" charset="0"/>
              </a:rPr>
              <a:t>Condiciones generales del contrato de reafianzamiento</a:t>
            </a:r>
          </a:p>
          <a:p>
            <a:pPr>
              <a:spcAft>
                <a:spcPts val="1200"/>
              </a:spcAft>
            </a:pPr>
            <a:r>
              <a:rPr lang="es-AR" sz="1600" dirty="0">
                <a:solidFill>
                  <a:schemeClr val="bg1"/>
                </a:solidFill>
                <a:latin typeface="Montserrat SemiBold" panose="00000700000000000000" pitchFamily="2" charset="0"/>
                <a:cs typeface="Archivo SemiBold" pitchFamily="2" charset="0"/>
              </a:rPr>
              <a:t>Anexos</a:t>
            </a:r>
          </a:p>
        </p:txBody>
      </p:sp>
    </p:spTree>
    <p:extLst>
      <p:ext uri="{BB962C8B-B14F-4D97-AF65-F5344CB8AC3E}">
        <p14:creationId xmlns:p14="http://schemas.microsoft.com/office/powerpoint/2010/main" val="423296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65596" y="471862"/>
            <a:ext cx="6259723" cy="1107996"/>
          </a:xfrm>
          <a:prstGeom prst="rect">
            <a:avLst/>
          </a:prstGeom>
          <a:noFill/>
        </p:spPr>
        <p:txBody>
          <a:bodyPr wrap="square" rtlCol="0">
            <a:spAutoFit/>
          </a:bodyPr>
          <a:lstStyle/>
          <a:p>
            <a:r>
              <a:rPr lang="es-MX" sz="2400" dirty="0">
                <a:solidFill>
                  <a:srgbClr val="00A6E2"/>
                </a:solidFill>
                <a:latin typeface="Montserrat ExtraBold" panose="00000900000000000000" pitchFamily="2" charset="0"/>
                <a:cs typeface="Archivo Black" pitchFamily="2" charset="0"/>
              </a:rPr>
              <a:t>Condiciones generales del contrato</a:t>
            </a:r>
          </a:p>
          <a:p>
            <a:r>
              <a:rPr lang="es-AR" dirty="0">
                <a:solidFill>
                  <a:srgbClr val="0D1B2A"/>
                </a:solidFill>
                <a:latin typeface="Montserrat SemiBold" panose="00000700000000000000" pitchFamily="2" charset="0"/>
              </a:rPr>
              <a:t>Algunos puntos claves de la oferta son los siguientes:</a:t>
            </a:r>
            <a:r>
              <a:rPr lang="es-MX" sz="2400" dirty="0">
                <a:solidFill>
                  <a:srgbClr val="00A6E2"/>
                </a:solidFill>
                <a:latin typeface="Montserrat ExtraBold" panose="00000900000000000000" pitchFamily="2" charset="0"/>
                <a:cs typeface="Archivo Black" pitchFamily="2" charset="0"/>
              </a:rPr>
              <a:t> </a:t>
            </a:r>
            <a:endParaRPr lang="es-ES" sz="2400" dirty="0">
              <a:solidFill>
                <a:srgbClr val="00A6E2"/>
              </a:solidFill>
              <a:latin typeface="Montserrat ExtraBold" panose="00000900000000000000" pitchFamily="2" charset="0"/>
              <a:cs typeface="Archivo Black" pitchFamily="2" charset="0"/>
            </a:endParaRPr>
          </a:p>
        </p:txBody>
      </p:sp>
      <p:sp>
        <p:nvSpPr>
          <p:cNvPr id="6" name="Rectangle 1">
            <a:extLst>
              <a:ext uri="{FF2B5EF4-FFF2-40B4-BE49-F238E27FC236}">
                <a16:creationId xmlns:a16="http://schemas.microsoft.com/office/drawing/2014/main" id="{5E1993FB-198A-43FF-8886-C45D5706CD98}"/>
              </a:ext>
            </a:extLst>
          </p:cNvPr>
          <p:cNvSpPr>
            <a:spLocks noChangeArrowheads="1"/>
          </p:cNvSpPr>
          <p:nvPr/>
        </p:nvSpPr>
        <p:spPr bwMode="auto">
          <a:xfrm>
            <a:off x="1862874" y="1579858"/>
            <a:ext cx="9820046" cy="5019966"/>
          </a:xfrm>
          <a:prstGeom prst="rect">
            <a:avLst/>
          </a:prstGeom>
          <a:noFill/>
          <a:ln>
            <a:noFill/>
          </a:ln>
          <a:effec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eaLnBrk="1" hangingPunct="1">
              <a:lnSpc>
                <a:spcPts val="1700"/>
              </a:lnSpc>
              <a:spcBef>
                <a:spcPts val="0"/>
              </a:spcBef>
              <a:spcAft>
                <a:spcPts val="600"/>
              </a:spcAft>
              <a:buClr>
                <a:srgbClr val="00B0F0"/>
              </a:buClr>
              <a:buSzPct val="120000"/>
            </a:pPr>
            <a:r>
              <a:rPr lang="es-AR" altLang="es-ES" sz="1600" b="1" dirty="0">
                <a:solidFill>
                  <a:srgbClr val="F47F30"/>
                </a:solidFill>
                <a:latin typeface="Montserrat "/>
              </a:rPr>
              <a:t>Operaciones y sujetos comprendidos: </a:t>
            </a:r>
          </a:p>
          <a:p>
            <a:pPr marL="285750" lvl="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400" dirty="0">
                <a:solidFill>
                  <a:srgbClr val="0D1B2A"/>
                </a:solidFill>
                <a:latin typeface="Montserrat Medium" panose="00000600000000000000" pitchFamily="2" charset="0"/>
              </a:rPr>
              <a:t>Se reafianzarán garantías de operaciones de crédito a p</a:t>
            </a:r>
            <a:r>
              <a:rPr lang="es-AR" altLang="es-ES" sz="1400" dirty="0">
                <a:latin typeface="Montserrat Medium" panose="00000600000000000000" pitchFamily="2" charset="0"/>
              </a:rPr>
              <a:t>ersonas humanas y/o jurídicas que respondan a la definición de MiPymes conforme la Resolución de la SePyME del Ministerio de Producción y Trabajo</a:t>
            </a:r>
          </a:p>
          <a:p>
            <a:pPr marL="285750" lvl="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400" dirty="0">
                <a:latin typeface="Montserrat Medium" panose="00000600000000000000" pitchFamily="2" charset="0"/>
              </a:rPr>
              <a:t>Los beneficiarios deben encuadrar dentro de la clasificación de deudores que se establezca en convenio (situación CENDEU) </a:t>
            </a:r>
            <a:endParaRPr lang="es-AR" altLang="es-ES" sz="1400" dirty="0">
              <a:solidFill>
                <a:srgbClr val="0D1B2A"/>
              </a:solidFill>
              <a:latin typeface="Montserrat Medium" panose="00000600000000000000" pitchFamily="2" charset="0"/>
            </a:endParaRPr>
          </a:p>
          <a:p>
            <a:pPr eaLnBrk="1" hangingPunct="1">
              <a:lnSpc>
                <a:spcPts val="1700"/>
              </a:lnSpc>
              <a:spcBef>
                <a:spcPts val="0"/>
              </a:spcBef>
              <a:spcAft>
                <a:spcPts val="600"/>
              </a:spcAft>
              <a:buClr>
                <a:srgbClr val="00B0F0"/>
              </a:buClr>
              <a:buSzPct val="120000"/>
            </a:pPr>
            <a:endParaRPr lang="es-AR" altLang="es-ES" sz="1600" b="1" dirty="0">
              <a:solidFill>
                <a:srgbClr val="F47F30"/>
              </a:solidFill>
              <a:latin typeface="Montserrat "/>
            </a:endParaRPr>
          </a:p>
          <a:p>
            <a:pPr eaLnBrk="1" hangingPunct="1">
              <a:lnSpc>
                <a:spcPts val="1700"/>
              </a:lnSpc>
              <a:spcBef>
                <a:spcPts val="0"/>
              </a:spcBef>
              <a:spcAft>
                <a:spcPts val="600"/>
              </a:spcAft>
              <a:buClr>
                <a:srgbClr val="00B0F0"/>
              </a:buClr>
              <a:buSzPct val="120000"/>
            </a:pPr>
            <a:r>
              <a:rPr lang="es-AR" altLang="es-ES" sz="1600" b="1" dirty="0">
                <a:solidFill>
                  <a:srgbClr val="F47F30"/>
                </a:solidFill>
                <a:latin typeface="Montserrat "/>
              </a:rPr>
              <a:t>Operaciones. Cobertura: </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400" dirty="0">
                <a:solidFill>
                  <a:srgbClr val="0D1B2A"/>
                </a:solidFill>
                <a:latin typeface="Montserrat Medium" panose="00000600000000000000" pitchFamily="2" charset="0"/>
              </a:rPr>
              <a:t>Establece el cupo otorgado por  REAFIANZADOR (fianza Global) (ej. $900MM). </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400" dirty="0">
                <a:solidFill>
                  <a:srgbClr val="0D1B2A"/>
                </a:solidFill>
                <a:latin typeface="Montserrat Medium" panose="00000600000000000000" pitchFamily="2" charset="0"/>
              </a:rPr>
              <a:t>La cobertura del reafianzamiento es sobre el importe total de la garantía emitida por FOGABA, incluyendo capital más intereses compensatorios, de corresponder. </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400" dirty="0">
                <a:solidFill>
                  <a:srgbClr val="0D1B2A"/>
                </a:solidFill>
                <a:latin typeface="Montserrat Medium" panose="00000600000000000000" pitchFamily="2" charset="0"/>
              </a:rPr>
              <a:t>Suma máxima por beneficiario (Pyme): (USD150 K).  Supeditada al 5% del FdR REAFIANZADOR.</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400" dirty="0">
                <a:solidFill>
                  <a:srgbClr val="0D1B2A"/>
                </a:solidFill>
                <a:latin typeface="Montserrat Medium" panose="00000600000000000000" pitchFamily="2" charset="0"/>
              </a:rPr>
              <a:t>Monto o cupo disponible: Es el saldo vigente reafianzado y se calculará mediante esquema revolving.</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400" dirty="0">
                <a:solidFill>
                  <a:srgbClr val="0D1B2A"/>
                </a:solidFill>
                <a:latin typeface="Montserrat Medium" panose="00000600000000000000" pitchFamily="2" charset="0"/>
              </a:rPr>
              <a:t>Los productos sujetos de reafianzamiento: Operaciones de Crédito, amortizables en cuotas o bullet y Cheques de pago Diferido (CPD).</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400" dirty="0">
                <a:solidFill>
                  <a:srgbClr val="0D1B2A"/>
                </a:solidFill>
                <a:latin typeface="Montserrat Medium" panose="00000600000000000000" pitchFamily="2" charset="0"/>
              </a:rPr>
              <a:t>Porcentaje de cobertura y moneda. Hasta un máximo del 50% del monto garantizado.</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400" dirty="0">
                <a:solidFill>
                  <a:srgbClr val="0D1B2A"/>
                </a:solidFill>
                <a:latin typeface="Montserrat Medium" panose="00000600000000000000" pitchFamily="2" charset="0"/>
              </a:rPr>
              <a:t>Condiciones de Contragarantía. REAFIANZADOR no pedirá contragarantías diferentes a la/las solicitada/s</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400" dirty="0">
                <a:solidFill>
                  <a:srgbClr val="0D1B2A"/>
                </a:solidFill>
                <a:latin typeface="Montserrat Medium" panose="00000600000000000000" pitchFamily="2" charset="0"/>
              </a:rPr>
              <a:t>Fecha de Acreditación. Aquella en la cual se efectiviza el desembolso de la operación al Beneficiario.</a:t>
            </a:r>
          </a:p>
        </p:txBody>
      </p:sp>
    </p:spTree>
    <p:extLst>
      <p:ext uri="{BB962C8B-B14F-4D97-AF65-F5344CB8AC3E}">
        <p14:creationId xmlns:p14="http://schemas.microsoft.com/office/powerpoint/2010/main" val="1230153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5E1993FB-198A-43FF-8886-C45D5706CD98}"/>
              </a:ext>
            </a:extLst>
          </p:cNvPr>
          <p:cNvSpPr>
            <a:spLocks noChangeArrowheads="1"/>
          </p:cNvSpPr>
          <p:nvPr/>
        </p:nvSpPr>
        <p:spPr bwMode="auto">
          <a:xfrm>
            <a:off x="1864463" y="1488713"/>
            <a:ext cx="10256204" cy="5248105"/>
          </a:xfrm>
          <a:prstGeom prst="rect">
            <a:avLst/>
          </a:prstGeom>
          <a:noFill/>
          <a:ln>
            <a:noFill/>
          </a:ln>
          <a:effec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eaLnBrk="1" hangingPunct="1">
              <a:lnSpc>
                <a:spcPts val="1700"/>
              </a:lnSpc>
              <a:spcBef>
                <a:spcPts val="0"/>
              </a:spcBef>
              <a:spcAft>
                <a:spcPts val="600"/>
              </a:spcAft>
              <a:buClr>
                <a:srgbClr val="00B0F0"/>
              </a:buClr>
              <a:buSzPct val="120000"/>
            </a:pPr>
            <a:r>
              <a:rPr lang="es-AR" altLang="es-ES" sz="1600" b="1" dirty="0">
                <a:solidFill>
                  <a:srgbClr val="F47F30"/>
                </a:solidFill>
                <a:latin typeface="Montserrat "/>
              </a:rPr>
              <a:t>Evaluación de riesgo y acreditación de MiPyMe.</a:t>
            </a:r>
            <a:r>
              <a:rPr lang="es-AR" altLang="es-ES" b="1" dirty="0">
                <a:solidFill>
                  <a:srgbClr val="F47F30"/>
                </a:solidFill>
                <a:latin typeface="Montserrat "/>
              </a:rPr>
              <a:t> </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Medium" panose="00000600000000000000" pitchFamily="2" charset="0"/>
              </a:rPr>
              <a:t>A cargo de la entidad conforme a las normativas y disposiciones aplicables (condición de MiPyMe al momento del otorgamiento de la garantía).</a:t>
            </a:r>
          </a:p>
          <a:p>
            <a:pPr eaLnBrk="1" hangingPunct="1">
              <a:lnSpc>
                <a:spcPts val="1700"/>
              </a:lnSpc>
              <a:spcBef>
                <a:spcPts val="0"/>
              </a:spcBef>
              <a:spcAft>
                <a:spcPts val="600"/>
              </a:spcAft>
              <a:buClr>
                <a:srgbClr val="00B0F0"/>
              </a:buClr>
              <a:buSzPct val="120000"/>
            </a:pPr>
            <a:r>
              <a:rPr lang="es-AR" altLang="es-ES" sz="1600" b="1" dirty="0">
                <a:solidFill>
                  <a:srgbClr val="F47F30"/>
                </a:solidFill>
                <a:latin typeface="Montserrat "/>
              </a:rPr>
              <a:t>Limitación de la garantía. </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Medium" panose="00000600000000000000" pitchFamily="2" charset="0"/>
              </a:rPr>
              <a:t>limitada a los porcentajes de cobertura declarados al momento de la carga de la operación, dentro del máximo establecido (50%). Se podrán tratar excepciones de otorgamiento pero deberán ser elevadas a consideración del REAFIANZADOR. </a:t>
            </a:r>
          </a:p>
          <a:p>
            <a:pPr lvl="0" eaLnBrk="1" hangingPunct="1">
              <a:lnSpc>
                <a:spcPts val="1700"/>
              </a:lnSpc>
              <a:spcBef>
                <a:spcPts val="0"/>
              </a:spcBef>
              <a:spcAft>
                <a:spcPts val="600"/>
              </a:spcAft>
              <a:buClr>
                <a:srgbClr val="00B0F0"/>
              </a:buClr>
              <a:buSzPct val="120000"/>
            </a:pPr>
            <a:r>
              <a:rPr lang="es-AR" altLang="es-ES" sz="1600" b="1" dirty="0">
                <a:solidFill>
                  <a:srgbClr val="F47F30"/>
                </a:solidFill>
                <a:latin typeface="Montserrat "/>
              </a:rPr>
              <a:t>Sistema informático a utilizar. </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Medium" panose="00000600000000000000" pitchFamily="2" charset="0"/>
              </a:rPr>
              <a:t>Establece el proceso de alta de usuarios, otorgamiento de garantías (carga en sistema), campos mínimos, y régimen informativo de novedades, etc..</a:t>
            </a:r>
          </a:p>
          <a:p>
            <a:pPr eaLnBrk="1" hangingPunct="1">
              <a:lnSpc>
                <a:spcPts val="1700"/>
              </a:lnSpc>
              <a:spcBef>
                <a:spcPts val="0"/>
              </a:spcBef>
              <a:spcAft>
                <a:spcPts val="600"/>
              </a:spcAft>
              <a:buClr>
                <a:srgbClr val="00B0F0"/>
              </a:buClr>
              <a:buSzPct val="120000"/>
            </a:pPr>
            <a:r>
              <a:rPr lang="es-AR" altLang="es-ES" sz="1600" b="1" dirty="0">
                <a:solidFill>
                  <a:srgbClr val="F47F30"/>
                </a:solidFill>
                <a:latin typeface="Montserrat "/>
              </a:rPr>
              <a:t>Tratamiento o inclusión de refinanciaciones. </a:t>
            </a:r>
          </a:p>
          <a:p>
            <a:pPr marL="285750" lvl="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Medium" panose="00000600000000000000" pitchFamily="2" charset="0"/>
              </a:rPr>
              <a:t>Solo operaciones reafianzadas previamente.</a:t>
            </a:r>
          </a:p>
          <a:p>
            <a:pPr lvl="0" eaLnBrk="1" hangingPunct="1">
              <a:lnSpc>
                <a:spcPts val="1700"/>
              </a:lnSpc>
              <a:spcBef>
                <a:spcPts val="0"/>
              </a:spcBef>
              <a:spcAft>
                <a:spcPts val="600"/>
              </a:spcAft>
              <a:buClr>
                <a:srgbClr val="00B0F0"/>
              </a:buClr>
              <a:buSzPct val="120000"/>
            </a:pPr>
            <a:r>
              <a:rPr lang="es-AR" altLang="es-ES" sz="1600" b="1" dirty="0">
                <a:solidFill>
                  <a:srgbClr val="F47F30"/>
                </a:solidFill>
                <a:latin typeface="Montserrat "/>
              </a:rPr>
              <a:t>Procedimiento ante el incumplimiento de los beneficiarios. </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Medium" panose="00000600000000000000" pitchFamily="2" charset="0"/>
              </a:rPr>
              <a:t>Establece las condiciones de documentación y plazo de solicitud de requerimiento por tipo de operación (amortizables o  cheques).</a:t>
            </a:r>
          </a:p>
          <a:p>
            <a:pPr eaLnBrk="1" hangingPunct="1">
              <a:lnSpc>
                <a:spcPts val="1700"/>
              </a:lnSpc>
              <a:spcBef>
                <a:spcPts val="0"/>
              </a:spcBef>
              <a:spcAft>
                <a:spcPts val="600"/>
              </a:spcAft>
              <a:buClr>
                <a:srgbClr val="00B0F0"/>
              </a:buClr>
              <a:buSzPct val="120000"/>
            </a:pPr>
            <a:r>
              <a:rPr lang="es-AR" altLang="es-ES" sz="1600" b="1" dirty="0">
                <a:solidFill>
                  <a:srgbClr val="F47F30"/>
                </a:solidFill>
                <a:latin typeface="Montserrat "/>
              </a:rPr>
              <a:t>Plazo de requerimientos: </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b="1" dirty="0">
                <a:latin typeface="Montserrat Medium" panose="00000600000000000000" pitchFamily="2" charset="0"/>
              </a:rPr>
              <a:t>Amortizables: </a:t>
            </a:r>
            <a:r>
              <a:rPr lang="es-AR" altLang="es-ES" sz="1500" dirty="0">
                <a:latin typeface="Montserrat Medium" panose="00000600000000000000" pitchFamily="2" charset="0"/>
              </a:rPr>
              <a:t>100 días de la fecha de vencimiento del crédito.</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b="1" dirty="0">
                <a:latin typeface="Montserrat Medium" panose="00000600000000000000" pitchFamily="2" charset="0"/>
              </a:rPr>
              <a:t>Cheques: </a:t>
            </a:r>
            <a:r>
              <a:rPr lang="es-AR" altLang="es-ES" sz="1500" dirty="0">
                <a:latin typeface="Montserrat Medium" panose="00000600000000000000" pitchFamily="2" charset="0"/>
              </a:rPr>
              <a:t>40 días a contar desde la fecha de vencimiento del cheque.</a:t>
            </a:r>
          </a:p>
        </p:txBody>
      </p:sp>
      <p:sp>
        <p:nvSpPr>
          <p:cNvPr id="2" name="CuadroTexto 1">
            <a:extLst>
              <a:ext uri="{FF2B5EF4-FFF2-40B4-BE49-F238E27FC236}">
                <a16:creationId xmlns:a16="http://schemas.microsoft.com/office/drawing/2014/main" id="{A55207B8-B681-4383-777E-9B5827811F29}"/>
              </a:ext>
            </a:extLst>
          </p:cNvPr>
          <p:cNvSpPr txBox="1"/>
          <p:nvPr/>
        </p:nvSpPr>
        <p:spPr>
          <a:xfrm>
            <a:off x="1765596" y="471862"/>
            <a:ext cx="6259723" cy="1107996"/>
          </a:xfrm>
          <a:prstGeom prst="rect">
            <a:avLst/>
          </a:prstGeom>
          <a:noFill/>
        </p:spPr>
        <p:txBody>
          <a:bodyPr wrap="square" rtlCol="0">
            <a:spAutoFit/>
          </a:bodyPr>
          <a:lstStyle/>
          <a:p>
            <a:r>
              <a:rPr lang="es-MX" sz="2400" dirty="0">
                <a:solidFill>
                  <a:srgbClr val="00A6E2"/>
                </a:solidFill>
                <a:latin typeface="Montserrat ExtraBold" panose="00000900000000000000" pitchFamily="2" charset="0"/>
                <a:cs typeface="Archivo Black" pitchFamily="2" charset="0"/>
              </a:rPr>
              <a:t>Condiciones generales del contrato</a:t>
            </a:r>
          </a:p>
          <a:p>
            <a:r>
              <a:rPr lang="es-AR" dirty="0">
                <a:solidFill>
                  <a:srgbClr val="0D1B2A"/>
                </a:solidFill>
                <a:latin typeface="Montserrat SemiBold" panose="00000700000000000000" pitchFamily="2" charset="0"/>
              </a:rPr>
              <a:t>Algunos puntos claves de la oferta son los siguientes:</a:t>
            </a:r>
            <a:r>
              <a:rPr lang="es-MX" sz="2400" dirty="0">
                <a:solidFill>
                  <a:srgbClr val="00A6E2"/>
                </a:solidFill>
                <a:latin typeface="Montserrat ExtraBold" panose="00000900000000000000" pitchFamily="2" charset="0"/>
                <a:cs typeface="Archivo Black" pitchFamily="2" charset="0"/>
              </a:rPr>
              <a:t> </a:t>
            </a:r>
            <a:endParaRPr lang="es-ES" sz="2400" dirty="0">
              <a:solidFill>
                <a:srgbClr val="00A6E2"/>
              </a:solidFill>
              <a:latin typeface="Montserrat ExtraBold" panose="00000900000000000000" pitchFamily="2" charset="0"/>
              <a:cs typeface="Archivo Black" pitchFamily="2" charset="0"/>
            </a:endParaRPr>
          </a:p>
        </p:txBody>
      </p:sp>
    </p:spTree>
    <p:extLst>
      <p:ext uri="{BB962C8B-B14F-4D97-AF65-F5344CB8AC3E}">
        <p14:creationId xmlns:p14="http://schemas.microsoft.com/office/powerpoint/2010/main" val="910260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5E1993FB-198A-43FF-8886-C45D5706CD98}"/>
              </a:ext>
            </a:extLst>
          </p:cNvPr>
          <p:cNvSpPr>
            <a:spLocks noChangeArrowheads="1"/>
          </p:cNvSpPr>
          <p:nvPr/>
        </p:nvSpPr>
        <p:spPr bwMode="auto">
          <a:xfrm>
            <a:off x="1857984" y="1469727"/>
            <a:ext cx="10048672" cy="5235281"/>
          </a:xfrm>
          <a:prstGeom prst="rect">
            <a:avLst/>
          </a:prstGeom>
          <a:noFill/>
          <a:ln>
            <a:noFill/>
          </a:ln>
          <a:effec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eaLnBrk="1" hangingPunct="1">
              <a:lnSpc>
                <a:spcPts val="1700"/>
              </a:lnSpc>
              <a:spcBef>
                <a:spcPts val="0"/>
              </a:spcBef>
              <a:spcAft>
                <a:spcPts val="600"/>
              </a:spcAft>
              <a:buClr>
                <a:srgbClr val="00B0F0"/>
              </a:buClr>
              <a:buSzPct val="120000"/>
            </a:pPr>
            <a:r>
              <a:rPr lang="es-AR" altLang="es-ES" sz="1600" b="1" dirty="0">
                <a:solidFill>
                  <a:srgbClr val="F47F30"/>
                </a:solidFill>
                <a:latin typeface="Montserrat "/>
              </a:rPr>
              <a:t>Pago de requerimientos reafianzados. </a:t>
            </a:r>
          </a:p>
          <a:p>
            <a:pPr marL="285750" lvl="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dirty="0">
                <a:solidFill>
                  <a:srgbClr val="0D1B2A"/>
                </a:solidFill>
                <a:latin typeface="Montserrat Medium" panose="00000600000000000000" pitchFamily="2" charset="0"/>
              </a:rPr>
              <a:t>Desembolso de la garantía (REAFIANZADOR) por incumplimiento de los beneficiarios y conforme a solicitud de requerimiento FOGABA.  </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dirty="0">
                <a:solidFill>
                  <a:srgbClr val="0D1B2A"/>
                </a:solidFill>
                <a:latin typeface="Montserrat Medium" panose="00000600000000000000" pitchFamily="2" charset="0"/>
              </a:rPr>
              <a:t>Plazo de 30 días corridos para el pago del REAFIANZADOR (habiendo cumplido FOGABA la solicitud de requerimiento de pago en termino y forma) conforme al % reafianzado  (en el caso que el monto pagado por FOGABA supere el monto reafianzado o monto requerido (conforme al % reafianzado s/ monto pagado por FOGABA al banco)</a:t>
            </a:r>
          </a:p>
          <a:p>
            <a:pPr eaLnBrk="1" hangingPunct="1">
              <a:lnSpc>
                <a:spcPts val="1700"/>
              </a:lnSpc>
              <a:spcBef>
                <a:spcPts val="0"/>
              </a:spcBef>
              <a:spcAft>
                <a:spcPts val="600"/>
              </a:spcAft>
              <a:buClr>
                <a:srgbClr val="00B0F0"/>
              </a:buClr>
              <a:buSzPct val="120000"/>
            </a:pPr>
            <a:r>
              <a:rPr lang="es-AR" altLang="es-ES" sz="1600" b="1" dirty="0">
                <a:solidFill>
                  <a:srgbClr val="F47F30"/>
                </a:solidFill>
                <a:latin typeface="Montserrat "/>
              </a:rPr>
              <a:t>Recupero. </a:t>
            </a:r>
          </a:p>
          <a:p>
            <a:pPr marL="285750" lvl="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dirty="0">
                <a:solidFill>
                  <a:srgbClr val="0D1B2A"/>
                </a:solidFill>
                <a:latin typeface="Montserrat Medium" panose="00000600000000000000" pitchFamily="2" charset="0"/>
              </a:rPr>
              <a:t>Establece el procedimiento que está en cabeza de FOGABA sin participación de REAFIANZADOR. Se establece los plazos máximos para acuerdos extrajudiciales, (90 días) desde el pago de REAFIANZADOR</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Medium" panose="00000600000000000000" pitchFamily="2" charset="0"/>
              </a:rPr>
              <a:t>El REAFIANZADOR participará con el porcentaje correspondiente a su cobertura, en la recuperación de las operaciones caídas y abonadas por el REAFIANZADOR, una vez deducidos:</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Medium" panose="00000600000000000000" pitchFamily="2" charset="0"/>
              </a:rPr>
              <a:t>Los pagos efectuados por FOGABA para posibilitar la recuperación de la deuda de la operación (reclamos, embargos, etcétera). Los gastos derivados de acciones judiciales que la entidad haya debido incurrir para el recupero judicial. </a:t>
            </a:r>
          </a:p>
          <a:p>
            <a:pPr marL="28575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dirty="0">
                <a:latin typeface="Montserrat Medium" panose="00000600000000000000" pitchFamily="2" charset="0"/>
              </a:rPr>
              <a:t>FOGABA envía informe de novedades periódico con estado de situación (parcial , total o pendiente). </a:t>
            </a:r>
          </a:p>
          <a:p>
            <a:pPr lvl="0" eaLnBrk="1" hangingPunct="1">
              <a:lnSpc>
                <a:spcPts val="1700"/>
              </a:lnSpc>
              <a:spcBef>
                <a:spcPts val="0"/>
              </a:spcBef>
              <a:spcAft>
                <a:spcPts val="600"/>
              </a:spcAft>
              <a:buClr>
                <a:srgbClr val="00B0F0"/>
              </a:buClr>
              <a:buSzPct val="120000"/>
            </a:pPr>
            <a:r>
              <a:rPr lang="es-AR" altLang="es-ES" sz="1600" b="1" dirty="0">
                <a:solidFill>
                  <a:srgbClr val="F47F30"/>
                </a:solidFill>
                <a:latin typeface="Montserrat "/>
              </a:rPr>
              <a:t>Comisión por el otorgamiento de garantías. </a:t>
            </a:r>
          </a:p>
          <a:p>
            <a:pPr marL="285750" lvl="0" indent="-285750" eaLnBrk="1" hangingPunct="1">
              <a:lnSpc>
                <a:spcPts val="1700"/>
              </a:lnSpc>
              <a:spcBef>
                <a:spcPts val="0"/>
              </a:spcBef>
              <a:spcAft>
                <a:spcPts val="600"/>
              </a:spcAft>
              <a:buClr>
                <a:srgbClr val="A4CB4E"/>
              </a:buClr>
              <a:buSzPct val="120000"/>
              <a:buFont typeface="Arial" panose="020B0604020202020204" pitchFamily="34" charset="0"/>
              <a:buChar char="•"/>
            </a:pPr>
            <a:r>
              <a:rPr lang="es-AR" altLang="es-ES" sz="1500" dirty="0">
                <a:solidFill>
                  <a:srgbClr val="0D1B2A"/>
                </a:solidFill>
                <a:latin typeface="Montserrat Medium" panose="00000600000000000000" pitchFamily="2" charset="0"/>
              </a:rPr>
              <a:t>Se establece las fórmulas para el cálculo de comisiones para operaciones amortizables y cheques</a:t>
            </a:r>
          </a:p>
        </p:txBody>
      </p:sp>
      <p:sp>
        <p:nvSpPr>
          <p:cNvPr id="2" name="CuadroTexto 1">
            <a:extLst>
              <a:ext uri="{FF2B5EF4-FFF2-40B4-BE49-F238E27FC236}">
                <a16:creationId xmlns:a16="http://schemas.microsoft.com/office/drawing/2014/main" id="{4F801A44-162B-67F9-2121-5ABF28994DD3}"/>
              </a:ext>
            </a:extLst>
          </p:cNvPr>
          <p:cNvSpPr txBox="1"/>
          <p:nvPr/>
        </p:nvSpPr>
        <p:spPr>
          <a:xfrm>
            <a:off x="1765596" y="471862"/>
            <a:ext cx="6259723" cy="1107996"/>
          </a:xfrm>
          <a:prstGeom prst="rect">
            <a:avLst/>
          </a:prstGeom>
          <a:noFill/>
        </p:spPr>
        <p:txBody>
          <a:bodyPr wrap="square" rtlCol="0">
            <a:spAutoFit/>
          </a:bodyPr>
          <a:lstStyle/>
          <a:p>
            <a:r>
              <a:rPr lang="es-MX" sz="2400" dirty="0">
                <a:solidFill>
                  <a:srgbClr val="00A6E2"/>
                </a:solidFill>
                <a:latin typeface="Montserrat ExtraBold" panose="00000900000000000000" pitchFamily="2" charset="0"/>
                <a:cs typeface="Archivo Black" pitchFamily="2" charset="0"/>
              </a:rPr>
              <a:t>Condiciones generales del contrato</a:t>
            </a:r>
          </a:p>
          <a:p>
            <a:r>
              <a:rPr lang="es-AR" dirty="0">
                <a:solidFill>
                  <a:srgbClr val="0D1B2A"/>
                </a:solidFill>
                <a:latin typeface="Montserrat SemiBold" panose="00000700000000000000" pitchFamily="2" charset="0"/>
              </a:rPr>
              <a:t>Algunos puntos claves de la oferta son los siguientes:</a:t>
            </a:r>
            <a:r>
              <a:rPr lang="es-MX" sz="2400" dirty="0">
                <a:solidFill>
                  <a:srgbClr val="00A6E2"/>
                </a:solidFill>
                <a:latin typeface="Montserrat ExtraBold" panose="00000900000000000000" pitchFamily="2" charset="0"/>
                <a:cs typeface="Archivo Black" pitchFamily="2" charset="0"/>
              </a:rPr>
              <a:t> </a:t>
            </a:r>
            <a:endParaRPr lang="es-ES" sz="2400" dirty="0">
              <a:solidFill>
                <a:srgbClr val="00A6E2"/>
              </a:solidFill>
              <a:latin typeface="Montserrat ExtraBold" panose="00000900000000000000" pitchFamily="2" charset="0"/>
              <a:cs typeface="Archivo Black" pitchFamily="2" charset="0"/>
            </a:endParaRPr>
          </a:p>
        </p:txBody>
      </p:sp>
    </p:spTree>
    <p:extLst>
      <p:ext uri="{BB962C8B-B14F-4D97-AF65-F5344CB8AC3E}">
        <p14:creationId xmlns:p14="http://schemas.microsoft.com/office/powerpoint/2010/main" val="777223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17" name="Gráfico 16">
                <a:extLst>
                  <a:ext uri="{FF2B5EF4-FFF2-40B4-BE49-F238E27FC236}">
                    <a16:creationId xmlns:a16="http://schemas.microsoft.com/office/drawing/2014/main" id="{A6C5BBB6-54B5-41F0-912B-FB61305CADC1}"/>
                  </a:ext>
                </a:extLst>
              </p:cNvPr>
              <p:cNvGraphicFramePr/>
              <p:nvPr>
                <p:extLst>
                  <p:ext uri="{D42A27DB-BD31-4B8C-83A1-F6EECF244321}">
                    <p14:modId xmlns:p14="http://schemas.microsoft.com/office/powerpoint/2010/main" val="3914275671"/>
                  </p:ext>
                </p:extLst>
              </p:nvPr>
            </p:nvGraphicFramePr>
            <p:xfrm>
              <a:off x="6327335" y="1506047"/>
              <a:ext cx="4608000" cy="25200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7" name="Gráfico 16">
                <a:extLst>
                  <a:ext uri="{FF2B5EF4-FFF2-40B4-BE49-F238E27FC236}">
                    <a16:creationId xmlns:a16="http://schemas.microsoft.com/office/drawing/2014/main" id="{A6C5BBB6-54B5-41F0-912B-FB61305CADC1}"/>
                  </a:ext>
                </a:extLst>
              </p:cNvPr>
              <p:cNvPicPr>
                <a:picLocks noGrp="1" noRot="1" noChangeAspect="1" noMove="1" noResize="1" noEditPoints="1" noAdjustHandles="1" noChangeArrowheads="1" noChangeShapeType="1"/>
              </p:cNvPicPr>
              <p:nvPr/>
            </p:nvPicPr>
            <p:blipFill>
              <a:blip r:embed="rId3"/>
              <a:stretch>
                <a:fillRect/>
              </a:stretch>
            </p:blipFill>
            <p:spPr>
              <a:xfrm>
                <a:off x="6327335" y="1506047"/>
                <a:ext cx="4608000" cy="252000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9" name="Gráfico 18">
                <a:extLst>
                  <a:ext uri="{FF2B5EF4-FFF2-40B4-BE49-F238E27FC236}">
                    <a16:creationId xmlns:a16="http://schemas.microsoft.com/office/drawing/2014/main" id="{EAF50025-FB3B-49F8-82E0-82A6C21C7D3D}"/>
                  </a:ext>
                </a:extLst>
              </p:cNvPr>
              <p:cNvGraphicFramePr/>
              <p:nvPr>
                <p:extLst>
                  <p:ext uri="{D42A27DB-BD31-4B8C-83A1-F6EECF244321}">
                    <p14:modId xmlns:p14="http://schemas.microsoft.com/office/powerpoint/2010/main" val="453308790"/>
                  </p:ext>
                </p:extLst>
              </p:nvPr>
            </p:nvGraphicFramePr>
            <p:xfrm>
              <a:off x="6327335" y="4211147"/>
              <a:ext cx="4608000" cy="252000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9" name="Gráfico 18">
                <a:extLst>
                  <a:ext uri="{FF2B5EF4-FFF2-40B4-BE49-F238E27FC236}">
                    <a16:creationId xmlns:a16="http://schemas.microsoft.com/office/drawing/2014/main" id="{EAF50025-FB3B-49F8-82E0-82A6C21C7D3D}"/>
                  </a:ext>
                </a:extLst>
              </p:cNvPr>
              <p:cNvPicPr>
                <a:picLocks noGrp="1" noRot="1" noChangeAspect="1" noMove="1" noResize="1" noEditPoints="1" noAdjustHandles="1" noChangeArrowheads="1" noChangeShapeType="1"/>
              </p:cNvPicPr>
              <p:nvPr/>
            </p:nvPicPr>
            <p:blipFill>
              <a:blip r:embed="rId5"/>
              <a:stretch>
                <a:fillRect/>
              </a:stretch>
            </p:blipFill>
            <p:spPr>
              <a:xfrm>
                <a:off x="6327335" y="4211147"/>
                <a:ext cx="4608000" cy="252000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8" name="Gráfico 17">
                <a:extLst>
                  <a:ext uri="{FF2B5EF4-FFF2-40B4-BE49-F238E27FC236}">
                    <a16:creationId xmlns:a16="http://schemas.microsoft.com/office/drawing/2014/main" id="{5143EBF2-A38D-46E5-AB1E-3705AF557DB8}"/>
                  </a:ext>
                </a:extLst>
              </p:cNvPr>
              <p:cNvGraphicFramePr/>
              <p:nvPr>
                <p:extLst>
                  <p:ext uri="{D42A27DB-BD31-4B8C-83A1-F6EECF244321}">
                    <p14:modId xmlns:p14="http://schemas.microsoft.com/office/powerpoint/2010/main" val="4231171384"/>
                  </p:ext>
                </p:extLst>
              </p:nvPr>
            </p:nvGraphicFramePr>
            <p:xfrm>
              <a:off x="1256667" y="4203528"/>
              <a:ext cx="4608000" cy="2520000"/>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8" name="Gráfico 17">
                <a:extLst>
                  <a:ext uri="{FF2B5EF4-FFF2-40B4-BE49-F238E27FC236}">
                    <a16:creationId xmlns:a16="http://schemas.microsoft.com/office/drawing/2014/main" id="{5143EBF2-A38D-46E5-AB1E-3705AF557DB8}"/>
                  </a:ext>
                </a:extLst>
              </p:cNvPr>
              <p:cNvPicPr>
                <a:picLocks noGrp="1" noRot="1" noChangeAspect="1" noMove="1" noResize="1" noEditPoints="1" noAdjustHandles="1" noChangeArrowheads="1" noChangeShapeType="1"/>
              </p:cNvPicPr>
              <p:nvPr/>
            </p:nvPicPr>
            <p:blipFill>
              <a:blip r:embed="rId7"/>
              <a:stretch>
                <a:fillRect/>
              </a:stretch>
            </p:blipFill>
            <p:spPr>
              <a:xfrm>
                <a:off x="1256667" y="4203528"/>
                <a:ext cx="4608000" cy="2520000"/>
              </a:xfrm>
              <a:prstGeom prst="rect">
                <a:avLst/>
              </a:prstGeom>
            </p:spPr>
          </p:pic>
        </mc:Fallback>
      </mc:AlternateContent>
      <p:sp>
        <p:nvSpPr>
          <p:cNvPr id="11" name="Elipse 10">
            <a:extLst>
              <a:ext uri="{FF2B5EF4-FFF2-40B4-BE49-F238E27FC236}">
                <a16:creationId xmlns:a16="http://schemas.microsoft.com/office/drawing/2014/main" id="{5E8E2E6F-B7C9-4340-9D0C-6F957B391CA3}"/>
              </a:ext>
            </a:extLst>
          </p:cNvPr>
          <p:cNvSpPr/>
          <p:nvPr/>
        </p:nvSpPr>
        <p:spPr>
          <a:xfrm>
            <a:off x="6327335" y="1683098"/>
            <a:ext cx="432079" cy="321547"/>
          </a:xfrm>
          <a:prstGeom prst="ellipse">
            <a:avLst/>
          </a:prstGeom>
          <a:solidFill>
            <a:srgbClr val="A4CB4E"/>
          </a:solidFill>
          <a:ln>
            <a:solidFill>
              <a:srgbClr val="A4C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Montserrat SemiBold" panose="00000700000000000000" pitchFamily="2" charset="0"/>
              </a:rPr>
              <a:t>2</a:t>
            </a:r>
            <a:endParaRPr lang="es-ES" dirty="0">
              <a:solidFill>
                <a:schemeClr val="tx1"/>
              </a:solidFill>
              <a:latin typeface="Montserrat SemiBold" panose="00000700000000000000" pitchFamily="2" charset="0"/>
            </a:endParaRPr>
          </a:p>
        </p:txBody>
      </p:sp>
      <mc:AlternateContent xmlns:mc="http://schemas.openxmlformats.org/markup-compatibility/2006" xmlns:cx1="http://schemas.microsoft.com/office/drawing/2015/9/8/chartex">
        <mc:Choice Requires="cx1">
          <p:graphicFrame>
            <p:nvGraphicFramePr>
              <p:cNvPr id="16" name="Gráfico 15">
                <a:extLst>
                  <a:ext uri="{FF2B5EF4-FFF2-40B4-BE49-F238E27FC236}">
                    <a16:creationId xmlns:a16="http://schemas.microsoft.com/office/drawing/2014/main" id="{079343C6-63E7-440A-9761-D3BF7E49B781}"/>
                  </a:ext>
                </a:extLst>
              </p:cNvPr>
              <p:cNvGraphicFramePr/>
              <p:nvPr>
                <p:extLst>
                  <p:ext uri="{D42A27DB-BD31-4B8C-83A1-F6EECF244321}">
                    <p14:modId xmlns:p14="http://schemas.microsoft.com/office/powerpoint/2010/main" val="4159534351"/>
                  </p:ext>
                </p:extLst>
              </p:nvPr>
            </p:nvGraphicFramePr>
            <p:xfrm>
              <a:off x="1256667" y="1506047"/>
              <a:ext cx="4608000" cy="2520000"/>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16" name="Gráfico 15">
                <a:extLst>
                  <a:ext uri="{FF2B5EF4-FFF2-40B4-BE49-F238E27FC236}">
                    <a16:creationId xmlns:a16="http://schemas.microsoft.com/office/drawing/2014/main" id="{079343C6-63E7-440A-9761-D3BF7E49B781}"/>
                  </a:ext>
                </a:extLst>
              </p:cNvPr>
              <p:cNvPicPr>
                <a:picLocks noGrp="1" noRot="1" noChangeAspect="1" noMove="1" noResize="1" noEditPoints="1" noAdjustHandles="1" noChangeArrowheads="1" noChangeShapeType="1"/>
              </p:cNvPicPr>
              <p:nvPr/>
            </p:nvPicPr>
            <p:blipFill>
              <a:blip r:embed="rId9"/>
              <a:stretch>
                <a:fillRect/>
              </a:stretch>
            </p:blipFill>
            <p:spPr>
              <a:xfrm>
                <a:off x="1256667" y="1506047"/>
                <a:ext cx="4608000" cy="2520000"/>
              </a:xfrm>
              <a:prstGeom prst="rect">
                <a:avLst/>
              </a:prstGeom>
            </p:spPr>
          </p:pic>
        </mc:Fallback>
      </mc:AlternateContent>
      <p:sp>
        <p:nvSpPr>
          <p:cNvPr id="10" name="Elipse 9">
            <a:extLst>
              <a:ext uri="{FF2B5EF4-FFF2-40B4-BE49-F238E27FC236}">
                <a16:creationId xmlns:a16="http://schemas.microsoft.com/office/drawing/2014/main" id="{E9A6A499-E871-47BA-B224-9FE13B2CCAD8}"/>
              </a:ext>
            </a:extLst>
          </p:cNvPr>
          <p:cNvSpPr/>
          <p:nvPr/>
        </p:nvSpPr>
        <p:spPr>
          <a:xfrm>
            <a:off x="1488559" y="1683099"/>
            <a:ext cx="432079" cy="321547"/>
          </a:xfrm>
          <a:prstGeom prst="ellipse">
            <a:avLst/>
          </a:prstGeom>
          <a:solidFill>
            <a:srgbClr val="A4CB4E"/>
          </a:solidFill>
          <a:ln>
            <a:solidFill>
              <a:srgbClr val="A4C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Montserrat SemiBold" panose="00000700000000000000"/>
              </a:rPr>
              <a:t>1</a:t>
            </a:r>
            <a:endParaRPr lang="es-ES" dirty="0">
              <a:solidFill>
                <a:schemeClr val="tx1"/>
              </a:solidFill>
              <a:latin typeface="Montserrat SemiBold" panose="00000700000000000000"/>
            </a:endParaRPr>
          </a:p>
        </p:txBody>
      </p:sp>
      <p:sp>
        <p:nvSpPr>
          <p:cNvPr id="12" name="Elipse 11">
            <a:extLst>
              <a:ext uri="{FF2B5EF4-FFF2-40B4-BE49-F238E27FC236}">
                <a16:creationId xmlns:a16="http://schemas.microsoft.com/office/drawing/2014/main" id="{090761F6-D8C5-4C07-B54E-3C98A01D88DC}"/>
              </a:ext>
            </a:extLst>
          </p:cNvPr>
          <p:cNvSpPr/>
          <p:nvPr/>
        </p:nvSpPr>
        <p:spPr>
          <a:xfrm>
            <a:off x="1488558" y="4211147"/>
            <a:ext cx="432079" cy="321547"/>
          </a:xfrm>
          <a:prstGeom prst="ellipse">
            <a:avLst/>
          </a:prstGeom>
          <a:solidFill>
            <a:srgbClr val="A4CB4E"/>
          </a:solidFill>
          <a:ln>
            <a:solidFill>
              <a:srgbClr val="A4C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Montserrat SemiBold" panose="00000700000000000000"/>
              </a:rPr>
              <a:t>3</a:t>
            </a:r>
            <a:endParaRPr lang="es-ES" dirty="0">
              <a:solidFill>
                <a:schemeClr val="tx1"/>
              </a:solidFill>
              <a:latin typeface="Montserrat SemiBold" panose="00000700000000000000"/>
            </a:endParaRPr>
          </a:p>
        </p:txBody>
      </p:sp>
      <p:sp>
        <p:nvSpPr>
          <p:cNvPr id="13" name="Elipse 12">
            <a:extLst>
              <a:ext uri="{FF2B5EF4-FFF2-40B4-BE49-F238E27FC236}">
                <a16:creationId xmlns:a16="http://schemas.microsoft.com/office/drawing/2014/main" id="{3BA46BE1-EC51-4C7B-8F1A-A344310A432C}"/>
              </a:ext>
            </a:extLst>
          </p:cNvPr>
          <p:cNvSpPr/>
          <p:nvPr/>
        </p:nvSpPr>
        <p:spPr>
          <a:xfrm>
            <a:off x="6327335" y="4263272"/>
            <a:ext cx="432079" cy="321547"/>
          </a:xfrm>
          <a:prstGeom prst="ellipse">
            <a:avLst/>
          </a:prstGeom>
          <a:solidFill>
            <a:srgbClr val="F47F30"/>
          </a:solidFill>
          <a:ln>
            <a:solidFill>
              <a:srgbClr val="F47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Montserrat SemiBold" panose="00000700000000000000"/>
              </a:rPr>
              <a:t>4</a:t>
            </a:r>
            <a:endParaRPr lang="es-ES" dirty="0">
              <a:solidFill>
                <a:schemeClr val="tx1"/>
              </a:solidFill>
              <a:latin typeface="Montserrat SemiBold" panose="00000700000000000000"/>
            </a:endParaRPr>
          </a:p>
        </p:txBody>
      </p:sp>
      <p:sp>
        <p:nvSpPr>
          <p:cNvPr id="14" name="Rectángulo: esquinas redondeadas 13">
            <a:extLst>
              <a:ext uri="{FF2B5EF4-FFF2-40B4-BE49-F238E27FC236}">
                <a16:creationId xmlns:a16="http://schemas.microsoft.com/office/drawing/2014/main" id="{E7B0BF36-114A-4DF7-8C4F-BC99758E562D}"/>
              </a:ext>
            </a:extLst>
          </p:cNvPr>
          <p:cNvSpPr/>
          <p:nvPr/>
        </p:nvSpPr>
        <p:spPr>
          <a:xfrm>
            <a:off x="6243145" y="4066898"/>
            <a:ext cx="4901843" cy="2656630"/>
          </a:xfrm>
          <a:prstGeom prst="roundRect">
            <a:avLst>
              <a:gd name="adj" fmla="val 9827"/>
            </a:avLst>
          </a:prstGeom>
          <a:noFill/>
          <a:ln w="28575">
            <a:solidFill>
              <a:srgbClr val="F47B5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latin typeface="Montserrat Medium" panose="00000600000000000000"/>
            </a:endParaRPr>
          </a:p>
        </p:txBody>
      </p:sp>
      <p:sp>
        <p:nvSpPr>
          <p:cNvPr id="15" name="CuadroTexto 14">
            <a:extLst>
              <a:ext uri="{FF2B5EF4-FFF2-40B4-BE49-F238E27FC236}">
                <a16:creationId xmlns:a16="http://schemas.microsoft.com/office/drawing/2014/main" id="{97F9B65A-6571-411F-B21E-657359809DF6}"/>
              </a:ext>
            </a:extLst>
          </p:cNvPr>
          <p:cNvSpPr txBox="1"/>
          <p:nvPr/>
        </p:nvSpPr>
        <p:spPr>
          <a:xfrm>
            <a:off x="1785769" y="502187"/>
            <a:ext cx="5078434" cy="738664"/>
          </a:xfrm>
          <a:prstGeom prst="rect">
            <a:avLst/>
          </a:prstGeom>
          <a:noFill/>
        </p:spPr>
        <p:txBody>
          <a:bodyPr wrap="square" rtlCol="0">
            <a:spAutoFit/>
          </a:bodyPr>
          <a:lstStyle/>
          <a:p>
            <a:r>
              <a:rPr lang="es-ES" sz="2400" dirty="0" err="1">
                <a:solidFill>
                  <a:srgbClr val="00A6E2"/>
                </a:solidFill>
                <a:latin typeface="Montserrat ExtraBold" panose="00000900000000000000" pitchFamily="2" charset="0"/>
                <a:cs typeface="Archivo Black" pitchFamily="2" charset="0"/>
              </a:rPr>
              <a:t>Analisis</a:t>
            </a:r>
            <a:r>
              <a:rPr lang="es-ES" sz="2400" dirty="0">
                <a:solidFill>
                  <a:srgbClr val="00A6E2"/>
                </a:solidFill>
                <a:latin typeface="Montserrat ExtraBold" panose="00000900000000000000" pitchFamily="2" charset="0"/>
                <a:cs typeface="Archivo Black" pitchFamily="2" charset="0"/>
              </a:rPr>
              <a:t> flujo fondos</a:t>
            </a:r>
          </a:p>
          <a:p>
            <a:r>
              <a:rPr lang="es-AR" dirty="0">
                <a:latin typeface="Montserrat SemiBold" panose="00000700000000000000" pitchFamily="2" charset="0"/>
              </a:rPr>
              <a:t>Ejemplo de flujos en reafianzamiento</a:t>
            </a:r>
          </a:p>
        </p:txBody>
      </p:sp>
      <p:sp>
        <p:nvSpPr>
          <p:cNvPr id="20" name="Rectángulo 19">
            <a:hlinkClick r:id="rId10" action="ppaction://hlinksldjump"/>
            <a:extLst>
              <a:ext uri="{FF2B5EF4-FFF2-40B4-BE49-F238E27FC236}">
                <a16:creationId xmlns:a16="http://schemas.microsoft.com/office/drawing/2014/main" id="{E3DC867A-6562-4881-8014-65B7C60922BA}"/>
              </a:ext>
            </a:extLst>
          </p:cNvPr>
          <p:cNvSpPr/>
          <p:nvPr/>
        </p:nvSpPr>
        <p:spPr>
          <a:xfrm>
            <a:off x="75545" y="6213985"/>
            <a:ext cx="971467" cy="241857"/>
          </a:xfrm>
          <a:prstGeom prst="rect">
            <a:avLst/>
          </a:prstGeom>
          <a:solidFill>
            <a:srgbClr val="F47F30"/>
          </a:solidFill>
          <a:ln>
            <a:solidFill>
              <a:srgbClr val="F47F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bg1"/>
                </a:solidFill>
                <a:latin typeface="Montserrat Black" panose="00000A00000000000000" pitchFamily="2" charset="0"/>
              </a:rPr>
              <a:t>Volver</a:t>
            </a:r>
            <a:endParaRPr lang="es-AR" sz="1200" dirty="0">
              <a:solidFill>
                <a:schemeClr val="bg1"/>
              </a:solidFill>
              <a:latin typeface="Montserrat Black" panose="00000A00000000000000" pitchFamily="2" charset="0"/>
            </a:endParaRPr>
          </a:p>
        </p:txBody>
      </p:sp>
    </p:spTree>
    <p:extLst>
      <p:ext uri="{BB962C8B-B14F-4D97-AF65-F5344CB8AC3E}">
        <p14:creationId xmlns:p14="http://schemas.microsoft.com/office/powerpoint/2010/main" val="220609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1737776" y="523304"/>
            <a:ext cx="6058148" cy="738664"/>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INTRODUCCIÓN</a:t>
            </a:r>
          </a:p>
          <a:p>
            <a:r>
              <a:rPr lang="es-ES" dirty="0">
                <a:latin typeface="Montserrat SemiBold" panose="00000700000000000000" pitchFamily="2" charset="0"/>
              </a:rPr>
              <a:t>Conceptos claves – Actores  - Esquemas </a:t>
            </a:r>
          </a:p>
        </p:txBody>
      </p:sp>
      <p:sp>
        <p:nvSpPr>
          <p:cNvPr id="11" name="Rectángulo: esquinas redondeadas 10">
            <a:extLst>
              <a:ext uri="{FF2B5EF4-FFF2-40B4-BE49-F238E27FC236}">
                <a16:creationId xmlns:a16="http://schemas.microsoft.com/office/drawing/2014/main" id="{8747EB1D-5D13-4AB7-9264-50EBE728C0D7}"/>
              </a:ext>
            </a:extLst>
          </p:cNvPr>
          <p:cNvSpPr/>
          <p:nvPr/>
        </p:nvSpPr>
        <p:spPr>
          <a:xfrm>
            <a:off x="1725121" y="6177127"/>
            <a:ext cx="10413817" cy="272123"/>
          </a:xfrm>
          <a:prstGeom prst="roundRect">
            <a:avLst/>
          </a:prstGeom>
          <a:solidFill>
            <a:srgbClr val="F47F30"/>
          </a:solidFill>
          <a:ln w="19050">
            <a:solidFill>
              <a:srgbClr val="F47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endParaRPr lang="es-ES" dirty="0"/>
          </a:p>
        </p:txBody>
      </p:sp>
      <p:sp>
        <p:nvSpPr>
          <p:cNvPr id="12" name="CuadroTexto 11">
            <a:extLst>
              <a:ext uri="{FF2B5EF4-FFF2-40B4-BE49-F238E27FC236}">
                <a16:creationId xmlns:a16="http://schemas.microsoft.com/office/drawing/2014/main" id="{B5B53513-0EE0-BFCB-3D0B-E8DE9EB062ED}"/>
              </a:ext>
            </a:extLst>
          </p:cNvPr>
          <p:cNvSpPr txBox="1"/>
          <p:nvPr/>
        </p:nvSpPr>
        <p:spPr>
          <a:xfrm>
            <a:off x="1747504" y="1388564"/>
            <a:ext cx="10333067" cy="5144998"/>
          </a:xfrm>
          <a:prstGeom prst="rect">
            <a:avLst/>
          </a:prstGeom>
          <a:noFill/>
        </p:spPr>
        <p:txBody>
          <a:bodyPr wrap="square" rtlCol="0">
            <a:spAutoFit/>
          </a:bodyPr>
          <a:lstStyle/>
          <a:p>
            <a:pPr>
              <a:lnSpc>
                <a:spcPts val="1600"/>
              </a:lnSpc>
              <a:spcAft>
                <a:spcPts val="450"/>
              </a:spcAft>
              <a:buClr>
                <a:srgbClr val="D12A7B"/>
              </a:buClr>
              <a:buSzPct val="130000"/>
            </a:pPr>
            <a:r>
              <a:rPr lang="es-AR" b="1" dirty="0">
                <a:solidFill>
                  <a:srgbClr val="F47F30"/>
                </a:solidFill>
                <a:latin typeface="Montserrat" panose="00000500000000000000" pitchFamily="2" charset="0"/>
                <a:cs typeface="Archivo SemiBold" pitchFamily="2" charset="0"/>
              </a:rPr>
              <a:t>Concepto clave</a:t>
            </a:r>
          </a:p>
          <a:p>
            <a:pPr marL="171450" indent="-171450">
              <a:lnSpc>
                <a:spcPts val="1600"/>
              </a:lnSpc>
              <a:spcAft>
                <a:spcPts val="450"/>
              </a:spcAft>
              <a:buClr>
                <a:srgbClr val="A4CB4E"/>
              </a:buClr>
              <a:buSzPct val="130000"/>
              <a:buFont typeface="Arial" panose="020B0604020202020204" pitchFamily="34" charset="0"/>
              <a:buChar char="•"/>
            </a:pPr>
            <a:r>
              <a:rPr lang="es-AR" sz="1600" dirty="0">
                <a:latin typeface="Montserrat" panose="00000500000000000000" pitchFamily="2" charset="0"/>
              </a:rPr>
              <a:t>Mecanismo de garantía adicional. </a:t>
            </a:r>
          </a:p>
          <a:p>
            <a:pPr>
              <a:lnSpc>
                <a:spcPts val="1600"/>
              </a:lnSpc>
              <a:spcAft>
                <a:spcPts val="450"/>
              </a:spcAft>
              <a:buClr>
                <a:srgbClr val="A4CB4E"/>
              </a:buClr>
              <a:buSzPct val="130000"/>
            </a:pPr>
            <a:r>
              <a:rPr lang="es-AR" sz="1600" dirty="0">
                <a:latin typeface="Montserrat" panose="00000500000000000000" pitchFamily="2" charset="0"/>
              </a:rPr>
              <a:t>Asegura al acreedor una doble garantía.</a:t>
            </a:r>
          </a:p>
          <a:p>
            <a:pPr marL="171450" indent="-171450">
              <a:lnSpc>
                <a:spcPts val="1600"/>
              </a:lnSpc>
              <a:spcAft>
                <a:spcPts val="450"/>
              </a:spcAft>
              <a:buClr>
                <a:srgbClr val="A4CB4E"/>
              </a:buClr>
              <a:buSzPct val="130000"/>
              <a:buFont typeface="Arial" panose="020B0604020202020204" pitchFamily="34" charset="0"/>
              <a:buChar char="•"/>
            </a:pPr>
            <a:r>
              <a:rPr lang="es-AR" sz="1600" dirty="0">
                <a:latin typeface="Montserrat" panose="00000500000000000000" pitchFamily="2" charset="0"/>
              </a:rPr>
              <a:t>La reafianzadora respalda a la afianzadora</a:t>
            </a:r>
          </a:p>
          <a:p>
            <a:pPr>
              <a:lnSpc>
                <a:spcPts val="1600"/>
              </a:lnSpc>
              <a:spcAft>
                <a:spcPts val="450"/>
              </a:spcAft>
              <a:buClr>
                <a:srgbClr val="A4CB4E"/>
              </a:buClr>
              <a:buSzPct val="130000"/>
            </a:pPr>
            <a:r>
              <a:rPr lang="es-AR" sz="1600" dirty="0">
                <a:latin typeface="Montserrat Light" panose="020F0502020204030204" pitchFamily="2" charset="0"/>
              </a:rPr>
              <a:t>(garantía primaria).</a:t>
            </a:r>
          </a:p>
          <a:p>
            <a:pPr marL="171450" indent="-171450">
              <a:lnSpc>
                <a:spcPts val="1600"/>
              </a:lnSpc>
              <a:spcAft>
                <a:spcPts val="450"/>
              </a:spcAft>
              <a:buClr>
                <a:srgbClr val="A4CB4E"/>
              </a:buClr>
              <a:buSzPct val="130000"/>
              <a:buFont typeface="Arial" panose="020B0604020202020204" pitchFamily="34" charset="0"/>
              <a:buChar char="•"/>
            </a:pPr>
            <a:r>
              <a:rPr lang="es-AR" sz="1600" dirty="0">
                <a:latin typeface="Montserrat" panose="00000500000000000000" pitchFamily="2" charset="0"/>
              </a:rPr>
              <a:t>Se utiliza en operaciones de alto riesgo o gran volumen.</a:t>
            </a:r>
          </a:p>
          <a:p>
            <a:pPr marL="171450" indent="-171450">
              <a:lnSpc>
                <a:spcPts val="1600"/>
              </a:lnSpc>
              <a:spcAft>
                <a:spcPts val="450"/>
              </a:spcAft>
              <a:buClr>
                <a:srgbClr val="D12A7B"/>
              </a:buClr>
              <a:buSzPct val="130000"/>
              <a:buFont typeface="Arial" panose="020B0604020202020204" pitchFamily="34" charset="0"/>
              <a:buChar char="•"/>
            </a:pPr>
            <a:endParaRPr lang="es-AR" sz="1600" b="1" dirty="0">
              <a:latin typeface="Montserrat" panose="00000500000000000000" pitchFamily="2" charset="0"/>
              <a:cs typeface="Archivo SemiBold" pitchFamily="2" charset="0"/>
            </a:endParaRPr>
          </a:p>
          <a:p>
            <a:pPr>
              <a:lnSpc>
                <a:spcPts val="1600"/>
              </a:lnSpc>
              <a:spcAft>
                <a:spcPts val="450"/>
              </a:spcAft>
              <a:buClr>
                <a:srgbClr val="D12A7B"/>
              </a:buClr>
              <a:buSzPct val="130000"/>
            </a:pPr>
            <a:r>
              <a:rPr lang="es-AR" b="1" dirty="0">
                <a:solidFill>
                  <a:srgbClr val="F47F30"/>
                </a:solidFill>
                <a:latin typeface="Montserrat" panose="00000500000000000000" pitchFamily="2" charset="0"/>
              </a:rPr>
              <a:t>Actores principales</a:t>
            </a:r>
          </a:p>
          <a:p>
            <a:pPr marL="285750" indent="-285750">
              <a:lnSpc>
                <a:spcPts val="1600"/>
              </a:lnSpc>
              <a:spcAft>
                <a:spcPts val="450"/>
              </a:spcAft>
              <a:buClr>
                <a:srgbClr val="A4CB4E"/>
              </a:buClr>
              <a:buSzPct val="130000"/>
              <a:buFont typeface="Arial" panose="020B0604020202020204" pitchFamily="34" charset="0"/>
              <a:buChar char="•"/>
            </a:pPr>
            <a:r>
              <a:rPr lang="es-AR" sz="1600" b="1" dirty="0">
                <a:latin typeface="Montserrat" panose="00000500000000000000" pitchFamily="2" charset="0"/>
              </a:rPr>
              <a:t>Deudor / Obligado: </a:t>
            </a:r>
            <a:r>
              <a:rPr lang="es-AR" sz="1600" dirty="0">
                <a:latin typeface="Montserrat" panose="00000500000000000000" pitchFamily="2" charset="0"/>
              </a:rPr>
              <a:t>quien debe cumplir la obligación </a:t>
            </a:r>
          </a:p>
          <a:p>
            <a:pPr>
              <a:lnSpc>
                <a:spcPts val="1600"/>
              </a:lnSpc>
              <a:spcAft>
                <a:spcPts val="450"/>
              </a:spcAft>
              <a:buClr>
                <a:srgbClr val="A4CB4E"/>
              </a:buClr>
              <a:buSzPct val="130000"/>
            </a:pPr>
            <a:r>
              <a:rPr lang="es-AR" sz="1600" dirty="0">
                <a:latin typeface="Montserrat" panose="00000500000000000000" pitchFamily="2" charset="0"/>
              </a:rPr>
              <a:t>(la persona o empresa que recibe el crédito y debe pagarlo).</a:t>
            </a:r>
          </a:p>
          <a:p>
            <a:pPr marL="285750" indent="-285750">
              <a:lnSpc>
                <a:spcPts val="1600"/>
              </a:lnSpc>
              <a:spcAft>
                <a:spcPts val="450"/>
              </a:spcAft>
              <a:buClr>
                <a:srgbClr val="A4CB4E"/>
              </a:buClr>
              <a:buSzPct val="130000"/>
              <a:buFont typeface="Arial" panose="020B0604020202020204" pitchFamily="34" charset="0"/>
              <a:buChar char="•"/>
            </a:pPr>
            <a:r>
              <a:rPr lang="es-AR" sz="1600" b="1" dirty="0">
                <a:latin typeface="Montserrat" panose="00000500000000000000" pitchFamily="2" charset="0"/>
              </a:rPr>
              <a:t>Acreedor / Beneficiario: </a:t>
            </a:r>
            <a:r>
              <a:rPr lang="es-AR" sz="1600" dirty="0">
                <a:latin typeface="Montserrat" panose="00000500000000000000" pitchFamily="2" charset="0"/>
              </a:rPr>
              <a:t>quien exige la garantía .</a:t>
            </a:r>
          </a:p>
          <a:p>
            <a:pPr marL="285750" indent="-285750">
              <a:lnSpc>
                <a:spcPts val="1600"/>
              </a:lnSpc>
              <a:spcAft>
                <a:spcPts val="450"/>
              </a:spcAft>
              <a:buClr>
                <a:srgbClr val="A4CB4E"/>
              </a:buClr>
              <a:buSzPct val="130000"/>
              <a:buFont typeface="Arial" panose="020B0604020202020204" pitchFamily="34" charset="0"/>
              <a:buChar char="•"/>
            </a:pPr>
            <a:r>
              <a:rPr lang="es-AR" sz="1600" b="1" dirty="0">
                <a:latin typeface="Montserrat" panose="00000500000000000000" pitchFamily="2" charset="0"/>
              </a:rPr>
              <a:t>Afianzadora (garantía primaria): </a:t>
            </a:r>
          </a:p>
          <a:p>
            <a:pPr>
              <a:lnSpc>
                <a:spcPts val="1600"/>
              </a:lnSpc>
              <a:spcAft>
                <a:spcPts val="450"/>
              </a:spcAft>
              <a:buClr>
                <a:srgbClr val="A4CB4E"/>
              </a:buClr>
              <a:buSzPct val="130000"/>
            </a:pPr>
            <a:r>
              <a:rPr lang="es-AR" sz="1600" dirty="0">
                <a:latin typeface="Montserrat" panose="00000500000000000000" pitchFamily="2" charset="0"/>
              </a:rPr>
              <a:t>Responde directamente al acreedor.</a:t>
            </a:r>
          </a:p>
          <a:p>
            <a:pPr marL="285750" indent="-285750">
              <a:lnSpc>
                <a:spcPts val="1600"/>
              </a:lnSpc>
              <a:spcAft>
                <a:spcPts val="450"/>
              </a:spcAft>
              <a:buClr>
                <a:srgbClr val="A4CB4E"/>
              </a:buClr>
              <a:buSzPct val="130000"/>
              <a:buFont typeface="Arial" panose="020B0604020202020204" pitchFamily="34" charset="0"/>
              <a:buChar char="•"/>
            </a:pPr>
            <a:r>
              <a:rPr lang="es-AR" sz="1600" b="1" dirty="0">
                <a:latin typeface="Montserrat" panose="00000500000000000000" pitchFamily="2" charset="0"/>
              </a:rPr>
              <a:t>Reafianzadora: </a:t>
            </a:r>
            <a:r>
              <a:rPr lang="es-AR" sz="1600" dirty="0">
                <a:latin typeface="Montserrat" panose="00000500000000000000" pitchFamily="2" charset="0"/>
              </a:rPr>
              <a:t>respalda a la afianzadora.</a:t>
            </a:r>
          </a:p>
          <a:p>
            <a:pPr>
              <a:lnSpc>
                <a:spcPts val="1600"/>
              </a:lnSpc>
              <a:spcAft>
                <a:spcPts val="450"/>
              </a:spcAft>
              <a:buClr>
                <a:srgbClr val="D12A7B"/>
              </a:buClr>
              <a:buSzPct val="130000"/>
            </a:pPr>
            <a:endParaRPr lang="es-AR" b="1" dirty="0">
              <a:solidFill>
                <a:srgbClr val="F47F30"/>
              </a:solidFill>
              <a:latin typeface="Montserrat" panose="00000500000000000000" pitchFamily="2" charset="0"/>
            </a:endParaRPr>
          </a:p>
          <a:p>
            <a:pPr>
              <a:lnSpc>
                <a:spcPts val="1600"/>
              </a:lnSpc>
              <a:spcAft>
                <a:spcPts val="450"/>
              </a:spcAft>
              <a:buClr>
                <a:srgbClr val="D12A7B"/>
              </a:buClr>
              <a:buSzPct val="130000"/>
            </a:pPr>
            <a:r>
              <a:rPr lang="es-AR" b="1" dirty="0">
                <a:solidFill>
                  <a:srgbClr val="F47F30"/>
                </a:solidFill>
                <a:latin typeface="Montserrat" panose="00000500000000000000" pitchFamily="2" charset="0"/>
              </a:rPr>
              <a:t>Estructuras de reafianzamiento</a:t>
            </a:r>
          </a:p>
          <a:p>
            <a:pPr marL="171450" indent="-171450">
              <a:lnSpc>
                <a:spcPts val="1600"/>
              </a:lnSpc>
              <a:spcAft>
                <a:spcPts val="450"/>
              </a:spcAft>
              <a:buClr>
                <a:srgbClr val="A4CB4E"/>
              </a:buClr>
              <a:buSzPct val="130000"/>
              <a:buFont typeface="Arial" panose="020B0604020202020204" pitchFamily="34" charset="0"/>
              <a:buChar char="•"/>
            </a:pPr>
            <a:r>
              <a:rPr lang="es-AR" sz="1600" b="1" dirty="0">
                <a:latin typeface="Montserrat" panose="00000500000000000000" pitchFamily="2" charset="0"/>
              </a:rPr>
              <a:t>Proporcional (cuota-parte) </a:t>
            </a:r>
            <a:r>
              <a:rPr lang="es-AR" sz="1600" dirty="0">
                <a:latin typeface="Montserrat" panose="00000500000000000000" pitchFamily="2" charset="0"/>
              </a:rPr>
              <a:t>→ riesgo compartido desde el inicio.</a:t>
            </a:r>
          </a:p>
          <a:p>
            <a:pPr marL="171450" indent="-171450">
              <a:lnSpc>
                <a:spcPts val="1600"/>
              </a:lnSpc>
              <a:spcAft>
                <a:spcPts val="450"/>
              </a:spcAft>
              <a:buClr>
                <a:srgbClr val="A4CB4E"/>
              </a:buClr>
              <a:buSzPct val="130000"/>
              <a:buFont typeface="Arial" panose="020B0604020202020204" pitchFamily="34" charset="0"/>
              <a:buChar char="•"/>
            </a:pPr>
            <a:r>
              <a:rPr lang="es-AR" sz="1600" b="1" dirty="0">
                <a:latin typeface="Montserrat" panose="00000500000000000000" pitchFamily="2" charset="0"/>
              </a:rPr>
              <a:t>No proporcional (exceso de pérdida) → </a:t>
            </a:r>
            <a:r>
              <a:rPr lang="es-AR" sz="1600" dirty="0">
                <a:latin typeface="Montserrat" panose="00000500000000000000" pitchFamily="2" charset="0"/>
              </a:rPr>
              <a:t>la </a:t>
            </a:r>
            <a:r>
              <a:rPr lang="es-AR" sz="1600" dirty="0" err="1">
                <a:latin typeface="Montserrat" panose="00000500000000000000" pitchFamily="2" charset="0"/>
              </a:rPr>
              <a:t>reafianzadora</a:t>
            </a:r>
            <a:r>
              <a:rPr lang="es-AR" sz="1600" dirty="0">
                <a:latin typeface="Montserrat" panose="00000500000000000000" pitchFamily="2" charset="0"/>
              </a:rPr>
              <a:t> entra a partir de cierto umbral.</a:t>
            </a:r>
          </a:p>
          <a:p>
            <a:pPr marL="171450" indent="-171450">
              <a:lnSpc>
                <a:spcPts val="1600"/>
              </a:lnSpc>
              <a:spcAft>
                <a:spcPts val="450"/>
              </a:spcAft>
              <a:buClr>
                <a:schemeClr val="bg1"/>
              </a:buClr>
              <a:buSzPct val="130000"/>
              <a:buFont typeface="Arial" panose="020B0604020202020204" pitchFamily="34" charset="0"/>
              <a:buChar char="•"/>
            </a:pPr>
            <a:r>
              <a:rPr lang="es-AR" sz="1600" b="1" dirty="0">
                <a:solidFill>
                  <a:schemeClr val="bg1"/>
                </a:solidFill>
                <a:latin typeface="Montserrat" panose="00000500000000000000" pitchFamily="2" charset="0"/>
              </a:rPr>
              <a:t>A posteriori (recuperación) </a:t>
            </a:r>
            <a:r>
              <a:rPr lang="es-AR" sz="1600" dirty="0">
                <a:solidFill>
                  <a:schemeClr val="bg1"/>
                </a:solidFill>
                <a:latin typeface="Montserrat" panose="00000500000000000000" pitchFamily="2" charset="0"/>
              </a:rPr>
              <a:t>→ la afianzadora paga al acreedor y luego reclama a la </a:t>
            </a:r>
            <a:r>
              <a:rPr lang="es-AR" sz="1600" dirty="0" err="1">
                <a:solidFill>
                  <a:schemeClr val="bg1"/>
                </a:solidFill>
                <a:latin typeface="Montserrat" panose="00000500000000000000" pitchFamily="2" charset="0"/>
              </a:rPr>
              <a:t>reafianzadora</a:t>
            </a:r>
            <a:endParaRPr lang="es-AR" sz="1600" dirty="0">
              <a:solidFill>
                <a:schemeClr val="bg1"/>
              </a:solidFill>
              <a:latin typeface="Montserrat" panose="00000500000000000000" pitchFamily="2" charset="0"/>
            </a:endParaRPr>
          </a:p>
        </p:txBody>
      </p:sp>
      <p:sp>
        <p:nvSpPr>
          <p:cNvPr id="13" name="Flecha: a la derecha 12">
            <a:extLst>
              <a:ext uri="{FF2B5EF4-FFF2-40B4-BE49-F238E27FC236}">
                <a16:creationId xmlns:a16="http://schemas.microsoft.com/office/drawing/2014/main" id="{3520AE09-EB92-6B73-1E3C-C95ED63CC0C7}"/>
              </a:ext>
            </a:extLst>
          </p:cNvPr>
          <p:cNvSpPr/>
          <p:nvPr/>
        </p:nvSpPr>
        <p:spPr>
          <a:xfrm rot="10800000">
            <a:off x="1481032" y="6167398"/>
            <a:ext cx="363751" cy="272123"/>
          </a:xfrm>
          <a:prstGeom prst="rightArrow">
            <a:avLst>
              <a:gd name="adj1" fmla="val 37741"/>
              <a:gd name="adj2" fmla="val 41039"/>
            </a:avLst>
          </a:prstGeom>
          <a:solidFill>
            <a:srgbClr val="F47F30"/>
          </a:solidFill>
          <a:ln>
            <a:solidFill>
              <a:srgbClr val="F47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14" name="CuadroTexto 13">
            <a:extLst>
              <a:ext uri="{FF2B5EF4-FFF2-40B4-BE49-F238E27FC236}">
                <a16:creationId xmlns:a16="http://schemas.microsoft.com/office/drawing/2014/main" id="{3146B624-0FB7-A994-BCD6-B7FC3BDCD8F2}"/>
              </a:ext>
            </a:extLst>
          </p:cNvPr>
          <p:cNvSpPr txBox="1"/>
          <p:nvPr/>
        </p:nvSpPr>
        <p:spPr>
          <a:xfrm>
            <a:off x="171230" y="6003377"/>
            <a:ext cx="1576274" cy="600164"/>
          </a:xfrm>
          <a:prstGeom prst="rect">
            <a:avLst/>
          </a:prstGeom>
          <a:noFill/>
        </p:spPr>
        <p:txBody>
          <a:bodyPr wrap="square" rtlCol="0">
            <a:spAutoFit/>
          </a:bodyPr>
          <a:lstStyle/>
          <a:p>
            <a:r>
              <a:rPr lang="es-ES" sz="1100" b="1" dirty="0">
                <a:solidFill>
                  <a:srgbClr val="F47F30"/>
                </a:solidFill>
                <a:latin typeface="Montserrat" panose="00000500000000000000" pitchFamily="2" charset="0"/>
              </a:rPr>
              <a:t>EJ. FOGABA   </a:t>
            </a:r>
          </a:p>
          <a:p>
            <a:r>
              <a:rPr lang="es-ES" sz="1100" b="1" dirty="0">
                <a:solidFill>
                  <a:srgbClr val="F47F30"/>
                </a:solidFill>
                <a:latin typeface="Montserrat" panose="00000500000000000000" pitchFamily="2" charset="0"/>
              </a:rPr>
              <a:t>CASO DE PRESENTACIÓN</a:t>
            </a:r>
          </a:p>
        </p:txBody>
      </p:sp>
      <p:sp>
        <p:nvSpPr>
          <p:cNvPr id="17" name="CuadroTexto 16">
            <a:extLst>
              <a:ext uri="{FF2B5EF4-FFF2-40B4-BE49-F238E27FC236}">
                <a16:creationId xmlns:a16="http://schemas.microsoft.com/office/drawing/2014/main" id="{58D7B1B6-49EA-808E-F54C-17F841B70A62}"/>
              </a:ext>
            </a:extLst>
          </p:cNvPr>
          <p:cNvSpPr txBox="1"/>
          <p:nvPr/>
        </p:nvSpPr>
        <p:spPr>
          <a:xfrm>
            <a:off x="7759055" y="2366375"/>
            <a:ext cx="4432945" cy="3340658"/>
          </a:xfrm>
          <a:prstGeom prst="rect">
            <a:avLst/>
          </a:prstGeom>
          <a:noFill/>
        </p:spPr>
        <p:txBody>
          <a:bodyPr wrap="square" rtlCol="0">
            <a:spAutoFit/>
          </a:bodyPr>
          <a:lstStyle/>
          <a:p>
            <a:pPr marL="171450" indent="-171450" defTabSz="457200">
              <a:spcAft>
                <a:spcPts val="450"/>
              </a:spcAft>
              <a:buClr>
                <a:srgbClr val="A4CB4E"/>
              </a:buClr>
              <a:buSzPct val="130000"/>
              <a:buFont typeface="Arial" panose="020B0604020202020204" pitchFamily="34" charset="0"/>
              <a:buChar char="•"/>
            </a:pPr>
            <a:r>
              <a:rPr lang="es-AR" sz="1400" b="1" dirty="0">
                <a:solidFill>
                  <a:prstClr val="black"/>
                </a:solidFill>
                <a:latin typeface="Montserrat "/>
              </a:rPr>
              <a:t>Garantía de 2do nivel</a:t>
            </a:r>
            <a:r>
              <a:rPr lang="es-AR" sz="1400" dirty="0">
                <a:solidFill>
                  <a:prstClr val="black"/>
                </a:solidFill>
                <a:latin typeface="Montserrat "/>
              </a:rPr>
              <a:t>: Respaldo adicional sobre garantías otorgadas por FOGABA.</a:t>
            </a:r>
          </a:p>
          <a:p>
            <a:pPr marL="171450" indent="-171450" defTabSz="457200">
              <a:spcAft>
                <a:spcPts val="450"/>
              </a:spcAft>
              <a:buClr>
                <a:srgbClr val="A4CB4E"/>
              </a:buClr>
              <a:buSzPct val="130000"/>
              <a:buFont typeface="Arial" panose="020B0604020202020204" pitchFamily="34" charset="0"/>
              <a:buChar char="•"/>
            </a:pPr>
            <a:r>
              <a:rPr lang="es-AR" sz="1400" b="1" dirty="0">
                <a:solidFill>
                  <a:prstClr val="black"/>
                </a:solidFill>
                <a:latin typeface="Montserrat "/>
              </a:rPr>
              <a:t>Función: </a:t>
            </a:r>
            <a:r>
              <a:rPr lang="es-AR" sz="1400" dirty="0">
                <a:solidFill>
                  <a:prstClr val="black"/>
                </a:solidFill>
                <a:latin typeface="Montserrat "/>
              </a:rPr>
              <a:t>cubre un % del riesgo de créditos otorgados por bancos y avalados por FOGABA.</a:t>
            </a:r>
          </a:p>
          <a:p>
            <a:pPr marL="171450" indent="-171450" defTabSz="457200">
              <a:spcAft>
                <a:spcPts val="450"/>
              </a:spcAft>
              <a:buClr>
                <a:srgbClr val="A4CB4E"/>
              </a:buClr>
              <a:buSzPct val="130000"/>
              <a:buFont typeface="Arial" panose="020B0604020202020204" pitchFamily="34" charset="0"/>
              <a:buChar char="•"/>
            </a:pPr>
            <a:r>
              <a:rPr lang="es-AR" sz="1400" dirty="0">
                <a:solidFill>
                  <a:prstClr val="black"/>
                </a:solidFill>
                <a:latin typeface="Montserrat "/>
              </a:rPr>
              <a:t>Convenio con REAFIANZADOR: establece condiciones propias y adicionales a los convenios de FOGABA con bancos.</a:t>
            </a:r>
          </a:p>
          <a:p>
            <a:pPr marL="171450" indent="-171450" defTabSz="457200">
              <a:spcAft>
                <a:spcPts val="450"/>
              </a:spcAft>
              <a:buClr>
                <a:srgbClr val="A4CB4E"/>
              </a:buClr>
              <a:buSzPct val="130000"/>
              <a:buFont typeface="Arial" panose="020B0604020202020204" pitchFamily="34" charset="0"/>
              <a:buChar char="•"/>
            </a:pPr>
            <a:r>
              <a:rPr lang="es-AR" sz="1400" b="1" dirty="0">
                <a:solidFill>
                  <a:prstClr val="black"/>
                </a:solidFill>
                <a:latin typeface="Montserrat "/>
              </a:rPr>
              <a:t>Esquema: </a:t>
            </a:r>
          </a:p>
          <a:p>
            <a:pPr marL="628650" lvl="1" indent="-171450" defTabSz="457200">
              <a:spcAft>
                <a:spcPts val="450"/>
              </a:spcAft>
              <a:buClr>
                <a:srgbClr val="A4CB4E"/>
              </a:buClr>
              <a:buSzPct val="130000"/>
              <a:buFont typeface="Arial" panose="020B0604020202020204" pitchFamily="34" charset="0"/>
              <a:buChar char="•"/>
            </a:pPr>
            <a:r>
              <a:rPr lang="es-AR" sz="1400" dirty="0">
                <a:solidFill>
                  <a:prstClr val="black"/>
                </a:solidFill>
                <a:latin typeface="Montserrat "/>
              </a:rPr>
              <a:t>FOGABA otorga la fianza a la PyME.</a:t>
            </a:r>
          </a:p>
          <a:p>
            <a:pPr marL="628650" lvl="1" indent="-171450" defTabSz="457200">
              <a:spcAft>
                <a:spcPts val="450"/>
              </a:spcAft>
              <a:buClr>
                <a:srgbClr val="A4CB4E"/>
              </a:buClr>
              <a:buSzPct val="130000"/>
              <a:buFont typeface="Arial" panose="020B0604020202020204" pitchFamily="34" charset="0"/>
              <a:buChar char="•"/>
            </a:pPr>
            <a:r>
              <a:rPr lang="es-AR" sz="1400" dirty="0">
                <a:solidFill>
                  <a:prstClr val="black"/>
                </a:solidFill>
                <a:latin typeface="Montserrat "/>
              </a:rPr>
              <a:t>REAFIANZADOR cubre parte del riesgo </a:t>
            </a:r>
            <a:r>
              <a:rPr lang="es-AR" sz="1400" b="1" dirty="0">
                <a:solidFill>
                  <a:prstClr val="black"/>
                </a:solidFill>
                <a:latin typeface="Montserrat "/>
              </a:rPr>
              <a:t>→</a:t>
            </a:r>
            <a:r>
              <a:rPr lang="es-AR" sz="1400" dirty="0">
                <a:solidFill>
                  <a:prstClr val="black"/>
                </a:solidFill>
                <a:latin typeface="Montserrat "/>
              </a:rPr>
              <a:t> actúa como “reaseguro”.</a:t>
            </a:r>
          </a:p>
          <a:p>
            <a:pPr defTabSz="609585">
              <a:lnSpc>
                <a:spcPts val="2267"/>
              </a:lnSpc>
              <a:spcAft>
                <a:spcPts val="1800"/>
              </a:spcAft>
              <a:buClr>
                <a:srgbClr val="A4CB4E"/>
              </a:buClr>
              <a:buSzPct val="130000"/>
            </a:pPr>
            <a:endParaRPr lang="es-AR" dirty="0">
              <a:solidFill>
                <a:prstClr val="black"/>
              </a:solidFill>
              <a:latin typeface="Montserrat "/>
              <a:cs typeface="Archivo SemiBold" pitchFamily="2" charset="0"/>
            </a:endParaRPr>
          </a:p>
        </p:txBody>
      </p:sp>
      <p:sp>
        <p:nvSpPr>
          <p:cNvPr id="18" name="Google Shape;139;p9">
            <a:extLst>
              <a:ext uri="{FF2B5EF4-FFF2-40B4-BE49-F238E27FC236}">
                <a16:creationId xmlns:a16="http://schemas.microsoft.com/office/drawing/2014/main" id="{09DE1077-3E8D-5764-B007-54F3B3DC0E4C}"/>
              </a:ext>
            </a:extLst>
          </p:cNvPr>
          <p:cNvSpPr/>
          <p:nvPr/>
        </p:nvSpPr>
        <p:spPr>
          <a:xfrm>
            <a:off x="7759055" y="1574303"/>
            <a:ext cx="4432944" cy="837164"/>
          </a:xfrm>
          <a:prstGeom prst="rect">
            <a:avLst/>
          </a:prstGeom>
          <a:noFill/>
          <a:ln>
            <a:noFill/>
          </a:ln>
        </p:spPr>
        <p:txBody>
          <a:bodyPr spcFirstLastPara="1" wrap="square" lIns="60915" tIns="60915" rIns="60915" bIns="60915" anchor="t" anchorCtr="0">
            <a:noAutofit/>
          </a:bodyPr>
          <a:lstStyle/>
          <a:p>
            <a:pPr defTabSz="609585">
              <a:buClr>
                <a:srgbClr val="000000"/>
              </a:buClr>
              <a:buSzPts val="1100"/>
            </a:pPr>
            <a:r>
              <a:rPr lang="es-AR" sz="1600" b="1" dirty="0">
                <a:solidFill>
                  <a:srgbClr val="00A6E2"/>
                </a:solidFill>
                <a:latin typeface="Montserrat "/>
                <a:ea typeface="Encode Sans"/>
                <a:cs typeface="Encode Sans"/>
                <a:sym typeface="Encode Sans"/>
              </a:rPr>
              <a:t>Características generales</a:t>
            </a:r>
            <a:br>
              <a:rPr lang="es" sz="1400" dirty="0">
                <a:solidFill>
                  <a:srgbClr val="00A6E2"/>
                </a:solidFill>
                <a:latin typeface="Montserrat "/>
                <a:ea typeface="Encode Sans Medium"/>
                <a:cs typeface="Encode Sans Medium"/>
                <a:sym typeface="Encode Sans Medium"/>
              </a:rPr>
            </a:br>
            <a:r>
              <a:rPr lang="es-AR" sz="1400" dirty="0">
                <a:solidFill>
                  <a:srgbClr val="F47F30"/>
                </a:solidFill>
                <a:latin typeface="Montserrat SemiBold" panose="00000700000000000000" pitchFamily="2" charset="0"/>
                <a:ea typeface="Encode Sans Medium"/>
                <a:cs typeface="Encode Sans Medium"/>
                <a:sym typeface="Encode Sans Medium"/>
              </a:rPr>
              <a:t>Reafianzamiento de operaciones </a:t>
            </a:r>
          </a:p>
          <a:p>
            <a:pPr defTabSz="609585">
              <a:buClr>
                <a:srgbClr val="000000"/>
              </a:buClr>
              <a:buSzPts val="1100"/>
            </a:pPr>
            <a:r>
              <a:rPr lang="es-AR" sz="1400" dirty="0">
                <a:solidFill>
                  <a:srgbClr val="F47F30"/>
                </a:solidFill>
                <a:latin typeface="Montserrat SemiBold" panose="00000700000000000000" pitchFamily="2" charset="0"/>
                <a:ea typeface="Encode Sans Medium"/>
                <a:cs typeface="Encode Sans Medium"/>
                <a:sym typeface="Encode Sans Medium"/>
              </a:rPr>
              <a:t>garantizadas </a:t>
            </a:r>
          </a:p>
        </p:txBody>
      </p:sp>
    </p:spTree>
    <p:extLst>
      <p:ext uri="{BB962C8B-B14F-4D97-AF65-F5344CB8AC3E}">
        <p14:creationId xmlns:p14="http://schemas.microsoft.com/office/powerpoint/2010/main" val="225049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cxnSp>
        <p:nvCxnSpPr>
          <p:cNvPr id="56" name="Conector: angular 55">
            <a:extLst>
              <a:ext uri="{FF2B5EF4-FFF2-40B4-BE49-F238E27FC236}">
                <a16:creationId xmlns:a16="http://schemas.microsoft.com/office/drawing/2014/main" id="{B855F4E9-6B07-E929-C96D-F6F7ABE5F83E}"/>
              </a:ext>
            </a:extLst>
          </p:cNvPr>
          <p:cNvCxnSpPr>
            <a:cxnSpLocks/>
            <a:stCxn id="5" idx="2"/>
            <a:endCxn id="8" idx="2"/>
          </p:cNvCxnSpPr>
          <p:nvPr/>
        </p:nvCxnSpPr>
        <p:spPr>
          <a:xfrm rot="5400000" flipH="1" flipV="1">
            <a:off x="9236807" y="3163371"/>
            <a:ext cx="18042" cy="2795009"/>
          </a:xfrm>
          <a:prstGeom prst="bentConnector3">
            <a:avLst>
              <a:gd name="adj1" fmla="val -1443276"/>
            </a:avLst>
          </a:prstGeom>
          <a:noFill/>
          <a:ln w="12700" cap="flat" cmpd="sng" algn="ctr">
            <a:solidFill>
              <a:sysClr val="window" lastClr="FFFFFF">
                <a:lumMod val="65000"/>
              </a:sysClr>
            </a:solidFill>
            <a:prstDash val="solid"/>
            <a:miter lim="800000"/>
            <a:tailEnd type="triangle"/>
          </a:ln>
          <a:effectLst/>
        </p:spPr>
      </p:cxnSp>
      <p:cxnSp>
        <p:nvCxnSpPr>
          <p:cNvPr id="54" name="Conector: angular 53">
            <a:extLst>
              <a:ext uri="{FF2B5EF4-FFF2-40B4-BE49-F238E27FC236}">
                <a16:creationId xmlns:a16="http://schemas.microsoft.com/office/drawing/2014/main" id="{C5FE0F0F-B85E-BBDF-73D0-4E605C15667F}"/>
              </a:ext>
            </a:extLst>
          </p:cNvPr>
          <p:cNvCxnSpPr>
            <a:cxnSpLocks/>
            <a:stCxn id="5" idx="2"/>
            <a:endCxn id="46" idx="2"/>
          </p:cNvCxnSpPr>
          <p:nvPr/>
        </p:nvCxnSpPr>
        <p:spPr>
          <a:xfrm rot="5400000">
            <a:off x="5334173" y="2055744"/>
            <a:ext cx="14965" cy="5028306"/>
          </a:xfrm>
          <a:prstGeom prst="bentConnector3">
            <a:avLst>
              <a:gd name="adj1" fmla="val 1800000"/>
            </a:avLst>
          </a:prstGeom>
          <a:noFill/>
          <a:ln w="12700" cap="flat" cmpd="sng" algn="ctr">
            <a:solidFill>
              <a:sysClr val="window" lastClr="FFFFFF">
                <a:lumMod val="65000"/>
              </a:sysClr>
            </a:solidFill>
            <a:prstDash val="solid"/>
            <a:miter lim="800000"/>
            <a:tailEnd type="triangle"/>
          </a:ln>
          <a:effectLst/>
        </p:spPr>
      </p:cxnSp>
      <p:cxnSp>
        <p:nvCxnSpPr>
          <p:cNvPr id="58" name="Conector: angular 57">
            <a:extLst>
              <a:ext uri="{FF2B5EF4-FFF2-40B4-BE49-F238E27FC236}">
                <a16:creationId xmlns:a16="http://schemas.microsoft.com/office/drawing/2014/main" id="{67D9B7A8-BF47-CB61-99A2-860BB61E1904}"/>
              </a:ext>
            </a:extLst>
          </p:cNvPr>
          <p:cNvCxnSpPr>
            <a:cxnSpLocks/>
            <a:stCxn id="5" idx="0"/>
            <a:endCxn id="8" idx="0"/>
          </p:cNvCxnSpPr>
          <p:nvPr/>
        </p:nvCxnSpPr>
        <p:spPr>
          <a:xfrm rot="5400000" flipH="1" flipV="1">
            <a:off x="9236809" y="2596891"/>
            <a:ext cx="18042" cy="2795009"/>
          </a:xfrm>
          <a:prstGeom prst="bentConnector3">
            <a:avLst>
              <a:gd name="adj1" fmla="val 1468624"/>
            </a:avLst>
          </a:prstGeom>
          <a:noFill/>
          <a:ln w="12700" cap="flat" cmpd="sng" algn="ctr">
            <a:solidFill>
              <a:sysClr val="windowText" lastClr="000000">
                <a:lumMod val="50000"/>
                <a:lumOff val="50000"/>
              </a:sysClr>
            </a:solidFill>
            <a:prstDash val="sysDash"/>
            <a:miter lim="800000"/>
            <a:headEnd type="triangle"/>
            <a:tailEnd type="triangle"/>
          </a:ln>
          <a:effectLst/>
        </p:spPr>
      </p:cxnSp>
      <p:cxnSp>
        <p:nvCxnSpPr>
          <p:cNvPr id="64" name="Conector: angular 63">
            <a:extLst>
              <a:ext uri="{FF2B5EF4-FFF2-40B4-BE49-F238E27FC236}">
                <a16:creationId xmlns:a16="http://schemas.microsoft.com/office/drawing/2014/main" id="{735C9DCA-03E1-2877-1AC9-2C06A1BBAE7C}"/>
              </a:ext>
            </a:extLst>
          </p:cNvPr>
          <p:cNvCxnSpPr>
            <a:cxnSpLocks/>
            <a:stCxn id="46" idx="0"/>
            <a:endCxn id="5" idx="0"/>
          </p:cNvCxnSpPr>
          <p:nvPr/>
        </p:nvCxnSpPr>
        <p:spPr>
          <a:xfrm rot="5400000" flipH="1" flipV="1">
            <a:off x="5334172" y="1489263"/>
            <a:ext cx="14965" cy="5028306"/>
          </a:xfrm>
          <a:prstGeom prst="bentConnector3">
            <a:avLst>
              <a:gd name="adj1" fmla="val 1800000"/>
            </a:avLst>
          </a:prstGeom>
          <a:noFill/>
          <a:ln w="12700" cap="flat" cmpd="sng" algn="ctr">
            <a:solidFill>
              <a:srgbClr val="0070C0"/>
            </a:solidFill>
            <a:prstDash val="sysDash"/>
            <a:miter lim="800000"/>
            <a:headEnd type="triangle"/>
            <a:tailEnd type="triangle"/>
          </a:ln>
          <a:effectLst/>
        </p:spPr>
      </p:cxnSp>
      <p:sp>
        <p:nvSpPr>
          <p:cNvPr id="2" name="CuadroTexto 1">
            <a:extLst>
              <a:ext uri="{FF2B5EF4-FFF2-40B4-BE49-F238E27FC236}">
                <a16:creationId xmlns:a16="http://schemas.microsoft.com/office/drawing/2014/main" id="{A39201F8-753A-33E1-2E43-F1835DB9F7A1}"/>
              </a:ext>
            </a:extLst>
          </p:cNvPr>
          <p:cNvSpPr txBox="1"/>
          <p:nvPr/>
        </p:nvSpPr>
        <p:spPr>
          <a:xfrm>
            <a:off x="1742243" y="547263"/>
            <a:ext cx="5627587" cy="738664"/>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ESQUEMA DE REAFIANZAMIENTO</a:t>
            </a:r>
          </a:p>
          <a:p>
            <a:r>
              <a:rPr lang="es-AR" dirty="0">
                <a:latin typeface="Montserrat SemiBold" panose="00000700000000000000" pitchFamily="2" charset="0"/>
              </a:rPr>
              <a:t>Garantia directa y reafianzamiento (2do nivel- a posteriori)</a:t>
            </a:r>
            <a:endParaRPr lang="es-ES" sz="2400" dirty="0">
              <a:solidFill>
                <a:srgbClr val="00A6E2"/>
              </a:solidFill>
              <a:latin typeface="Montserrat ExtraBold" panose="00000900000000000000" pitchFamily="2" charset="0"/>
              <a:cs typeface="Archivo Black" pitchFamily="2" charset="0"/>
            </a:endParaRPr>
          </a:p>
        </p:txBody>
      </p:sp>
      <p:cxnSp>
        <p:nvCxnSpPr>
          <p:cNvPr id="3" name="Conector recto 2">
            <a:extLst>
              <a:ext uri="{FF2B5EF4-FFF2-40B4-BE49-F238E27FC236}">
                <a16:creationId xmlns:a16="http://schemas.microsoft.com/office/drawing/2014/main" id="{79482BFF-7E58-0CE4-5CBD-6C3A03B05A0C}"/>
              </a:ext>
            </a:extLst>
          </p:cNvPr>
          <p:cNvCxnSpPr>
            <a:cxnSpLocks/>
            <a:endCxn id="78" idx="1"/>
          </p:cNvCxnSpPr>
          <p:nvPr/>
        </p:nvCxnSpPr>
        <p:spPr>
          <a:xfrm>
            <a:off x="9223051" y="2224560"/>
            <a:ext cx="16464" cy="4123288"/>
          </a:xfrm>
          <a:prstGeom prst="line">
            <a:avLst/>
          </a:prstGeom>
          <a:noFill/>
          <a:ln w="19050" cap="flat" cmpd="sng" algn="ctr">
            <a:solidFill>
              <a:schemeClr val="bg2">
                <a:lumMod val="90000"/>
              </a:schemeClr>
            </a:solidFill>
            <a:prstDash val="sysDash"/>
            <a:miter lim="800000"/>
          </a:ln>
          <a:effectLst/>
        </p:spPr>
      </p:cxnSp>
      <p:sp>
        <p:nvSpPr>
          <p:cNvPr id="4" name="Rectángulo: esquinas redondeadas 3">
            <a:extLst>
              <a:ext uri="{FF2B5EF4-FFF2-40B4-BE49-F238E27FC236}">
                <a16:creationId xmlns:a16="http://schemas.microsoft.com/office/drawing/2014/main" id="{ECAFCCE5-29C7-AC32-54C1-5446E0E19666}"/>
              </a:ext>
            </a:extLst>
          </p:cNvPr>
          <p:cNvSpPr/>
          <p:nvPr/>
        </p:nvSpPr>
        <p:spPr>
          <a:xfrm>
            <a:off x="4573111" y="4018382"/>
            <a:ext cx="1557823" cy="566481"/>
          </a:xfrm>
          <a:prstGeom prst="roundRect">
            <a:avLst/>
          </a:prstGeom>
          <a:solidFill>
            <a:srgbClr val="0D1B2A"/>
          </a:solidFill>
          <a:ln w="19050" cap="flat" cmpd="sng" algn="ctr">
            <a:noFill/>
            <a:prstDash val="solid"/>
            <a:miter lim="800000"/>
          </a:ln>
          <a:effectLst/>
        </p:spPr>
        <p:txBody>
          <a:bodyPr rtlCol="0" anchor="ctr"/>
          <a:lstStyle/>
          <a:p>
            <a:pPr algn="ctr" defTabSz="685800">
              <a:defRPr/>
            </a:pPr>
            <a:r>
              <a:rPr lang="es-MX" sz="1200" b="1" kern="0" dirty="0">
                <a:solidFill>
                  <a:prstClr val="white"/>
                </a:solidFill>
                <a:latin typeface="Montserrat" panose="00000500000000000000" pitchFamily="2" charset="0"/>
              </a:rPr>
              <a:t>ENTIDAD FINANCIERA</a:t>
            </a:r>
            <a:endParaRPr lang="es-ES" sz="1200" b="1" kern="0" dirty="0">
              <a:solidFill>
                <a:prstClr val="white"/>
              </a:solidFill>
              <a:latin typeface="Montserrat" panose="00000500000000000000" pitchFamily="2" charset="0"/>
            </a:endParaRPr>
          </a:p>
        </p:txBody>
      </p:sp>
      <p:sp>
        <p:nvSpPr>
          <p:cNvPr id="5" name="Rectángulo: esquinas redondeadas 4">
            <a:extLst>
              <a:ext uri="{FF2B5EF4-FFF2-40B4-BE49-F238E27FC236}">
                <a16:creationId xmlns:a16="http://schemas.microsoft.com/office/drawing/2014/main" id="{DFA0389A-804A-EF76-E5B1-CFEBEF694415}"/>
              </a:ext>
            </a:extLst>
          </p:cNvPr>
          <p:cNvSpPr/>
          <p:nvPr/>
        </p:nvSpPr>
        <p:spPr>
          <a:xfrm>
            <a:off x="7069413" y="4003416"/>
            <a:ext cx="1557823" cy="566481"/>
          </a:xfrm>
          <a:prstGeom prst="roundRect">
            <a:avLst/>
          </a:prstGeom>
          <a:solidFill>
            <a:srgbClr val="00A6E2"/>
          </a:solidFill>
          <a:ln w="19050" cap="flat" cmpd="sng" algn="ctr">
            <a:noFill/>
            <a:prstDash val="solid"/>
            <a:miter lim="800000"/>
          </a:ln>
          <a:effectLst/>
        </p:spPr>
        <p:txBody>
          <a:bodyPr rtlCol="0" anchor="ctr"/>
          <a:lstStyle/>
          <a:p>
            <a:pPr algn="ctr" defTabSz="685800">
              <a:defRPr/>
            </a:pPr>
            <a:r>
              <a:rPr lang="es-MX" sz="1600" b="1" kern="0" dirty="0">
                <a:solidFill>
                  <a:prstClr val="white"/>
                </a:solidFill>
                <a:latin typeface="Montserrat" panose="00000500000000000000" pitchFamily="2" charset="0"/>
              </a:rPr>
              <a:t>FOGABA</a:t>
            </a:r>
            <a:endParaRPr lang="es-ES" sz="1600" b="1" kern="0" dirty="0">
              <a:solidFill>
                <a:prstClr val="white"/>
              </a:solidFill>
              <a:latin typeface="Montserrat" panose="00000500000000000000" pitchFamily="2" charset="0"/>
            </a:endParaRPr>
          </a:p>
        </p:txBody>
      </p:sp>
      <p:cxnSp>
        <p:nvCxnSpPr>
          <p:cNvPr id="6" name="Conector recto de flecha 5">
            <a:extLst>
              <a:ext uri="{FF2B5EF4-FFF2-40B4-BE49-F238E27FC236}">
                <a16:creationId xmlns:a16="http://schemas.microsoft.com/office/drawing/2014/main" id="{F3320AE8-5646-9085-33AF-F3421CDB9137}"/>
              </a:ext>
            </a:extLst>
          </p:cNvPr>
          <p:cNvCxnSpPr>
            <a:cxnSpLocks/>
          </p:cNvCxnSpPr>
          <p:nvPr/>
        </p:nvCxnSpPr>
        <p:spPr>
          <a:xfrm>
            <a:off x="3737562" y="4156585"/>
            <a:ext cx="607321" cy="0"/>
          </a:xfrm>
          <a:prstGeom prst="straightConnector1">
            <a:avLst/>
          </a:prstGeom>
          <a:noFill/>
          <a:ln w="12700" cap="flat" cmpd="sng" algn="ctr">
            <a:solidFill>
              <a:sysClr val="window" lastClr="FFFFFF">
                <a:lumMod val="50000"/>
              </a:sysClr>
            </a:solidFill>
            <a:prstDash val="sysDash"/>
            <a:miter lim="800000"/>
            <a:tailEnd type="triangle"/>
          </a:ln>
          <a:effectLst/>
        </p:spPr>
      </p:cxnSp>
      <p:sp>
        <p:nvSpPr>
          <p:cNvPr id="8" name="Rectángulo: esquinas redondeadas 7">
            <a:extLst>
              <a:ext uri="{FF2B5EF4-FFF2-40B4-BE49-F238E27FC236}">
                <a16:creationId xmlns:a16="http://schemas.microsoft.com/office/drawing/2014/main" id="{44E6DF70-5BE7-4B13-DEF1-9CAFDBF84EF0}"/>
              </a:ext>
            </a:extLst>
          </p:cNvPr>
          <p:cNvSpPr/>
          <p:nvPr/>
        </p:nvSpPr>
        <p:spPr>
          <a:xfrm>
            <a:off x="9747755" y="3985373"/>
            <a:ext cx="1791158" cy="566481"/>
          </a:xfrm>
          <a:prstGeom prst="roundRect">
            <a:avLst/>
          </a:prstGeom>
          <a:solidFill>
            <a:srgbClr val="A4CB4E"/>
          </a:solidFill>
          <a:ln w="19050" cap="flat" cmpd="sng" algn="ctr">
            <a:noFill/>
            <a:prstDash val="solid"/>
            <a:miter lim="800000"/>
          </a:ln>
          <a:effectLst/>
        </p:spPr>
        <p:txBody>
          <a:bodyPr rtlCol="0" anchor="ctr"/>
          <a:lstStyle/>
          <a:p>
            <a:pPr algn="ctr" defTabSz="685800">
              <a:defRPr/>
            </a:pPr>
            <a:r>
              <a:rPr lang="es-MX" sz="1200" b="1" kern="0" dirty="0">
                <a:solidFill>
                  <a:prstClr val="white"/>
                </a:solidFill>
                <a:latin typeface="Montserrat" panose="00000500000000000000" pitchFamily="2" charset="0"/>
              </a:rPr>
              <a:t>REAFIANZADOR</a:t>
            </a:r>
          </a:p>
        </p:txBody>
      </p:sp>
      <p:sp>
        <p:nvSpPr>
          <p:cNvPr id="46" name="Rectángulo: esquinas redondeadas 45">
            <a:extLst>
              <a:ext uri="{FF2B5EF4-FFF2-40B4-BE49-F238E27FC236}">
                <a16:creationId xmlns:a16="http://schemas.microsoft.com/office/drawing/2014/main" id="{01CABA5B-90E0-1515-4B0C-716BA3D037B2}"/>
              </a:ext>
            </a:extLst>
          </p:cNvPr>
          <p:cNvSpPr/>
          <p:nvPr/>
        </p:nvSpPr>
        <p:spPr>
          <a:xfrm>
            <a:off x="2041107" y="4003416"/>
            <a:ext cx="1557823" cy="566481"/>
          </a:xfrm>
          <a:prstGeom prst="roundRect">
            <a:avLst/>
          </a:prstGeom>
          <a:solidFill>
            <a:schemeClr val="bg2"/>
          </a:solidFill>
          <a:ln w="19050" cap="flat" cmpd="sng" algn="ctr">
            <a:noFill/>
            <a:prstDash val="solid"/>
            <a:miter lim="800000"/>
          </a:ln>
          <a:effectLst/>
        </p:spPr>
        <p:txBody>
          <a:bodyPr rtlCol="0" anchor="ctr"/>
          <a:lstStyle/>
          <a:p>
            <a:pPr algn="ctr" defTabSz="685800">
              <a:defRPr/>
            </a:pPr>
            <a:r>
              <a:rPr lang="es-MX" sz="1200" b="1" kern="0" dirty="0">
                <a:solidFill>
                  <a:prstClr val="black">
                    <a:lumMod val="75000"/>
                    <a:lumOff val="25000"/>
                  </a:prstClr>
                </a:solidFill>
                <a:latin typeface="Montserrat" panose="00000500000000000000" pitchFamily="2" charset="0"/>
              </a:rPr>
              <a:t>PYME</a:t>
            </a:r>
            <a:endParaRPr lang="es-ES" sz="1200" b="1" kern="0" dirty="0">
              <a:solidFill>
                <a:prstClr val="black">
                  <a:lumMod val="75000"/>
                  <a:lumOff val="25000"/>
                </a:prstClr>
              </a:solidFill>
              <a:latin typeface="Montserrat" panose="00000500000000000000" pitchFamily="2" charset="0"/>
            </a:endParaRPr>
          </a:p>
        </p:txBody>
      </p:sp>
      <p:cxnSp>
        <p:nvCxnSpPr>
          <p:cNvPr id="47" name="Conector recto de flecha 46">
            <a:extLst>
              <a:ext uri="{FF2B5EF4-FFF2-40B4-BE49-F238E27FC236}">
                <a16:creationId xmlns:a16="http://schemas.microsoft.com/office/drawing/2014/main" id="{D8247731-6ED8-D6AD-D791-C6C176D0F5B4}"/>
              </a:ext>
            </a:extLst>
          </p:cNvPr>
          <p:cNvCxnSpPr>
            <a:cxnSpLocks/>
          </p:cNvCxnSpPr>
          <p:nvPr/>
        </p:nvCxnSpPr>
        <p:spPr>
          <a:xfrm flipH="1">
            <a:off x="3738599" y="4420546"/>
            <a:ext cx="581186" cy="0"/>
          </a:xfrm>
          <a:prstGeom prst="straightConnector1">
            <a:avLst/>
          </a:prstGeom>
          <a:noFill/>
          <a:ln w="12700" cap="flat" cmpd="sng" algn="ctr">
            <a:solidFill>
              <a:sysClr val="window" lastClr="FFFFFF">
                <a:lumMod val="50000"/>
              </a:sysClr>
            </a:solidFill>
            <a:prstDash val="sysDash"/>
            <a:miter lim="800000"/>
            <a:tailEnd type="triangle"/>
          </a:ln>
          <a:effectLst/>
        </p:spPr>
      </p:cxnSp>
      <p:cxnSp>
        <p:nvCxnSpPr>
          <p:cNvPr id="48" name="Conector recto de flecha 47">
            <a:extLst>
              <a:ext uri="{FF2B5EF4-FFF2-40B4-BE49-F238E27FC236}">
                <a16:creationId xmlns:a16="http://schemas.microsoft.com/office/drawing/2014/main" id="{31764465-6918-E3B7-A5ED-73C2FD338468}"/>
              </a:ext>
            </a:extLst>
          </p:cNvPr>
          <p:cNvCxnSpPr>
            <a:cxnSpLocks/>
          </p:cNvCxnSpPr>
          <p:nvPr/>
        </p:nvCxnSpPr>
        <p:spPr>
          <a:xfrm>
            <a:off x="6300839" y="4169785"/>
            <a:ext cx="607321" cy="0"/>
          </a:xfrm>
          <a:prstGeom prst="straightConnector1">
            <a:avLst/>
          </a:prstGeom>
          <a:noFill/>
          <a:ln w="12700" cap="flat" cmpd="sng" algn="ctr">
            <a:solidFill>
              <a:sysClr val="windowText" lastClr="000000">
                <a:lumMod val="50000"/>
                <a:lumOff val="50000"/>
              </a:sysClr>
            </a:solidFill>
            <a:prstDash val="sysDash"/>
            <a:miter lim="800000"/>
            <a:tailEnd type="triangle"/>
          </a:ln>
          <a:effectLst/>
        </p:spPr>
      </p:cxnSp>
      <p:cxnSp>
        <p:nvCxnSpPr>
          <p:cNvPr id="49" name="Conector recto de flecha 48">
            <a:extLst>
              <a:ext uri="{FF2B5EF4-FFF2-40B4-BE49-F238E27FC236}">
                <a16:creationId xmlns:a16="http://schemas.microsoft.com/office/drawing/2014/main" id="{C6E8B465-AC84-A720-A38F-A484F7B61D55}"/>
              </a:ext>
            </a:extLst>
          </p:cNvPr>
          <p:cNvCxnSpPr>
            <a:cxnSpLocks/>
          </p:cNvCxnSpPr>
          <p:nvPr/>
        </p:nvCxnSpPr>
        <p:spPr>
          <a:xfrm flipH="1">
            <a:off x="6288521" y="4461484"/>
            <a:ext cx="581186" cy="0"/>
          </a:xfrm>
          <a:prstGeom prst="straightConnector1">
            <a:avLst/>
          </a:prstGeom>
          <a:noFill/>
          <a:ln w="12700" cap="flat" cmpd="sng" algn="ctr">
            <a:solidFill>
              <a:sysClr val="windowText" lastClr="000000">
                <a:lumMod val="50000"/>
                <a:lumOff val="50000"/>
              </a:sysClr>
            </a:solidFill>
            <a:prstDash val="sysDash"/>
            <a:miter lim="800000"/>
            <a:tailEnd type="triangle"/>
          </a:ln>
          <a:effectLst/>
        </p:spPr>
      </p:cxnSp>
      <p:cxnSp>
        <p:nvCxnSpPr>
          <p:cNvPr id="50" name="Conector recto de flecha 49">
            <a:extLst>
              <a:ext uri="{FF2B5EF4-FFF2-40B4-BE49-F238E27FC236}">
                <a16:creationId xmlns:a16="http://schemas.microsoft.com/office/drawing/2014/main" id="{50B47FAB-1416-9B8A-9664-28594A28E867}"/>
              </a:ext>
            </a:extLst>
          </p:cNvPr>
          <p:cNvCxnSpPr>
            <a:cxnSpLocks/>
          </p:cNvCxnSpPr>
          <p:nvPr/>
        </p:nvCxnSpPr>
        <p:spPr>
          <a:xfrm>
            <a:off x="8943400" y="4169208"/>
            <a:ext cx="607321" cy="0"/>
          </a:xfrm>
          <a:prstGeom prst="straightConnector1">
            <a:avLst/>
          </a:prstGeom>
          <a:noFill/>
          <a:ln w="12700" cap="flat" cmpd="sng" algn="ctr">
            <a:solidFill>
              <a:sysClr val="windowText" lastClr="000000">
                <a:lumMod val="50000"/>
                <a:lumOff val="50000"/>
              </a:sysClr>
            </a:solidFill>
            <a:prstDash val="sysDash"/>
            <a:miter lim="800000"/>
            <a:tailEnd type="triangle"/>
          </a:ln>
          <a:effectLst/>
        </p:spPr>
      </p:cxnSp>
      <p:sp>
        <p:nvSpPr>
          <p:cNvPr id="51" name="CuadroTexto 50">
            <a:extLst>
              <a:ext uri="{FF2B5EF4-FFF2-40B4-BE49-F238E27FC236}">
                <a16:creationId xmlns:a16="http://schemas.microsoft.com/office/drawing/2014/main" id="{5A346697-F95B-E397-C589-661AB1A4E46F}"/>
              </a:ext>
            </a:extLst>
          </p:cNvPr>
          <p:cNvSpPr txBox="1"/>
          <p:nvPr/>
        </p:nvSpPr>
        <p:spPr>
          <a:xfrm>
            <a:off x="4467986" y="2642701"/>
            <a:ext cx="1747336" cy="861774"/>
          </a:xfrm>
          <a:prstGeom prst="rect">
            <a:avLst/>
          </a:prstGeom>
          <a:noFill/>
        </p:spPr>
        <p:txBody>
          <a:bodyPr wrap="square" rtlCol="0">
            <a:spAutoFit/>
          </a:bodyPr>
          <a:lstStyle/>
          <a:p>
            <a:pPr algn="ctr"/>
            <a:r>
              <a:rPr lang="es-MX" sz="1000" b="1" dirty="0">
                <a:solidFill>
                  <a:srgbClr val="0D1B2A"/>
                </a:solidFill>
                <a:latin typeface="Montserrat" panose="00000500000000000000" pitchFamily="2" charset="0"/>
              </a:rPr>
              <a:t>Fianza Global y contrato  de garantía</a:t>
            </a:r>
            <a:r>
              <a:rPr lang="es-MX" sz="1000" dirty="0">
                <a:solidFill>
                  <a:srgbClr val="0D1B2A"/>
                </a:solidFill>
                <a:latin typeface="Montserrat" panose="00000500000000000000" pitchFamily="2" charset="0"/>
              </a:rPr>
              <a:t>, sujeto a los términos establecidos y acordados por partes  </a:t>
            </a:r>
            <a:endParaRPr lang="es-ES" sz="1000" dirty="0">
              <a:solidFill>
                <a:srgbClr val="0D1B2A"/>
              </a:solidFill>
              <a:latin typeface="Montserrat" panose="00000500000000000000" pitchFamily="2" charset="0"/>
            </a:endParaRPr>
          </a:p>
        </p:txBody>
      </p:sp>
      <p:sp>
        <p:nvSpPr>
          <p:cNvPr id="52" name="CuadroTexto 51">
            <a:extLst>
              <a:ext uri="{FF2B5EF4-FFF2-40B4-BE49-F238E27FC236}">
                <a16:creationId xmlns:a16="http://schemas.microsoft.com/office/drawing/2014/main" id="{92E7D224-8655-878C-CA39-AA12B9BAF736}"/>
              </a:ext>
            </a:extLst>
          </p:cNvPr>
          <p:cNvSpPr txBox="1"/>
          <p:nvPr/>
        </p:nvSpPr>
        <p:spPr>
          <a:xfrm>
            <a:off x="9616632" y="2761394"/>
            <a:ext cx="2126963" cy="861774"/>
          </a:xfrm>
          <a:prstGeom prst="rect">
            <a:avLst/>
          </a:prstGeom>
          <a:noFill/>
        </p:spPr>
        <p:txBody>
          <a:bodyPr wrap="square" rtlCol="0">
            <a:spAutoFit/>
          </a:bodyPr>
          <a:lstStyle/>
          <a:p>
            <a:pPr algn="ctr"/>
            <a:r>
              <a:rPr lang="es-MX" sz="1000" dirty="0">
                <a:solidFill>
                  <a:srgbClr val="0D1B2A"/>
                </a:solidFill>
                <a:latin typeface="Montserrat" panose="00000500000000000000" pitchFamily="2" charset="0"/>
              </a:rPr>
              <a:t>Contrato  de</a:t>
            </a:r>
            <a:r>
              <a:rPr lang="es-ES" sz="1000" dirty="0">
                <a:solidFill>
                  <a:srgbClr val="0D1B2A"/>
                </a:solidFill>
                <a:latin typeface="Montserrat" panose="00000500000000000000" pitchFamily="2" charset="0"/>
              </a:rPr>
              <a:t> </a:t>
            </a:r>
            <a:r>
              <a:rPr lang="es-AR" sz="1000" dirty="0">
                <a:solidFill>
                  <a:srgbClr val="0D1B2A"/>
                </a:solidFill>
                <a:latin typeface="Montserrat" panose="00000500000000000000" pitchFamily="2" charset="0"/>
              </a:rPr>
              <a:t>reafianzamiento de garantías directas emitidas por la Entidad, sujeto a los términos establecidos y acordados por las partes</a:t>
            </a:r>
            <a:endParaRPr lang="es-ES" sz="1000" dirty="0">
              <a:solidFill>
                <a:srgbClr val="0D1B2A"/>
              </a:solidFill>
              <a:latin typeface="Montserrat" panose="00000500000000000000" pitchFamily="2" charset="0"/>
            </a:endParaRPr>
          </a:p>
        </p:txBody>
      </p:sp>
      <p:cxnSp>
        <p:nvCxnSpPr>
          <p:cNvPr id="53" name="Conector recto de flecha 52">
            <a:extLst>
              <a:ext uri="{FF2B5EF4-FFF2-40B4-BE49-F238E27FC236}">
                <a16:creationId xmlns:a16="http://schemas.microsoft.com/office/drawing/2014/main" id="{AA510417-A42E-3AE6-C1A2-5FE483BAE392}"/>
              </a:ext>
            </a:extLst>
          </p:cNvPr>
          <p:cNvCxnSpPr>
            <a:cxnSpLocks/>
          </p:cNvCxnSpPr>
          <p:nvPr/>
        </p:nvCxnSpPr>
        <p:spPr>
          <a:xfrm flipH="1" flipV="1">
            <a:off x="8941615" y="4467966"/>
            <a:ext cx="593763" cy="2457"/>
          </a:xfrm>
          <a:prstGeom prst="straightConnector1">
            <a:avLst/>
          </a:prstGeom>
          <a:noFill/>
          <a:ln w="12700" cap="flat" cmpd="sng" algn="ctr">
            <a:solidFill>
              <a:sysClr val="windowText" lastClr="000000">
                <a:lumMod val="50000"/>
                <a:lumOff val="50000"/>
              </a:sysClr>
            </a:solidFill>
            <a:prstDash val="sysDash"/>
            <a:miter lim="800000"/>
            <a:tailEnd type="triangle"/>
          </a:ln>
          <a:effectLst/>
        </p:spPr>
      </p:cxnSp>
      <p:cxnSp>
        <p:nvCxnSpPr>
          <p:cNvPr id="55" name="Conector: angular 54">
            <a:extLst>
              <a:ext uri="{FF2B5EF4-FFF2-40B4-BE49-F238E27FC236}">
                <a16:creationId xmlns:a16="http://schemas.microsoft.com/office/drawing/2014/main" id="{E3412A00-AD95-F8C6-E3D3-56D8FC854F09}"/>
              </a:ext>
            </a:extLst>
          </p:cNvPr>
          <p:cNvCxnSpPr>
            <a:cxnSpLocks/>
          </p:cNvCxnSpPr>
          <p:nvPr/>
        </p:nvCxnSpPr>
        <p:spPr>
          <a:xfrm rot="5400000">
            <a:off x="6592691" y="3320249"/>
            <a:ext cx="14966" cy="2496302"/>
          </a:xfrm>
          <a:prstGeom prst="bentConnector3">
            <a:avLst>
              <a:gd name="adj1" fmla="val 1794835"/>
            </a:avLst>
          </a:prstGeom>
          <a:noFill/>
          <a:ln w="12700" cap="flat" cmpd="sng" algn="ctr">
            <a:solidFill>
              <a:sysClr val="window" lastClr="FFFFFF">
                <a:lumMod val="65000"/>
              </a:sysClr>
            </a:solidFill>
            <a:prstDash val="solid"/>
            <a:miter lim="800000"/>
            <a:tailEnd type="triangle"/>
          </a:ln>
          <a:effectLst/>
        </p:spPr>
      </p:cxnSp>
      <p:sp>
        <p:nvSpPr>
          <p:cNvPr id="57" name="CuadroTexto 56">
            <a:extLst>
              <a:ext uri="{FF2B5EF4-FFF2-40B4-BE49-F238E27FC236}">
                <a16:creationId xmlns:a16="http://schemas.microsoft.com/office/drawing/2014/main" id="{20FA8BB9-E351-EC63-E9A0-D98CE6B7D5C2}"/>
              </a:ext>
            </a:extLst>
          </p:cNvPr>
          <p:cNvSpPr txBox="1"/>
          <p:nvPr/>
        </p:nvSpPr>
        <p:spPr>
          <a:xfrm>
            <a:off x="6821186" y="4873529"/>
            <a:ext cx="1987683" cy="415498"/>
          </a:xfrm>
          <a:prstGeom prst="rect">
            <a:avLst/>
          </a:prstGeom>
          <a:noFill/>
        </p:spPr>
        <p:txBody>
          <a:bodyPr wrap="square" rtlCol="0">
            <a:spAutoFit/>
          </a:bodyPr>
          <a:lstStyle/>
          <a:p>
            <a:pPr algn="ctr">
              <a:spcAft>
                <a:spcPts val="450"/>
              </a:spcAft>
            </a:pPr>
            <a:r>
              <a:rPr lang="es-MX" sz="1050" b="1" dirty="0">
                <a:latin typeface="Montserrat" panose="00000500000000000000" pitchFamily="2" charset="0"/>
              </a:rPr>
              <a:t>4. </a:t>
            </a:r>
            <a:r>
              <a:rPr lang="es-MX" sz="1050" dirty="0">
                <a:latin typeface="Montserrat" panose="00000500000000000000" pitchFamily="2" charset="0"/>
              </a:rPr>
              <a:t>Otorga Garantia para el crédito</a:t>
            </a:r>
            <a:endParaRPr lang="es-ES" sz="1050" dirty="0">
              <a:latin typeface="Montserrat" panose="00000500000000000000" pitchFamily="2" charset="0"/>
            </a:endParaRPr>
          </a:p>
        </p:txBody>
      </p:sp>
      <p:cxnSp>
        <p:nvCxnSpPr>
          <p:cNvPr id="59" name="Conector: angular 58">
            <a:extLst>
              <a:ext uri="{FF2B5EF4-FFF2-40B4-BE49-F238E27FC236}">
                <a16:creationId xmlns:a16="http://schemas.microsoft.com/office/drawing/2014/main" id="{988C5E6C-666E-750A-1C23-A5417B731AD1}"/>
              </a:ext>
            </a:extLst>
          </p:cNvPr>
          <p:cNvCxnSpPr>
            <a:cxnSpLocks/>
            <a:stCxn id="4" idx="0"/>
            <a:endCxn id="5" idx="0"/>
          </p:cNvCxnSpPr>
          <p:nvPr/>
        </p:nvCxnSpPr>
        <p:spPr>
          <a:xfrm rot="5400000" flipH="1" flipV="1">
            <a:off x="6592691" y="2762748"/>
            <a:ext cx="14966" cy="2496302"/>
          </a:xfrm>
          <a:prstGeom prst="bentConnector3">
            <a:avLst>
              <a:gd name="adj1" fmla="val 1899858"/>
            </a:avLst>
          </a:prstGeom>
          <a:noFill/>
          <a:ln w="12700" cap="flat" cmpd="sng" algn="ctr">
            <a:solidFill>
              <a:sysClr val="windowText" lastClr="000000">
                <a:lumMod val="50000"/>
                <a:lumOff val="50000"/>
              </a:sysClr>
            </a:solidFill>
            <a:prstDash val="sysDash"/>
            <a:miter lim="800000"/>
            <a:headEnd type="triangle"/>
            <a:tailEnd type="triangle"/>
          </a:ln>
          <a:effectLst/>
        </p:spPr>
      </p:cxnSp>
      <p:sp>
        <p:nvSpPr>
          <p:cNvPr id="60" name="CuadroTexto 59">
            <a:extLst>
              <a:ext uri="{FF2B5EF4-FFF2-40B4-BE49-F238E27FC236}">
                <a16:creationId xmlns:a16="http://schemas.microsoft.com/office/drawing/2014/main" id="{4EC56413-8CC4-C217-3166-54C3EE5BB463}"/>
              </a:ext>
            </a:extLst>
          </p:cNvPr>
          <p:cNvSpPr txBox="1"/>
          <p:nvPr/>
        </p:nvSpPr>
        <p:spPr>
          <a:xfrm>
            <a:off x="6753232" y="6199043"/>
            <a:ext cx="2126963" cy="261610"/>
          </a:xfrm>
          <a:prstGeom prst="rect">
            <a:avLst/>
          </a:prstGeom>
          <a:solidFill>
            <a:srgbClr val="00A6E2"/>
          </a:solidFill>
        </p:spPr>
        <p:txBody>
          <a:bodyPr wrap="square" rtlCol="0">
            <a:spAutoFit/>
          </a:bodyPr>
          <a:lstStyle/>
          <a:p>
            <a:pPr algn="ctr" defTabSz="685800">
              <a:defRPr/>
            </a:pPr>
            <a:r>
              <a:rPr lang="es-MX" sz="1100" b="1" kern="0" dirty="0">
                <a:solidFill>
                  <a:prstClr val="white"/>
                </a:solidFill>
                <a:latin typeface="Montserrat" panose="00000500000000000000" pitchFamily="2" charset="0"/>
              </a:rPr>
              <a:t>RELACIÓN CON CLIENTES</a:t>
            </a:r>
            <a:endParaRPr lang="es-ES" sz="1100" b="1" kern="0" dirty="0">
              <a:solidFill>
                <a:prstClr val="white"/>
              </a:solidFill>
              <a:latin typeface="Montserrat" panose="00000500000000000000" pitchFamily="2" charset="0"/>
            </a:endParaRPr>
          </a:p>
        </p:txBody>
      </p:sp>
      <p:sp>
        <p:nvSpPr>
          <p:cNvPr id="61" name="CuadroTexto 60">
            <a:extLst>
              <a:ext uri="{FF2B5EF4-FFF2-40B4-BE49-F238E27FC236}">
                <a16:creationId xmlns:a16="http://schemas.microsoft.com/office/drawing/2014/main" id="{87AE24A6-54CD-A68F-F189-2B744877F611}"/>
              </a:ext>
            </a:extLst>
          </p:cNvPr>
          <p:cNvSpPr txBox="1"/>
          <p:nvPr/>
        </p:nvSpPr>
        <p:spPr>
          <a:xfrm>
            <a:off x="7031425" y="2826986"/>
            <a:ext cx="1622812" cy="600164"/>
          </a:xfrm>
          <a:prstGeom prst="rect">
            <a:avLst/>
          </a:prstGeom>
          <a:solidFill>
            <a:srgbClr val="00A6E2"/>
          </a:solidFill>
        </p:spPr>
        <p:txBody>
          <a:bodyPr wrap="square" rtlCol="0" anchor="ctr">
            <a:spAutoFit/>
          </a:bodyPr>
          <a:lstStyle/>
          <a:p>
            <a:pPr algn="ctr"/>
            <a:r>
              <a:rPr lang="es-MX" sz="1100" b="1" dirty="0">
                <a:solidFill>
                  <a:prstClr val="white"/>
                </a:solidFill>
                <a:latin typeface="Montserrat" panose="00000500000000000000" pitchFamily="2" charset="0"/>
              </a:rPr>
              <a:t>GARANTIA DE</a:t>
            </a:r>
          </a:p>
          <a:p>
            <a:pPr algn="ctr"/>
            <a:r>
              <a:rPr lang="es-MX" sz="1100" dirty="0">
                <a:solidFill>
                  <a:prstClr val="white"/>
                </a:solidFill>
                <a:latin typeface="Montserrat" panose="00000500000000000000" pitchFamily="2" charset="0"/>
              </a:rPr>
              <a:t> </a:t>
            </a:r>
            <a:r>
              <a:rPr lang="es-MX" sz="1100" b="1" dirty="0">
                <a:solidFill>
                  <a:prstClr val="white"/>
                </a:solidFill>
                <a:latin typeface="Montserrat" panose="00000500000000000000" pitchFamily="2" charset="0"/>
              </a:rPr>
              <a:t>1ER NIVEL O DIRECTA</a:t>
            </a:r>
          </a:p>
        </p:txBody>
      </p:sp>
      <p:sp>
        <p:nvSpPr>
          <p:cNvPr id="62" name="CuadroTexto 61">
            <a:extLst>
              <a:ext uri="{FF2B5EF4-FFF2-40B4-BE49-F238E27FC236}">
                <a16:creationId xmlns:a16="http://schemas.microsoft.com/office/drawing/2014/main" id="{1A58C340-65C4-EA00-2DEB-1DF929684188}"/>
              </a:ext>
            </a:extLst>
          </p:cNvPr>
          <p:cNvSpPr txBox="1"/>
          <p:nvPr/>
        </p:nvSpPr>
        <p:spPr>
          <a:xfrm>
            <a:off x="9747755" y="2240305"/>
            <a:ext cx="1791159" cy="461665"/>
          </a:xfrm>
          <a:prstGeom prst="rect">
            <a:avLst/>
          </a:prstGeom>
          <a:solidFill>
            <a:srgbClr val="A4CB4E"/>
          </a:solidFill>
        </p:spPr>
        <p:txBody>
          <a:bodyPr wrap="square" rtlCol="0">
            <a:spAutoFit/>
          </a:bodyPr>
          <a:lstStyle/>
          <a:p>
            <a:pPr algn="ctr">
              <a:defRPr/>
            </a:pPr>
            <a:r>
              <a:rPr lang="es-MX" sz="1200" b="1" dirty="0">
                <a:solidFill>
                  <a:prstClr val="white"/>
                </a:solidFill>
                <a:latin typeface="Montserrat" panose="00000500000000000000" pitchFamily="2" charset="0"/>
              </a:rPr>
              <a:t>GARANTIA DE </a:t>
            </a:r>
          </a:p>
          <a:p>
            <a:pPr algn="ctr">
              <a:defRPr/>
            </a:pPr>
            <a:r>
              <a:rPr lang="es-MX" sz="1200" b="1" dirty="0">
                <a:solidFill>
                  <a:prstClr val="white"/>
                </a:solidFill>
                <a:latin typeface="Montserrat" panose="00000500000000000000" pitchFamily="2" charset="0"/>
              </a:rPr>
              <a:t>2DO. NIVEL </a:t>
            </a:r>
            <a:endParaRPr lang="es-ES" sz="1200" b="1" dirty="0">
              <a:solidFill>
                <a:prstClr val="white"/>
              </a:solidFill>
              <a:latin typeface="Montserrat" panose="00000500000000000000" pitchFamily="2" charset="0"/>
            </a:endParaRPr>
          </a:p>
        </p:txBody>
      </p:sp>
      <p:cxnSp>
        <p:nvCxnSpPr>
          <p:cNvPr id="63" name="Conector: angular 62">
            <a:extLst>
              <a:ext uri="{FF2B5EF4-FFF2-40B4-BE49-F238E27FC236}">
                <a16:creationId xmlns:a16="http://schemas.microsoft.com/office/drawing/2014/main" id="{9DD99A59-4F23-70B9-E690-7364F46307ED}"/>
              </a:ext>
            </a:extLst>
          </p:cNvPr>
          <p:cNvCxnSpPr>
            <a:cxnSpLocks/>
            <a:stCxn id="46" idx="0"/>
            <a:endCxn id="4" idx="0"/>
          </p:cNvCxnSpPr>
          <p:nvPr/>
        </p:nvCxnSpPr>
        <p:spPr>
          <a:xfrm rot="16200000" flipH="1">
            <a:off x="4078537" y="2744897"/>
            <a:ext cx="14966" cy="2532003"/>
          </a:xfrm>
          <a:prstGeom prst="bentConnector3">
            <a:avLst>
              <a:gd name="adj1" fmla="val -1739863"/>
            </a:avLst>
          </a:prstGeom>
          <a:noFill/>
          <a:ln w="12700" cap="flat" cmpd="sng" algn="ctr">
            <a:solidFill>
              <a:srgbClr val="0070C0"/>
            </a:solidFill>
            <a:prstDash val="sysDash"/>
            <a:miter lim="800000"/>
            <a:headEnd type="triangle"/>
            <a:tailEnd type="triangle"/>
          </a:ln>
          <a:effectLst/>
        </p:spPr>
      </p:cxnSp>
      <p:sp>
        <p:nvSpPr>
          <p:cNvPr id="65" name="CuadroTexto 64">
            <a:extLst>
              <a:ext uri="{FF2B5EF4-FFF2-40B4-BE49-F238E27FC236}">
                <a16:creationId xmlns:a16="http://schemas.microsoft.com/office/drawing/2014/main" id="{26A26B50-6C28-AFE6-3FA6-4D5E524F1C0F}"/>
              </a:ext>
            </a:extLst>
          </p:cNvPr>
          <p:cNvSpPr txBox="1"/>
          <p:nvPr/>
        </p:nvSpPr>
        <p:spPr>
          <a:xfrm>
            <a:off x="1944734" y="2618023"/>
            <a:ext cx="1757315" cy="861774"/>
          </a:xfrm>
          <a:prstGeom prst="rect">
            <a:avLst/>
          </a:prstGeom>
          <a:noFill/>
          <a:ln>
            <a:noFill/>
          </a:ln>
        </p:spPr>
        <p:txBody>
          <a:bodyPr wrap="square" rtlCol="0">
            <a:spAutoFit/>
          </a:bodyPr>
          <a:lstStyle/>
          <a:p>
            <a:pPr algn="ctr"/>
            <a:r>
              <a:rPr lang="es-MX" sz="1000" b="1" dirty="0">
                <a:solidFill>
                  <a:srgbClr val="0D1B2A"/>
                </a:solidFill>
                <a:latin typeface="Montserrat" panose="00000500000000000000" pitchFamily="2" charset="0"/>
                <a:cs typeface="Archivo SemiBold" pitchFamily="2" charset="0"/>
              </a:rPr>
              <a:t>Doc. de crédito y de garantía de FOGABA </a:t>
            </a:r>
            <a:r>
              <a:rPr lang="es-MX" sz="1000" dirty="0">
                <a:solidFill>
                  <a:srgbClr val="0D1B2A"/>
                </a:solidFill>
                <a:latin typeface="Montserrat" panose="00000500000000000000" pitchFamily="2" charset="0"/>
                <a:cs typeface="Archivo SemiBold" pitchFamily="2" charset="0"/>
              </a:rPr>
              <a:t>(solicitud, convenio cumplimiento, contrato de contragarantías, etc.)</a:t>
            </a:r>
            <a:endParaRPr lang="es-ES" sz="1000" dirty="0">
              <a:solidFill>
                <a:srgbClr val="0D1B2A"/>
              </a:solidFill>
              <a:latin typeface="Montserrat" panose="00000500000000000000" pitchFamily="2" charset="0"/>
              <a:cs typeface="Archivo SemiBold" pitchFamily="2" charset="0"/>
            </a:endParaRPr>
          </a:p>
        </p:txBody>
      </p:sp>
      <p:sp>
        <p:nvSpPr>
          <p:cNvPr id="66" name="CuadroTexto 65">
            <a:extLst>
              <a:ext uri="{FF2B5EF4-FFF2-40B4-BE49-F238E27FC236}">
                <a16:creationId xmlns:a16="http://schemas.microsoft.com/office/drawing/2014/main" id="{44F72FAC-029D-5B98-CBC1-5773E3BFD67B}"/>
              </a:ext>
            </a:extLst>
          </p:cNvPr>
          <p:cNvSpPr txBox="1"/>
          <p:nvPr/>
        </p:nvSpPr>
        <p:spPr>
          <a:xfrm>
            <a:off x="4254274" y="4885091"/>
            <a:ext cx="2232239" cy="641201"/>
          </a:xfrm>
          <a:prstGeom prst="rect">
            <a:avLst/>
          </a:prstGeom>
          <a:noFill/>
        </p:spPr>
        <p:txBody>
          <a:bodyPr wrap="square" rtlCol="0">
            <a:spAutoFit/>
          </a:bodyPr>
          <a:lstStyle/>
          <a:p>
            <a:pPr algn="ctr">
              <a:spcAft>
                <a:spcPts val="450"/>
              </a:spcAft>
              <a:defRPr/>
            </a:pPr>
            <a:r>
              <a:rPr lang="es-MX" sz="1050" b="1" dirty="0">
                <a:latin typeface="Montserrat" panose="00000500000000000000" pitchFamily="2" charset="0"/>
              </a:rPr>
              <a:t>3. </a:t>
            </a:r>
            <a:r>
              <a:rPr lang="es-MX" sz="1050" dirty="0">
                <a:latin typeface="Montserrat" panose="00000500000000000000" pitchFamily="2" charset="0"/>
              </a:rPr>
              <a:t>Aprobación crediticia</a:t>
            </a:r>
          </a:p>
          <a:p>
            <a:pPr algn="ctr">
              <a:spcAft>
                <a:spcPts val="450"/>
              </a:spcAft>
              <a:defRPr/>
            </a:pPr>
            <a:r>
              <a:rPr lang="es-AR" sz="1050" b="1" dirty="0">
                <a:latin typeface="Montserrat" panose="00000500000000000000" pitchFamily="2" charset="0"/>
              </a:rPr>
              <a:t>5. </a:t>
            </a:r>
            <a:r>
              <a:rPr lang="es-AR" sz="1050" dirty="0">
                <a:latin typeface="Montserrat" panose="00000500000000000000" pitchFamily="2" charset="0"/>
              </a:rPr>
              <a:t>Monetiza el crédito con garantía ok</a:t>
            </a:r>
          </a:p>
        </p:txBody>
      </p:sp>
      <p:cxnSp>
        <p:nvCxnSpPr>
          <p:cNvPr id="67" name="Conector recto 66">
            <a:extLst>
              <a:ext uri="{FF2B5EF4-FFF2-40B4-BE49-F238E27FC236}">
                <a16:creationId xmlns:a16="http://schemas.microsoft.com/office/drawing/2014/main" id="{7C826F01-2974-2279-E9B5-ED157E717860}"/>
              </a:ext>
            </a:extLst>
          </p:cNvPr>
          <p:cNvCxnSpPr>
            <a:cxnSpLocks/>
            <a:stCxn id="73" idx="2"/>
          </p:cNvCxnSpPr>
          <p:nvPr/>
        </p:nvCxnSpPr>
        <p:spPr>
          <a:xfrm>
            <a:off x="4127532" y="3363967"/>
            <a:ext cx="0" cy="372345"/>
          </a:xfrm>
          <a:prstGeom prst="line">
            <a:avLst/>
          </a:prstGeom>
          <a:noFill/>
          <a:ln w="12700" cap="flat" cmpd="sng" algn="ctr">
            <a:solidFill>
              <a:srgbClr val="0070C0"/>
            </a:solidFill>
            <a:prstDash val="sysDash"/>
            <a:miter lim="800000"/>
            <a:headEnd type="triangle"/>
            <a:tailEnd type="triangle"/>
          </a:ln>
          <a:effectLst/>
        </p:spPr>
      </p:cxnSp>
      <p:sp>
        <p:nvSpPr>
          <p:cNvPr id="68" name="Rectángulo 67">
            <a:extLst>
              <a:ext uri="{FF2B5EF4-FFF2-40B4-BE49-F238E27FC236}">
                <a16:creationId xmlns:a16="http://schemas.microsoft.com/office/drawing/2014/main" id="{E1D1E7A5-D927-D7FA-94E5-614CBC44E034}"/>
              </a:ext>
            </a:extLst>
          </p:cNvPr>
          <p:cNvSpPr/>
          <p:nvPr/>
        </p:nvSpPr>
        <p:spPr>
          <a:xfrm>
            <a:off x="2005694" y="5912126"/>
            <a:ext cx="4490290" cy="738664"/>
          </a:xfrm>
          <a:prstGeom prst="rect">
            <a:avLst/>
          </a:prstGeom>
          <a:noFill/>
        </p:spPr>
        <p:txBody>
          <a:bodyPr wrap="square">
            <a:spAutoFit/>
          </a:bodyPr>
          <a:lstStyle/>
          <a:p>
            <a:r>
              <a:rPr lang="es-AR" sz="1050" b="1" dirty="0">
                <a:solidFill>
                  <a:srgbClr val="054578"/>
                </a:solidFill>
                <a:latin typeface="Montserrat" panose="00000500000000000000" pitchFamily="2" charset="0"/>
              </a:rPr>
              <a:t>Envío lo solicitado</a:t>
            </a:r>
          </a:p>
          <a:p>
            <a:r>
              <a:rPr lang="es-AR" sz="1050" dirty="0">
                <a:solidFill>
                  <a:prstClr val="black"/>
                </a:solidFill>
                <a:latin typeface="Montserrat" panose="00000500000000000000" pitchFamily="2" charset="0"/>
              </a:rPr>
              <a:t>f) Presto mi total conformidad, con los eventuales contratos de reafianzamiento que pueda tomar FO.GA.BA. S.A.P.E.M. respecto de la presente garantía en este acto solicitada.</a:t>
            </a:r>
          </a:p>
        </p:txBody>
      </p:sp>
      <p:sp>
        <p:nvSpPr>
          <p:cNvPr id="69" name="CuadroTexto 68">
            <a:extLst>
              <a:ext uri="{FF2B5EF4-FFF2-40B4-BE49-F238E27FC236}">
                <a16:creationId xmlns:a16="http://schemas.microsoft.com/office/drawing/2014/main" id="{8B7B4906-7DAF-A39A-1AAA-F653957291F0}"/>
              </a:ext>
            </a:extLst>
          </p:cNvPr>
          <p:cNvSpPr txBox="1"/>
          <p:nvPr/>
        </p:nvSpPr>
        <p:spPr>
          <a:xfrm>
            <a:off x="9732036" y="4994829"/>
            <a:ext cx="1822593" cy="577081"/>
          </a:xfrm>
          <a:prstGeom prst="rect">
            <a:avLst/>
          </a:prstGeom>
          <a:noFill/>
        </p:spPr>
        <p:txBody>
          <a:bodyPr wrap="square" rtlCol="0">
            <a:spAutoFit/>
          </a:bodyPr>
          <a:lstStyle/>
          <a:p>
            <a:pPr algn="ctr" defTabSz="685800">
              <a:defRPr/>
            </a:pPr>
            <a:r>
              <a:rPr lang="es-MX" sz="1050" b="1" kern="0" dirty="0">
                <a:solidFill>
                  <a:srgbClr val="F47F30"/>
                </a:solidFill>
                <a:latin typeface="Montserrat" panose="00000500000000000000" pitchFamily="2" charset="0"/>
              </a:rPr>
              <a:t>7. Aprueba reafianzamiento (según parámetros) </a:t>
            </a:r>
            <a:endParaRPr lang="es-ES" sz="1050" b="1" kern="0" dirty="0">
              <a:solidFill>
                <a:srgbClr val="F47F30"/>
              </a:solidFill>
              <a:latin typeface="Montserrat" panose="00000500000000000000" pitchFamily="2" charset="0"/>
            </a:endParaRPr>
          </a:p>
        </p:txBody>
      </p:sp>
      <p:pic>
        <p:nvPicPr>
          <p:cNvPr id="70" name="Imagen 69" descr="Forma&#10;&#10;Descripción generada automáticamente con confianza baja">
            <a:extLst>
              <a:ext uri="{FF2B5EF4-FFF2-40B4-BE49-F238E27FC236}">
                <a16:creationId xmlns:a16="http://schemas.microsoft.com/office/drawing/2014/main" id="{8F3E679B-45F8-F8DB-0B48-34255B23BC2B}"/>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6275744" y="2790814"/>
            <a:ext cx="592757" cy="592758"/>
          </a:xfrm>
          <a:prstGeom prst="rect">
            <a:avLst/>
          </a:prstGeom>
        </p:spPr>
      </p:pic>
      <p:pic>
        <p:nvPicPr>
          <p:cNvPr id="71" name="Imagen 70" descr="Forma&#10;&#10;Descripción generada automáticamente con confianza baja">
            <a:extLst>
              <a:ext uri="{FF2B5EF4-FFF2-40B4-BE49-F238E27FC236}">
                <a16:creationId xmlns:a16="http://schemas.microsoft.com/office/drawing/2014/main" id="{B879D1F3-274C-2E31-2FB3-0D0B68FDA923}"/>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8989928" y="2840090"/>
            <a:ext cx="592757" cy="592758"/>
          </a:xfrm>
          <a:prstGeom prst="rect">
            <a:avLst/>
          </a:prstGeom>
          <a:solidFill>
            <a:sysClr val="window" lastClr="FFFFFF"/>
          </a:solidFill>
        </p:spPr>
      </p:pic>
      <p:sp>
        <p:nvSpPr>
          <p:cNvPr id="72" name="CuadroTexto 71">
            <a:extLst>
              <a:ext uri="{FF2B5EF4-FFF2-40B4-BE49-F238E27FC236}">
                <a16:creationId xmlns:a16="http://schemas.microsoft.com/office/drawing/2014/main" id="{44A6D7AA-DD98-190C-6306-0CE6961D9C05}"/>
              </a:ext>
            </a:extLst>
          </p:cNvPr>
          <p:cNvSpPr txBox="1"/>
          <p:nvPr/>
        </p:nvSpPr>
        <p:spPr>
          <a:xfrm>
            <a:off x="1742243" y="4881978"/>
            <a:ext cx="2232239" cy="802784"/>
          </a:xfrm>
          <a:prstGeom prst="rect">
            <a:avLst/>
          </a:prstGeom>
          <a:noFill/>
        </p:spPr>
        <p:txBody>
          <a:bodyPr wrap="square" rtlCol="0">
            <a:spAutoFit/>
          </a:bodyPr>
          <a:lstStyle/>
          <a:p>
            <a:pPr algn="ctr" defTabSz="685800">
              <a:spcAft>
                <a:spcPts val="450"/>
              </a:spcAft>
              <a:defRPr/>
            </a:pPr>
            <a:r>
              <a:rPr lang="es-MX" sz="1050" b="1" dirty="0">
                <a:latin typeface="Montserrat" panose="00000500000000000000" pitchFamily="2" charset="0"/>
                <a:cs typeface="Archivo SemiBold" pitchFamily="2" charset="0"/>
              </a:rPr>
              <a:t>1. </a:t>
            </a:r>
            <a:r>
              <a:rPr lang="es-MX" sz="1050" dirty="0">
                <a:latin typeface="Montserrat" panose="00000500000000000000" pitchFamily="2" charset="0"/>
                <a:cs typeface="Archivo SemiBold" pitchFamily="2" charset="0"/>
              </a:rPr>
              <a:t>Solicita el Crédito a la entidad financiera</a:t>
            </a:r>
          </a:p>
          <a:p>
            <a:pPr algn="ctr">
              <a:spcAft>
                <a:spcPts val="450"/>
              </a:spcAft>
              <a:defRPr/>
            </a:pPr>
            <a:r>
              <a:rPr lang="es-MX" sz="1050" b="1" dirty="0">
                <a:latin typeface="Montserrat" panose="00000500000000000000" pitchFamily="2" charset="0"/>
                <a:cs typeface="Archivo SemiBold" pitchFamily="2" charset="0"/>
              </a:rPr>
              <a:t>2. </a:t>
            </a:r>
            <a:r>
              <a:rPr lang="es-MX" sz="1050" dirty="0">
                <a:latin typeface="Montserrat" panose="00000500000000000000" pitchFamily="2" charset="0"/>
                <a:cs typeface="Archivo SemiBold" pitchFamily="2" charset="0"/>
              </a:rPr>
              <a:t>Solicita la garantía a FOGABA</a:t>
            </a:r>
            <a:endParaRPr lang="es-ES" sz="1050" dirty="0">
              <a:latin typeface="Montserrat" panose="00000500000000000000" pitchFamily="2" charset="0"/>
              <a:cs typeface="Archivo SemiBold" pitchFamily="2" charset="0"/>
            </a:endParaRPr>
          </a:p>
        </p:txBody>
      </p:sp>
      <p:pic>
        <p:nvPicPr>
          <p:cNvPr id="73" name="Imagen 72" descr="Forma&#10;&#10;Descripción generada automáticamente con confianza baja">
            <a:extLst>
              <a:ext uri="{FF2B5EF4-FFF2-40B4-BE49-F238E27FC236}">
                <a16:creationId xmlns:a16="http://schemas.microsoft.com/office/drawing/2014/main" id="{069B42BE-F288-BD4D-0144-9A67E6C04B23}"/>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831153" y="2771210"/>
            <a:ext cx="592757" cy="592758"/>
          </a:xfrm>
          <a:prstGeom prst="rect">
            <a:avLst/>
          </a:prstGeom>
        </p:spPr>
      </p:pic>
      <p:sp>
        <p:nvSpPr>
          <p:cNvPr id="74" name="Rectángulo: esquinas redondeadas 73">
            <a:extLst>
              <a:ext uri="{FF2B5EF4-FFF2-40B4-BE49-F238E27FC236}">
                <a16:creationId xmlns:a16="http://schemas.microsoft.com/office/drawing/2014/main" id="{D7C3B8BF-31F9-A7B1-5146-34598DF3DDD4}"/>
              </a:ext>
            </a:extLst>
          </p:cNvPr>
          <p:cNvSpPr/>
          <p:nvPr/>
        </p:nvSpPr>
        <p:spPr>
          <a:xfrm>
            <a:off x="1848516" y="2438715"/>
            <a:ext cx="7093098" cy="3389973"/>
          </a:xfrm>
          <a:prstGeom prst="roundRect">
            <a:avLst>
              <a:gd name="adj" fmla="val 7334"/>
            </a:avLst>
          </a:prstGeom>
          <a:noFill/>
          <a:ln w="19050" cap="flat" cmpd="sng" algn="ctr">
            <a:solidFill>
              <a:sysClr val="windowText" lastClr="000000">
                <a:lumMod val="75000"/>
                <a:lumOff val="25000"/>
              </a:sysClr>
            </a:solidFill>
            <a:prstDash val="sysDash"/>
            <a:miter lim="800000"/>
          </a:ln>
          <a:effectLst/>
        </p:spPr>
        <p:txBody>
          <a:bodyPr rtlCol="0" anchor="ctr"/>
          <a:lstStyle/>
          <a:p>
            <a:pPr algn="ctr" defTabSz="685800">
              <a:defRPr/>
            </a:pPr>
            <a:endParaRPr lang="es-ES" sz="1350" kern="0" dirty="0">
              <a:solidFill>
                <a:prstClr val="white"/>
              </a:solidFill>
              <a:latin typeface="Montserrat" panose="00000500000000000000" pitchFamily="2" charset="0"/>
            </a:endParaRPr>
          </a:p>
        </p:txBody>
      </p:sp>
      <p:sp>
        <p:nvSpPr>
          <p:cNvPr id="75" name="CuadroTexto 74">
            <a:extLst>
              <a:ext uri="{FF2B5EF4-FFF2-40B4-BE49-F238E27FC236}">
                <a16:creationId xmlns:a16="http://schemas.microsoft.com/office/drawing/2014/main" id="{61A31793-6870-0AE1-968F-187EB94DB588}"/>
              </a:ext>
            </a:extLst>
          </p:cNvPr>
          <p:cNvSpPr txBox="1"/>
          <p:nvPr/>
        </p:nvSpPr>
        <p:spPr>
          <a:xfrm>
            <a:off x="6805470" y="5316309"/>
            <a:ext cx="2074725" cy="253916"/>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kern="0" cap="none" spc="0" normalizeH="0" baseline="0">
                <a:ln>
                  <a:noFill/>
                </a:ln>
                <a:solidFill>
                  <a:srgbClr val="FF5050"/>
                </a:solidFill>
                <a:effectLst/>
                <a:uLnTx/>
                <a:uFillTx/>
                <a:latin typeface="Montserrat Medium" panose="00000600000000000000"/>
              </a:defRPr>
            </a:lvl1pPr>
          </a:lstStyle>
          <a:p>
            <a:pPr algn="ctr"/>
            <a:r>
              <a:rPr lang="es-ES" sz="1050" b="1" dirty="0">
                <a:solidFill>
                  <a:srgbClr val="F47F30"/>
                </a:solidFill>
                <a:latin typeface="Montserrat" panose="00000500000000000000" pitchFamily="2" charset="0"/>
              </a:rPr>
              <a:t>6. Solicita reafianzamiento</a:t>
            </a:r>
          </a:p>
        </p:txBody>
      </p:sp>
      <p:sp>
        <p:nvSpPr>
          <p:cNvPr id="76" name="Rectángulo: esquinas redondeadas 75">
            <a:extLst>
              <a:ext uri="{FF2B5EF4-FFF2-40B4-BE49-F238E27FC236}">
                <a16:creationId xmlns:a16="http://schemas.microsoft.com/office/drawing/2014/main" id="{A00CE482-7C6E-030B-6F73-61F54BA59890}"/>
              </a:ext>
            </a:extLst>
          </p:cNvPr>
          <p:cNvSpPr/>
          <p:nvPr/>
        </p:nvSpPr>
        <p:spPr>
          <a:xfrm flipH="1">
            <a:off x="9573483" y="2122427"/>
            <a:ext cx="2190070" cy="3701350"/>
          </a:xfrm>
          <a:prstGeom prst="roundRect">
            <a:avLst>
              <a:gd name="adj" fmla="val 7334"/>
            </a:avLst>
          </a:prstGeom>
          <a:noFill/>
          <a:ln w="19050" cap="flat" cmpd="sng" algn="ctr">
            <a:solidFill>
              <a:srgbClr val="F47F30"/>
            </a:solidFill>
            <a:prstDash val="sysDash"/>
            <a:miter lim="800000"/>
          </a:ln>
          <a:effectLst/>
        </p:spPr>
        <p:txBody>
          <a:bodyPr rtlCol="0" anchor="ctr"/>
          <a:lstStyle/>
          <a:p>
            <a:pPr algn="ctr" defTabSz="685800">
              <a:defRPr/>
            </a:pPr>
            <a:endParaRPr lang="es-ES" sz="1350" kern="0" dirty="0">
              <a:solidFill>
                <a:prstClr val="white"/>
              </a:solidFill>
              <a:latin typeface="Montserrat" panose="00000500000000000000" pitchFamily="2" charset="0"/>
            </a:endParaRPr>
          </a:p>
        </p:txBody>
      </p:sp>
      <p:sp>
        <p:nvSpPr>
          <p:cNvPr id="77" name="CuadroTexto 76">
            <a:extLst>
              <a:ext uri="{FF2B5EF4-FFF2-40B4-BE49-F238E27FC236}">
                <a16:creationId xmlns:a16="http://schemas.microsoft.com/office/drawing/2014/main" id="{281501F9-13A8-1844-5695-63BBF7462A01}"/>
              </a:ext>
            </a:extLst>
          </p:cNvPr>
          <p:cNvSpPr txBox="1"/>
          <p:nvPr/>
        </p:nvSpPr>
        <p:spPr>
          <a:xfrm>
            <a:off x="1869160" y="2102770"/>
            <a:ext cx="7537853" cy="276999"/>
          </a:xfrm>
          <a:prstGeom prst="rect">
            <a:avLst/>
          </a:prstGeom>
          <a:noFill/>
        </p:spPr>
        <p:txBody>
          <a:bodyPr wrap="square" rtlCol="0">
            <a:spAutoFit/>
          </a:bodyPr>
          <a:lstStyle/>
          <a:p>
            <a:r>
              <a:rPr lang="es-MX" sz="1200" b="1" dirty="0">
                <a:solidFill>
                  <a:srgbClr val="0D1B2A"/>
                </a:solidFill>
                <a:latin typeface="Montserrat" panose="00000500000000000000" pitchFamily="2" charset="0"/>
                <a:cs typeface="Archivo SemiBold" pitchFamily="2" charset="0"/>
              </a:rPr>
              <a:t>EN ARGENTINA, FOGABA HA COMENZADO A OPERAR ESTA MODALIDAD EN EL 4Q 2018</a:t>
            </a:r>
          </a:p>
        </p:txBody>
      </p:sp>
      <p:sp>
        <p:nvSpPr>
          <p:cNvPr id="78" name="Flecha: a la derecha 77">
            <a:extLst>
              <a:ext uri="{FF2B5EF4-FFF2-40B4-BE49-F238E27FC236}">
                <a16:creationId xmlns:a16="http://schemas.microsoft.com/office/drawing/2014/main" id="{1D06C8D6-D822-934A-4F17-7B461A786446}"/>
              </a:ext>
            </a:extLst>
          </p:cNvPr>
          <p:cNvSpPr/>
          <p:nvPr/>
        </p:nvSpPr>
        <p:spPr>
          <a:xfrm rot="10800000">
            <a:off x="8901921" y="6187517"/>
            <a:ext cx="337594" cy="320662"/>
          </a:xfrm>
          <a:prstGeom prst="rightArrow">
            <a:avLst>
              <a:gd name="adj1" fmla="val 33260"/>
              <a:gd name="adj2" fmla="val 50000"/>
            </a:avLst>
          </a:prstGeom>
          <a:solidFill>
            <a:schemeClr val="bg2">
              <a:lumMod val="90000"/>
            </a:schemeClr>
          </a:solidFill>
          <a:ln w="12700" cap="flat" cmpd="sng" algn="ctr">
            <a:noFill/>
            <a:prstDash val="solid"/>
            <a:miter lim="800000"/>
          </a:ln>
          <a:effectLst/>
        </p:spPr>
        <p:txBody>
          <a:bodyPr rtlCol="0" anchor="ctr"/>
          <a:lstStyle/>
          <a:p>
            <a:pPr algn="ctr" defTabSz="685800"/>
            <a:endParaRPr lang="es-ES" sz="1350" kern="0" dirty="0">
              <a:solidFill>
                <a:prstClr val="black">
                  <a:lumMod val="75000"/>
                  <a:lumOff val="25000"/>
                </a:prstClr>
              </a:solidFill>
              <a:latin typeface="Montserrat" panose="00000500000000000000" pitchFamily="2" charset="0"/>
            </a:endParaRPr>
          </a:p>
        </p:txBody>
      </p:sp>
      <p:cxnSp>
        <p:nvCxnSpPr>
          <p:cNvPr id="12" name="Conector: angular 11">
            <a:extLst>
              <a:ext uri="{FF2B5EF4-FFF2-40B4-BE49-F238E27FC236}">
                <a16:creationId xmlns:a16="http://schemas.microsoft.com/office/drawing/2014/main" id="{AAA299C9-9497-A3AD-5933-B40BDB6C73B2}"/>
              </a:ext>
            </a:extLst>
          </p:cNvPr>
          <p:cNvCxnSpPr>
            <a:cxnSpLocks/>
            <a:stCxn id="4" idx="2"/>
            <a:endCxn id="5" idx="2"/>
          </p:cNvCxnSpPr>
          <p:nvPr/>
        </p:nvCxnSpPr>
        <p:spPr>
          <a:xfrm rot="5400000" flipH="1" flipV="1">
            <a:off x="6592691" y="3329229"/>
            <a:ext cx="14966" cy="2496302"/>
          </a:xfrm>
          <a:prstGeom prst="bentConnector3">
            <a:avLst>
              <a:gd name="adj1" fmla="val -1527462"/>
            </a:avLst>
          </a:prstGeom>
          <a:noFill/>
          <a:ln w="12700" cap="flat" cmpd="sng" algn="ctr">
            <a:solidFill>
              <a:sysClr val="windowText" lastClr="000000">
                <a:lumMod val="50000"/>
                <a:lumOff val="50000"/>
              </a:sysClr>
            </a:solidFill>
            <a:prstDash val="sysDash"/>
            <a:miter lim="800000"/>
            <a:headEnd type="triangle"/>
            <a:tailEnd type="triangle"/>
          </a:ln>
          <a:effectLst/>
        </p:spPr>
      </p:cxnSp>
    </p:spTree>
    <p:extLst>
      <p:ext uri="{BB962C8B-B14F-4D97-AF65-F5344CB8AC3E}">
        <p14:creationId xmlns:p14="http://schemas.microsoft.com/office/powerpoint/2010/main" val="21315689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46" grpId="0" animBg="1"/>
      <p:bldP spid="51" grpId="0"/>
      <p:bldP spid="52" grpId="0"/>
      <p:bldP spid="57" grpId="0"/>
      <p:bldP spid="60" grpId="0" animBg="1"/>
      <p:bldP spid="61" grpId="0" animBg="1"/>
      <p:bldP spid="62" grpId="0" animBg="1"/>
      <p:bldP spid="65" grpId="0"/>
      <p:bldP spid="66" grpId="0"/>
      <p:bldP spid="68" grpId="0"/>
      <p:bldP spid="69" grpId="0"/>
      <p:bldP spid="72" grpId="0"/>
      <p:bldP spid="75" grpId="0"/>
      <p:bldP spid="76" grpId="0" animBg="1"/>
      <p:bldP spid="77" grpId="0"/>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1729189" y="849640"/>
            <a:ext cx="5078434" cy="738664"/>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Esquema de reafianzamiento</a:t>
            </a:r>
          </a:p>
          <a:p>
            <a:r>
              <a:rPr lang="es-ES" dirty="0">
                <a:latin typeface="Montserrat SemiBold" panose="00000700000000000000" pitchFamily="2" charset="0"/>
              </a:rPr>
              <a:t>Objetivos</a:t>
            </a:r>
          </a:p>
        </p:txBody>
      </p:sp>
      <p:sp>
        <p:nvSpPr>
          <p:cNvPr id="47" name="Marcador de contenido 3">
            <a:extLst>
              <a:ext uri="{FF2B5EF4-FFF2-40B4-BE49-F238E27FC236}">
                <a16:creationId xmlns:a16="http://schemas.microsoft.com/office/drawing/2014/main" id="{B24158E2-2CA0-463F-9B53-D71357DBA8D8}"/>
              </a:ext>
            </a:extLst>
          </p:cNvPr>
          <p:cNvSpPr txBox="1">
            <a:spLocks/>
          </p:cNvSpPr>
          <p:nvPr/>
        </p:nvSpPr>
        <p:spPr>
          <a:xfrm>
            <a:off x="8557886" y="1651321"/>
            <a:ext cx="3309860" cy="4781685"/>
          </a:xfrm>
          <a:prstGeom prst="rect">
            <a:avLst/>
          </a:prstGeom>
        </p:spPr>
        <p:txBody>
          <a:bodyPr vert="horz" wrap="square" lIns="91440" tIns="7200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Clr>
                <a:srgbClr val="A4CB4E"/>
              </a:buClr>
            </a:pPr>
            <a:r>
              <a:rPr lang="es-AR" sz="1300" dirty="0">
                <a:latin typeface="Montserrat SemiBold" panose="00000700000000000000" pitchFamily="2" charset="0"/>
              </a:rPr>
              <a:t>Las operaciones factibles de reafianzamiento deben cumplir con los </a:t>
            </a:r>
            <a:r>
              <a:rPr lang="es-AR" sz="1300" dirty="0">
                <a:solidFill>
                  <a:srgbClr val="F47F30"/>
                </a:solidFill>
                <a:latin typeface="Montserrat SemiBold" panose="00000700000000000000" pitchFamily="2" charset="0"/>
              </a:rPr>
              <a:t>límites de montos y condiciones generales</a:t>
            </a:r>
            <a:r>
              <a:rPr lang="es-AR" sz="1300" b="1" dirty="0">
                <a:solidFill>
                  <a:schemeClr val="tx1">
                    <a:lumMod val="75000"/>
                    <a:lumOff val="25000"/>
                  </a:schemeClr>
                </a:solidFill>
                <a:latin typeface="Montserrat SemiBold" panose="00000700000000000000"/>
              </a:rPr>
              <a:t> </a:t>
            </a:r>
            <a:r>
              <a:rPr lang="es-AR" sz="1300" dirty="0">
                <a:latin typeface="Montserrat SemiBold" panose="00000700000000000000" pitchFamily="2" charset="0"/>
              </a:rPr>
              <a:t>del Convenio. </a:t>
            </a:r>
          </a:p>
          <a:p>
            <a:pPr>
              <a:lnSpc>
                <a:spcPct val="100000"/>
              </a:lnSpc>
              <a:spcBef>
                <a:spcPts val="0"/>
              </a:spcBef>
              <a:spcAft>
                <a:spcPts val="1200"/>
              </a:spcAft>
              <a:buClr>
                <a:srgbClr val="A4CB4E"/>
              </a:buClr>
            </a:pPr>
            <a:r>
              <a:rPr lang="es-AR" sz="1300" dirty="0">
                <a:latin typeface="Montserrat SemiBold" panose="00000700000000000000" pitchFamily="2" charset="0"/>
              </a:rPr>
              <a:t>No pueden tener más de </a:t>
            </a:r>
            <a:r>
              <a:rPr lang="es-AR" sz="1300" dirty="0">
                <a:solidFill>
                  <a:srgbClr val="F47F30"/>
                </a:solidFill>
                <a:latin typeface="Montserrat SemiBold" panose="00000700000000000000" pitchFamily="2" charset="0"/>
              </a:rPr>
              <a:t>40 días </a:t>
            </a:r>
            <a:r>
              <a:rPr lang="es-AR" sz="1300" dirty="0">
                <a:latin typeface="Montserrat SemiBold" panose="00000700000000000000" pitchFamily="2" charset="0"/>
              </a:rPr>
              <a:t>desde su fecha de monetización</a:t>
            </a:r>
            <a:r>
              <a:rPr lang="es-AR" sz="1300" dirty="0">
                <a:latin typeface="Montserrat SemiBold" panose="00000700000000000000"/>
              </a:rPr>
              <a:t> (</a:t>
            </a:r>
            <a:r>
              <a:rPr lang="es-AR" sz="1300" dirty="0">
                <a:solidFill>
                  <a:srgbClr val="F47F30"/>
                </a:solidFill>
                <a:latin typeface="Montserrat SemiBold" panose="00000700000000000000" pitchFamily="2" charset="0"/>
              </a:rPr>
              <a:t>requisito de retroactividad plazo</a:t>
            </a:r>
            <a:r>
              <a:rPr lang="es-AR" sz="1300" dirty="0">
                <a:latin typeface="Montserrat SemiBold" panose="00000700000000000000" pitchFamily="2" charset="0"/>
              </a:rPr>
              <a:t>), ni estar refinanciadas (salvo sea una operación ya reafianzada originalmente con REAFIANZADOR).</a:t>
            </a:r>
          </a:p>
          <a:p>
            <a:pPr>
              <a:lnSpc>
                <a:spcPct val="100000"/>
              </a:lnSpc>
              <a:spcBef>
                <a:spcPts val="0"/>
              </a:spcBef>
              <a:spcAft>
                <a:spcPts val="1200"/>
              </a:spcAft>
              <a:buClr>
                <a:srgbClr val="A4CB4E"/>
              </a:buClr>
            </a:pPr>
            <a:r>
              <a:rPr lang="es-AR" sz="1300" dirty="0">
                <a:solidFill>
                  <a:srgbClr val="F47F30"/>
                </a:solidFill>
                <a:latin typeface="Montserrat SemiBold" panose="00000700000000000000" pitchFamily="2" charset="0"/>
              </a:rPr>
              <a:t>Hasta 50% de la garantía emitida y hasta la suma máxima </a:t>
            </a:r>
            <a:r>
              <a:rPr lang="es-AR" sz="1300" dirty="0">
                <a:latin typeface="Montserrat SemiBold" panose="00000700000000000000"/>
              </a:rPr>
              <a:t>(tope máximo por pyme)  que establece  el convenio vigente al momento del reafianzamiento. </a:t>
            </a:r>
          </a:p>
          <a:p>
            <a:pPr>
              <a:lnSpc>
                <a:spcPct val="100000"/>
              </a:lnSpc>
              <a:spcBef>
                <a:spcPts val="0"/>
              </a:spcBef>
              <a:spcAft>
                <a:spcPts val="1200"/>
              </a:spcAft>
              <a:buClr>
                <a:srgbClr val="A4CB4E"/>
              </a:buClr>
            </a:pPr>
            <a:r>
              <a:rPr lang="es-AR" sz="1300" dirty="0">
                <a:latin typeface="Montserrat SemiBold" panose="00000700000000000000"/>
              </a:rPr>
              <a:t>El convenio establece </a:t>
            </a:r>
            <a:r>
              <a:rPr lang="es-AR" sz="1300" dirty="0">
                <a:solidFill>
                  <a:srgbClr val="F47F30"/>
                </a:solidFill>
                <a:latin typeface="Montserrat SemiBold" panose="00000700000000000000"/>
              </a:rPr>
              <a:t>excepciones</a:t>
            </a:r>
            <a:r>
              <a:rPr lang="es-AR" sz="1300" dirty="0">
                <a:latin typeface="Montserrat SemiBold" panose="00000700000000000000"/>
              </a:rPr>
              <a:t>, donde podrá extenderse la garantía hasta un máximo % (ej. 75%).</a:t>
            </a:r>
            <a:endParaRPr lang="es-MX" sz="1300" dirty="0">
              <a:latin typeface="Montserrat SemiBold" panose="00000700000000000000"/>
            </a:endParaRPr>
          </a:p>
        </p:txBody>
      </p:sp>
      <p:graphicFrame>
        <p:nvGraphicFramePr>
          <p:cNvPr id="48" name="Gráfico 47">
            <a:extLst>
              <a:ext uri="{FF2B5EF4-FFF2-40B4-BE49-F238E27FC236}">
                <a16:creationId xmlns:a16="http://schemas.microsoft.com/office/drawing/2014/main" id="{B259DFF4-BE97-4CB1-9FDC-4F5D00FBED68}"/>
              </a:ext>
            </a:extLst>
          </p:cNvPr>
          <p:cNvGraphicFramePr>
            <a:graphicFrameLocks/>
          </p:cNvGraphicFramePr>
          <p:nvPr>
            <p:extLst>
              <p:ext uri="{D42A27DB-BD31-4B8C-83A1-F6EECF244321}">
                <p14:modId xmlns:p14="http://schemas.microsoft.com/office/powerpoint/2010/main" val="3247646968"/>
              </p:ext>
            </p:extLst>
          </p:nvPr>
        </p:nvGraphicFramePr>
        <p:xfrm>
          <a:off x="1024201" y="2856605"/>
          <a:ext cx="3672000" cy="2883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Gráfico 48">
            <a:extLst>
              <a:ext uri="{FF2B5EF4-FFF2-40B4-BE49-F238E27FC236}">
                <a16:creationId xmlns:a16="http://schemas.microsoft.com/office/drawing/2014/main" id="{7FC5E8CD-5929-4E82-A065-1FBE8FABF629}"/>
              </a:ext>
            </a:extLst>
          </p:cNvPr>
          <p:cNvGraphicFramePr>
            <a:graphicFrameLocks/>
          </p:cNvGraphicFramePr>
          <p:nvPr>
            <p:extLst>
              <p:ext uri="{D42A27DB-BD31-4B8C-83A1-F6EECF244321}">
                <p14:modId xmlns:p14="http://schemas.microsoft.com/office/powerpoint/2010/main" val="2145202407"/>
              </p:ext>
            </p:extLst>
          </p:nvPr>
        </p:nvGraphicFramePr>
        <p:xfrm>
          <a:off x="4928961" y="2859970"/>
          <a:ext cx="3672000" cy="2880221"/>
        </p:xfrm>
        <a:graphic>
          <a:graphicData uri="http://schemas.openxmlformats.org/drawingml/2006/chart">
            <c:chart xmlns:c="http://schemas.openxmlformats.org/drawingml/2006/chart" xmlns:r="http://schemas.openxmlformats.org/officeDocument/2006/relationships" r:id="rId3"/>
          </a:graphicData>
        </a:graphic>
      </p:graphicFrame>
      <p:sp>
        <p:nvSpPr>
          <p:cNvPr id="50" name="Rectángulo: esquinas redondeadas 49">
            <a:extLst>
              <a:ext uri="{FF2B5EF4-FFF2-40B4-BE49-F238E27FC236}">
                <a16:creationId xmlns:a16="http://schemas.microsoft.com/office/drawing/2014/main" id="{870C56FC-4A66-4F0B-909D-CA7AE67C472A}"/>
              </a:ext>
            </a:extLst>
          </p:cNvPr>
          <p:cNvSpPr/>
          <p:nvPr/>
        </p:nvSpPr>
        <p:spPr>
          <a:xfrm>
            <a:off x="788966" y="5809247"/>
            <a:ext cx="1224000" cy="504000"/>
          </a:xfrm>
          <a:prstGeom prst="roundRect">
            <a:avLst/>
          </a:prstGeom>
          <a:solidFill>
            <a:srgbClr val="4170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bg1"/>
                </a:solidFill>
                <a:latin typeface="Montserrat ExtraBold" panose="00000900000000000000"/>
              </a:rPr>
              <a:t>ENTIDAD FINANCIERA</a:t>
            </a:r>
            <a:endParaRPr lang="es-ES" sz="1100" dirty="0">
              <a:solidFill>
                <a:schemeClr val="bg1"/>
              </a:solidFill>
              <a:latin typeface="Montserrat ExtraBold" panose="00000900000000000000"/>
            </a:endParaRPr>
          </a:p>
        </p:txBody>
      </p:sp>
      <p:sp>
        <p:nvSpPr>
          <p:cNvPr id="51" name="Rectángulo: esquinas redondeadas 50">
            <a:extLst>
              <a:ext uri="{FF2B5EF4-FFF2-40B4-BE49-F238E27FC236}">
                <a16:creationId xmlns:a16="http://schemas.microsoft.com/office/drawing/2014/main" id="{E5093C8F-B6FF-4AAB-AD9F-2BBCC183F7BE}"/>
              </a:ext>
            </a:extLst>
          </p:cNvPr>
          <p:cNvSpPr/>
          <p:nvPr/>
        </p:nvSpPr>
        <p:spPr>
          <a:xfrm>
            <a:off x="2111582" y="5809247"/>
            <a:ext cx="1224000" cy="504000"/>
          </a:xfrm>
          <a:prstGeom prst="round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bg1"/>
                </a:solidFill>
                <a:latin typeface="Montserrat ExtraBold" panose="00000900000000000000"/>
              </a:rPr>
              <a:t>FOGABA</a:t>
            </a:r>
            <a:endParaRPr lang="es-ES" sz="1100" dirty="0">
              <a:solidFill>
                <a:schemeClr val="bg1"/>
              </a:solidFill>
              <a:latin typeface="Montserrat ExtraBold" panose="00000900000000000000"/>
            </a:endParaRPr>
          </a:p>
        </p:txBody>
      </p:sp>
      <p:sp>
        <p:nvSpPr>
          <p:cNvPr id="52" name="Rectángulo: esquinas redondeadas 51">
            <a:extLst>
              <a:ext uri="{FF2B5EF4-FFF2-40B4-BE49-F238E27FC236}">
                <a16:creationId xmlns:a16="http://schemas.microsoft.com/office/drawing/2014/main" id="{96C14AE1-2EE1-41CC-840E-B1893EF32CBD}"/>
              </a:ext>
            </a:extLst>
          </p:cNvPr>
          <p:cNvSpPr/>
          <p:nvPr/>
        </p:nvSpPr>
        <p:spPr>
          <a:xfrm>
            <a:off x="3434198" y="5809247"/>
            <a:ext cx="1224000" cy="504000"/>
          </a:xfrm>
          <a:prstGeom prst="roundRect">
            <a:avLst/>
          </a:prstGeom>
          <a:solidFill>
            <a:srgbClr val="A4CB4E"/>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100" dirty="0">
                <a:solidFill>
                  <a:schemeClr val="bg1"/>
                </a:solidFill>
                <a:latin typeface="Montserrat ExtraBold" panose="00000900000000000000"/>
              </a:rPr>
              <a:t>REAFIANZADOR</a:t>
            </a:r>
          </a:p>
        </p:txBody>
      </p:sp>
      <p:sp>
        <p:nvSpPr>
          <p:cNvPr id="53" name="Elipse 52">
            <a:extLst>
              <a:ext uri="{FF2B5EF4-FFF2-40B4-BE49-F238E27FC236}">
                <a16:creationId xmlns:a16="http://schemas.microsoft.com/office/drawing/2014/main" id="{5657AFD5-E486-4399-B2AE-058613E35636}"/>
              </a:ext>
            </a:extLst>
          </p:cNvPr>
          <p:cNvSpPr/>
          <p:nvPr/>
        </p:nvSpPr>
        <p:spPr>
          <a:xfrm>
            <a:off x="2443662" y="3363576"/>
            <a:ext cx="828000" cy="43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solidFill>
                <a:latin typeface="Montserrat Medium"/>
              </a:rPr>
              <a:t>100%</a:t>
            </a:r>
            <a:endParaRPr lang="es-ES" sz="1100" b="1" dirty="0">
              <a:solidFill>
                <a:schemeClr val="bg1"/>
              </a:solidFill>
              <a:latin typeface="Montserrat Medium"/>
            </a:endParaRPr>
          </a:p>
        </p:txBody>
      </p:sp>
      <p:sp>
        <p:nvSpPr>
          <p:cNvPr id="54" name="Elipse 53">
            <a:extLst>
              <a:ext uri="{FF2B5EF4-FFF2-40B4-BE49-F238E27FC236}">
                <a16:creationId xmlns:a16="http://schemas.microsoft.com/office/drawing/2014/main" id="{65C531D0-4F13-4057-8EF4-69664B0FD787}"/>
              </a:ext>
            </a:extLst>
          </p:cNvPr>
          <p:cNvSpPr/>
          <p:nvPr/>
        </p:nvSpPr>
        <p:spPr>
          <a:xfrm>
            <a:off x="6364188" y="3688557"/>
            <a:ext cx="828000" cy="43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solidFill>
                <a:latin typeface="Montserrat Medium"/>
              </a:rPr>
              <a:t>75%</a:t>
            </a:r>
            <a:endParaRPr lang="es-ES" sz="1100" b="1" dirty="0">
              <a:solidFill>
                <a:schemeClr val="bg1"/>
              </a:solidFill>
              <a:latin typeface="Montserrat Medium"/>
            </a:endParaRPr>
          </a:p>
        </p:txBody>
      </p:sp>
      <p:sp>
        <p:nvSpPr>
          <p:cNvPr id="55" name="Elipse 54">
            <a:extLst>
              <a:ext uri="{FF2B5EF4-FFF2-40B4-BE49-F238E27FC236}">
                <a16:creationId xmlns:a16="http://schemas.microsoft.com/office/drawing/2014/main" id="{242E622A-3CEC-40D0-BAB8-968300AFAB3A}"/>
              </a:ext>
            </a:extLst>
          </p:cNvPr>
          <p:cNvSpPr/>
          <p:nvPr/>
        </p:nvSpPr>
        <p:spPr>
          <a:xfrm>
            <a:off x="3629757" y="4036357"/>
            <a:ext cx="828000" cy="43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solidFill>
                <a:latin typeface="Montserrat Medium"/>
              </a:rPr>
              <a:t>50%</a:t>
            </a:r>
            <a:endParaRPr lang="es-ES" sz="1100" b="1" dirty="0">
              <a:solidFill>
                <a:schemeClr val="bg1"/>
              </a:solidFill>
              <a:latin typeface="Montserrat Medium"/>
            </a:endParaRPr>
          </a:p>
        </p:txBody>
      </p:sp>
      <p:sp>
        <p:nvSpPr>
          <p:cNvPr id="56" name="Elipse 55">
            <a:extLst>
              <a:ext uri="{FF2B5EF4-FFF2-40B4-BE49-F238E27FC236}">
                <a16:creationId xmlns:a16="http://schemas.microsoft.com/office/drawing/2014/main" id="{B5BB9815-E795-4A38-AB5E-6AACEDA7064F}"/>
              </a:ext>
            </a:extLst>
          </p:cNvPr>
          <p:cNvSpPr/>
          <p:nvPr/>
        </p:nvSpPr>
        <p:spPr>
          <a:xfrm>
            <a:off x="7475825" y="4163307"/>
            <a:ext cx="828000" cy="432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bg1"/>
                </a:solidFill>
                <a:latin typeface="Montserrat Medium"/>
              </a:rPr>
              <a:t>50%</a:t>
            </a:r>
            <a:endParaRPr lang="es-ES" sz="1100" b="1" dirty="0">
              <a:solidFill>
                <a:schemeClr val="bg1"/>
              </a:solidFill>
              <a:latin typeface="Montserrat Medium"/>
            </a:endParaRPr>
          </a:p>
        </p:txBody>
      </p:sp>
      <p:sp>
        <p:nvSpPr>
          <p:cNvPr id="57" name="Flecha: curvada hacia abajo 56">
            <a:extLst>
              <a:ext uri="{FF2B5EF4-FFF2-40B4-BE49-F238E27FC236}">
                <a16:creationId xmlns:a16="http://schemas.microsoft.com/office/drawing/2014/main" id="{9862D827-CB1F-4905-A33A-D194591B41BB}"/>
              </a:ext>
            </a:extLst>
          </p:cNvPr>
          <p:cNvSpPr/>
          <p:nvPr/>
        </p:nvSpPr>
        <p:spPr>
          <a:xfrm rot="1520171" flipH="1">
            <a:off x="3383430" y="3474086"/>
            <a:ext cx="1010115" cy="282585"/>
          </a:xfrm>
          <a:prstGeom prst="curved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a:solidFill>
                <a:schemeClr val="tx1">
                  <a:lumMod val="75000"/>
                  <a:lumOff val="25000"/>
                </a:schemeClr>
              </a:solidFill>
              <a:latin typeface="Montserrat Medium"/>
            </a:endParaRPr>
          </a:p>
        </p:txBody>
      </p:sp>
      <p:sp>
        <p:nvSpPr>
          <p:cNvPr id="58" name="Flecha: curvada hacia abajo 57">
            <a:extLst>
              <a:ext uri="{FF2B5EF4-FFF2-40B4-BE49-F238E27FC236}">
                <a16:creationId xmlns:a16="http://schemas.microsoft.com/office/drawing/2014/main" id="{EDDD1295-D952-485B-A928-FCE2C92ADAC8}"/>
              </a:ext>
            </a:extLst>
          </p:cNvPr>
          <p:cNvSpPr/>
          <p:nvPr/>
        </p:nvSpPr>
        <p:spPr>
          <a:xfrm rot="1483198" flipH="1">
            <a:off x="7164845" y="3676735"/>
            <a:ext cx="1010115" cy="282585"/>
          </a:xfrm>
          <a:prstGeom prst="curved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dirty="0">
              <a:solidFill>
                <a:schemeClr val="tx1">
                  <a:lumMod val="75000"/>
                  <a:lumOff val="25000"/>
                </a:schemeClr>
              </a:solidFill>
              <a:latin typeface="Montserrat Medium"/>
            </a:endParaRPr>
          </a:p>
        </p:txBody>
      </p:sp>
      <p:sp>
        <p:nvSpPr>
          <p:cNvPr id="59" name="Rectángulo: esquinas redondeadas 58">
            <a:extLst>
              <a:ext uri="{FF2B5EF4-FFF2-40B4-BE49-F238E27FC236}">
                <a16:creationId xmlns:a16="http://schemas.microsoft.com/office/drawing/2014/main" id="{46F93759-E9C4-455C-9E05-8ED32FCDCF8E}"/>
              </a:ext>
            </a:extLst>
          </p:cNvPr>
          <p:cNvSpPr/>
          <p:nvPr/>
        </p:nvSpPr>
        <p:spPr>
          <a:xfrm>
            <a:off x="4756814" y="5809247"/>
            <a:ext cx="1224000" cy="504000"/>
          </a:xfrm>
          <a:prstGeom prst="roundRect">
            <a:avLst/>
          </a:prstGeom>
          <a:solidFill>
            <a:srgbClr val="4170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bg1"/>
                </a:solidFill>
                <a:latin typeface="Montserrat ExtraBold" panose="00000900000000000000"/>
              </a:rPr>
              <a:t>ENTIDAD FINANCIERA</a:t>
            </a:r>
            <a:endParaRPr lang="es-ES" sz="1100" dirty="0">
              <a:solidFill>
                <a:schemeClr val="bg1"/>
              </a:solidFill>
              <a:latin typeface="Montserrat ExtraBold" panose="00000900000000000000"/>
            </a:endParaRPr>
          </a:p>
        </p:txBody>
      </p:sp>
      <p:sp>
        <p:nvSpPr>
          <p:cNvPr id="60" name="Rectángulo: esquinas redondeadas 59">
            <a:extLst>
              <a:ext uri="{FF2B5EF4-FFF2-40B4-BE49-F238E27FC236}">
                <a16:creationId xmlns:a16="http://schemas.microsoft.com/office/drawing/2014/main" id="{02FBF989-4CD0-4F8F-990F-A492AE0884A9}"/>
              </a:ext>
            </a:extLst>
          </p:cNvPr>
          <p:cNvSpPr/>
          <p:nvPr/>
        </p:nvSpPr>
        <p:spPr>
          <a:xfrm>
            <a:off x="6079431" y="5809247"/>
            <a:ext cx="1224000" cy="504000"/>
          </a:xfrm>
          <a:prstGeom prst="round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dirty="0">
                <a:solidFill>
                  <a:schemeClr val="bg1"/>
                </a:solidFill>
                <a:latin typeface="Montserrat ExtraBold" panose="00000900000000000000"/>
              </a:rPr>
              <a:t>FOGABA</a:t>
            </a:r>
            <a:endParaRPr lang="es-ES" sz="1100" dirty="0">
              <a:solidFill>
                <a:schemeClr val="bg1"/>
              </a:solidFill>
              <a:latin typeface="Montserrat ExtraBold" panose="00000900000000000000"/>
            </a:endParaRPr>
          </a:p>
        </p:txBody>
      </p:sp>
      <p:sp>
        <p:nvSpPr>
          <p:cNvPr id="61" name="Rectángulo: esquinas redondeadas 60">
            <a:extLst>
              <a:ext uri="{FF2B5EF4-FFF2-40B4-BE49-F238E27FC236}">
                <a16:creationId xmlns:a16="http://schemas.microsoft.com/office/drawing/2014/main" id="{4BC130E8-8EF8-4B2E-B542-F323D68FEB8C}"/>
              </a:ext>
            </a:extLst>
          </p:cNvPr>
          <p:cNvSpPr/>
          <p:nvPr/>
        </p:nvSpPr>
        <p:spPr>
          <a:xfrm>
            <a:off x="7402047" y="5809247"/>
            <a:ext cx="1224000" cy="504000"/>
          </a:xfrm>
          <a:prstGeom prst="roundRect">
            <a:avLst/>
          </a:prstGeom>
          <a:solidFill>
            <a:srgbClr val="A4CB4E"/>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es-MX" sz="1100" dirty="0">
                <a:solidFill>
                  <a:schemeClr val="bg1"/>
                </a:solidFill>
                <a:latin typeface="Montserrat ExtraBold" panose="00000900000000000000"/>
              </a:rPr>
              <a:t>REAFIANZADOR</a:t>
            </a:r>
          </a:p>
        </p:txBody>
      </p:sp>
      <p:sp>
        <p:nvSpPr>
          <p:cNvPr id="65" name="CuadroTexto 64">
            <a:extLst>
              <a:ext uri="{FF2B5EF4-FFF2-40B4-BE49-F238E27FC236}">
                <a16:creationId xmlns:a16="http://schemas.microsoft.com/office/drawing/2014/main" id="{56E380C7-20F3-436E-BB19-E5C1A25F6FE6}"/>
              </a:ext>
            </a:extLst>
          </p:cNvPr>
          <p:cNvSpPr txBox="1"/>
          <p:nvPr/>
        </p:nvSpPr>
        <p:spPr>
          <a:xfrm>
            <a:off x="1729189" y="2365359"/>
            <a:ext cx="593387" cy="369332"/>
          </a:xfrm>
          <a:prstGeom prst="rect">
            <a:avLst/>
          </a:prstGeom>
          <a:noFill/>
        </p:spPr>
        <p:txBody>
          <a:bodyPr wrap="square" rtlCol="0">
            <a:spAutoFit/>
          </a:bodyPr>
          <a:lstStyle/>
          <a:p>
            <a:pPr>
              <a:spcAft>
                <a:spcPts val="1200"/>
              </a:spcAft>
            </a:pPr>
            <a:r>
              <a:rPr lang="es-ES" dirty="0">
                <a:solidFill>
                  <a:srgbClr val="A4CB4E"/>
                </a:solidFill>
                <a:latin typeface="Montserrat SemiBold" panose="00000700000000000000" pitchFamily="2" charset="0"/>
                <a:cs typeface="Archivo SemiBold" pitchFamily="2" charset="0"/>
              </a:rPr>
              <a:t>02</a:t>
            </a:r>
          </a:p>
        </p:txBody>
      </p:sp>
      <p:sp>
        <p:nvSpPr>
          <p:cNvPr id="66" name="CuadroTexto 65">
            <a:extLst>
              <a:ext uri="{FF2B5EF4-FFF2-40B4-BE49-F238E27FC236}">
                <a16:creationId xmlns:a16="http://schemas.microsoft.com/office/drawing/2014/main" id="{4A514B7B-93D2-4AB3-8AF3-50419EB1B43E}"/>
              </a:ext>
            </a:extLst>
          </p:cNvPr>
          <p:cNvSpPr txBox="1"/>
          <p:nvPr/>
        </p:nvSpPr>
        <p:spPr>
          <a:xfrm>
            <a:off x="2155635" y="1734783"/>
            <a:ext cx="5607782" cy="1015663"/>
          </a:xfrm>
          <a:prstGeom prst="rect">
            <a:avLst/>
          </a:prstGeom>
          <a:noFill/>
        </p:spPr>
        <p:txBody>
          <a:bodyPr wrap="square" rtlCol="0">
            <a:spAutoFit/>
          </a:bodyPr>
          <a:lstStyle/>
          <a:p>
            <a:pPr>
              <a:spcAft>
                <a:spcPts val="1200"/>
              </a:spcAft>
            </a:pPr>
            <a:r>
              <a:rPr lang="es-AR" sz="1600" dirty="0">
                <a:latin typeface="Montserrat SemiBold" panose="00000700000000000000" pitchFamily="2" charset="0"/>
                <a:cs typeface="Archivo SemiBold" pitchFamily="2" charset="0"/>
              </a:rPr>
              <a:t>Mayor potencial de otorgamiento de garantías (</a:t>
            </a:r>
            <a:r>
              <a:rPr lang="es-AR" sz="1600" dirty="0">
                <a:latin typeface="Montserrat SemiBold" panose="00000700000000000000" pitchFamily="2" charset="0"/>
              </a:rPr>
              <a:t>alto riesgo o gran volumen)</a:t>
            </a:r>
            <a:endParaRPr lang="da-DK" sz="1600" dirty="0">
              <a:latin typeface="Montserrat SemiBold" panose="00000700000000000000" pitchFamily="2" charset="0"/>
              <a:cs typeface="Archivo SemiBold" pitchFamily="2" charset="0"/>
            </a:endParaRPr>
          </a:p>
          <a:p>
            <a:pPr>
              <a:spcAft>
                <a:spcPts val="1200"/>
              </a:spcAft>
            </a:pPr>
            <a:r>
              <a:rPr lang="es-AR" sz="1600" dirty="0">
                <a:latin typeface="Montserrat SemiBold" panose="00000700000000000000" pitchFamily="2" charset="0"/>
                <a:cs typeface="Archivo SemiBold" pitchFamily="2" charset="0"/>
              </a:rPr>
              <a:t>Minimizar los riegos sobre el Riesgo Vivo</a:t>
            </a:r>
            <a:r>
              <a:rPr lang="es-ES" sz="1600" dirty="0">
                <a:latin typeface="Montserrat SemiBold" panose="00000700000000000000" pitchFamily="2" charset="0"/>
                <a:cs typeface="Archivo SemiBold" pitchFamily="2" charset="0"/>
              </a:rPr>
              <a:t>.</a:t>
            </a:r>
          </a:p>
        </p:txBody>
      </p:sp>
      <p:sp>
        <p:nvSpPr>
          <p:cNvPr id="4" name="CuadroTexto 3">
            <a:extLst>
              <a:ext uri="{FF2B5EF4-FFF2-40B4-BE49-F238E27FC236}">
                <a16:creationId xmlns:a16="http://schemas.microsoft.com/office/drawing/2014/main" id="{139EFF85-E5FB-376E-7EA1-4B3A6ACC216B}"/>
              </a:ext>
            </a:extLst>
          </p:cNvPr>
          <p:cNvSpPr txBox="1"/>
          <p:nvPr/>
        </p:nvSpPr>
        <p:spPr>
          <a:xfrm>
            <a:off x="1773699" y="1736705"/>
            <a:ext cx="478534" cy="369332"/>
          </a:xfrm>
          <a:prstGeom prst="rect">
            <a:avLst/>
          </a:prstGeom>
          <a:noFill/>
        </p:spPr>
        <p:txBody>
          <a:bodyPr wrap="square">
            <a:spAutoFit/>
          </a:bodyPr>
          <a:lstStyle/>
          <a:p>
            <a:pPr>
              <a:spcAft>
                <a:spcPts val="1200"/>
              </a:spcAft>
            </a:pPr>
            <a:r>
              <a:rPr lang="es-ES" dirty="0">
                <a:solidFill>
                  <a:srgbClr val="A4CB4E"/>
                </a:solidFill>
                <a:latin typeface="Montserrat SemiBold" panose="00000700000000000000" pitchFamily="2" charset="0"/>
                <a:cs typeface="Archivo SemiBold" pitchFamily="2" charset="0"/>
              </a:rPr>
              <a:t>01</a:t>
            </a:r>
          </a:p>
        </p:txBody>
      </p:sp>
    </p:spTree>
    <p:extLst>
      <p:ext uri="{BB962C8B-B14F-4D97-AF65-F5344CB8AC3E}">
        <p14:creationId xmlns:p14="http://schemas.microsoft.com/office/powerpoint/2010/main" val="53795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1798227" y="559039"/>
            <a:ext cx="5078434" cy="461665"/>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Esquema de reafianzamiento</a:t>
            </a:r>
          </a:p>
        </p:txBody>
      </p:sp>
      <p:sp>
        <p:nvSpPr>
          <p:cNvPr id="3" name="CuadroTexto 2">
            <a:extLst>
              <a:ext uri="{FF2B5EF4-FFF2-40B4-BE49-F238E27FC236}">
                <a16:creationId xmlns:a16="http://schemas.microsoft.com/office/drawing/2014/main" id="{30D11F34-DD14-469E-E66E-1C7C8593D772}"/>
              </a:ext>
            </a:extLst>
          </p:cNvPr>
          <p:cNvSpPr txBox="1"/>
          <p:nvPr/>
        </p:nvSpPr>
        <p:spPr>
          <a:xfrm>
            <a:off x="1798227" y="995805"/>
            <a:ext cx="5437762" cy="369332"/>
          </a:xfrm>
          <a:prstGeom prst="rect">
            <a:avLst/>
          </a:prstGeom>
          <a:noFill/>
        </p:spPr>
        <p:txBody>
          <a:bodyPr wrap="square" rtlCol="0">
            <a:spAutoFit/>
          </a:bodyPr>
          <a:lstStyle/>
          <a:p>
            <a:r>
              <a:rPr lang="es-AR" dirty="0">
                <a:latin typeface="Montserrat SemiBold" panose="00000700000000000000" pitchFamily="2" charset="0"/>
                <a:cs typeface="Archivo SemiBold" pitchFamily="2" charset="0"/>
              </a:rPr>
              <a:t>Intervención de la Pyme e Instituciones</a:t>
            </a:r>
          </a:p>
        </p:txBody>
      </p:sp>
      <p:graphicFrame>
        <p:nvGraphicFramePr>
          <p:cNvPr id="4" name="Tabla 3">
            <a:extLst>
              <a:ext uri="{FF2B5EF4-FFF2-40B4-BE49-F238E27FC236}">
                <a16:creationId xmlns:a16="http://schemas.microsoft.com/office/drawing/2014/main" id="{CDAE48FD-DAE4-87B7-9426-D46B8D1EE3A4}"/>
              </a:ext>
            </a:extLst>
          </p:cNvPr>
          <p:cNvGraphicFramePr>
            <a:graphicFrameLocks noGrp="1"/>
          </p:cNvGraphicFramePr>
          <p:nvPr>
            <p:extLst>
              <p:ext uri="{D42A27DB-BD31-4B8C-83A1-F6EECF244321}">
                <p14:modId xmlns:p14="http://schemas.microsoft.com/office/powerpoint/2010/main" val="1384721147"/>
              </p:ext>
            </p:extLst>
          </p:nvPr>
        </p:nvGraphicFramePr>
        <p:xfrm>
          <a:off x="1876046" y="1568438"/>
          <a:ext cx="9985335" cy="5192287"/>
        </p:xfrm>
        <a:graphic>
          <a:graphicData uri="http://schemas.openxmlformats.org/drawingml/2006/table">
            <a:tbl>
              <a:tblPr/>
              <a:tblGrid>
                <a:gridCol w="3404991">
                  <a:extLst>
                    <a:ext uri="{9D8B030D-6E8A-4147-A177-3AD203B41FA5}">
                      <a16:colId xmlns:a16="http://schemas.microsoft.com/office/drawing/2014/main" val="1428729630"/>
                    </a:ext>
                  </a:extLst>
                </a:gridCol>
                <a:gridCol w="680821">
                  <a:extLst>
                    <a:ext uri="{9D8B030D-6E8A-4147-A177-3AD203B41FA5}">
                      <a16:colId xmlns:a16="http://schemas.microsoft.com/office/drawing/2014/main" val="1877343540"/>
                    </a:ext>
                  </a:extLst>
                </a:gridCol>
                <a:gridCol w="1082646">
                  <a:extLst>
                    <a:ext uri="{9D8B030D-6E8A-4147-A177-3AD203B41FA5}">
                      <a16:colId xmlns:a16="http://schemas.microsoft.com/office/drawing/2014/main" val="3406055880"/>
                    </a:ext>
                  </a:extLst>
                </a:gridCol>
                <a:gridCol w="956774">
                  <a:extLst>
                    <a:ext uri="{9D8B030D-6E8A-4147-A177-3AD203B41FA5}">
                      <a16:colId xmlns:a16="http://schemas.microsoft.com/office/drawing/2014/main" val="819399298"/>
                    </a:ext>
                  </a:extLst>
                </a:gridCol>
                <a:gridCol w="1214180">
                  <a:extLst>
                    <a:ext uri="{9D8B030D-6E8A-4147-A177-3AD203B41FA5}">
                      <a16:colId xmlns:a16="http://schemas.microsoft.com/office/drawing/2014/main" val="3813224868"/>
                    </a:ext>
                  </a:extLst>
                </a:gridCol>
                <a:gridCol w="2645923">
                  <a:extLst>
                    <a:ext uri="{9D8B030D-6E8A-4147-A177-3AD203B41FA5}">
                      <a16:colId xmlns:a16="http://schemas.microsoft.com/office/drawing/2014/main" val="3237901304"/>
                    </a:ext>
                  </a:extLst>
                </a:gridCol>
              </a:tblGrid>
              <a:tr h="5094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FFFF"/>
                          </a:solidFill>
                          <a:effectLst/>
                          <a:latin typeface="Montserrat ExtraBold" panose="00000900000000000000"/>
                        </a:rPr>
                        <a:t>ETAPAS PRINCIAPLES</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0000"/>
                          </a:solidFill>
                          <a:effectLst/>
                          <a:latin typeface="Montserrat ExtraBold" panose="00000900000000000000"/>
                        </a:rPr>
                        <a:t>PYME </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FFFF"/>
                          </a:solidFill>
                          <a:effectLst/>
                          <a:latin typeface="Montserrat ExtraBold" panose="00000900000000000000"/>
                        </a:rPr>
                        <a:t>AGENTE FIANANCIERO BANCO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chemeClr val="bg1"/>
                          </a:solidFill>
                          <a:effectLst/>
                          <a:latin typeface="Montserrat ExtraBold" panose="00000900000000000000"/>
                        </a:rPr>
                        <a:t>FOGABA </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A6E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chemeClr val="bg1"/>
                          </a:solidFill>
                          <a:effectLst/>
                          <a:latin typeface="Montserrat ExtraBold" panose="00000900000000000000"/>
                        </a:rPr>
                        <a:t>REAFIANZADOR  (REFIANZADOR) </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A4CB4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chemeClr val="bg1"/>
                          </a:solidFill>
                          <a:effectLst/>
                          <a:latin typeface="Montserrat ExtraBold" panose="00000900000000000000"/>
                        </a:rPr>
                        <a:t>Observaciones REAFIANZADOR</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A4CB4E"/>
                    </a:solidFill>
                  </a:tcPr>
                </a:tc>
                <a:extLst>
                  <a:ext uri="{0D108BD9-81ED-4DB2-BD59-A6C34878D82A}">
                    <a16:rowId xmlns:a16="http://schemas.microsoft.com/office/drawing/2014/main" val="3952927907"/>
                  </a:ext>
                </a:extLst>
              </a:tr>
              <a:tr h="17661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1" i="0" u="sng" strike="noStrike" dirty="0">
                          <a:solidFill>
                            <a:srgbClr val="000000"/>
                          </a:solidFill>
                          <a:effectLst/>
                          <a:latin typeface="Montserrat ExtraBold" panose="00000900000000000000"/>
                        </a:rPr>
                        <a:t>Etapas de Garantia directa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7716728"/>
                  </a:ext>
                </a:extLst>
              </a:tr>
              <a:tr h="170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AR" sz="900" b="0" i="0" u="none" strike="noStrike" dirty="0">
                          <a:solidFill>
                            <a:srgbClr val="000000"/>
                          </a:solidFill>
                          <a:effectLst/>
                          <a:latin typeface="Montserrat ExtraBold" panose="00000900000000000000"/>
                        </a:rPr>
                        <a:t>Comercial / Solicitud de crédito  y garantía</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445784"/>
                  </a:ext>
                </a:extLst>
              </a:tr>
              <a:tr h="170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AR" sz="900" b="0" i="0" u="none" strike="noStrike" dirty="0">
                          <a:solidFill>
                            <a:srgbClr val="000000"/>
                          </a:solidFill>
                          <a:effectLst/>
                          <a:latin typeface="Montserrat ExtraBold" panose="00000900000000000000"/>
                        </a:rPr>
                        <a:t>Proceso de documentación de alta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6824006"/>
                  </a:ext>
                </a:extLst>
              </a:tr>
              <a:tr h="170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AR" sz="900" b="0" i="0" u="none" strike="noStrike" dirty="0">
                          <a:solidFill>
                            <a:srgbClr val="000000"/>
                          </a:solidFill>
                          <a:effectLst/>
                          <a:latin typeface="Montserrat ExtraBold" panose="00000900000000000000"/>
                        </a:rPr>
                        <a:t>Monetización y Liquidación. Cobro de comisión</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4498211"/>
                  </a:ext>
                </a:extLst>
              </a:tr>
              <a:tr h="170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Requerimiento de pago (del BANCO  a FOGABA)</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4568542"/>
                  </a:ext>
                </a:extLst>
              </a:tr>
              <a:tr h="1709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Gestión de recupero</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9468038"/>
                  </a:ext>
                </a:extLst>
              </a:tr>
              <a:tr h="17661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1" i="0" u="sng" strike="noStrike" dirty="0">
                          <a:solidFill>
                            <a:srgbClr val="000000"/>
                          </a:solidFill>
                          <a:effectLst/>
                          <a:latin typeface="Montserrat ExtraBold" panose="00000900000000000000"/>
                        </a:rPr>
                        <a:t>Subproceso reafianzamiento</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378766"/>
                  </a:ext>
                </a:extLst>
              </a:tr>
              <a:tr h="2637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AR" sz="900" b="0" i="0" u="none" strike="noStrike" dirty="0">
                          <a:solidFill>
                            <a:srgbClr val="000000"/>
                          </a:solidFill>
                          <a:effectLst/>
                          <a:latin typeface="Montserrat ExtraBold" panose="00000900000000000000"/>
                        </a:rPr>
                        <a:t>Evaluación y selección de operaciones a reafianzar</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r>
                        <a:rPr lang="es-ES" sz="900" b="0" i="0" u="none" strike="noStrike" kern="1200" dirty="0">
                          <a:solidFill>
                            <a:srgbClr val="FF0000"/>
                          </a:solidFill>
                          <a:effectLst/>
                          <a:latin typeface="Montserrat ExtraBold" panose="00000900000000000000"/>
                          <a:ea typeface="+mn-ea"/>
                          <a:cs typeface="+mn-cs"/>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800" b="0" i="0" u="none" strike="noStrike" kern="1200" dirty="0">
                          <a:solidFill>
                            <a:srgbClr val="000000"/>
                          </a:solidFill>
                          <a:effectLst/>
                          <a:latin typeface="Montserrat ExtraBold" panose="00000900000000000000"/>
                          <a:ea typeface="+mn-ea"/>
                          <a:cs typeface="+mn-cs"/>
                        </a:rPr>
                        <a:t> Se deben contemplar las condiciones y/o parámetros establecidas en convenio</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6485118"/>
                  </a:ext>
                </a:extLst>
              </a:tr>
              <a:tr h="101098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AR" sz="900" b="0" i="0" u="none" strike="noStrike" dirty="0">
                          <a:solidFill>
                            <a:srgbClr val="000000"/>
                          </a:solidFill>
                          <a:effectLst/>
                          <a:latin typeface="Montserrat ExtraBold" panose="00000900000000000000"/>
                        </a:rPr>
                        <a:t>Proceso de alta de operaciones reafianzadas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chemeClr val="tx1"/>
                          </a:solidFill>
                          <a:effectLst/>
                          <a:latin typeface="Montserrat ExtraBold" panose="00000900000000000000"/>
                        </a:rPr>
                        <a:t>si (mínima o automática)</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AR" sz="800" b="0" i="0" u="none" strike="noStrike" kern="1200" dirty="0">
                          <a:solidFill>
                            <a:srgbClr val="000000"/>
                          </a:solidFill>
                          <a:effectLst/>
                          <a:latin typeface="Montserrat ExtraBold" panose="00000900000000000000"/>
                          <a:ea typeface="+mn-ea"/>
                          <a:cs typeface="+mn-cs"/>
                        </a:rPr>
                        <a:t>Sistémico con parámetros de criterios. Sin evaluación y/o aprobación individual uno a uno (criterios de pasa o no pasa según límites y criterios establecidos (ej. condición CENDEU, con requerimiento pago por garantía directa, límite, etc.). </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4979965"/>
                  </a:ext>
                </a:extLst>
              </a:tr>
              <a:tr h="2934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Pago de comisiones reafianzamiento</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AR" sz="800" b="0" i="0" u="none" strike="noStrike" kern="1200" dirty="0">
                          <a:solidFill>
                            <a:srgbClr val="000000"/>
                          </a:solidFill>
                          <a:effectLst/>
                          <a:latin typeface="Montserrat ExtraBold" panose="00000900000000000000"/>
                          <a:ea typeface="+mn-ea"/>
                          <a:cs typeface="+mn-cs"/>
                        </a:rPr>
                        <a:t>Envió de reporte y facturas para control y pago de FOGABA</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9184409"/>
                  </a:ext>
                </a:extLst>
              </a:tr>
              <a:tr h="3006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Novedades mensuales riesgo reafianzado</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Montserrat ExtraBold" panose="00000900000000000000"/>
                          <a:ea typeface="+mn-ea"/>
                          <a:cs typeface="+mn-cs"/>
                        </a:rPr>
                        <a:t>si (mínima o automática)</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ES" sz="800" b="0" i="0" u="none" strike="noStrike" kern="1200" dirty="0">
                          <a:solidFill>
                            <a:srgbClr val="000000"/>
                          </a:solidFill>
                          <a:effectLst/>
                          <a:latin typeface="Montserrat ExtraBold" panose="00000900000000000000"/>
                          <a:ea typeface="+mn-ea"/>
                          <a:cs typeface="+mn-cs"/>
                        </a:rPr>
                        <a:t>Sistémico sin intervención </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409965"/>
                  </a:ext>
                </a:extLst>
              </a:tr>
              <a:tr h="3396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AR" sz="900" b="0" i="0" u="none" strike="noStrike" dirty="0">
                          <a:solidFill>
                            <a:srgbClr val="000000"/>
                          </a:solidFill>
                          <a:effectLst/>
                          <a:latin typeface="Montserrat ExtraBold" panose="00000900000000000000"/>
                        </a:rPr>
                        <a:t>Requerimiento de pago operación reafianzada (pagada por FOGABA)</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AR" sz="800" b="0" i="0" u="none" strike="noStrike" kern="1200" dirty="0">
                          <a:solidFill>
                            <a:srgbClr val="000000"/>
                          </a:solidFill>
                          <a:effectLst/>
                          <a:latin typeface="Montserrat ExtraBold" panose="00000900000000000000"/>
                          <a:ea typeface="+mn-ea"/>
                          <a:cs typeface="+mn-cs"/>
                        </a:rPr>
                        <a:t>Según proceso, plazos, documentación y plataforma establecida. </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556605"/>
                  </a:ext>
                </a:extLst>
              </a:tr>
              <a:tr h="2934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Gestión de recupero (reafianzada)</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AR" sz="800" b="0" i="0" u="none" strike="noStrike" kern="1200" dirty="0">
                          <a:solidFill>
                            <a:srgbClr val="000000"/>
                          </a:solidFill>
                          <a:effectLst/>
                          <a:latin typeface="Montserrat ExtraBold" panose="00000900000000000000"/>
                          <a:ea typeface="+mn-ea"/>
                          <a:cs typeface="+mn-cs"/>
                        </a:rPr>
                        <a:t>Según contrato la gestión esta en FOGABA conforme a lo pactado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032902"/>
                  </a:ext>
                </a:extLst>
              </a:tr>
              <a:tr h="2934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AR" sz="900" b="0" i="0" u="none" strike="noStrike" dirty="0">
                          <a:solidFill>
                            <a:srgbClr val="000000"/>
                          </a:solidFill>
                          <a:effectLst/>
                          <a:latin typeface="Montserrat ExtraBold" panose="00000900000000000000"/>
                        </a:rPr>
                        <a:t>Reintegro por gestiones de recupero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AR" sz="800" b="0" i="0" u="none" strike="noStrike" kern="1200" dirty="0">
                          <a:solidFill>
                            <a:srgbClr val="000000"/>
                          </a:solidFill>
                          <a:effectLst/>
                          <a:latin typeface="Montserrat ExtraBold" panose="00000900000000000000"/>
                          <a:ea typeface="+mn-ea"/>
                          <a:cs typeface="+mn-cs"/>
                        </a:rPr>
                        <a:t>Consultas ex post en régimen de novedades </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559921"/>
                  </a:ext>
                </a:extLst>
              </a:tr>
              <a:tr h="3396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Régimen informativo. Seguimiento de operaciones pagadas REAFIANZADOR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ctr"/>
                      <a:r>
                        <a:rPr lang="es-AR" sz="800" b="0" i="0" u="none" strike="noStrike" dirty="0">
                          <a:solidFill>
                            <a:srgbClr val="000000"/>
                          </a:solidFill>
                          <a:effectLst/>
                          <a:latin typeface="Montserrat ExtraBold" panose="00000900000000000000"/>
                        </a:rPr>
                        <a:t>FOGABA envía estado de situación de todos las operaciones/cheques </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7756289"/>
                  </a:ext>
                </a:extLst>
              </a:tr>
              <a:tr h="3396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Seguimiento general de esquema de reafianzamiento (performance) por indicadores</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FF0000"/>
                          </a:solidFill>
                          <a:effectLst/>
                          <a:latin typeface="Montserrat ExtraBold" panose="00000900000000000000"/>
                        </a:rPr>
                        <a:t>no</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s-ES" sz="900" b="0" i="0" u="none" strike="noStrike" dirty="0">
                          <a:solidFill>
                            <a:srgbClr val="006100"/>
                          </a:solidFill>
                          <a:effectLst/>
                          <a:latin typeface="Montserrat ExtraBold" panose="00000900000000000000"/>
                        </a:rPr>
                        <a:t>si</a:t>
                      </a:r>
                    </a:p>
                  </a:txBody>
                  <a:tcPr marL="5516" marR="5516" marT="5516"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6EFC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s-ES" sz="900" b="0" i="0" u="none" strike="noStrike" dirty="0">
                          <a:solidFill>
                            <a:srgbClr val="000000"/>
                          </a:solidFill>
                          <a:effectLst/>
                          <a:latin typeface="Montserrat ExtraBold" panose="00000900000000000000"/>
                        </a:rPr>
                        <a:t> </a:t>
                      </a:r>
                    </a:p>
                  </a:txBody>
                  <a:tcPr marL="5516" marR="5516" marT="5516" marB="0" anchor="b">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525132"/>
                  </a:ext>
                </a:extLst>
              </a:tr>
            </a:tbl>
          </a:graphicData>
        </a:graphic>
      </p:graphicFrame>
    </p:spTree>
    <p:extLst>
      <p:ext uri="{BB962C8B-B14F-4D97-AF65-F5344CB8AC3E}">
        <p14:creationId xmlns:p14="http://schemas.microsoft.com/office/powerpoint/2010/main" val="2184898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1697065" y="526822"/>
            <a:ext cx="6195527" cy="1015663"/>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Procedimiento</a:t>
            </a:r>
          </a:p>
          <a:p>
            <a:r>
              <a:rPr lang="es-AR" dirty="0">
                <a:latin typeface="Montserrat SemiBold" panose="00000700000000000000" pitchFamily="2" charset="0"/>
              </a:rPr>
              <a:t>Resumen del procedimiento de reafianzamiento de operaciones</a:t>
            </a:r>
          </a:p>
        </p:txBody>
      </p:sp>
      <p:sp>
        <p:nvSpPr>
          <p:cNvPr id="4" name="CuadroTexto 3">
            <a:extLst>
              <a:ext uri="{FF2B5EF4-FFF2-40B4-BE49-F238E27FC236}">
                <a16:creationId xmlns:a16="http://schemas.microsoft.com/office/drawing/2014/main" id="{8F6B2CBB-B987-BE95-DF40-9118A4C95400}"/>
              </a:ext>
            </a:extLst>
          </p:cNvPr>
          <p:cNvSpPr txBox="1"/>
          <p:nvPr/>
        </p:nvSpPr>
        <p:spPr>
          <a:xfrm>
            <a:off x="1697065" y="1830156"/>
            <a:ext cx="9503857" cy="4339650"/>
          </a:xfrm>
          <a:prstGeom prst="rect">
            <a:avLst/>
          </a:prstGeom>
          <a:noFill/>
        </p:spPr>
        <p:txBody>
          <a:bodyPr wrap="square" rtlCol="0">
            <a:spAutoFit/>
          </a:bodyPr>
          <a:lstStyle/>
          <a:p>
            <a:pPr>
              <a:spcAft>
                <a:spcPts val="1200"/>
              </a:spcAft>
            </a:pPr>
            <a:r>
              <a:rPr lang="es-ES" sz="1600" dirty="0">
                <a:solidFill>
                  <a:srgbClr val="A4CB4E"/>
                </a:solidFill>
                <a:latin typeface="Montserrat SemiBold" panose="00000700000000000000" pitchFamily="2" charset="0"/>
                <a:cs typeface="Archivo SemiBold" pitchFamily="2" charset="0"/>
              </a:rPr>
              <a:t>01   </a:t>
            </a:r>
            <a:r>
              <a:rPr lang="es-MX" sz="1600" dirty="0">
                <a:latin typeface="Montserrat SemiBold" panose="00000700000000000000" pitchFamily="2" charset="0"/>
                <a:cs typeface="Archivo SemiBold" pitchFamily="2" charset="0"/>
              </a:rPr>
              <a:t>Elección de operaciones a reafianzar</a:t>
            </a:r>
          </a:p>
          <a:p>
            <a:pPr>
              <a:spcAft>
                <a:spcPts val="1200"/>
              </a:spcAft>
            </a:pPr>
            <a:r>
              <a:rPr lang="es-ES" sz="1600" dirty="0">
                <a:solidFill>
                  <a:srgbClr val="A4CB4E"/>
                </a:solidFill>
                <a:latin typeface="Montserrat SemiBold" panose="00000700000000000000" pitchFamily="2" charset="0"/>
                <a:cs typeface="Archivo SemiBold" pitchFamily="2" charset="0"/>
              </a:rPr>
              <a:t>02   </a:t>
            </a:r>
            <a:r>
              <a:rPr lang="es-MX" sz="1600" dirty="0">
                <a:latin typeface="Montserrat SemiBold" panose="00000700000000000000" pitchFamily="2" charset="0"/>
                <a:cs typeface="Archivo SemiBold" pitchFamily="2" charset="0"/>
              </a:rPr>
              <a:t>Pago de comisiones a reafianzado</a:t>
            </a:r>
          </a:p>
          <a:p>
            <a:pPr>
              <a:spcAft>
                <a:spcPts val="1200"/>
              </a:spcAft>
            </a:pPr>
            <a:r>
              <a:rPr lang="es-ES" sz="1600" dirty="0">
                <a:solidFill>
                  <a:srgbClr val="A4CB4E"/>
                </a:solidFill>
                <a:latin typeface="Montserrat SemiBold" panose="00000700000000000000" pitchFamily="2" charset="0"/>
                <a:cs typeface="Archivo SemiBold" pitchFamily="2" charset="0"/>
              </a:rPr>
              <a:t>03   </a:t>
            </a:r>
            <a:r>
              <a:rPr lang="es-MX" sz="1600" dirty="0">
                <a:latin typeface="Montserrat SemiBold" panose="00000700000000000000" pitchFamily="2" charset="0"/>
                <a:cs typeface="Archivo SemiBold" pitchFamily="2" charset="0"/>
              </a:rPr>
              <a:t>Novedades mensuales. </a:t>
            </a:r>
          </a:p>
          <a:p>
            <a:pPr>
              <a:spcAft>
                <a:spcPts val="1200"/>
              </a:spcAft>
            </a:pPr>
            <a:r>
              <a:rPr lang="es-MX" sz="1600" dirty="0">
                <a:latin typeface="Montserrat "/>
                <a:cs typeface="Archivo SemiBold" pitchFamily="2" charset="0"/>
              </a:rPr>
              <a:t>        Informe de saldos y cumplimiento</a:t>
            </a:r>
          </a:p>
          <a:p>
            <a:pPr>
              <a:spcAft>
                <a:spcPts val="1200"/>
              </a:spcAft>
            </a:pPr>
            <a:r>
              <a:rPr lang="es-ES" sz="1600" dirty="0">
                <a:solidFill>
                  <a:srgbClr val="A4CB4E"/>
                </a:solidFill>
                <a:latin typeface="Montserrat SemiBold" panose="00000700000000000000" pitchFamily="2" charset="0"/>
                <a:cs typeface="Archivo SemiBold" pitchFamily="2" charset="0"/>
              </a:rPr>
              <a:t>04   </a:t>
            </a:r>
            <a:r>
              <a:rPr lang="es-MX" sz="1600" dirty="0">
                <a:latin typeface="Montserrat SemiBold" panose="00000700000000000000" pitchFamily="2" charset="0"/>
                <a:cs typeface="Archivo SemiBold" pitchFamily="2" charset="0"/>
              </a:rPr>
              <a:t>Gestión de incumplimientos </a:t>
            </a:r>
          </a:p>
          <a:p>
            <a:pPr>
              <a:spcAft>
                <a:spcPts val="1200"/>
              </a:spcAft>
            </a:pPr>
            <a:r>
              <a:rPr lang="es-MX" sz="1600" dirty="0">
                <a:latin typeface="Montserrat "/>
                <a:cs typeface="Archivo SemiBold" pitchFamily="2" charset="0"/>
              </a:rPr>
              <a:t>        (ingreso de requerimiento de operaciones  reafianzadas)</a:t>
            </a:r>
            <a:endParaRPr lang="es-MX" sz="1600" dirty="0">
              <a:latin typeface="Montserrat SemiBold" panose="00000700000000000000" pitchFamily="2" charset="0"/>
              <a:cs typeface="Archivo SemiBold" pitchFamily="2" charset="0"/>
            </a:endParaRPr>
          </a:p>
          <a:p>
            <a:pPr>
              <a:spcAft>
                <a:spcPts val="1200"/>
              </a:spcAft>
            </a:pPr>
            <a:r>
              <a:rPr lang="es-ES" sz="1600" dirty="0">
                <a:solidFill>
                  <a:srgbClr val="A4CB4E"/>
                </a:solidFill>
                <a:latin typeface="Montserrat SemiBold" panose="00000700000000000000" pitchFamily="2" charset="0"/>
                <a:cs typeface="Archivo SemiBold" pitchFamily="2" charset="0"/>
              </a:rPr>
              <a:t>05   </a:t>
            </a:r>
            <a:r>
              <a:rPr lang="es-MX" sz="1600" dirty="0">
                <a:latin typeface="Montserrat SemiBold" panose="00000700000000000000" pitchFamily="2" charset="0"/>
                <a:cs typeface="Archivo SemiBold" pitchFamily="2" charset="0"/>
              </a:rPr>
              <a:t>Control de reintegros por recupero</a:t>
            </a:r>
          </a:p>
          <a:p>
            <a:pPr>
              <a:spcAft>
                <a:spcPts val="1200"/>
              </a:spcAft>
            </a:pPr>
            <a:r>
              <a:rPr lang="es-ES" sz="1600" dirty="0">
                <a:solidFill>
                  <a:srgbClr val="A4CB4E"/>
                </a:solidFill>
                <a:latin typeface="Montserrat SemiBold" panose="00000700000000000000" pitchFamily="2" charset="0"/>
                <a:cs typeface="Archivo SemiBold" pitchFamily="2" charset="0"/>
              </a:rPr>
              <a:t>06   </a:t>
            </a:r>
            <a:r>
              <a:rPr lang="es-MX" sz="1600" dirty="0">
                <a:latin typeface="Montserrat SemiBold" panose="00000700000000000000" pitchFamily="2" charset="0"/>
                <a:cs typeface="Archivo SemiBold" pitchFamily="2" charset="0"/>
              </a:rPr>
              <a:t>Recupero de la deuda</a:t>
            </a:r>
          </a:p>
          <a:p>
            <a:pPr>
              <a:spcAft>
                <a:spcPts val="1200"/>
              </a:spcAft>
            </a:pPr>
            <a:r>
              <a:rPr lang="es-ES" sz="1600" dirty="0">
                <a:solidFill>
                  <a:srgbClr val="A4CB4E"/>
                </a:solidFill>
                <a:latin typeface="Montserrat SemiBold" panose="00000700000000000000" pitchFamily="2" charset="0"/>
                <a:cs typeface="Archivo SemiBold" pitchFamily="2" charset="0"/>
              </a:rPr>
              <a:t>07   </a:t>
            </a:r>
            <a:r>
              <a:rPr lang="es-MX" sz="1600" dirty="0">
                <a:latin typeface="Montserrat SemiBold" panose="00000700000000000000" pitchFamily="2" charset="0"/>
                <a:cs typeface="Archivo SemiBold" pitchFamily="2" charset="0"/>
              </a:rPr>
              <a:t>Operaciones en concurso preventivo o quiebra</a:t>
            </a:r>
          </a:p>
          <a:p>
            <a:pPr>
              <a:spcAft>
                <a:spcPts val="1200"/>
              </a:spcAft>
            </a:pPr>
            <a:r>
              <a:rPr lang="es-ES" sz="1600" dirty="0">
                <a:solidFill>
                  <a:srgbClr val="A4CB4E"/>
                </a:solidFill>
                <a:latin typeface="Montserrat SemiBold" panose="00000700000000000000" pitchFamily="2" charset="0"/>
                <a:cs typeface="Archivo SemiBold" pitchFamily="2" charset="0"/>
              </a:rPr>
              <a:t>08   </a:t>
            </a:r>
            <a:r>
              <a:rPr lang="es-MX" sz="1600" dirty="0">
                <a:latin typeface="Montserrat SemiBold" panose="00000700000000000000" pitchFamily="2" charset="0"/>
                <a:cs typeface="Archivo SemiBold" pitchFamily="2" charset="0"/>
              </a:rPr>
              <a:t>Cancelación y desistimiento de operaciones reafianzadas </a:t>
            </a:r>
          </a:p>
          <a:p>
            <a:pPr>
              <a:spcAft>
                <a:spcPts val="1200"/>
              </a:spcAft>
            </a:pPr>
            <a:r>
              <a:rPr lang="es-MX" sz="1600" dirty="0">
                <a:latin typeface="Montserrat "/>
                <a:cs typeface="Archivo SemiBold" pitchFamily="2" charset="0"/>
              </a:rPr>
              <a:t>        (novedades mensuales)</a:t>
            </a:r>
          </a:p>
        </p:txBody>
      </p:sp>
    </p:spTree>
    <p:extLst>
      <p:ext uri="{BB962C8B-B14F-4D97-AF65-F5344CB8AC3E}">
        <p14:creationId xmlns:p14="http://schemas.microsoft.com/office/powerpoint/2010/main" val="177634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1775139" y="490266"/>
            <a:ext cx="507843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A6E2"/>
                </a:solidFill>
                <a:effectLst/>
                <a:uLnTx/>
                <a:uFillTx/>
                <a:latin typeface="Montserrat ExtraBold" panose="00000900000000000000" pitchFamily="2" charset="0"/>
                <a:ea typeface="+mn-ea"/>
                <a:cs typeface="Archivo Black" pitchFamily="2" charset="0"/>
              </a:rPr>
              <a:t>Esquema de reafianzamiento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Montserrat SemiBold" panose="00000700000000000000" pitchFamily="2" charset="0"/>
                <a:ea typeface="+mn-ea"/>
                <a:cs typeface="+mn-cs"/>
              </a:rPr>
              <a:t>Ejemplo riesgo vivo de operaciones garantizadas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00A6E2"/>
              </a:solidFill>
              <a:effectLst/>
              <a:uLnTx/>
              <a:uFillTx/>
              <a:latin typeface="Montserrat ExtraBold" panose="00000900000000000000" pitchFamily="2" charset="0"/>
              <a:ea typeface="+mn-ea"/>
              <a:cs typeface="Archivo Black" pitchFamily="2" charset="0"/>
            </a:endParaRPr>
          </a:p>
        </p:txBody>
      </p:sp>
      <p:sp>
        <p:nvSpPr>
          <p:cNvPr id="3" name="Marcador de contenido 3">
            <a:extLst>
              <a:ext uri="{FF2B5EF4-FFF2-40B4-BE49-F238E27FC236}">
                <a16:creationId xmlns:a16="http://schemas.microsoft.com/office/drawing/2014/main" id="{D2516384-6963-5530-7F04-708CDEB7D45D}"/>
              </a:ext>
            </a:extLst>
          </p:cNvPr>
          <p:cNvSpPr txBox="1">
            <a:spLocks/>
          </p:cNvSpPr>
          <p:nvPr/>
        </p:nvSpPr>
        <p:spPr>
          <a:xfrm>
            <a:off x="8790653" y="2891557"/>
            <a:ext cx="3129562" cy="3736304"/>
          </a:xfrm>
          <a:prstGeom prst="rect">
            <a:avLst/>
          </a:prstGeom>
        </p:spPr>
        <p:txBody>
          <a:bodyPr vert="horz" wrap="square" lIns="68580" tIns="5400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lnSpc>
                <a:spcPct val="100000"/>
              </a:lnSpc>
              <a:spcBef>
                <a:spcPts val="0"/>
              </a:spcBef>
              <a:spcAft>
                <a:spcPts val="900"/>
              </a:spcAft>
              <a:buClr>
                <a:srgbClr val="A4CB4E"/>
              </a:buClr>
              <a:buSzPct val="130000"/>
              <a:defRPr/>
            </a:pPr>
            <a:r>
              <a:rPr lang="es-AR" sz="1200" b="1" dirty="0">
                <a:latin typeface="Montserrat "/>
              </a:rPr>
              <a:t>Monto Garantizado FOGABA sin Reafianzamiento </a:t>
            </a:r>
            <a:r>
              <a:rPr lang="es-AR" sz="1200" b="1" dirty="0">
                <a:solidFill>
                  <a:prstClr val="black">
                    <a:lumMod val="75000"/>
                    <a:lumOff val="25000"/>
                  </a:prstClr>
                </a:solidFill>
                <a:latin typeface="Montserrat "/>
              </a:rPr>
              <a:t>- </a:t>
            </a:r>
            <a:r>
              <a:rPr lang="es-AR" sz="1200" b="1" dirty="0">
                <a:solidFill>
                  <a:srgbClr val="F47F30"/>
                </a:solidFill>
                <a:latin typeface="Montserrat "/>
              </a:rPr>
              <a:t>Factible de reafianzar y No Factible de reafianzar.</a:t>
            </a:r>
          </a:p>
          <a:p>
            <a:pPr marL="171450" indent="-171450" defTabSz="685800">
              <a:lnSpc>
                <a:spcPct val="100000"/>
              </a:lnSpc>
              <a:spcBef>
                <a:spcPts val="0"/>
              </a:spcBef>
              <a:spcAft>
                <a:spcPts val="900"/>
              </a:spcAft>
              <a:buClr>
                <a:srgbClr val="A4CB4E"/>
              </a:buClr>
              <a:buSzPct val="130000"/>
              <a:defRPr/>
            </a:pPr>
            <a:endParaRPr lang="es-AR" sz="1200" b="1" dirty="0">
              <a:solidFill>
                <a:srgbClr val="F47F30"/>
              </a:solidFill>
              <a:latin typeface="Montserrat "/>
            </a:endParaRPr>
          </a:p>
          <a:p>
            <a:pPr marL="171450" indent="-171450" defTabSz="685800">
              <a:lnSpc>
                <a:spcPct val="100000"/>
              </a:lnSpc>
              <a:spcBef>
                <a:spcPts val="0"/>
              </a:spcBef>
              <a:spcAft>
                <a:spcPts val="900"/>
              </a:spcAft>
              <a:buClr>
                <a:srgbClr val="A4CB4E"/>
              </a:buClr>
              <a:buSzPct val="130000"/>
              <a:defRPr/>
            </a:pPr>
            <a:r>
              <a:rPr lang="es-AR" sz="1200" b="1" dirty="0">
                <a:latin typeface="Montserrat "/>
              </a:rPr>
              <a:t>Según sujetos y límites del convenio vigente (ej. tipo de garantía, monto máximo, líneas, etc..)</a:t>
            </a:r>
          </a:p>
          <a:p>
            <a:pPr marL="171450" indent="-171450" defTabSz="685800">
              <a:lnSpc>
                <a:spcPct val="100000"/>
              </a:lnSpc>
              <a:spcBef>
                <a:spcPts val="0"/>
              </a:spcBef>
              <a:spcAft>
                <a:spcPts val="900"/>
              </a:spcAft>
              <a:buClr>
                <a:srgbClr val="A4CB4E"/>
              </a:buClr>
              <a:buSzPct val="130000"/>
              <a:defRPr/>
            </a:pPr>
            <a:endParaRPr lang="es-AR" sz="1200" b="1" dirty="0">
              <a:latin typeface="Montserrat "/>
            </a:endParaRPr>
          </a:p>
          <a:p>
            <a:pPr marL="171450" indent="-171450" defTabSz="685800">
              <a:lnSpc>
                <a:spcPct val="100000"/>
              </a:lnSpc>
              <a:spcBef>
                <a:spcPts val="0"/>
              </a:spcBef>
              <a:spcAft>
                <a:spcPts val="900"/>
              </a:spcAft>
              <a:buClr>
                <a:srgbClr val="A4CB4E"/>
              </a:buClr>
              <a:buSzPct val="130000"/>
              <a:defRPr/>
            </a:pPr>
            <a:r>
              <a:rPr lang="es-AR" sz="1200" b="1" dirty="0">
                <a:latin typeface="Montserrat "/>
              </a:rPr>
              <a:t>Monto Garantizado FOGABA </a:t>
            </a:r>
            <a:r>
              <a:rPr lang="es-AR" sz="1200" b="1" dirty="0">
                <a:solidFill>
                  <a:srgbClr val="F47F30"/>
                </a:solidFill>
                <a:latin typeface="Montserrat "/>
              </a:rPr>
              <a:t>con Reafianzamiento.</a:t>
            </a:r>
          </a:p>
          <a:p>
            <a:pPr marL="171450" indent="-171450" defTabSz="685800">
              <a:lnSpc>
                <a:spcPct val="100000"/>
              </a:lnSpc>
              <a:spcBef>
                <a:spcPts val="0"/>
              </a:spcBef>
              <a:spcAft>
                <a:spcPts val="900"/>
              </a:spcAft>
              <a:buClr>
                <a:srgbClr val="A4CB4E"/>
              </a:buClr>
              <a:buSzPct val="130000"/>
              <a:defRPr/>
            </a:pPr>
            <a:endParaRPr lang="es-AR" sz="1200" b="1" dirty="0">
              <a:solidFill>
                <a:srgbClr val="D12A7B"/>
              </a:solidFill>
              <a:latin typeface="Montserrat "/>
            </a:endParaRPr>
          </a:p>
          <a:p>
            <a:pPr marL="171450" indent="-171450" defTabSz="685800">
              <a:lnSpc>
                <a:spcPct val="100000"/>
              </a:lnSpc>
              <a:spcBef>
                <a:spcPts val="0"/>
              </a:spcBef>
              <a:spcAft>
                <a:spcPts val="900"/>
              </a:spcAft>
              <a:buClr>
                <a:srgbClr val="A4CB4E"/>
              </a:buClr>
              <a:buSzPct val="130000"/>
              <a:defRPr/>
            </a:pPr>
            <a:r>
              <a:rPr lang="es-AR" sz="1200" b="1" dirty="0">
                <a:latin typeface="Montserrat "/>
              </a:rPr>
              <a:t>Conforme a los criterios definidos por FOGABA de riesgo y conveniencia. </a:t>
            </a:r>
          </a:p>
        </p:txBody>
      </p:sp>
      <p:graphicFrame>
        <p:nvGraphicFramePr>
          <p:cNvPr id="5" name="Gráfico 4">
            <a:extLst>
              <a:ext uri="{FF2B5EF4-FFF2-40B4-BE49-F238E27FC236}">
                <a16:creationId xmlns:a16="http://schemas.microsoft.com/office/drawing/2014/main" id="{55DEDDC5-8DD5-DD27-50E2-F2F4F256D4FD}"/>
              </a:ext>
            </a:extLst>
          </p:cNvPr>
          <p:cNvGraphicFramePr>
            <a:graphicFrameLocks/>
          </p:cNvGraphicFramePr>
          <p:nvPr>
            <p:extLst>
              <p:ext uri="{D42A27DB-BD31-4B8C-83A1-F6EECF244321}">
                <p14:modId xmlns:p14="http://schemas.microsoft.com/office/powerpoint/2010/main" val="3986426131"/>
              </p:ext>
            </p:extLst>
          </p:nvPr>
        </p:nvGraphicFramePr>
        <p:xfrm>
          <a:off x="1893271" y="3243815"/>
          <a:ext cx="6800559" cy="340990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esquinas redondeadas 5">
            <a:extLst>
              <a:ext uri="{FF2B5EF4-FFF2-40B4-BE49-F238E27FC236}">
                <a16:creationId xmlns:a16="http://schemas.microsoft.com/office/drawing/2014/main" id="{BF2B2D50-4357-EC2A-D3C5-F73447EB78D5}"/>
              </a:ext>
            </a:extLst>
          </p:cNvPr>
          <p:cNvSpPr/>
          <p:nvPr/>
        </p:nvSpPr>
        <p:spPr>
          <a:xfrm>
            <a:off x="1990094" y="5463524"/>
            <a:ext cx="2074949" cy="1098026"/>
          </a:xfrm>
          <a:prstGeom prst="roundRect">
            <a:avLst/>
          </a:prstGeom>
          <a:solidFill>
            <a:schemeClr val="bg1">
              <a:lumMod val="85000"/>
            </a:schemeClr>
          </a:solidFill>
          <a:ln w="12700" cap="flat" cmpd="sng" algn="ctr">
            <a:noFill/>
            <a:prstDash val="solid"/>
            <a:miter lim="800000"/>
          </a:ln>
          <a:effectLst/>
        </p:spPr>
        <p:txBody>
          <a:bodyPr rtlCol="0" anchor="ctr"/>
          <a:lstStyle/>
          <a:p>
            <a:pPr algn="ctr" defTabSz="685800">
              <a:defRPr/>
            </a:pPr>
            <a:endParaRPr lang="es-ES" sz="1350" kern="0" dirty="0">
              <a:solidFill>
                <a:prstClr val="black"/>
              </a:solidFill>
              <a:latin typeface="Montserrat ExtraBold" panose="00000900000000000000"/>
            </a:endParaRPr>
          </a:p>
        </p:txBody>
      </p:sp>
      <p:sp>
        <p:nvSpPr>
          <p:cNvPr id="7" name="Rectángulo 6">
            <a:extLst>
              <a:ext uri="{FF2B5EF4-FFF2-40B4-BE49-F238E27FC236}">
                <a16:creationId xmlns:a16="http://schemas.microsoft.com/office/drawing/2014/main" id="{B48C9022-22A9-90FF-417D-8EBA3EC1FD7A}"/>
              </a:ext>
            </a:extLst>
          </p:cNvPr>
          <p:cNvSpPr/>
          <p:nvPr/>
        </p:nvSpPr>
        <p:spPr>
          <a:xfrm>
            <a:off x="2024474" y="3631163"/>
            <a:ext cx="3526692" cy="400110"/>
          </a:xfrm>
          <a:prstGeom prst="rect">
            <a:avLst/>
          </a:prstGeom>
        </p:spPr>
        <p:txBody>
          <a:bodyPr wrap="square">
            <a:spAutoFit/>
          </a:bodyPr>
          <a:lstStyle/>
          <a:p>
            <a:pPr defTabSz="685800">
              <a:defRPr/>
            </a:pPr>
            <a:r>
              <a:rPr lang="es-AR" sz="1000" dirty="0">
                <a:solidFill>
                  <a:prstClr val="black">
                    <a:lumMod val="75000"/>
                    <a:lumOff val="25000"/>
                  </a:prstClr>
                </a:solidFill>
                <a:latin typeface="Montserrat ExtraBold" panose="00000900000000000000"/>
              </a:rPr>
              <a:t>Ejemplo cartera en millones. Los números de factible un numero a los efectos del ejemplo </a:t>
            </a:r>
          </a:p>
        </p:txBody>
      </p:sp>
      <p:sp>
        <p:nvSpPr>
          <p:cNvPr id="8" name="Elipse 7">
            <a:extLst>
              <a:ext uri="{FF2B5EF4-FFF2-40B4-BE49-F238E27FC236}">
                <a16:creationId xmlns:a16="http://schemas.microsoft.com/office/drawing/2014/main" id="{39BD9D52-BF65-3EA7-4C8A-EE13F9D7CAEF}"/>
              </a:ext>
            </a:extLst>
          </p:cNvPr>
          <p:cNvSpPr/>
          <p:nvPr/>
        </p:nvSpPr>
        <p:spPr>
          <a:xfrm>
            <a:off x="2971415" y="4145666"/>
            <a:ext cx="320678" cy="320678"/>
          </a:xfrm>
          <a:prstGeom prst="ellipse">
            <a:avLst/>
          </a:prstGeom>
          <a:solidFill>
            <a:srgbClr val="00A6E2"/>
          </a:solidFill>
          <a:ln w="12700" cap="flat" cmpd="sng" algn="ctr">
            <a:noFill/>
            <a:prstDash val="solid"/>
            <a:miter lim="800000"/>
          </a:ln>
          <a:effectLst/>
        </p:spPr>
        <p:txBody>
          <a:bodyPr rtlCol="0" anchor="ctr"/>
          <a:lstStyle/>
          <a:p>
            <a:pPr algn="ctr" defTabSz="685800">
              <a:defRPr/>
            </a:pPr>
            <a:r>
              <a:rPr lang="es-MX" sz="1200" kern="0" dirty="0">
                <a:solidFill>
                  <a:schemeClr val="bg1"/>
                </a:solidFill>
                <a:latin typeface="Montserrat ExtraBold" panose="00000900000000000000"/>
              </a:rPr>
              <a:t>1</a:t>
            </a:r>
            <a:endParaRPr lang="es-ES" sz="1200" kern="0" dirty="0">
              <a:solidFill>
                <a:schemeClr val="bg1"/>
              </a:solidFill>
              <a:latin typeface="Montserrat ExtraBold" panose="00000900000000000000"/>
            </a:endParaRPr>
          </a:p>
        </p:txBody>
      </p:sp>
      <p:sp>
        <p:nvSpPr>
          <p:cNvPr id="9" name="Elipse 8">
            <a:extLst>
              <a:ext uri="{FF2B5EF4-FFF2-40B4-BE49-F238E27FC236}">
                <a16:creationId xmlns:a16="http://schemas.microsoft.com/office/drawing/2014/main" id="{9C3A20BC-DAE8-AA8E-8DC4-288269C7E9A7}"/>
              </a:ext>
            </a:extLst>
          </p:cNvPr>
          <p:cNvSpPr/>
          <p:nvPr/>
        </p:nvSpPr>
        <p:spPr>
          <a:xfrm>
            <a:off x="7485172" y="6128040"/>
            <a:ext cx="320678" cy="320678"/>
          </a:xfrm>
          <a:prstGeom prst="ellipse">
            <a:avLst/>
          </a:prstGeom>
          <a:solidFill>
            <a:srgbClr val="A4CB4E"/>
          </a:solidFill>
          <a:ln w="12700" cap="flat" cmpd="sng" algn="ctr">
            <a:noFill/>
            <a:prstDash val="solid"/>
            <a:miter lim="800000"/>
          </a:ln>
          <a:effectLst/>
        </p:spPr>
        <p:txBody>
          <a:bodyPr rtlCol="0" anchor="ctr"/>
          <a:lstStyle/>
          <a:p>
            <a:pPr algn="ctr" defTabSz="685800">
              <a:defRPr/>
            </a:pPr>
            <a:r>
              <a:rPr lang="es-MX" sz="1200" kern="0" dirty="0">
                <a:solidFill>
                  <a:prstClr val="black">
                    <a:lumMod val="75000"/>
                    <a:lumOff val="25000"/>
                  </a:prstClr>
                </a:solidFill>
                <a:latin typeface="Montserrat ExtraBold" panose="00000900000000000000"/>
              </a:rPr>
              <a:t>2</a:t>
            </a:r>
            <a:endParaRPr lang="es-ES" sz="1200" kern="0" dirty="0">
              <a:solidFill>
                <a:prstClr val="black">
                  <a:lumMod val="75000"/>
                  <a:lumOff val="25000"/>
                </a:prstClr>
              </a:solidFill>
              <a:latin typeface="Montserrat ExtraBold" panose="00000900000000000000"/>
            </a:endParaRPr>
          </a:p>
        </p:txBody>
      </p:sp>
      <p:sp>
        <p:nvSpPr>
          <p:cNvPr id="10" name="Elipse 9">
            <a:extLst>
              <a:ext uri="{FF2B5EF4-FFF2-40B4-BE49-F238E27FC236}">
                <a16:creationId xmlns:a16="http://schemas.microsoft.com/office/drawing/2014/main" id="{432BD64C-0734-B2FC-384E-46E913135B65}"/>
              </a:ext>
            </a:extLst>
          </p:cNvPr>
          <p:cNvSpPr/>
          <p:nvPr/>
        </p:nvSpPr>
        <p:spPr>
          <a:xfrm>
            <a:off x="7485172" y="3631163"/>
            <a:ext cx="320678" cy="320678"/>
          </a:xfrm>
          <a:prstGeom prst="ellipse">
            <a:avLst/>
          </a:prstGeom>
          <a:solidFill>
            <a:srgbClr val="00A6E2"/>
          </a:solidFill>
          <a:ln w="12700" cap="flat" cmpd="sng" algn="ctr">
            <a:noFill/>
            <a:prstDash val="solid"/>
            <a:miter lim="800000"/>
          </a:ln>
          <a:effectLst/>
        </p:spPr>
        <p:txBody>
          <a:bodyPr rtlCol="0" anchor="ctr"/>
          <a:lstStyle/>
          <a:p>
            <a:pPr algn="ctr" defTabSz="685800">
              <a:defRPr/>
            </a:pPr>
            <a:r>
              <a:rPr lang="es-MX" sz="1200" kern="0" dirty="0">
                <a:solidFill>
                  <a:schemeClr val="bg1"/>
                </a:solidFill>
                <a:latin typeface="Montserrat ExtraBold" panose="00000900000000000000"/>
              </a:rPr>
              <a:t>3</a:t>
            </a:r>
            <a:endParaRPr lang="es-ES" sz="1200" kern="0" dirty="0">
              <a:solidFill>
                <a:schemeClr val="bg1"/>
              </a:solidFill>
              <a:latin typeface="Montserrat ExtraBold" panose="00000900000000000000"/>
            </a:endParaRPr>
          </a:p>
        </p:txBody>
      </p:sp>
      <p:sp>
        <p:nvSpPr>
          <p:cNvPr id="11" name="CuadroTexto 10">
            <a:extLst>
              <a:ext uri="{FF2B5EF4-FFF2-40B4-BE49-F238E27FC236}">
                <a16:creationId xmlns:a16="http://schemas.microsoft.com/office/drawing/2014/main" id="{8469C5B4-D91E-38AF-4BC2-76B0953F7D33}"/>
              </a:ext>
            </a:extLst>
          </p:cNvPr>
          <p:cNvSpPr txBox="1"/>
          <p:nvPr/>
        </p:nvSpPr>
        <p:spPr>
          <a:xfrm>
            <a:off x="2158086" y="5513969"/>
            <a:ext cx="2529672" cy="1014637"/>
          </a:xfrm>
          <a:prstGeom prst="rect">
            <a:avLst/>
          </a:prstGeom>
          <a:noFill/>
        </p:spPr>
        <p:txBody>
          <a:bodyPr wrap="square" rtlCol="0">
            <a:spAutoFit/>
          </a:bodyPr>
          <a:lstStyle/>
          <a:p>
            <a:pPr defTabSz="685800">
              <a:defRPr/>
            </a:pPr>
            <a:r>
              <a:rPr lang="es-MX" sz="1100" b="1" dirty="0">
                <a:solidFill>
                  <a:prstClr val="black"/>
                </a:solidFill>
                <a:latin typeface="Montserrat "/>
              </a:rPr>
              <a:t>Riesgo Vivo:</a:t>
            </a:r>
          </a:p>
          <a:p>
            <a:pPr defTabSz="685800">
              <a:lnSpc>
                <a:spcPts val="1500"/>
              </a:lnSpc>
              <a:defRPr/>
            </a:pPr>
            <a:r>
              <a:rPr lang="es-MX" sz="1000" dirty="0">
                <a:solidFill>
                  <a:prstClr val="black"/>
                </a:solidFill>
                <a:latin typeface="Montserrat "/>
              </a:rPr>
              <a:t>1+2+3: Riesgo Vivo Total</a:t>
            </a:r>
          </a:p>
          <a:p>
            <a:pPr defTabSz="685800">
              <a:lnSpc>
                <a:spcPts val="1500"/>
              </a:lnSpc>
              <a:defRPr/>
            </a:pPr>
            <a:r>
              <a:rPr lang="es-MX" sz="1000" dirty="0">
                <a:solidFill>
                  <a:prstClr val="black"/>
                </a:solidFill>
                <a:latin typeface="Montserrat "/>
              </a:rPr>
              <a:t>1+2: Factible (ejemplo) </a:t>
            </a:r>
          </a:p>
          <a:p>
            <a:pPr defTabSz="685800">
              <a:lnSpc>
                <a:spcPts val="1500"/>
              </a:lnSpc>
              <a:defRPr/>
            </a:pPr>
            <a:r>
              <a:rPr lang="es-MX" sz="1000" dirty="0">
                <a:solidFill>
                  <a:prstClr val="black"/>
                </a:solidFill>
                <a:latin typeface="Montserrat "/>
              </a:rPr>
              <a:t>2: Reafianzado </a:t>
            </a:r>
          </a:p>
          <a:p>
            <a:pPr defTabSz="685800">
              <a:lnSpc>
                <a:spcPts val="1500"/>
              </a:lnSpc>
              <a:defRPr/>
            </a:pPr>
            <a:r>
              <a:rPr lang="es-MX" sz="1000" dirty="0">
                <a:solidFill>
                  <a:prstClr val="black"/>
                </a:solidFill>
                <a:latin typeface="Montserrat "/>
              </a:rPr>
              <a:t>3: No Reafianzado</a:t>
            </a:r>
            <a:endParaRPr lang="es-ES" sz="1100" dirty="0">
              <a:solidFill>
                <a:prstClr val="black"/>
              </a:solidFill>
              <a:latin typeface="Montserrat "/>
            </a:endParaRPr>
          </a:p>
        </p:txBody>
      </p:sp>
      <p:sp>
        <p:nvSpPr>
          <p:cNvPr id="12" name="Flecha: hacia abajo 11">
            <a:extLst>
              <a:ext uri="{FF2B5EF4-FFF2-40B4-BE49-F238E27FC236}">
                <a16:creationId xmlns:a16="http://schemas.microsoft.com/office/drawing/2014/main" id="{6B8D8BF5-C08B-682B-A31B-0A2996896EE3}"/>
              </a:ext>
            </a:extLst>
          </p:cNvPr>
          <p:cNvSpPr/>
          <p:nvPr/>
        </p:nvSpPr>
        <p:spPr>
          <a:xfrm>
            <a:off x="10181245" y="4000498"/>
            <a:ext cx="230359" cy="257435"/>
          </a:xfrm>
          <a:prstGeom prst="downArrow">
            <a:avLst>
              <a:gd name="adj1" fmla="val 23537"/>
              <a:gd name="adj2" fmla="val 53308"/>
            </a:avLst>
          </a:prstGeom>
          <a:solidFill>
            <a:srgbClr val="F47F30"/>
          </a:solidFill>
          <a:ln>
            <a:solidFill>
              <a:srgbClr val="F47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50" dirty="0">
              <a:solidFill>
                <a:prstClr val="white"/>
              </a:solidFill>
              <a:latin typeface="Calibri" panose="020F0502020204030204"/>
            </a:endParaRPr>
          </a:p>
        </p:txBody>
      </p:sp>
      <p:sp>
        <p:nvSpPr>
          <p:cNvPr id="16" name="CuadroTexto 15">
            <a:extLst>
              <a:ext uri="{FF2B5EF4-FFF2-40B4-BE49-F238E27FC236}">
                <a16:creationId xmlns:a16="http://schemas.microsoft.com/office/drawing/2014/main" id="{E3EA0149-7FB9-F4D6-42E9-B08F02189143}"/>
              </a:ext>
            </a:extLst>
          </p:cNvPr>
          <p:cNvSpPr txBox="1"/>
          <p:nvPr/>
        </p:nvSpPr>
        <p:spPr>
          <a:xfrm>
            <a:off x="1775139" y="1603824"/>
            <a:ext cx="8517325" cy="1515800"/>
          </a:xfrm>
          <a:prstGeom prst="rect">
            <a:avLst/>
          </a:prstGeom>
          <a:noFill/>
        </p:spPr>
        <p:txBody>
          <a:bodyPr wrap="square" rtlCol="0">
            <a:spAutoFit/>
          </a:bodyPr>
          <a:lstStyle/>
          <a:p>
            <a:pPr marL="214313" indent="-214313">
              <a:spcAft>
                <a:spcPts val="450"/>
              </a:spcAft>
              <a:buClr>
                <a:srgbClr val="F47F30"/>
              </a:buClr>
              <a:buSzPct val="130000"/>
              <a:buFont typeface="Arial" panose="020B0604020202020204" pitchFamily="34" charset="0"/>
              <a:buChar char="•"/>
            </a:pPr>
            <a:r>
              <a:rPr lang="es-AR" sz="1600" dirty="0">
                <a:latin typeface="Montserrat "/>
              </a:rPr>
              <a:t>Riesgo Vivo : </a:t>
            </a:r>
            <a:r>
              <a:rPr lang="es-AR" sz="1600" b="1" dirty="0">
                <a:latin typeface="Montserrat "/>
              </a:rPr>
              <a:t>$32.800MM</a:t>
            </a:r>
          </a:p>
          <a:p>
            <a:pPr marL="214313" indent="-214313">
              <a:spcAft>
                <a:spcPts val="450"/>
              </a:spcAft>
              <a:buClr>
                <a:srgbClr val="F47F30"/>
              </a:buClr>
              <a:buSzPct val="130000"/>
              <a:buFont typeface="Arial" panose="020B0604020202020204" pitchFamily="34" charset="0"/>
              <a:buChar char="•"/>
            </a:pPr>
            <a:r>
              <a:rPr lang="es-AR" sz="1600" dirty="0">
                <a:latin typeface="Montserrat "/>
              </a:rPr>
              <a:t>Cupo de reafianzamiento:</a:t>
            </a:r>
            <a:r>
              <a:rPr lang="es-AR" sz="1600" b="1" dirty="0">
                <a:latin typeface="Montserrat "/>
              </a:rPr>
              <a:t> $ 900MM</a:t>
            </a:r>
          </a:p>
          <a:p>
            <a:pPr marL="214313" indent="-214313">
              <a:spcAft>
                <a:spcPts val="450"/>
              </a:spcAft>
              <a:buClr>
                <a:srgbClr val="F47F30"/>
              </a:buClr>
              <a:buSzPct val="130000"/>
              <a:buFont typeface="Arial" panose="020B0604020202020204" pitchFamily="34" charset="0"/>
              <a:buChar char="•"/>
            </a:pPr>
            <a:r>
              <a:rPr lang="es-AR" sz="1600" dirty="0">
                <a:latin typeface="Montserrat "/>
              </a:rPr>
              <a:t>Reafianzamiento con REAFIANZADOR: reafianzamiento vigente de </a:t>
            </a:r>
            <a:r>
              <a:rPr lang="es-AR" sz="1600" b="1" dirty="0">
                <a:latin typeface="Montserrat "/>
              </a:rPr>
              <a:t>$700 MM (2% del RV/ +78% del Cupo) </a:t>
            </a:r>
          </a:p>
          <a:p>
            <a:pPr marL="214313" indent="-214313">
              <a:spcAft>
                <a:spcPts val="450"/>
              </a:spcAft>
              <a:buClr>
                <a:srgbClr val="F47F30"/>
              </a:buClr>
              <a:buSzPct val="130000"/>
              <a:buFont typeface="Arial" panose="020B0604020202020204" pitchFamily="34" charset="0"/>
              <a:buChar char="•"/>
            </a:pPr>
            <a:r>
              <a:rPr lang="es-AR" sz="1600" dirty="0">
                <a:latin typeface="Montserrat "/>
              </a:rPr>
              <a:t>Cupo disp. (22%): </a:t>
            </a:r>
            <a:r>
              <a:rPr lang="es-AR" sz="1600" b="1" dirty="0">
                <a:latin typeface="Montserrat "/>
              </a:rPr>
              <a:t>$200MM.</a:t>
            </a:r>
          </a:p>
        </p:txBody>
      </p:sp>
      <p:sp>
        <p:nvSpPr>
          <p:cNvPr id="18" name="Flecha: hacia abajo 17">
            <a:extLst>
              <a:ext uri="{FF2B5EF4-FFF2-40B4-BE49-F238E27FC236}">
                <a16:creationId xmlns:a16="http://schemas.microsoft.com/office/drawing/2014/main" id="{E55D0051-9A84-71F0-C794-DBD333A79DCA}"/>
              </a:ext>
            </a:extLst>
          </p:cNvPr>
          <p:cNvSpPr/>
          <p:nvPr/>
        </p:nvSpPr>
        <p:spPr>
          <a:xfrm>
            <a:off x="10181245" y="5663406"/>
            <a:ext cx="230359" cy="257435"/>
          </a:xfrm>
          <a:prstGeom prst="downArrow">
            <a:avLst>
              <a:gd name="adj1" fmla="val 23537"/>
              <a:gd name="adj2" fmla="val 53308"/>
            </a:avLst>
          </a:prstGeom>
          <a:solidFill>
            <a:srgbClr val="F47F30"/>
          </a:solidFill>
          <a:ln>
            <a:solidFill>
              <a:srgbClr val="F47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s-ES" sz="1350" dirty="0">
              <a:solidFill>
                <a:prstClr val="white"/>
              </a:solidFill>
              <a:latin typeface="Calibri" panose="020F0502020204030204"/>
            </a:endParaRPr>
          </a:p>
        </p:txBody>
      </p:sp>
    </p:spTree>
    <p:extLst>
      <p:ext uri="{BB962C8B-B14F-4D97-AF65-F5344CB8AC3E}">
        <p14:creationId xmlns:p14="http://schemas.microsoft.com/office/powerpoint/2010/main" val="357962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57E013CB-0AF6-7788-491A-6452337CCB80}"/>
              </a:ext>
            </a:extLst>
          </p:cNvPr>
          <p:cNvPicPr>
            <a:picLocks noChangeAspect="1"/>
          </p:cNvPicPr>
          <p:nvPr/>
        </p:nvPicPr>
        <p:blipFill>
          <a:blip r:embed="rId2"/>
          <a:stretch>
            <a:fillRect/>
          </a:stretch>
        </p:blipFill>
        <p:spPr>
          <a:xfrm>
            <a:off x="3297324" y="4029550"/>
            <a:ext cx="6886539" cy="1094777"/>
          </a:xfrm>
          <a:prstGeom prst="rect">
            <a:avLst/>
          </a:prstGeom>
          <a:ln w="19050">
            <a:solidFill>
              <a:schemeClr val="tx1">
                <a:lumMod val="50000"/>
                <a:lumOff val="50000"/>
              </a:schemeClr>
            </a:solidFill>
          </a:ln>
        </p:spPr>
      </p:pic>
      <p:grpSp>
        <p:nvGrpSpPr>
          <p:cNvPr id="22" name="Grupo 21">
            <a:extLst>
              <a:ext uri="{FF2B5EF4-FFF2-40B4-BE49-F238E27FC236}">
                <a16:creationId xmlns:a16="http://schemas.microsoft.com/office/drawing/2014/main" id="{48AC03A7-2B56-E002-2E5B-3E26DDE41EF2}"/>
              </a:ext>
            </a:extLst>
          </p:cNvPr>
          <p:cNvGrpSpPr/>
          <p:nvPr/>
        </p:nvGrpSpPr>
        <p:grpSpPr>
          <a:xfrm>
            <a:off x="3336063" y="3536801"/>
            <a:ext cx="4753389" cy="1144073"/>
            <a:chOff x="1153325" y="2361952"/>
            <a:chExt cx="5996826" cy="1781320"/>
          </a:xfrm>
        </p:grpSpPr>
        <p:sp>
          <p:nvSpPr>
            <p:cNvPr id="26" name="Elipse 25">
              <a:extLst>
                <a:ext uri="{FF2B5EF4-FFF2-40B4-BE49-F238E27FC236}">
                  <a16:creationId xmlns:a16="http://schemas.microsoft.com/office/drawing/2014/main" id="{57EAE8A0-EBBD-5138-7391-75FEE292EBAA}"/>
                </a:ext>
              </a:extLst>
            </p:cNvPr>
            <p:cNvSpPr/>
            <p:nvPr/>
          </p:nvSpPr>
          <p:spPr>
            <a:xfrm flipV="1">
              <a:off x="1153325" y="3757545"/>
              <a:ext cx="654284" cy="385727"/>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500" dirty="0">
                <a:solidFill>
                  <a:schemeClr val="tx1">
                    <a:lumMod val="75000"/>
                    <a:lumOff val="25000"/>
                  </a:schemeClr>
                </a:solidFill>
                <a:latin typeface="Montserrat "/>
              </a:endParaRPr>
            </a:p>
          </p:txBody>
        </p:sp>
        <p:sp>
          <p:nvSpPr>
            <p:cNvPr id="28" name="CuadroTexto 27">
              <a:extLst>
                <a:ext uri="{FF2B5EF4-FFF2-40B4-BE49-F238E27FC236}">
                  <a16:creationId xmlns:a16="http://schemas.microsoft.com/office/drawing/2014/main" id="{2377726C-41F5-F87F-8480-8033D026F4EB}"/>
                </a:ext>
              </a:extLst>
            </p:cNvPr>
            <p:cNvSpPr txBox="1"/>
            <p:nvPr/>
          </p:nvSpPr>
          <p:spPr>
            <a:xfrm>
              <a:off x="5416586" y="2361952"/>
              <a:ext cx="1733565" cy="395183"/>
            </a:xfrm>
            <a:prstGeom prst="rect">
              <a:avLst/>
            </a:prstGeom>
            <a:solidFill>
              <a:schemeClr val="tx1">
                <a:lumMod val="65000"/>
                <a:lumOff val="35000"/>
              </a:schemeClr>
            </a:solidFill>
          </p:spPr>
          <p:txBody>
            <a:bodyPr wrap="square" rtlCol="0">
              <a:spAutoFit/>
            </a:bodyPr>
            <a:lstStyle/>
            <a:p>
              <a:pPr algn="ctr"/>
              <a:r>
                <a:rPr lang="es-MX" sz="1050" b="1" dirty="0">
                  <a:solidFill>
                    <a:schemeClr val="bg1"/>
                  </a:solidFill>
                  <a:latin typeface="Montserrat "/>
                </a:rPr>
                <a:t>PROMEDIO</a:t>
              </a:r>
              <a:endParaRPr lang="es-ES" sz="1050" b="1" dirty="0">
                <a:solidFill>
                  <a:schemeClr val="bg1"/>
                </a:solidFill>
                <a:latin typeface="Montserrat "/>
              </a:endParaRPr>
            </a:p>
          </p:txBody>
        </p:sp>
        <p:cxnSp>
          <p:nvCxnSpPr>
            <p:cNvPr id="27" name="Conector recto de flecha 26">
              <a:extLst>
                <a:ext uri="{FF2B5EF4-FFF2-40B4-BE49-F238E27FC236}">
                  <a16:creationId xmlns:a16="http://schemas.microsoft.com/office/drawing/2014/main" id="{58418C56-DADE-39D3-BA50-9D805DABB6D2}"/>
                </a:ext>
              </a:extLst>
            </p:cNvPr>
            <p:cNvCxnSpPr>
              <a:cxnSpLocks/>
              <a:stCxn id="26" idx="6"/>
              <a:endCxn id="28" idx="1"/>
            </p:cNvCxnSpPr>
            <p:nvPr/>
          </p:nvCxnSpPr>
          <p:spPr>
            <a:xfrm flipV="1">
              <a:off x="1807609" y="2559544"/>
              <a:ext cx="3608976" cy="13908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Cerrar llave 24">
            <a:extLst>
              <a:ext uri="{FF2B5EF4-FFF2-40B4-BE49-F238E27FC236}">
                <a16:creationId xmlns:a16="http://schemas.microsoft.com/office/drawing/2014/main" id="{7674B55C-6EE3-994F-AB35-4A6B5D76294E}"/>
              </a:ext>
            </a:extLst>
          </p:cNvPr>
          <p:cNvSpPr/>
          <p:nvPr/>
        </p:nvSpPr>
        <p:spPr>
          <a:xfrm rot="16200000">
            <a:off x="7331803" y="1151480"/>
            <a:ext cx="242454" cy="5461670"/>
          </a:xfrm>
          <a:prstGeom prst="rightBrace">
            <a:avLst>
              <a:gd name="adj1" fmla="val 28422"/>
              <a:gd name="adj2" fmla="val 49656"/>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dirty="0">
              <a:solidFill>
                <a:schemeClr val="tx1">
                  <a:lumMod val="75000"/>
                  <a:lumOff val="25000"/>
                </a:schemeClr>
              </a:solidFill>
              <a:latin typeface="Montserrat "/>
            </a:endParaRPr>
          </a:p>
        </p:txBody>
      </p:sp>
      <p:sp>
        <p:nvSpPr>
          <p:cNvPr id="35" name="CuadroTexto 34">
            <a:extLst>
              <a:ext uri="{FF2B5EF4-FFF2-40B4-BE49-F238E27FC236}">
                <a16:creationId xmlns:a16="http://schemas.microsoft.com/office/drawing/2014/main" id="{A1439A62-F13B-1D3F-A76C-7A1F7D797235}"/>
              </a:ext>
            </a:extLst>
          </p:cNvPr>
          <p:cNvSpPr txBox="1"/>
          <p:nvPr/>
        </p:nvSpPr>
        <p:spPr>
          <a:xfrm>
            <a:off x="3627364" y="1567546"/>
            <a:ext cx="6449451" cy="1846659"/>
          </a:xfrm>
          <a:prstGeom prst="rect">
            <a:avLst/>
          </a:prstGeom>
          <a:noFill/>
        </p:spPr>
        <p:txBody>
          <a:bodyPr wrap="square" rtlCol="0">
            <a:spAutoFit/>
          </a:bodyPr>
          <a:lstStyle/>
          <a:p>
            <a:pPr>
              <a:spcBef>
                <a:spcPts val="450"/>
              </a:spcBef>
            </a:pPr>
            <a:r>
              <a:rPr lang="es-AR" sz="1600" b="1" dirty="0">
                <a:solidFill>
                  <a:srgbClr val="00A6E2"/>
                </a:solidFill>
                <a:latin typeface="Montserrat "/>
              </a:rPr>
              <a:t>Ejemplos parámetros y/o criterios:</a:t>
            </a:r>
          </a:p>
          <a:p>
            <a:pPr marL="214313" indent="-214313">
              <a:buClr>
                <a:srgbClr val="F47F30"/>
              </a:buClr>
              <a:buSzPct val="130000"/>
              <a:buFont typeface="Arial" panose="020B0604020202020204" pitchFamily="34" charset="0"/>
              <a:buChar char="•"/>
            </a:pPr>
            <a:r>
              <a:rPr lang="es-AR" sz="1400" dirty="0">
                <a:latin typeface="Montserrat "/>
              </a:rPr>
              <a:t>Operaciones con menos de 40 días de su monetización</a:t>
            </a:r>
          </a:p>
          <a:p>
            <a:pPr marL="214313" indent="-214313">
              <a:buClr>
                <a:srgbClr val="F47F30"/>
              </a:buClr>
              <a:buSzPct val="130000"/>
              <a:buFont typeface="Arial" panose="020B0604020202020204" pitchFamily="34" charset="0"/>
              <a:buChar char="•"/>
            </a:pPr>
            <a:r>
              <a:rPr lang="es-AR" sz="1400" dirty="0">
                <a:latin typeface="Montserrat "/>
              </a:rPr>
              <a:t>Estado de la Garantia: Aprobada  (monetizada completa).</a:t>
            </a:r>
          </a:p>
          <a:p>
            <a:pPr marL="214313" indent="-214313">
              <a:buClr>
                <a:srgbClr val="F47F30"/>
              </a:buClr>
              <a:buSzPct val="130000"/>
              <a:buFont typeface="Arial" panose="020B0604020202020204" pitchFamily="34" charset="0"/>
              <a:buChar char="•"/>
            </a:pPr>
            <a:r>
              <a:rPr lang="es-AR" sz="1400" dirty="0">
                <a:latin typeface="Montserrat "/>
              </a:rPr>
              <a:t>Monto de Garantía máxima: hasta $X monto  (s/ CO y/o  preferencia).</a:t>
            </a:r>
          </a:p>
          <a:p>
            <a:pPr marL="214313" indent="-214313">
              <a:buClr>
                <a:srgbClr val="F47F30"/>
              </a:buClr>
              <a:buSzPct val="130000"/>
              <a:buFont typeface="Arial" panose="020B0604020202020204" pitchFamily="34" charset="0"/>
              <a:buChar char="•"/>
            </a:pPr>
            <a:r>
              <a:rPr lang="es-AR" sz="1400" dirty="0">
                <a:latin typeface="Montserrat "/>
              </a:rPr>
              <a:t>Plazo: mayor a 12 meses (según comisión anual)</a:t>
            </a:r>
          </a:p>
          <a:p>
            <a:pPr marL="214313" indent="-214313">
              <a:buClr>
                <a:srgbClr val="F47F30"/>
              </a:buClr>
              <a:buSzPct val="130000"/>
              <a:buFont typeface="Arial" panose="020B0604020202020204" pitchFamily="34" charset="0"/>
              <a:buChar char="•"/>
            </a:pPr>
            <a:r>
              <a:rPr lang="es-AR" sz="1400" dirty="0">
                <a:latin typeface="Montserrat "/>
              </a:rPr>
              <a:t>Indicador de riesgo sistema financiero: Score Nosis menor a X valor </a:t>
            </a:r>
          </a:p>
          <a:p>
            <a:pPr marL="214313" indent="-214313">
              <a:buClr>
                <a:srgbClr val="F47F30"/>
              </a:buClr>
              <a:buSzPct val="130000"/>
              <a:buFont typeface="Arial" panose="020B0604020202020204" pitchFamily="34" charset="0"/>
              <a:buChar char="•"/>
            </a:pPr>
            <a:r>
              <a:rPr lang="es-AR" sz="1400" dirty="0">
                <a:latin typeface="Montserrat "/>
              </a:rPr>
              <a:t>Probabilidad global de caída FOGABA: por ej. caída de X% o mas (según historia FOGABA y caracterización de operación.</a:t>
            </a:r>
            <a:endParaRPr lang="es-ES" sz="1400" dirty="0">
              <a:latin typeface="Montserrat "/>
            </a:endParaRPr>
          </a:p>
        </p:txBody>
      </p:sp>
      <p:sp>
        <p:nvSpPr>
          <p:cNvPr id="2" name="CuadroTexto 1">
            <a:extLst>
              <a:ext uri="{FF2B5EF4-FFF2-40B4-BE49-F238E27FC236}">
                <a16:creationId xmlns:a16="http://schemas.microsoft.com/office/drawing/2014/main" id="{A39201F8-753A-33E1-2E43-F1835DB9F7A1}"/>
              </a:ext>
            </a:extLst>
          </p:cNvPr>
          <p:cNvSpPr txBox="1"/>
          <p:nvPr/>
        </p:nvSpPr>
        <p:spPr>
          <a:xfrm>
            <a:off x="1722106" y="524965"/>
            <a:ext cx="6314454" cy="738664"/>
          </a:xfrm>
          <a:prstGeom prst="rect">
            <a:avLst/>
          </a:prstGeom>
          <a:noFill/>
        </p:spPr>
        <p:txBody>
          <a:bodyPr wrap="square" rtlCol="0">
            <a:spAutoFit/>
          </a:bodyPr>
          <a:lstStyle/>
          <a:p>
            <a:r>
              <a:rPr lang="es-AR" sz="2400" dirty="0">
                <a:solidFill>
                  <a:srgbClr val="00A6E2"/>
                </a:solidFill>
                <a:latin typeface="Montserrat ExtraBold" panose="00000900000000000000" pitchFamily="2" charset="0"/>
                <a:cs typeface="Archivo Black" pitchFamily="2" charset="0"/>
              </a:rPr>
              <a:t>Elección de operaciones a reafianzar</a:t>
            </a:r>
          </a:p>
          <a:p>
            <a:r>
              <a:rPr lang="es-AR" dirty="0">
                <a:latin typeface="Montserrat SemiBold" panose="00000700000000000000" pitchFamily="2" charset="0"/>
              </a:rPr>
              <a:t>Criterios de selección</a:t>
            </a:r>
            <a:endParaRPr lang="es-AR" sz="2400" dirty="0">
              <a:solidFill>
                <a:srgbClr val="00A6E2"/>
              </a:solidFill>
              <a:latin typeface="Montserrat ExtraBold" panose="00000900000000000000" pitchFamily="2" charset="0"/>
              <a:cs typeface="Archivo Black" pitchFamily="2" charset="0"/>
            </a:endParaRPr>
          </a:p>
        </p:txBody>
      </p:sp>
      <p:sp>
        <p:nvSpPr>
          <p:cNvPr id="6" name="Rectángulo: esquinas redondeadas 5">
            <a:extLst>
              <a:ext uri="{FF2B5EF4-FFF2-40B4-BE49-F238E27FC236}">
                <a16:creationId xmlns:a16="http://schemas.microsoft.com/office/drawing/2014/main" id="{A47B8C20-B1DF-5540-1DFB-6F33DC8FD706}"/>
              </a:ext>
            </a:extLst>
          </p:cNvPr>
          <p:cNvSpPr/>
          <p:nvPr/>
        </p:nvSpPr>
        <p:spPr>
          <a:xfrm>
            <a:off x="3472485" y="1500810"/>
            <a:ext cx="6536219" cy="2000288"/>
          </a:xfrm>
          <a:prstGeom prst="roundRect">
            <a:avLst>
              <a:gd name="adj" fmla="val 10910"/>
            </a:avLst>
          </a:prstGeom>
          <a:noFill/>
          <a:ln w="19050">
            <a:solidFill>
              <a:srgbClr val="F47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solidFill>
                <a:schemeClr val="tx1">
                  <a:lumMod val="75000"/>
                  <a:lumOff val="25000"/>
                </a:schemeClr>
              </a:solidFill>
              <a:latin typeface="Montserrat "/>
            </a:endParaRPr>
          </a:p>
        </p:txBody>
      </p:sp>
      <p:sp>
        <p:nvSpPr>
          <p:cNvPr id="29" name="CuadroTexto 28">
            <a:extLst>
              <a:ext uri="{FF2B5EF4-FFF2-40B4-BE49-F238E27FC236}">
                <a16:creationId xmlns:a16="http://schemas.microsoft.com/office/drawing/2014/main" id="{803C5C34-3D0D-9401-7626-8F18C0B532E1}"/>
              </a:ext>
            </a:extLst>
          </p:cNvPr>
          <p:cNvSpPr txBox="1"/>
          <p:nvPr/>
        </p:nvSpPr>
        <p:spPr>
          <a:xfrm>
            <a:off x="10008704" y="1711116"/>
            <a:ext cx="1997766" cy="1815882"/>
          </a:xfrm>
          <a:prstGeom prst="rect">
            <a:avLst/>
          </a:prstGeom>
          <a:noFill/>
        </p:spPr>
        <p:txBody>
          <a:bodyPr wrap="square" rtlCol="0">
            <a:spAutoFit/>
          </a:bodyPr>
          <a:lstStyle/>
          <a:p>
            <a:r>
              <a:rPr lang="es-MX" sz="1400" dirty="0">
                <a:solidFill>
                  <a:schemeClr val="tx1">
                    <a:lumMod val="75000"/>
                    <a:lumOff val="25000"/>
                  </a:schemeClr>
                </a:solidFill>
                <a:latin typeface="Montserrat "/>
              </a:rPr>
              <a:t>Para </a:t>
            </a:r>
            <a:r>
              <a:rPr lang="es-MX" sz="1400" dirty="0">
                <a:latin typeface="Montserrat "/>
              </a:rPr>
              <a:t>cada</a:t>
            </a:r>
            <a:r>
              <a:rPr lang="es-MX" sz="1400" dirty="0">
                <a:solidFill>
                  <a:schemeClr val="tx1">
                    <a:lumMod val="75000"/>
                    <a:lumOff val="25000"/>
                  </a:schemeClr>
                </a:solidFill>
                <a:latin typeface="Montserrat "/>
              </a:rPr>
              <a:t> probabilidad de caída </a:t>
            </a:r>
            <a:r>
              <a:rPr lang="es-MX" sz="1400" b="1" dirty="0">
                <a:solidFill>
                  <a:srgbClr val="F47F30"/>
                </a:solidFill>
                <a:latin typeface="Montserrat "/>
              </a:rPr>
              <a:t>se puede definir una ponderación especifica </a:t>
            </a:r>
            <a:r>
              <a:rPr lang="es-MX" sz="1400" dirty="0">
                <a:solidFill>
                  <a:schemeClr val="tx1">
                    <a:lumMod val="75000"/>
                    <a:lumOff val="25000"/>
                  </a:schemeClr>
                </a:solidFill>
                <a:latin typeface="Montserrat "/>
              </a:rPr>
              <a:t>para cada variable o proporcional </a:t>
            </a:r>
            <a:endParaRPr lang="es-ES" sz="1400" dirty="0">
              <a:solidFill>
                <a:schemeClr val="tx1">
                  <a:lumMod val="75000"/>
                  <a:lumOff val="25000"/>
                </a:schemeClr>
              </a:solidFill>
              <a:latin typeface="Montserrat "/>
            </a:endParaRPr>
          </a:p>
        </p:txBody>
      </p:sp>
      <p:graphicFrame>
        <p:nvGraphicFramePr>
          <p:cNvPr id="30" name="Gráfico 29">
            <a:extLst>
              <a:ext uri="{FF2B5EF4-FFF2-40B4-BE49-F238E27FC236}">
                <a16:creationId xmlns:a16="http://schemas.microsoft.com/office/drawing/2014/main" id="{FABCF59C-575C-1D6F-F46E-76775D5C144F}"/>
              </a:ext>
            </a:extLst>
          </p:cNvPr>
          <p:cNvGraphicFramePr>
            <a:graphicFrameLocks/>
          </p:cNvGraphicFramePr>
          <p:nvPr>
            <p:extLst>
              <p:ext uri="{D42A27DB-BD31-4B8C-83A1-F6EECF244321}">
                <p14:modId xmlns:p14="http://schemas.microsoft.com/office/powerpoint/2010/main" val="117107548"/>
              </p:ext>
            </p:extLst>
          </p:nvPr>
        </p:nvGraphicFramePr>
        <p:xfrm>
          <a:off x="1019665" y="2037673"/>
          <a:ext cx="2357910" cy="1482113"/>
        </p:xfrm>
        <a:graphic>
          <a:graphicData uri="http://schemas.openxmlformats.org/drawingml/2006/chart">
            <c:chart xmlns:c="http://schemas.openxmlformats.org/drawingml/2006/chart" xmlns:r="http://schemas.openxmlformats.org/officeDocument/2006/relationships" r:id="rId3"/>
          </a:graphicData>
        </a:graphic>
      </p:graphicFrame>
      <p:grpSp>
        <p:nvGrpSpPr>
          <p:cNvPr id="31" name="Grupo 30">
            <a:extLst>
              <a:ext uri="{FF2B5EF4-FFF2-40B4-BE49-F238E27FC236}">
                <a16:creationId xmlns:a16="http://schemas.microsoft.com/office/drawing/2014/main" id="{141F6F69-4660-9B49-C393-00579529268F}"/>
              </a:ext>
            </a:extLst>
          </p:cNvPr>
          <p:cNvGrpSpPr/>
          <p:nvPr/>
        </p:nvGrpSpPr>
        <p:grpSpPr>
          <a:xfrm>
            <a:off x="1722106" y="1600478"/>
            <a:ext cx="953028" cy="383205"/>
            <a:chOff x="10319740" y="950935"/>
            <a:chExt cx="1111268" cy="446832"/>
          </a:xfrm>
        </p:grpSpPr>
        <p:sp>
          <p:nvSpPr>
            <p:cNvPr id="32" name="Elipse 31">
              <a:extLst>
                <a:ext uri="{FF2B5EF4-FFF2-40B4-BE49-F238E27FC236}">
                  <a16:creationId xmlns:a16="http://schemas.microsoft.com/office/drawing/2014/main" id="{E27C2AB2-00D5-E969-7659-6D84FB0E9689}"/>
                </a:ext>
              </a:extLst>
            </p:cNvPr>
            <p:cNvSpPr/>
            <p:nvPr/>
          </p:nvSpPr>
          <p:spPr>
            <a:xfrm>
              <a:off x="10319740" y="965767"/>
              <a:ext cx="432000" cy="432000"/>
            </a:xfrm>
            <a:prstGeom prst="ellipse">
              <a:avLst/>
            </a:prstGeom>
            <a:solidFill>
              <a:srgbClr val="A4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lumMod val="75000"/>
                      <a:lumOff val="25000"/>
                    </a:schemeClr>
                  </a:solidFill>
                  <a:latin typeface="Montserrat "/>
                </a:rPr>
                <a:t>1</a:t>
              </a:r>
              <a:endParaRPr lang="es-ES" sz="1200" b="1" dirty="0">
                <a:solidFill>
                  <a:schemeClr val="tx1">
                    <a:lumMod val="75000"/>
                    <a:lumOff val="25000"/>
                  </a:schemeClr>
                </a:solidFill>
                <a:latin typeface="Montserrat "/>
              </a:endParaRPr>
            </a:p>
          </p:txBody>
        </p:sp>
        <p:sp>
          <p:nvSpPr>
            <p:cNvPr id="33" name="Elipse 32">
              <a:extLst>
                <a:ext uri="{FF2B5EF4-FFF2-40B4-BE49-F238E27FC236}">
                  <a16:creationId xmlns:a16="http://schemas.microsoft.com/office/drawing/2014/main" id="{33D7524B-FD13-E478-735F-8CB4B4DFC27B}"/>
                </a:ext>
              </a:extLst>
            </p:cNvPr>
            <p:cNvSpPr/>
            <p:nvPr/>
          </p:nvSpPr>
          <p:spPr>
            <a:xfrm>
              <a:off x="10999008" y="965767"/>
              <a:ext cx="432000" cy="432000"/>
            </a:xfrm>
            <a:prstGeom prst="ellipse">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lumMod val="75000"/>
                      <a:lumOff val="25000"/>
                    </a:schemeClr>
                  </a:solidFill>
                  <a:latin typeface="Montserrat "/>
                </a:rPr>
                <a:t>2</a:t>
              </a:r>
              <a:endParaRPr lang="es-ES" sz="1200" b="1" dirty="0">
                <a:solidFill>
                  <a:schemeClr val="tx1">
                    <a:lumMod val="75000"/>
                    <a:lumOff val="25000"/>
                  </a:schemeClr>
                </a:solidFill>
                <a:latin typeface="Montserrat "/>
              </a:endParaRPr>
            </a:p>
          </p:txBody>
        </p:sp>
        <p:sp>
          <p:nvSpPr>
            <p:cNvPr id="34" name="CuadroTexto 33">
              <a:extLst>
                <a:ext uri="{FF2B5EF4-FFF2-40B4-BE49-F238E27FC236}">
                  <a16:creationId xmlns:a16="http://schemas.microsoft.com/office/drawing/2014/main" id="{104FE58A-A4B8-5C80-08D1-D4F46322A61C}"/>
                </a:ext>
              </a:extLst>
            </p:cNvPr>
            <p:cNvSpPr txBox="1"/>
            <p:nvPr/>
          </p:nvSpPr>
          <p:spPr>
            <a:xfrm>
              <a:off x="10659375" y="950935"/>
              <a:ext cx="432000" cy="430656"/>
            </a:xfrm>
            <a:prstGeom prst="rect">
              <a:avLst/>
            </a:prstGeom>
            <a:noFill/>
            <a:ln>
              <a:noFill/>
            </a:ln>
          </p:spPr>
          <p:txBody>
            <a:bodyPr wrap="square" rtlCol="0">
              <a:spAutoFit/>
            </a:bodyPr>
            <a:lstStyle/>
            <a:p>
              <a:pPr algn="ctr"/>
              <a:r>
                <a:rPr lang="es-MX" dirty="0">
                  <a:solidFill>
                    <a:schemeClr val="tx1">
                      <a:lumMod val="75000"/>
                      <a:lumOff val="25000"/>
                    </a:schemeClr>
                  </a:solidFill>
                  <a:latin typeface="Montserrat "/>
                </a:rPr>
                <a:t>+</a:t>
              </a:r>
              <a:endParaRPr lang="es-ES" dirty="0">
                <a:solidFill>
                  <a:schemeClr val="tx1">
                    <a:lumMod val="75000"/>
                    <a:lumOff val="25000"/>
                  </a:schemeClr>
                </a:solidFill>
                <a:latin typeface="Montserrat "/>
              </a:endParaRPr>
            </a:p>
          </p:txBody>
        </p:sp>
      </p:grpSp>
      <p:sp>
        <p:nvSpPr>
          <p:cNvPr id="36" name="Flecha: a la derecha 35">
            <a:extLst>
              <a:ext uri="{FF2B5EF4-FFF2-40B4-BE49-F238E27FC236}">
                <a16:creationId xmlns:a16="http://schemas.microsoft.com/office/drawing/2014/main" id="{528C83A2-3060-A68C-1049-00E423D3EDCC}"/>
              </a:ext>
            </a:extLst>
          </p:cNvPr>
          <p:cNvSpPr/>
          <p:nvPr/>
        </p:nvSpPr>
        <p:spPr>
          <a:xfrm>
            <a:off x="2891887" y="2323120"/>
            <a:ext cx="438692" cy="355668"/>
          </a:xfrm>
          <a:prstGeom prst="rightArrow">
            <a:avLst>
              <a:gd name="adj1" fmla="val 34943"/>
              <a:gd name="adj2" fmla="val 58743"/>
            </a:avLst>
          </a:prstGeom>
          <a:solidFill>
            <a:srgbClr val="F47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solidFill>
                <a:schemeClr val="tx1">
                  <a:lumMod val="75000"/>
                  <a:lumOff val="25000"/>
                </a:schemeClr>
              </a:solidFill>
              <a:latin typeface="Montserrat "/>
            </a:endParaRPr>
          </a:p>
        </p:txBody>
      </p:sp>
      <p:sp>
        <p:nvSpPr>
          <p:cNvPr id="37" name="CuadroTexto 36">
            <a:extLst>
              <a:ext uri="{FF2B5EF4-FFF2-40B4-BE49-F238E27FC236}">
                <a16:creationId xmlns:a16="http://schemas.microsoft.com/office/drawing/2014/main" id="{4EDC9BC3-07EC-0AC9-F061-5B926EEE4923}"/>
              </a:ext>
            </a:extLst>
          </p:cNvPr>
          <p:cNvSpPr txBox="1"/>
          <p:nvPr/>
        </p:nvSpPr>
        <p:spPr>
          <a:xfrm>
            <a:off x="3309067" y="5290454"/>
            <a:ext cx="508891" cy="1361911"/>
          </a:xfrm>
          <a:prstGeom prst="rect">
            <a:avLst/>
          </a:prstGeom>
          <a:noFill/>
        </p:spPr>
        <p:txBody>
          <a:bodyPr wrap="square" rtlCol="0">
            <a:spAutoFit/>
          </a:bodyPr>
          <a:lstStyle/>
          <a:p>
            <a:pPr>
              <a:spcAft>
                <a:spcPts val="450"/>
              </a:spcAft>
            </a:pPr>
            <a:r>
              <a:rPr lang="es-ES" sz="1400" b="1" dirty="0">
                <a:solidFill>
                  <a:srgbClr val="F47F30"/>
                </a:solidFill>
                <a:latin typeface="Montserrat "/>
                <a:cs typeface="Archivo SemiBold" pitchFamily="2" charset="0"/>
              </a:rPr>
              <a:t>01</a:t>
            </a:r>
          </a:p>
          <a:p>
            <a:pPr>
              <a:spcAft>
                <a:spcPts val="450"/>
              </a:spcAft>
            </a:pPr>
            <a:r>
              <a:rPr lang="es-ES" sz="1400" b="1" dirty="0">
                <a:solidFill>
                  <a:srgbClr val="F47F30"/>
                </a:solidFill>
                <a:latin typeface="Montserrat "/>
                <a:cs typeface="Archivo SemiBold" pitchFamily="2" charset="0"/>
              </a:rPr>
              <a:t>            02</a:t>
            </a:r>
          </a:p>
          <a:p>
            <a:pPr>
              <a:spcAft>
                <a:spcPts val="450"/>
              </a:spcAft>
            </a:pPr>
            <a:r>
              <a:rPr lang="es-ES" sz="1400" b="1" dirty="0">
                <a:solidFill>
                  <a:srgbClr val="F47F30"/>
                </a:solidFill>
                <a:latin typeface="Montserrat "/>
                <a:cs typeface="Archivo SemiBold" pitchFamily="2" charset="0"/>
              </a:rPr>
              <a:t>03</a:t>
            </a:r>
          </a:p>
          <a:p>
            <a:pPr>
              <a:spcAft>
                <a:spcPts val="450"/>
              </a:spcAft>
            </a:pPr>
            <a:r>
              <a:rPr lang="es-ES" sz="1400" b="1" dirty="0">
                <a:solidFill>
                  <a:srgbClr val="F47F30"/>
                </a:solidFill>
                <a:latin typeface="Montserrat "/>
                <a:cs typeface="Archivo SemiBold" pitchFamily="2" charset="0"/>
              </a:rPr>
              <a:t>04</a:t>
            </a:r>
          </a:p>
        </p:txBody>
      </p:sp>
      <p:sp>
        <p:nvSpPr>
          <p:cNvPr id="38" name="CuadroTexto 37">
            <a:extLst>
              <a:ext uri="{FF2B5EF4-FFF2-40B4-BE49-F238E27FC236}">
                <a16:creationId xmlns:a16="http://schemas.microsoft.com/office/drawing/2014/main" id="{4E30B912-3890-34E1-5019-724D343371DD}"/>
              </a:ext>
            </a:extLst>
          </p:cNvPr>
          <p:cNvSpPr txBox="1"/>
          <p:nvPr/>
        </p:nvSpPr>
        <p:spPr>
          <a:xfrm>
            <a:off x="3627364" y="5290454"/>
            <a:ext cx="6886540" cy="1361911"/>
          </a:xfrm>
          <a:prstGeom prst="rect">
            <a:avLst/>
          </a:prstGeom>
          <a:noFill/>
        </p:spPr>
        <p:txBody>
          <a:bodyPr wrap="square" rtlCol="0">
            <a:spAutoFit/>
          </a:bodyPr>
          <a:lstStyle/>
          <a:p>
            <a:pPr>
              <a:spcAft>
                <a:spcPts val="450"/>
              </a:spcAft>
              <a:buClr>
                <a:srgbClr val="A4CB4E"/>
              </a:buClr>
            </a:pPr>
            <a:r>
              <a:rPr lang="es-AR" sz="1400" dirty="0">
                <a:latin typeface="Montserrat "/>
              </a:rPr>
              <a:t>Identificar universo de operaciones con menos de 40 días de su monetización que cumplan con requisitos específicos de contrato (operaciones, monto, etc..)</a:t>
            </a:r>
          </a:p>
          <a:p>
            <a:pPr>
              <a:spcAft>
                <a:spcPts val="450"/>
              </a:spcAft>
              <a:buClr>
                <a:srgbClr val="A4CB4E"/>
              </a:buClr>
            </a:pPr>
            <a:r>
              <a:rPr lang="es-AR" sz="1400" dirty="0">
                <a:latin typeface="Montserrat "/>
              </a:rPr>
              <a:t>Calcular las probabilidades de caída por las diferentes variables.</a:t>
            </a:r>
          </a:p>
          <a:p>
            <a:pPr>
              <a:spcAft>
                <a:spcPts val="450"/>
              </a:spcAft>
              <a:buClr>
                <a:srgbClr val="A4CB4E"/>
              </a:buClr>
            </a:pPr>
            <a:r>
              <a:rPr lang="es-AR" sz="1400" dirty="0">
                <a:latin typeface="Montserrat "/>
              </a:rPr>
              <a:t>Calcular la probabilidad global de caída promediando las caídas de las variables.</a:t>
            </a:r>
          </a:p>
          <a:p>
            <a:pPr>
              <a:spcAft>
                <a:spcPts val="450"/>
              </a:spcAft>
              <a:buClr>
                <a:srgbClr val="A4CB4E"/>
              </a:buClr>
            </a:pPr>
            <a:r>
              <a:rPr lang="es-AR" sz="1400" dirty="0">
                <a:latin typeface="Montserrat "/>
              </a:rPr>
              <a:t>Seleccionar las operaciones que concuerden con los parámetros actuales.</a:t>
            </a:r>
          </a:p>
        </p:txBody>
      </p:sp>
    </p:spTree>
    <p:extLst>
      <p:ext uri="{BB962C8B-B14F-4D97-AF65-F5344CB8AC3E}">
        <p14:creationId xmlns:p14="http://schemas.microsoft.com/office/powerpoint/2010/main" val="33436841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2407</TotalTime>
  <Words>3699</Words>
  <Application>Microsoft Office PowerPoint</Application>
  <PresentationFormat>Panorámica</PresentationFormat>
  <Paragraphs>595</Paragraphs>
  <Slides>23</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23</vt:i4>
      </vt:variant>
    </vt:vector>
  </HeadingPairs>
  <TitlesOfParts>
    <vt:vector size="34" baseType="lpstr">
      <vt:lpstr>Arial</vt:lpstr>
      <vt:lpstr>Calibri</vt:lpstr>
      <vt:lpstr>Encode Sans</vt:lpstr>
      <vt:lpstr>Montserrat</vt:lpstr>
      <vt:lpstr>Montserrat </vt:lpstr>
      <vt:lpstr>Montserrat Black</vt:lpstr>
      <vt:lpstr>Montserrat ExtraBold</vt:lpstr>
      <vt:lpstr>Montserrat Light</vt:lpstr>
      <vt:lpstr>Montserrat Medium</vt:lpstr>
      <vt:lpstr>Montserrat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Fabrizio Livetti</dc:creator>
  <cp:lastModifiedBy>Alujas, Anahí Leticia</cp:lastModifiedBy>
  <cp:revision>396</cp:revision>
  <dcterms:created xsi:type="dcterms:W3CDTF">2025-09-09T18:47:21Z</dcterms:created>
  <dcterms:modified xsi:type="dcterms:W3CDTF">2025-09-26T17:31:32Z</dcterms:modified>
</cp:coreProperties>
</file>