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4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7008" r:id="rId4"/>
    <p:sldId id="258" r:id="rId5"/>
    <p:sldId id="7009" r:id="rId6"/>
    <p:sldId id="7006" r:id="rId7"/>
    <p:sldId id="7010" r:id="rId8"/>
    <p:sldId id="7011" r:id="rId9"/>
    <p:sldId id="7012" r:id="rId10"/>
    <p:sldId id="7013" r:id="rId11"/>
    <p:sldId id="7015" r:id="rId12"/>
    <p:sldId id="7014" r:id="rId13"/>
    <p:sldId id="7016" r:id="rId14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D8F50-6C08-46E3-8256-2A1CFB60C900}" v="1" dt="2025-09-21T18:25:43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658"/>
  </p:normalViewPr>
  <p:slideViewPr>
    <p:cSldViewPr snapToGrid="0">
      <p:cViewPr varScale="1">
        <p:scale>
          <a:sx n="59" d="100"/>
          <a:sy n="59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icio Arias Ramirez" userId="0f03956c-9c3d-4b95-8469-b2892d0ace95" providerId="ADAL" clId="{986D5CC4-AE2F-495C-A1D1-300DCBD19FCA}"/>
    <pc:docChg chg="custSel modSld">
      <pc:chgData name="Mauricio Arias Ramirez" userId="0f03956c-9c3d-4b95-8469-b2892d0ace95" providerId="ADAL" clId="{986D5CC4-AE2F-495C-A1D1-300DCBD19FCA}" dt="2025-09-21T18:25:43.240" v="3"/>
      <pc:docMkLst>
        <pc:docMk/>
      </pc:docMkLst>
      <pc:sldChg chg="addSp delSp modSp mod">
        <pc:chgData name="Mauricio Arias Ramirez" userId="0f03956c-9c3d-4b95-8469-b2892d0ace95" providerId="ADAL" clId="{986D5CC4-AE2F-495C-A1D1-300DCBD19FCA}" dt="2025-09-21T18:25:43.240" v="3"/>
        <pc:sldMkLst>
          <pc:docMk/>
          <pc:sldMk cId="303068808" sldId="257"/>
        </pc:sldMkLst>
        <pc:spChg chg="mod">
          <ac:chgData name="Mauricio Arias Ramirez" userId="0f03956c-9c3d-4b95-8469-b2892d0ace95" providerId="ADAL" clId="{986D5CC4-AE2F-495C-A1D1-300DCBD19FCA}" dt="2025-09-21T18:25:36.648" v="2" actId="20577"/>
          <ac:spMkLst>
            <pc:docMk/>
            <pc:sldMk cId="303068808" sldId="257"/>
            <ac:spMk id="5" creationId="{956899B1-EDCE-2CE1-9B46-D3E357049E99}"/>
          </ac:spMkLst>
        </pc:spChg>
        <pc:picChg chg="add mod">
          <ac:chgData name="Mauricio Arias Ramirez" userId="0f03956c-9c3d-4b95-8469-b2892d0ace95" providerId="ADAL" clId="{986D5CC4-AE2F-495C-A1D1-300DCBD19FCA}" dt="2025-09-21T18:25:43.240" v="3"/>
          <ac:picMkLst>
            <pc:docMk/>
            <pc:sldMk cId="303068808" sldId="257"/>
            <ac:picMk id="2" creationId="{2C09C515-268D-E86B-1141-40C0E87D55EF}"/>
          </ac:picMkLst>
        </pc:picChg>
        <pc:picChg chg="del">
          <ac:chgData name="Mauricio Arias Ramirez" userId="0f03956c-9c3d-4b95-8469-b2892d0ace95" providerId="ADAL" clId="{986D5CC4-AE2F-495C-A1D1-300DCBD19FCA}" dt="2025-09-21T18:25:34.222" v="0" actId="478"/>
          <ac:picMkLst>
            <pc:docMk/>
            <pc:sldMk cId="303068808" sldId="257"/>
            <ac:picMk id="6" creationId="{65D9794D-32DD-D6E0-1040-7D7D80FD41B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D204B-3483-4ACF-A392-64F8D92D6D67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DA1E88-4889-4FEA-96AE-F9F9D1522431}">
      <dgm:prSet/>
      <dgm:spPr/>
      <dgm:t>
        <a:bodyPr/>
        <a:lstStyle/>
        <a:p>
          <a:r>
            <a:rPr lang="es-ES_tradnl"/>
            <a:t>Los fondos de garantía son una herramienta poderosa de inclusión financiera, alta exposición a riesgos de incumplimiento.</a:t>
          </a:r>
          <a:endParaRPr lang="en-US"/>
        </a:p>
      </dgm:t>
    </dgm:pt>
    <dgm:pt modelId="{4421B828-02D9-4EA9-AE75-649CD72BF4BC}" type="parTrans" cxnId="{8908CF8D-6665-4570-937C-14E6B767F0E7}">
      <dgm:prSet/>
      <dgm:spPr/>
      <dgm:t>
        <a:bodyPr/>
        <a:lstStyle/>
        <a:p>
          <a:endParaRPr lang="en-US"/>
        </a:p>
      </dgm:t>
    </dgm:pt>
    <dgm:pt modelId="{85424750-3C66-4132-9A46-4BE5FD4286DC}" type="sibTrans" cxnId="{8908CF8D-6665-4570-937C-14E6B767F0E7}">
      <dgm:prSet/>
      <dgm:spPr/>
      <dgm:t>
        <a:bodyPr/>
        <a:lstStyle/>
        <a:p>
          <a:endParaRPr lang="en-US"/>
        </a:p>
      </dgm:t>
    </dgm:pt>
    <dgm:pt modelId="{B7883866-C1EC-41AA-8CF6-F88E82F4A0E8}">
      <dgm:prSet/>
      <dgm:spPr/>
      <dgm:t>
        <a:bodyPr/>
        <a:lstStyle/>
        <a:p>
          <a:r>
            <a:rPr lang="es-ES_tradnl"/>
            <a:t>Para ser sostenibles requieren sólidos modelos de “reservas técnicas”</a:t>
          </a:r>
          <a:endParaRPr lang="en-US"/>
        </a:p>
      </dgm:t>
    </dgm:pt>
    <dgm:pt modelId="{90ED1018-E4A7-4AC1-A000-0E59C7370961}" type="parTrans" cxnId="{3FA74879-07AF-4FA9-83A6-678A1DE78CB6}">
      <dgm:prSet/>
      <dgm:spPr/>
      <dgm:t>
        <a:bodyPr/>
        <a:lstStyle/>
        <a:p>
          <a:endParaRPr lang="en-US"/>
        </a:p>
      </dgm:t>
    </dgm:pt>
    <dgm:pt modelId="{8674FB56-4554-43E1-A0F6-1F49FCBC77FE}" type="sibTrans" cxnId="{3FA74879-07AF-4FA9-83A6-678A1DE78CB6}">
      <dgm:prSet/>
      <dgm:spPr/>
      <dgm:t>
        <a:bodyPr/>
        <a:lstStyle/>
        <a:p>
          <a:endParaRPr lang="en-US"/>
        </a:p>
      </dgm:t>
    </dgm:pt>
    <dgm:pt modelId="{4814ABD6-773D-4023-8AC1-DEC464145FC3}">
      <dgm:prSet/>
      <dgm:spPr/>
      <dgm:t>
        <a:bodyPr/>
        <a:lstStyle/>
        <a:p>
          <a:r>
            <a:rPr lang="es-ES_tradnl" b="1"/>
            <a:t>“La solidez de un fondo de avales se mide en la fortaleza de sus reservas”.</a:t>
          </a:r>
          <a:endParaRPr lang="en-US"/>
        </a:p>
      </dgm:t>
    </dgm:pt>
    <dgm:pt modelId="{C9AAF667-8FE0-4FF8-9C6F-81FEF62E44A2}" type="parTrans" cxnId="{F83F8863-219F-49F1-82D8-0DCBC70FAF03}">
      <dgm:prSet/>
      <dgm:spPr/>
      <dgm:t>
        <a:bodyPr/>
        <a:lstStyle/>
        <a:p>
          <a:endParaRPr lang="en-US"/>
        </a:p>
      </dgm:t>
    </dgm:pt>
    <dgm:pt modelId="{1F50E0D0-FC9C-4CE7-845F-C7C33957632C}" type="sibTrans" cxnId="{F83F8863-219F-49F1-82D8-0DCBC70FAF03}">
      <dgm:prSet/>
      <dgm:spPr/>
      <dgm:t>
        <a:bodyPr/>
        <a:lstStyle/>
        <a:p>
          <a:endParaRPr lang="en-US"/>
        </a:p>
      </dgm:t>
    </dgm:pt>
    <dgm:pt modelId="{1AC8F034-8F8A-E34E-BBC5-A9FEF131EAB0}" type="pres">
      <dgm:prSet presAssocID="{376D204B-3483-4ACF-A392-64F8D92D6D67}" presName="outerComposite" presStyleCnt="0">
        <dgm:presLayoutVars>
          <dgm:chMax val="5"/>
          <dgm:dir/>
          <dgm:resizeHandles val="exact"/>
        </dgm:presLayoutVars>
      </dgm:prSet>
      <dgm:spPr/>
    </dgm:pt>
    <dgm:pt modelId="{EE841D6D-CD30-B14E-9701-580469AEDBB5}" type="pres">
      <dgm:prSet presAssocID="{376D204B-3483-4ACF-A392-64F8D92D6D67}" presName="dummyMaxCanvas" presStyleCnt="0">
        <dgm:presLayoutVars/>
      </dgm:prSet>
      <dgm:spPr/>
    </dgm:pt>
    <dgm:pt modelId="{D40E0CEC-5C31-6A49-B91B-F820EF5506D1}" type="pres">
      <dgm:prSet presAssocID="{376D204B-3483-4ACF-A392-64F8D92D6D67}" presName="ThreeNodes_1" presStyleLbl="node1" presStyleIdx="0" presStyleCnt="3">
        <dgm:presLayoutVars>
          <dgm:bulletEnabled val="1"/>
        </dgm:presLayoutVars>
      </dgm:prSet>
      <dgm:spPr/>
    </dgm:pt>
    <dgm:pt modelId="{00490505-8E09-604D-B683-8C5B65FC2F4C}" type="pres">
      <dgm:prSet presAssocID="{376D204B-3483-4ACF-A392-64F8D92D6D67}" presName="ThreeNodes_2" presStyleLbl="node1" presStyleIdx="1" presStyleCnt="3">
        <dgm:presLayoutVars>
          <dgm:bulletEnabled val="1"/>
        </dgm:presLayoutVars>
      </dgm:prSet>
      <dgm:spPr/>
    </dgm:pt>
    <dgm:pt modelId="{DE002D58-FF9E-AC49-B69F-F0F0F348ABF8}" type="pres">
      <dgm:prSet presAssocID="{376D204B-3483-4ACF-A392-64F8D92D6D67}" presName="ThreeNodes_3" presStyleLbl="node1" presStyleIdx="2" presStyleCnt="3">
        <dgm:presLayoutVars>
          <dgm:bulletEnabled val="1"/>
        </dgm:presLayoutVars>
      </dgm:prSet>
      <dgm:spPr/>
    </dgm:pt>
    <dgm:pt modelId="{C8DE858E-0E88-674E-8D13-CA92F06D1DB9}" type="pres">
      <dgm:prSet presAssocID="{376D204B-3483-4ACF-A392-64F8D92D6D67}" presName="ThreeConn_1-2" presStyleLbl="fgAccFollowNode1" presStyleIdx="0" presStyleCnt="2">
        <dgm:presLayoutVars>
          <dgm:bulletEnabled val="1"/>
        </dgm:presLayoutVars>
      </dgm:prSet>
      <dgm:spPr/>
    </dgm:pt>
    <dgm:pt modelId="{4029E59B-B3AE-3A4C-B3C7-E159BF639884}" type="pres">
      <dgm:prSet presAssocID="{376D204B-3483-4ACF-A392-64F8D92D6D67}" presName="ThreeConn_2-3" presStyleLbl="fgAccFollowNode1" presStyleIdx="1" presStyleCnt="2">
        <dgm:presLayoutVars>
          <dgm:bulletEnabled val="1"/>
        </dgm:presLayoutVars>
      </dgm:prSet>
      <dgm:spPr/>
    </dgm:pt>
    <dgm:pt modelId="{EA2A8124-E710-DB42-BEE3-BB754D7B843A}" type="pres">
      <dgm:prSet presAssocID="{376D204B-3483-4ACF-A392-64F8D92D6D67}" presName="ThreeNodes_1_text" presStyleLbl="node1" presStyleIdx="2" presStyleCnt="3">
        <dgm:presLayoutVars>
          <dgm:bulletEnabled val="1"/>
        </dgm:presLayoutVars>
      </dgm:prSet>
      <dgm:spPr/>
    </dgm:pt>
    <dgm:pt modelId="{69573192-9641-184F-A591-B6C635B22966}" type="pres">
      <dgm:prSet presAssocID="{376D204B-3483-4ACF-A392-64F8D92D6D67}" presName="ThreeNodes_2_text" presStyleLbl="node1" presStyleIdx="2" presStyleCnt="3">
        <dgm:presLayoutVars>
          <dgm:bulletEnabled val="1"/>
        </dgm:presLayoutVars>
      </dgm:prSet>
      <dgm:spPr/>
    </dgm:pt>
    <dgm:pt modelId="{689FD1BF-54A4-B74A-92FC-51CEF6ED1167}" type="pres">
      <dgm:prSet presAssocID="{376D204B-3483-4ACF-A392-64F8D92D6D6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DB63F2B-602E-4D4D-B75C-459066A56029}" type="presOf" srcId="{376D204B-3483-4ACF-A392-64F8D92D6D67}" destId="{1AC8F034-8F8A-E34E-BBC5-A9FEF131EAB0}" srcOrd="0" destOrd="0" presId="urn:microsoft.com/office/officeart/2005/8/layout/vProcess5"/>
    <dgm:cxn modelId="{4FCD8B5B-33A9-5D4A-B5A8-F3DF428A89F5}" type="presOf" srcId="{4814ABD6-773D-4023-8AC1-DEC464145FC3}" destId="{689FD1BF-54A4-B74A-92FC-51CEF6ED1167}" srcOrd="1" destOrd="0" presId="urn:microsoft.com/office/officeart/2005/8/layout/vProcess5"/>
    <dgm:cxn modelId="{502CC25B-3237-1541-9CEA-26A92BFF9367}" type="presOf" srcId="{4814ABD6-773D-4023-8AC1-DEC464145FC3}" destId="{DE002D58-FF9E-AC49-B69F-F0F0F348ABF8}" srcOrd="0" destOrd="0" presId="urn:microsoft.com/office/officeart/2005/8/layout/vProcess5"/>
    <dgm:cxn modelId="{2E9A2863-45DF-1048-BD65-E8F0D7459795}" type="presOf" srcId="{B7883866-C1EC-41AA-8CF6-F88E82F4A0E8}" destId="{00490505-8E09-604D-B683-8C5B65FC2F4C}" srcOrd="0" destOrd="0" presId="urn:microsoft.com/office/officeart/2005/8/layout/vProcess5"/>
    <dgm:cxn modelId="{F83F8863-219F-49F1-82D8-0DCBC70FAF03}" srcId="{376D204B-3483-4ACF-A392-64F8D92D6D67}" destId="{4814ABD6-773D-4023-8AC1-DEC464145FC3}" srcOrd="2" destOrd="0" parTransId="{C9AAF667-8FE0-4FF8-9C6F-81FEF62E44A2}" sibTransId="{1F50E0D0-FC9C-4CE7-845F-C7C33957632C}"/>
    <dgm:cxn modelId="{3FA74879-07AF-4FA9-83A6-678A1DE78CB6}" srcId="{376D204B-3483-4ACF-A392-64F8D92D6D67}" destId="{B7883866-C1EC-41AA-8CF6-F88E82F4A0E8}" srcOrd="1" destOrd="0" parTransId="{90ED1018-E4A7-4AC1-A000-0E59C7370961}" sibTransId="{8674FB56-4554-43E1-A0F6-1F49FCBC77FE}"/>
    <dgm:cxn modelId="{8908CF8D-6665-4570-937C-14E6B767F0E7}" srcId="{376D204B-3483-4ACF-A392-64F8D92D6D67}" destId="{1DDA1E88-4889-4FEA-96AE-F9F9D1522431}" srcOrd="0" destOrd="0" parTransId="{4421B828-02D9-4EA9-AE75-649CD72BF4BC}" sibTransId="{85424750-3C66-4132-9A46-4BE5FD4286DC}"/>
    <dgm:cxn modelId="{603441AB-A972-7E4F-B0BA-5B2A415EB399}" type="presOf" srcId="{8674FB56-4554-43E1-A0F6-1F49FCBC77FE}" destId="{4029E59B-B3AE-3A4C-B3C7-E159BF639884}" srcOrd="0" destOrd="0" presId="urn:microsoft.com/office/officeart/2005/8/layout/vProcess5"/>
    <dgm:cxn modelId="{6798B6C3-E6B0-CB4F-B687-B0C5B6310316}" type="presOf" srcId="{1DDA1E88-4889-4FEA-96AE-F9F9D1522431}" destId="{D40E0CEC-5C31-6A49-B91B-F820EF5506D1}" srcOrd="0" destOrd="0" presId="urn:microsoft.com/office/officeart/2005/8/layout/vProcess5"/>
    <dgm:cxn modelId="{D2C3C9CC-5097-894A-BD7F-0D6A5A399C6F}" type="presOf" srcId="{1DDA1E88-4889-4FEA-96AE-F9F9D1522431}" destId="{EA2A8124-E710-DB42-BEE3-BB754D7B843A}" srcOrd="1" destOrd="0" presId="urn:microsoft.com/office/officeart/2005/8/layout/vProcess5"/>
    <dgm:cxn modelId="{68E956D0-96B6-3C43-A16C-F74BAAA5E561}" type="presOf" srcId="{B7883866-C1EC-41AA-8CF6-F88E82F4A0E8}" destId="{69573192-9641-184F-A591-B6C635B22966}" srcOrd="1" destOrd="0" presId="urn:microsoft.com/office/officeart/2005/8/layout/vProcess5"/>
    <dgm:cxn modelId="{B3CD84E0-E4AC-AD4A-AB9C-2CF8E8FAA049}" type="presOf" srcId="{85424750-3C66-4132-9A46-4BE5FD4286DC}" destId="{C8DE858E-0E88-674E-8D13-CA92F06D1DB9}" srcOrd="0" destOrd="0" presId="urn:microsoft.com/office/officeart/2005/8/layout/vProcess5"/>
    <dgm:cxn modelId="{8C9EC102-67D1-2249-9A4E-5B839BDC3E68}" type="presParOf" srcId="{1AC8F034-8F8A-E34E-BBC5-A9FEF131EAB0}" destId="{EE841D6D-CD30-B14E-9701-580469AEDBB5}" srcOrd="0" destOrd="0" presId="urn:microsoft.com/office/officeart/2005/8/layout/vProcess5"/>
    <dgm:cxn modelId="{0F57F836-36EB-DB41-803D-A609874D0C41}" type="presParOf" srcId="{1AC8F034-8F8A-E34E-BBC5-A9FEF131EAB0}" destId="{D40E0CEC-5C31-6A49-B91B-F820EF5506D1}" srcOrd="1" destOrd="0" presId="urn:microsoft.com/office/officeart/2005/8/layout/vProcess5"/>
    <dgm:cxn modelId="{3337F584-1445-9745-B41E-5260E5198EF3}" type="presParOf" srcId="{1AC8F034-8F8A-E34E-BBC5-A9FEF131EAB0}" destId="{00490505-8E09-604D-B683-8C5B65FC2F4C}" srcOrd="2" destOrd="0" presId="urn:microsoft.com/office/officeart/2005/8/layout/vProcess5"/>
    <dgm:cxn modelId="{24DCE28E-4F5E-8049-90B0-C33A5CDD9FDC}" type="presParOf" srcId="{1AC8F034-8F8A-E34E-BBC5-A9FEF131EAB0}" destId="{DE002D58-FF9E-AC49-B69F-F0F0F348ABF8}" srcOrd="3" destOrd="0" presId="urn:microsoft.com/office/officeart/2005/8/layout/vProcess5"/>
    <dgm:cxn modelId="{00CBA8DE-4ECF-524F-BAFF-51615F345D23}" type="presParOf" srcId="{1AC8F034-8F8A-E34E-BBC5-A9FEF131EAB0}" destId="{C8DE858E-0E88-674E-8D13-CA92F06D1DB9}" srcOrd="4" destOrd="0" presId="urn:microsoft.com/office/officeart/2005/8/layout/vProcess5"/>
    <dgm:cxn modelId="{1DB63DF1-B208-C046-B465-E3F819054662}" type="presParOf" srcId="{1AC8F034-8F8A-E34E-BBC5-A9FEF131EAB0}" destId="{4029E59B-B3AE-3A4C-B3C7-E159BF639884}" srcOrd="5" destOrd="0" presId="urn:microsoft.com/office/officeart/2005/8/layout/vProcess5"/>
    <dgm:cxn modelId="{A1F72E41-C51E-D24D-B6EC-95CAA7B5CC02}" type="presParOf" srcId="{1AC8F034-8F8A-E34E-BBC5-A9FEF131EAB0}" destId="{EA2A8124-E710-DB42-BEE3-BB754D7B843A}" srcOrd="6" destOrd="0" presId="urn:microsoft.com/office/officeart/2005/8/layout/vProcess5"/>
    <dgm:cxn modelId="{1FF09BAE-87CD-2C4F-9486-3B35538DCB22}" type="presParOf" srcId="{1AC8F034-8F8A-E34E-BBC5-A9FEF131EAB0}" destId="{69573192-9641-184F-A591-B6C635B22966}" srcOrd="7" destOrd="0" presId="urn:microsoft.com/office/officeart/2005/8/layout/vProcess5"/>
    <dgm:cxn modelId="{C61475E9-D538-F549-8627-4971B3B778AB}" type="presParOf" srcId="{1AC8F034-8F8A-E34E-BBC5-A9FEF131EAB0}" destId="{689FD1BF-54A4-B74A-92FC-51CEF6ED116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047FB-6D98-405B-9600-7B7B9BF6DC9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62014C-8032-40D8-A18F-0C1841087615}">
      <dgm:prSet/>
      <dgm:spPr/>
      <dgm:t>
        <a:bodyPr/>
        <a:lstStyle/>
        <a:p>
          <a:r>
            <a:rPr lang="es-ES_tradnl" b="1" dirty="0"/>
            <a:t>FODEMIPYME</a:t>
          </a:r>
          <a:r>
            <a:rPr lang="es-ES_tradnl" dirty="0"/>
            <a:t> es un fondo especial creado y administrado por una Unidad Técnica dentro de un banco público no estatal costarricense.</a:t>
          </a:r>
          <a:endParaRPr lang="en-US" dirty="0"/>
        </a:p>
      </dgm:t>
    </dgm:pt>
    <dgm:pt modelId="{BA252DFD-C7B5-4717-9B85-F726A75ABB4F}" type="parTrans" cxnId="{77FEDBBA-EA23-450F-9D4A-F257AC1D5FE4}">
      <dgm:prSet/>
      <dgm:spPr/>
      <dgm:t>
        <a:bodyPr/>
        <a:lstStyle/>
        <a:p>
          <a:endParaRPr lang="en-US"/>
        </a:p>
      </dgm:t>
    </dgm:pt>
    <dgm:pt modelId="{F2766C57-B2E9-405B-A03B-BCF45971CA6D}" type="sibTrans" cxnId="{77FEDBBA-EA23-450F-9D4A-F257AC1D5FE4}">
      <dgm:prSet/>
      <dgm:spPr/>
      <dgm:t>
        <a:bodyPr/>
        <a:lstStyle/>
        <a:p>
          <a:endParaRPr lang="en-US"/>
        </a:p>
      </dgm:t>
    </dgm:pt>
    <dgm:pt modelId="{A8380BC6-B0F3-44FD-AF29-E394E5AFA499}">
      <dgm:prSet/>
      <dgm:spPr/>
      <dgm:t>
        <a:bodyPr/>
        <a:lstStyle/>
        <a:p>
          <a:r>
            <a:rPr lang="es-ES_tradnl"/>
            <a:t>Poco conocimiento sobre la gestión adecuada de fondos de garantía.</a:t>
          </a:r>
          <a:endParaRPr lang="en-US"/>
        </a:p>
      </dgm:t>
    </dgm:pt>
    <dgm:pt modelId="{EB028011-4465-484E-AF96-E4879A4393BE}" type="parTrans" cxnId="{B8703611-04E2-46F4-96E1-22203996537A}">
      <dgm:prSet/>
      <dgm:spPr/>
      <dgm:t>
        <a:bodyPr/>
        <a:lstStyle/>
        <a:p>
          <a:endParaRPr lang="en-US"/>
        </a:p>
      </dgm:t>
    </dgm:pt>
    <dgm:pt modelId="{6149D7BB-7CB7-4328-97DD-FE553774F550}" type="sibTrans" cxnId="{B8703611-04E2-46F4-96E1-22203996537A}">
      <dgm:prSet/>
      <dgm:spPr/>
      <dgm:t>
        <a:bodyPr/>
        <a:lstStyle/>
        <a:p>
          <a:endParaRPr lang="en-US"/>
        </a:p>
      </dgm:t>
    </dgm:pt>
    <dgm:pt modelId="{A534DC49-ABAA-45BF-8663-F725F7BBF4E2}">
      <dgm:prSet/>
      <dgm:spPr/>
      <dgm:t>
        <a:bodyPr/>
        <a:lstStyle/>
        <a:p>
          <a:r>
            <a:rPr lang="es-ES_tradnl"/>
            <a:t>Las áreas de apoyo contaban con amplio conocimiento desde el enfoque del originador del crédito no desde el avalista.</a:t>
          </a:r>
          <a:endParaRPr lang="en-US"/>
        </a:p>
      </dgm:t>
    </dgm:pt>
    <dgm:pt modelId="{8D36DB9C-BC6E-4A03-85A8-307E205CCB8F}" type="parTrans" cxnId="{2C7E4068-4F66-46AD-AF27-6A210CAB086A}">
      <dgm:prSet/>
      <dgm:spPr/>
      <dgm:t>
        <a:bodyPr/>
        <a:lstStyle/>
        <a:p>
          <a:endParaRPr lang="en-US"/>
        </a:p>
      </dgm:t>
    </dgm:pt>
    <dgm:pt modelId="{6D74BC41-892A-41D0-ACF2-D584AB790FD7}" type="sibTrans" cxnId="{2C7E4068-4F66-46AD-AF27-6A210CAB086A}">
      <dgm:prSet/>
      <dgm:spPr/>
      <dgm:t>
        <a:bodyPr/>
        <a:lstStyle/>
        <a:p>
          <a:endParaRPr lang="en-US"/>
        </a:p>
      </dgm:t>
    </dgm:pt>
    <dgm:pt modelId="{1DFF6737-FBE6-4F30-8CB4-5A556B009571}">
      <dgm:prSet/>
      <dgm:spPr/>
      <dgm:t>
        <a:bodyPr/>
        <a:lstStyle/>
        <a:p>
          <a:r>
            <a:rPr lang="es-ES_tradnl"/>
            <a:t>Se realizaba una gestión de provisiones como una entidad bancaria, no como entidad de garantía.</a:t>
          </a:r>
          <a:endParaRPr lang="en-US"/>
        </a:p>
      </dgm:t>
    </dgm:pt>
    <dgm:pt modelId="{776DFE7E-7BCE-42F0-BBE7-3A20D3EE013A}" type="parTrans" cxnId="{57CABAC8-E6AF-41F5-B036-34F9DF227597}">
      <dgm:prSet/>
      <dgm:spPr/>
      <dgm:t>
        <a:bodyPr/>
        <a:lstStyle/>
        <a:p>
          <a:endParaRPr lang="en-US"/>
        </a:p>
      </dgm:t>
    </dgm:pt>
    <dgm:pt modelId="{14A0C0EF-8A82-4906-A6C1-76F0136F50BE}" type="sibTrans" cxnId="{57CABAC8-E6AF-41F5-B036-34F9DF227597}">
      <dgm:prSet/>
      <dgm:spPr/>
      <dgm:t>
        <a:bodyPr/>
        <a:lstStyle/>
        <a:p>
          <a:endParaRPr lang="en-US"/>
        </a:p>
      </dgm:t>
    </dgm:pt>
    <dgm:pt modelId="{5DFA6E59-C0FB-6942-AFEE-FD36B95E52AC}" type="pres">
      <dgm:prSet presAssocID="{D9E047FB-6D98-405B-9600-7B7B9BF6DC98}" presName="outerComposite" presStyleCnt="0">
        <dgm:presLayoutVars>
          <dgm:chMax val="5"/>
          <dgm:dir/>
          <dgm:resizeHandles val="exact"/>
        </dgm:presLayoutVars>
      </dgm:prSet>
      <dgm:spPr/>
    </dgm:pt>
    <dgm:pt modelId="{AD6902E3-48A6-1642-88B7-9C5323E0B240}" type="pres">
      <dgm:prSet presAssocID="{D9E047FB-6D98-405B-9600-7B7B9BF6DC98}" presName="dummyMaxCanvas" presStyleCnt="0">
        <dgm:presLayoutVars/>
      </dgm:prSet>
      <dgm:spPr/>
    </dgm:pt>
    <dgm:pt modelId="{6FEBDF17-5AF8-3F49-882A-88442B32BC32}" type="pres">
      <dgm:prSet presAssocID="{D9E047FB-6D98-405B-9600-7B7B9BF6DC98}" presName="FourNodes_1" presStyleLbl="node1" presStyleIdx="0" presStyleCnt="4">
        <dgm:presLayoutVars>
          <dgm:bulletEnabled val="1"/>
        </dgm:presLayoutVars>
      </dgm:prSet>
      <dgm:spPr/>
    </dgm:pt>
    <dgm:pt modelId="{DBD9A844-DC6F-4941-859E-A9BAB06A22E7}" type="pres">
      <dgm:prSet presAssocID="{D9E047FB-6D98-405B-9600-7B7B9BF6DC98}" presName="FourNodes_2" presStyleLbl="node1" presStyleIdx="1" presStyleCnt="4">
        <dgm:presLayoutVars>
          <dgm:bulletEnabled val="1"/>
        </dgm:presLayoutVars>
      </dgm:prSet>
      <dgm:spPr/>
    </dgm:pt>
    <dgm:pt modelId="{16EFF822-B548-224A-9B74-A980EA1E46FB}" type="pres">
      <dgm:prSet presAssocID="{D9E047FB-6D98-405B-9600-7B7B9BF6DC98}" presName="FourNodes_3" presStyleLbl="node1" presStyleIdx="2" presStyleCnt="4">
        <dgm:presLayoutVars>
          <dgm:bulletEnabled val="1"/>
        </dgm:presLayoutVars>
      </dgm:prSet>
      <dgm:spPr/>
    </dgm:pt>
    <dgm:pt modelId="{6272EACC-EA7E-D045-BE8B-62F4C85660CD}" type="pres">
      <dgm:prSet presAssocID="{D9E047FB-6D98-405B-9600-7B7B9BF6DC98}" presName="FourNodes_4" presStyleLbl="node1" presStyleIdx="3" presStyleCnt="4">
        <dgm:presLayoutVars>
          <dgm:bulletEnabled val="1"/>
        </dgm:presLayoutVars>
      </dgm:prSet>
      <dgm:spPr/>
    </dgm:pt>
    <dgm:pt modelId="{5923D818-8B51-884A-BB03-EFBE324C91A1}" type="pres">
      <dgm:prSet presAssocID="{D9E047FB-6D98-405B-9600-7B7B9BF6DC98}" presName="FourConn_1-2" presStyleLbl="fgAccFollowNode1" presStyleIdx="0" presStyleCnt="3">
        <dgm:presLayoutVars>
          <dgm:bulletEnabled val="1"/>
        </dgm:presLayoutVars>
      </dgm:prSet>
      <dgm:spPr/>
    </dgm:pt>
    <dgm:pt modelId="{F2066743-410D-1145-A5A1-703C7918A350}" type="pres">
      <dgm:prSet presAssocID="{D9E047FB-6D98-405B-9600-7B7B9BF6DC98}" presName="FourConn_2-3" presStyleLbl="fgAccFollowNode1" presStyleIdx="1" presStyleCnt="3">
        <dgm:presLayoutVars>
          <dgm:bulletEnabled val="1"/>
        </dgm:presLayoutVars>
      </dgm:prSet>
      <dgm:spPr/>
    </dgm:pt>
    <dgm:pt modelId="{81726B70-9BED-5C40-9616-F0CD0C52653A}" type="pres">
      <dgm:prSet presAssocID="{D9E047FB-6D98-405B-9600-7B7B9BF6DC98}" presName="FourConn_3-4" presStyleLbl="fgAccFollowNode1" presStyleIdx="2" presStyleCnt="3">
        <dgm:presLayoutVars>
          <dgm:bulletEnabled val="1"/>
        </dgm:presLayoutVars>
      </dgm:prSet>
      <dgm:spPr/>
    </dgm:pt>
    <dgm:pt modelId="{B2E5EC58-BA7C-D049-8144-55A73FF55425}" type="pres">
      <dgm:prSet presAssocID="{D9E047FB-6D98-405B-9600-7B7B9BF6DC98}" presName="FourNodes_1_text" presStyleLbl="node1" presStyleIdx="3" presStyleCnt="4">
        <dgm:presLayoutVars>
          <dgm:bulletEnabled val="1"/>
        </dgm:presLayoutVars>
      </dgm:prSet>
      <dgm:spPr/>
    </dgm:pt>
    <dgm:pt modelId="{F83FE5BB-CA0C-2540-9CAC-3FF3661FB6CC}" type="pres">
      <dgm:prSet presAssocID="{D9E047FB-6D98-405B-9600-7B7B9BF6DC98}" presName="FourNodes_2_text" presStyleLbl="node1" presStyleIdx="3" presStyleCnt="4">
        <dgm:presLayoutVars>
          <dgm:bulletEnabled val="1"/>
        </dgm:presLayoutVars>
      </dgm:prSet>
      <dgm:spPr/>
    </dgm:pt>
    <dgm:pt modelId="{213CABCF-4F19-8342-AAEF-D3824C85EBF7}" type="pres">
      <dgm:prSet presAssocID="{D9E047FB-6D98-405B-9600-7B7B9BF6DC98}" presName="FourNodes_3_text" presStyleLbl="node1" presStyleIdx="3" presStyleCnt="4">
        <dgm:presLayoutVars>
          <dgm:bulletEnabled val="1"/>
        </dgm:presLayoutVars>
      </dgm:prSet>
      <dgm:spPr/>
    </dgm:pt>
    <dgm:pt modelId="{3B98DC15-5CD0-CD4C-9B21-D4490CDF1F26}" type="pres">
      <dgm:prSet presAssocID="{D9E047FB-6D98-405B-9600-7B7B9BF6DC9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19D6306-F29C-0843-8850-466077AE44A5}" type="presOf" srcId="{F962014C-8032-40D8-A18F-0C1841087615}" destId="{6FEBDF17-5AF8-3F49-882A-88442B32BC32}" srcOrd="0" destOrd="0" presId="urn:microsoft.com/office/officeart/2005/8/layout/vProcess5"/>
    <dgm:cxn modelId="{69BE9310-26FA-0043-A5E1-599DED0ED377}" type="presOf" srcId="{A8380BC6-B0F3-44FD-AF29-E394E5AFA499}" destId="{F83FE5BB-CA0C-2540-9CAC-3FF3661FB6CC}" srcOrd="1" destOrd="0" presId="urn:microsoft.com/office/officeart/2005/8/layout/vProcess5"/>
    <dgm:cxn modelId="{B8703611-04E2-46F4-96E1-22203996537A}" srcId="{D9E047FB-6D98-405B-9600-7B7B9BF6DC98}" destId="{A8380BC6-B0F3-44FD-AF29-E394E5AFA499}" srcOrd="1" destOrd="0" parTransId="{EB028011-4465-484E-AF96-E4879A4393BE}" sibTransId="{6149D7BB-7CB7-4328-97DD-FE553774F550}"/>
    <dgm:cxn modelId="{8E78C129-24A4-8E43-A57C-ED00D9030435}" type="presOf" srcId="{A8380BC6-B0F3-44FD-AF29-E394E5AFA499}" destId="{DBD9A844-DC6F-4941-859E-A9BAB06A22E7}" srcOrd="0" destOrd="0" presId="urn:microsoft.com/office/officeart/2005/8/layout/vProcess5"/>
    <dgm:cxn modelId="{2C7E4068-4F66-46AD-AF27-6A210CAB086A}" srcId="{D9E047FB-6D98-405B-9600-7B7B9BF6DC98}" destId="{A534DC49-ABAA-45BF-8663-F725F7BBF4E2}" srcOrd="2" destOrd="0" parTransId="{8D36DB9C-BC6E-4A03-85A8-307E205CCB8F}" sibTransId="{6D74BC41-892A-41D0-ACF2-D584AB790FD7}"/>
    <dgm:cxn modelId="{B50DF86B-2C53-DD45-A491-867AF54D4AEC}" type="presOf" srcId="{F2766C57-B2E9-405B-A03B-BCF45971CA6D}" destId="{5923D818-8B51-884A-BB03-EFBE324C91A1}" srcOrd="0" destOrd="0" presId="urn:microsoft.com/office/officeart/2005/8/layout/vProcess5"/>
    <dgm:cxn modelId="{6F69F36D-DA2A-D04F-8645-7B9FEFA6740A}" type="presOf" srcId="{D9E047FB-6D98-405B-9600-7B7B9BF6DC98}" destId="{5DFA6E59-C0FB-6942-AFEE-FD36B95E52AC}" srcOrd="0" destOrd="0" presId="urn:microsoft.com/office/officeart/2005/8/layout/vProcess5"/>
    <dgm:cxn modelId="{EEE6E751-4593-374C-848E-452D751CA06E}" type="presOf" srcId="{6149D7BB-7CB7-4328-97DD-FE553774F550}" destId="{F2066743-410D-1145-A5A1-703C7918A350}" srcOrd="0" destOrd="0" presId="urn:microsoft.com/office/officeart/2005/8/layout/vProcess5"/>
    <dgm:cxn modelId="{84F02775-B111-AA40-B13D-FB14114C5EC1}" type="presOf" srcId="{1DFF6737-FBE6-4F30-8CB4-5A556B009571}" destId="{6272EACC-EA7E-D045-BE8B-62F4C85660CD}" srcOrd="0" destOrd="0" presId="urn:microsoft.com/office/officeart/2005/8/layout/vProcess5"/>
    <dgm:cxn modelId="{E7DE367D-9352-F64B-84B3-E964A227E94E}" type="presOf" srcId="{F962014C-8032-40D8-A18F-0C1841087615}" destId="{B2E5EC58-BA7C-D049-8144-55A73FF55425}" srcOrd="1" destOrd="0" presId="urn:microsoft.com/office/officeart/2005/8/layout/vProcess5"/>
    <dgm:cxn modelId="{BFBD86A1-5611-9345-BB8D-9331C5901347}" type="presOf" srcId="{A534DC49-ABAA-45BF-8663-F725F7BBF4E2}" destId="{213CABCF-4F19-8342-AAEF-D3824C85EBF7}" srcOrd="1" destOrd="0" presId="urn:microsoft.com/office/officeart/2005/8/layout/vProcess5"/>
    <dgm:cxn modelId="{717DDAA6-76C3-0649-AD67-5095A235BFC1}" type="presOf" srcId="{A534DC49-ABAA-45BF-8663-F725F7BBF4E2}" destId="{16EFF822-B548-224A-9B74-A980EA1E46FB}" srcOrd="0" destOrd="0" presId="urn:microsoft.com/office/officeart/2005/8/layout/vProcess5"/>
    <dgm:cxn modelId="{B49453B4-F379-2C43-BB8C-8A95E729902F}" type="presOf" srcId="{1DFF6737-FBE6-4F30-8CB4-5A556B009571}" destId="{3B98DC15-5CD0-CD4C-9B21-D4490CDF1F26}" srcOrd="1" destOrd="0" presId="urn:microsoft.com/office/officeart/2005/8/layout/vProcess5"/>
    <dgm:cxn modelId="{77FEDBBA-EA23-450F-9D4A-F257AC1D5FE4}" srcId="{D9E047FB-6D98-405B-9600-7B7B9BF6DC98}" destId="{F962014C-8032-40D8-A18F-0C1841087615}" srcOrd="0" destOrd="0" parTransId="{BA252DFD-C7B5-4717-9B85-F726A75ABB4F}" sibTransId="{F2766C57-B2E9-405B-A03B-BCF45971CA6D}"/>
    <dgm:cxn modelId="{E0DE7AC4-75F0-9942-9F47-D98601BEF04E}" type="presOf" srcId="{6D74BC41-892A-41D0-ACF2-D584AB790FD7}" destId="{81726B70-9BED-5C40-9616-F0CD0C52653A}" srcOrd="0" destOrd="0" presId="urn:microsoft.com/office/officeart/2005/8/layout/vProcess5"/>
    <dgm:cxn modelId="{57CABAC8-E6AF-41F5-B036-34F9DF227597}" srcId="{D9E047FB-6D98-405B-9600-7B7B9BF6DC98}" destId="{1DFF6737-FBE6-4F30-8CB4-5A556B009571}" srcOrd="3" destOrd="0" parTransId="{776DFE7E-7BCE-42F0-BBE7-3A20D3EE013A}" sibTransId="{14A0C0EF-8A82-4906-A6C1-76F0136F50BE}"/>
    <dgm:cxn modelId="{8DE0F551-5228-5844-93C8-91FD46F0B46D}" type="presParOf" srcId="{5DFA6E59-C0FB-6942-AFEE-FD36B95E52AC}" destId="{AD6902E3-48A6-1642-88B7-9C5323E0B240}" srcOrd="0" destOrd="0" presId="urn:microsoft.com/office/officeart/2005/8/layout/vProcess5"/>
    <dgm:cxn modelId="{2B1E8B8E-6F9D-DD49-B6C3-CF9490D773FA}" type="presParOf" srcId="{5DFA6E59-C0FB-6942-AFEE-FD36B95E52AC}" destId="{6FEBDF17-5AF8-3F49-882A-88442B32BC32}" srcOrd="1" destOrd="0" presId="urn:microsoft.com/office/officeart/2005/8/layout/vProcess5"/>
    <dgm:cxn modelId="{5F1C2DEA-3DD1-124A-AAF5-4E2FCDD00AA8}" type="presParOf" srcId="{5DFA6E59-C0FB-6942-AFEE-FD36B95E52AC}" destId="{DBD9A844-DC6F-4941-859E-A9BAB06A22E7}" srcOrd="2" destOrd="0" presId="urn:microsoft.com/office/officeart/2005/8/layout/vProcess5"/>
    <dgm:cxn modelId="{33074F5F-8D11-0B4F-A9B1-13A9C3F7DE7F}" type="presParOf" srcId="{5DFA6E59-C0FB-6942-AFEE-FD36B95E52AC}" destId="{16EFF822-B548-224A-9B74-A980EA1E46FB}" srcOrd="3" destOrd="0" presId="urn:microsoft.com/office/officeart/2005/8/layout/vProcess5"/>
    <dgm:cxn modelId="{80B99C1D-F516-7E4A-B923-549E2DDA8021}" type="presParOf" srcId="{5DFA6E59-C0FB-6942-AFEE-FD36B95E52AC}" destId="{6272EACC-EA7E-D045-BE8B-62F4C85660CD}" srcOrd="4" destOrd="0" presId="urn:microsoft.com/office/officeart/2005/8/layout/vProcess5"/>
    <dgm:cxn modelId="{4E3225CD-FB2A-5B40-8CA8-EC1B550F0FA2}" type="presParOf" srcId="{5DFA6E59-C0FB-6942-AFEE-FD36B95E52AC}" destId="{5923D818-8B51-884A-BB03-EFBE324C91A1}" srcOrd="5" destOrd="0" presId="urn:microsoft.com/office/officeart/2005/8/layout/vProcess5"/>
    <dgm:cxn modelId="{B3A7F885-5B5C-F040-82FB-20D7F7C9F5D6}" type="presParOf" srcId="{5DFA6E59-C0FB-6942-AFEE-FD36B95E52AC}" destId="{F2066743-410D-1145-A5A1-703C7918A350}" srcOrd="6" destOrd="0" presId="urn:microsoft.com/office/officeart/2005/8/layout/vProcess5"/>
    <dgm:cxn modelId="{04F9A225-FDA2-C14C-BF0B-5F53E5EBF907}" type="presParOf" srcId="{5DFA6E59-C0FB-6942-AFEE-FD36B95E52AC}" destId="{81726B70-9BED-5C40-9616-F0CD0C52653A}" srcOrd="7" destOrd="0" presId="urn:microsoft.com/office/officeart/2005/8/layout/vProcess5"/>
    <dgm:cxn modelId="{74E2F062-081E-2D4C-81D5-BB3A714E1A09}" type="presParOf" srcId="{5DFA6E59-C0FB-6942-AFEE-FD36B95E52AC}" destId="{B2E5EC58-BA7C-D049-8144-55A73FF55425}" srcOrd="8" destOrd="0" presId="urn:microsoft.com/office/officeart/2005/8/layout/vProcess5"/>
    <dgm:cxn modelId="{F28219DF-AD97-0D46-87AE-63BC34BDD768}" type="presParOf" srcId="{5DFA6E59-C0FB-6942-AFEE-FD36B95E52AC}" destId="{F83FE5BB-CA0C-2540-9CAC-3FF3661FB6CC}" srcOrd="9" destOrd="0" presId="urn:microsoft.com/office/officeart/2005/8/layout/vProcess5"/>
    <dgm:cxn modelId="{506D9873-C3F9-7D49-ACC1-EE0E5F469EA9}" type="presParOf" srcId="{5DFA6E59-C0FB-6942-AFEE-FD36B95E52AC}" destId="{213CABCF-4F19-8342-AAEF-D3824C85EBF7}" srcOrd="10" destOrd="0" presId="urn:microsoft.com/office/officeart/2005/8/layout/vProcess5"/>
    <dgm:cxn modelId="{EFE92017-FA70-084D-8426-242754910DFA}" type="presParOf" srcId="{5DFA6E59-C0FB-6942-AFEE-FD36B95E52AC}" destId="{3B98DC15-5CD0-CD4C-9B21-D4490CDF1F2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CE89E9-3D62-4FF6-BCBA-772DF7F4EADE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52783A-6F78-48BC-B0AA-802FBB2F6562}">
      <dgm:prSet custT="1"/>
      <dgm:spPr/>
      <dgm:t>
        <a:bodyPr/>
        <a:lstStyle/>
        <a:p>
          <a:r>
            <a:rPr lang="es-ES_tradnl" sz="2000" dirty="0"/>
            <a:t>Ingresos del primaje.  </a:t>
          </a:r>
          <a:r>
            <a:rPr lang="es-ES_tradnl" sz="1400" dirty="0"/>
            <a:t>(Comisiones por emisiones de garantía).</a:t>
          </a:r>
          <a:endParaRPr lang="en-US" sz="1400" dirty="0"/>
        </a:p>
      </dgm:t>
    </dgm:pt>
    <dgm:pt modelId="{7328C1F3-A507-4CEC-8CF5-FD94A87CD646}" type="parTrans" cxnId="{AFA55A41-B514-4E16-9505-4304AB676CD1}">
      <dgm:prSet/>
      <dgm:spPr/>
      <dgm:t>
        <a:bodyPr/>
        <a:lstStyle/>
        <a:p>
          <a:endParaRPr lang="en-US"/>
        </a:p>
      </dgm:t>
    </dgm:pt>
    <dgm:pt modelId="{AE8DA166-8C79-4FAE-97BF-4927594091C4}" type="sibTrans" cxnId="{AFA55A41-B514-4E16-9505-4304AB676CD1}">
      <dgm:prSet/>
      <dgm:spPr/>
      <dgm:t>
        <a:bodyPr/>
        <a:lstStyle/>
        <a:p>
          <a:endParaRPr lang="en-US"/>
        </a:p>
      </dgm:t>
    </dgm:pt>
    <dgm:pt modelId="{31FB6A5F-C556-4700-A84C-F52B79BAF7AC}">
      <dgm:prSet/>
      <dgm:spPr/>
      <dgm:t>
        <a:bodyPr/>
        <a:lstStyle/>
        <a:p>
          <a:r>
            <a:rPr lang="es-ES_tradnl"/>
            <a:t>Ingresos del portafolio de inversiones.</a:t>
          </a:r>
          <a:endParaRPr lang="en-US"/>
        </a:p>
      </dgm:t>
    </dgm:pt>
    <dgm:pt modelId="{07F0E27B-E8C2-40F4-8260-065678368B9A}" type="parTrans" cxnId="{E7C66493-F535-4D07-8E2F-360854F535DC}">
      <dgm:prSet/>
      <dgm:spPr/>
      <dgm:t>
        <a:bodyPr/>
        <a:lstStyle/>
        <a:p>
          <a:endParaRPr lang="en-US"/>
        </a:p>
      </dgm:t>
    </dgm:pt>
    <dgm:pt modelId="{47B8E207-1969-4D62-A001-533C84B05640}" type="sibTrans" cxnId="{E7C66493-F535-4D07-8E2F-360854F535DC}">
      <dgm:prSet/>
      <dgm:spPr/>
      <dgm:t>
        <a:bodyPr/>
        <a:lstStyle/>
        <a:p>
          <a:endParaRPr lang="en-US"/>
        </a:p>
      </dgm:t>
    </dgm:pt>
    <dgm:pt modelId="{9C5CC855-753B-4ADF-A8D9-EEBCE08A5D2C}">
      <dgm:prSet/>
      <dgm:spPr/>
      <dgm:t>
        <a:bodyPr/>
        <a:lstStyle/>
        <a:p>
          <a:r>
            <a:rPr lang="es-ES_tradnl"/>
            <a:t>Provisión actual se traslada a R.T., el resto del capital se toma del resultado del periodo.</a:t>
          </a:r>
          <a:endParaRPr lang="en-US"/>
        </a:p>
      </dgm:t>
    </dgm:pt>
    <dgm:pt modelId="{6B006A28-6A92-4083-A98C-551A00DF1A57}" type="parTrans" cxnId="{17E99D4E-00F5-46FD-B7E8-031C071E3D95}">
      <dgm:prSet/>
      <dgm:spPr/>
      <dgm:t>
        <a:bodyPr/>
        <a:lstStyle/>
        <a:p>
          <a:endParaRPr lang="en-US"/>
        </a:p>
      </dgm:t>
    </dgm:pt>
    <dgm:pt modelId="{EAE48224-C1F9-4A63-BBED-B95FDB0C2C30}" type="sibTrans" cxnId="{17E99D4E-00F5-46FD-B7E8-031C071E3D95}">
      <dgm:prSet/>
      <dgm:spPr/>
      <dgm:t>
        <a:bodyPr/>
        <a:lstStyle/>
        <a:p>
          <a:endParaRPr lang="en-US"/>
        </a:p>
      </dgm:t>
    </dgm:pt>
    <dgm:pt modelId="{2BAB2CFE-2E93-45A2-96EB-2D9B24B8F1B1}">
      <dgm:prSet/>
      <dgm:spPr/>
      <dgm:t>
        <a:bodyPr/>
        <a:lstStyle/>
        <a:p>
          <a:r>
            <a:rPr lang="es-ES_tradnl"/>
            <a:t>Se trabaja a partir de la pérdida observada, transiciones últimos 10 años, factor 5,65%</a:t>
          </a:r>
          <a:endParaRPr lang="en-US"/>
        </a:p>
      </dgm:t>
    </dgm:pt>
    <dgm:pt modelId="{EB1170A8-C3AB-4B65-AE21-593291D77B78}" type="parTrans" cxnId="{2418CCEA-1186-464D-8D7F-163540CB6F92}">
      <dgm:prSet/>
      <dgm:spPr/>
      <dgm:t>
        <a:bodyPr/>
        <a:lstStyle/>
        <a:p>
          <a:endParaRPr lang="en-US"/>
        </a:p>
      </dgm:t>
    </dgm:pt>
    <dgm:pt modelId="{551FC151-45F6-4F57-A8DD-D415F4DE5F23}" type="sibTrans" cxnId="{2418CCEA-1186-464D-8D7F-163540CB6F92}">
      <dgm:prSet/>
      <dgm:spPr/>
      <dgm:t>
        <a:bodyPr/>
        <a:lstStyle/>
        <a:p>
          <a:endParaRPr lang="en-US"/>
        </a:p>
      </dgm:t>
    </dgm:pt>
    <dgm:pt modelId="{90B5800D-8D7C-4DFD-8247-D378A961B0B0}">
      <dgm:prSet/>
      <dgm:spPr/>
      <dgm:t>
        <a:bodyPr/>
        <a:lstStyle/>
        <a:p>
          <a:r>
            <a:rPr lang="es-ES_tradnl"/>
            <a:t>Ese factor se lleva al nivel de exposición actual. (riesgo vivo)</a:t>
          </a:r>
          <a:endParaRPr lang="en-US"/>
        </a:p>
      </dgm:t>
    </dgm:pt>
    <dgm:pt modelId="{16EE95DD-FFF7-4525-88E8-9B49D2680223}" type="parTrans" cxnId="{46B075BC-2ACA-4488-9D9F-9701680A10BC}">
      <dgm:prSet/>
      <dgm:spPr/>
      <dgm:t>
        <a:bodyPr/>
        <a:lstStyle/>
        <a:p>
          <a:endParaRPr lang="en-US"/>
        </a:p>
      </dgm:t>
    </dgm:pt>
    <dgm:pt modelId="{9837863E-B3AC-4409-BA6B-06FC59D3F067}" type="sibTrans" cxnId="{46B075BC-2ACA-4488-9D9F-9701680A10BC}">
      <dgm:prSet/>
      <dgm:spPr/>
      <dgm:t>
        <a:bodyPr/>
        <a:lstStyle/>
        <a:p>
          <a:endParaRPr lang="en-US"/>
        </a:p>
      </dgm:t>
    </dgm:pt>
    <dgm:pt modelId="{873D58EA-3ABF-4207-94CD-5469CE844089}">
      <dgm:prSet/>
      <dgm:spPr/>
      <dgm:t>
        <a:bodyPr/>
        <a:lstStyle/>
        <a:p>
          <a:r>
            <a:rPr lang="es-ES_tradnl"/>
            <a:t>Establecer el nivel cobertura, veces que la reserva técnica debe cubrir la estimación de honras.  Apetito de riesgo de cada entidad de garantía.</a:t>
          </a:r>
          <a:endParaRPr lang="en-US"/>
        </a:p>
      </dgm:t>
    </dgm:pt>
    <dgm:pt modelId="{206CF56E-EBD4-4002-96FC-7783DE5FC4BF}" type="parTrans" cxnId="{5FD3A583-3553-4D0A-AFFD-A15FB303B9A5}">
      <dgm:prSet/>
      <dgm:spPr/>
      <dgm:t>
        <a:bodyPr/>
        <a:lstStyle/>
        <a:p>
          <a:endParaRPr lang="en-US"/>
        </a:p>
      </dgm:t>
    </dgm:pt>
    <dgm:pt modelId="{5885912E-F0E2-4BBE-9000-53922E69E2F4}" type="sibTrans" cxnId="{5FD3A583-3553-4D0A-AFFD-A15FB303B9A5}">
      <dgm:prSet/>
      <dgm:spPr/>
      <dgm:t>
        <a:bodyPr/>
        <a:lstStyle/>
        <a:p>
          <a:endParaRPr lang="en-US"/>
        </a:p>
      </dgm:t>
    </dgm:pt>
    <dgm:pt modelId="{1FF4B259-1BA9-3243-AE03-D2E6B94630A7}" type="pres">
      <dgm:prSet presAssocID="{78CE89E9-3D62-4FF6-BCBA-772DF7F4EADE}" presName="diagram" presStyleCnt="0">
        <dgm:presLayoutVars>
          <dgm:dir/>
          <dgm:resizeHandles val="exact"/>
        </dgm:presLayoutVars>
      </dgm:prSet>
      <dgm:spPr/>
    </dgm:pt>
    <dgm:pt modelId="{FA11F9B6-2040-674C-920A-653DE5BC269E}" type="pres">
      <dgm:prSet presAssocID="{CC52783A-6F78-48BC-B0AA-802FBB2F6562}" presName="node" presStyleLbl="node1" presStyleIdx="0" presStyleCnt="6">
        <dgm:presLayoutVars>
          <dgm:bulletEnabled val="1"/>
        </dgm:presLayoutVars>
      </dgm:prSet>
      <dgm:spPr/>
    </dgm:pt>
    <dgm:pt modelId="{257DA907-01E4-3142-B4F8-3F29F358ED52}" type="pres">
      <dgm:prSet presAssocID="{AE8DA166-8C79-4FAE-97BF-4927594091C4}" presName="sibTrans" presStyleCnt="0"/>
      <dgm:spPr/>
    </dgm:pt>
    <dgm:pt modelId="{859F5FBC-3C69-3146-906C-AC9C809BD83A}" type="pres">
      <dgm:prSet presAssocID="{31FB6A5F-C556-4700-A84C-F52B79BAF7AC}" presName="node" presStyleLbl="node1" presStyleIdx="1" presStyleCnt="6">
        <dgm:presLayoutVars>
          <dgm:bulletEnabled val="1"/>
        </dgm:presLayoutVars>
      </dgm:prSet>
      <dgm:spPr/>
    </dgm:pt>
    <dgm:pt modelId="{69DB5870-DBA0-874E-8E11-E08EE418C6A4}" type="pres">
      <dgm:prSet presAssocID="{47B8E207-1969-4D62-A001-533C84B05640}" presName="sibTrans" presStyleCnt="0"/>
      <dgm:spPr/>
    </dgm:pt>
    <dgm:pt modelId="{66A111DC-71CD-AF4A-9BA5-6339FA17E0BC}" type="pres">
      <dgm:prSet presAssocID="{9C5CC855-753B-4ADF-A8D9-EEBCE08A5D2C}" presName="node" presStyleLbl="node1" presStyleIdx="2" presStyleCnt="6">
        <dgm:presLayoutVars>
          <dgm:bulletEnabled val="1"/>
        </dgm:presLayoutVars>
      </dgm:prSet>
      <dgm:spPr/>
    </dgm:pt>
    <dgm:pt modelId="{5DD34E55-33B5-8E4A-92DA-50FE9DF41798}" type="pres">
      <dgm:prSet presAssocID="{EAE48224-C1F9-4A63-BBED-B95FDB0C2C30}" presName="sibTrans" presStyleCnt="0"/>
      <dgm:spPr/>
    </dgm:pt>
    <dgm:pt modelId="{C40023D5-4107-164E-98F6-F89BD3F7BBEA}" type="pres">
      <dgm:prSet presAssocID="{2BAB2CFE-2E93-45A2-96EB-2D9B24B8F1B1}" presName="node" presStyleLbl="node1" presStyleIdx="3" presStyleCnt="6">
        <dgm:presLayoutVars>
          <dgm:bulletEnabled val="1"/>
        </dgm:presLayoutVars>
      </dgm:prSet>
      <dgm:spPr/>
    </dgm:pt>
    <dgm:pt modelId="{CF4CB42E-7F3A-8249-813E-4211B08DC851}" type="pres">
      <dgm:prSet presAssocID="{551FC151-45F6-4F57-A8DD-D415F4DE5F23}" presName="sibTrans" presStyleCnt="0"/>
      <dgm:spPr/>
    </dgm:pt>
    <dgm:pt modelId="{188A77AB-819B-1944-A6C2-533B2213D406}" type="pres">
      <dgm:prSet presAssocID="{90B5800D-8D7C-4DFD-8247-D378A961B0B0}" presName="node" presStyleLbl="node1" presStyleIdx="4" presStyleCnt="6">
        <dgm:presLayoutVars>
          <dgm:bulletEnabled val="1"/>
        </dgm:presLayoutVars>
      </dgm:prSet>
      <dgm:spPr/>
    </dgm:pt>
    <dgm:pt modelId="{BDDB8525-DAA2-6B4B-8E2B-666886C95DAE}" type="pres">
      <dgm:prSet presAssocID="{9837863E-B3AC-4409-BA6B-06FC59D3F067}" presName="sibTrans" presStyleCnt="0"/>
      <dgm:spPr/>
    </dgm:pt>
    <dgm:pt modelId="{554E3AFE-090A-1A4F-8CF1-0584F71BE8B3}" type="pres">
      <dgm:prSet presAssocID="{873D58EA-3ABF-4207-94CD-5469CE844089}" presName="node" presStyleLbl="node1" presStyleIdx="5" presStyleCnt="6">
        <dgm:presLayoutVars>
          <dgm:bulletEnabled val="1"/>
        </dgm:presLayoutVars>
      </dgm:prSet>
      <dgm:spPr/>
    </dgm:pt>
  </dgm:ptLst>
  <dgm:cxnLst>
    <dgm:cxn modelId="{EEC9923E-70C7-424F-884D-590CE01E30F6}" type="presOf" srcId="{78CE89E9-3D62-4FF6-BCBA-772DF7F4EADE}" destId="{1FF4B259-1BA9-3243-AE03-D2E6B94630A7}" srcOrd="0" destOrd="0" presId="urn:microsoft.com/office/officeart/2005/8/layout/default"/>
    <dgm:cxn modelId="{DAF6C15B-DE48-3E42-9762-88B36E244987}" type="presOf" srcId="{31FB6A5F-C556-4700-A84C-F52B79BAF7AC}" destId="{859F5FBC-3C69-3146-906C-AC9C809BD83A}" srcOrd="0" destOrd="0" presId="urn:microsoft.com/office/officeart/2005/8/layout/default"/>
    <dgm:cxn modelId="{608DCE5D-2E04-6C4D-A877-1EC53C788D40}" type="presOf" srcId="{CC52783A-6F78-48BC-B0AA-802FBB2F6562}" destId="{FA11F9B6-2040-674C-920A-653DE5BC269E}" srcOrd="0" destOrd="0" presId="urn:microsoft.com/office/officeart/2005/8/layout/default"/>
    <dgm:cxn modelId="{AFA55A41-B514-4E16-9505-4304AB676CD1}" srcId="{78CE89E9-3D62-4FF6-BCBA-772DF7F4EADE}" destId="{CC52783A-6F78-48BC-B0AA-802FBB2F6562}" srcOrd="0" destOrd="0" parTransId="{7328C1F3-A507-4CEC-8CF5-FD94A87CD646}" sibTransId="{AE8DA166-8C79-4FAE-97BF-4927594091C4}"/>
    <dgm:cxn modelId="{17E99D4E-00F5-46FD-B7E8-031C071E3D95}" srcId="{78CE89E9-3D62-4FF6-BCBA-772DF7F4EADE}" destId="{9C5CC855-753B-4ADF-A8D9-EEBCE08A5D2C}" srcOrd="2" destOrd="0" parTransId="{6B006A28-6A92-4083-A98C-551A00DF1A57}" sibTransId="{EAE48224-C1F9-4A63-BBED-B95FDB0C2C30}"/>
    <dgm:cxn modelId="{30C69F55-F8E3-E241-B92B-8F9F38C887A6}" type="presOf" srcId="{9C5CC855-753B-4ADF-A8D9-EEBCE08A5D2C}" destId="{66A111DC-71CD-AF4A-9BA5-6339FA17E0BC}" srcOrd="0" destOrd="0" presId="urn:microsoft.com/office/officeart/2005/8/layout/default"/>
    <dgm:cxn modelId="{0FD58478-8AD6-4745-9C6D-72B75F477EC8}" type="presOf" srcId="{90B5800D-8D7C-4DFD-8247-D378A961B0B0}" destId="{188A77AB-819B-1944-A6C2-533B2213D406}" srcOrd="0" destOrd="0" presId="urn:microsoft.com/office/officeart/2005/8/layout/default"/>
    <dgm:cxn modelId="{5FD3A583-3553-4D0A-AFFD-A15FB303B9A5}" srcId="{78CE89E9-3D62-4FF6-BCBA-772DF7F4EADE}" destId="{873D58EA-3ABF-4207-94CD-5469CE844089}" srcOrd="5" destOrd="0" parTransId="{206CF56E-EBD4-4002-96FC-7783DE5FC4BF}" sibTransId="{5885912E-F0E2-4BBE-9000-53922E69E2F4}"/>
    <dgm:cxn modelId="{E7C66493-F535-4D07-8E2F-360854F535DC}" srcId="{78CE89E9-3D62-4FF6-BCBA-772DF7F4EADE}" destId="{31FB6A5F-C556-4700-A84C-F52B79BAF7AC}" srcOrd="1" destOrd="0" parTransId="{07F0E27B-E8C2-40F4-8260-065678368B9A}" sibTransId="{47B8E207-1969-4D62-A001-533C84B05640}"/>
    <dgm:cxn modelId="{DE06359A-FAEA-E44B-B352-27A538D3B274}" type="presOf" srcId="{2BAB2CFE-2E93-45A2-96EB-2D9B24B8F1B1}" destId="{C40023D5-4107-164E-98F6-F89BD3F7BBEA}" srcOrd="0" destOrd="0" presId="urn:microsoft.com/office/officeart/2005/8/layout/default"/>
    <dgm:cxn modelId="{46B075BC-2ACA-4488-9D9F-9701680A10BC}" srcId="{78CE89E9-3D62-4FF6-BCBA-772DF7F4EADE}" destId="{90B5800D-8D7C-4DFD-8247-D378A961B0B0}" srcOrd="4" destOrd="0" parTransId="{16EE95DD-FFF7-4525-88E8-9B49D2680223}" sibTransId="{9837863E-B3AC-4409-BA6B-06FC59D3F067}"/>
    <dgm:cxn modelId="{2418CCEA-1186-464D-8D7F-163540CB6F92}" srcId="{78CE89E9-3D62-4FF6-BCBA-772DF7F4EADE}" destId="{2BAB2CFE-2E93-45A2-96EB-2D9B24B8F1B1}" srcOrd="3" destOrd="0" parTransId="{EB1170A8-C3AB-4B65-AE21-593291D77B78}" sibTransId="{551FC151-45F6-4F57-A8DD-D415F4DE5F23}"/>
    <dgm:cxn modelId="{788422FC-23BE-3144-A07A-D1C160A067C9}" type="presOf" srcId="{873D58EA-3ABF-4207-94CD-5469CE844089}" destId="{554E3AFE-090A-1A4F-8CF1-0584F71BE8B3}" srcOrd="0" destOrd="0" presId="urn:microsoft.com/office/officeart/2005/8/layout/default"/>
    <dgm:cxn modelId="{18F17D9A-FB6A-F043-AF96-9371F8F0EC0D}" type="presParOf" srcId="{1FF4B259-1BA9-3243-AE03-D2E6B94630A7}" destId="{FA11F9B6-2040-674C-920A-653DE5BC269E}" srcOrd="0" destOrd="0" presId="urn:microsoft.com/office/officeart/2005/8/layout/default"/>
    <dgm:cxn modelId="{22932B46-1B69-CB4A-88CB-58D8718E3334}" type="presParOf" srcId="{1FF4B259-1BA9-3243-AE03-D2E6B94630A7}" destId="{257DA907-01E4-3142-B4F8-3F29F358ED52}" srcOrd="1" destOrd="0" presId="urn:microsoft.com/office/officeart/2005/8/layout/default"/>
    <dgm:cxn modelId="{80489C9A-FC58-5D41-8218-AF53DAD08768}" type="presParOf" srcId="{1FF4B259-1BA9-3243-AE03-D2E6B94630A7}" destId="{859F5FBC-3C69-3146-906C-AC9C809BD83A}" srcOrd="2" destOrd="0" presId="urn:microsoft.com/office/officeart/2005/8/layout/default"/>
    <dgm:cxn modelId="{0009EBB8-DFC4-B941-ABB2-2B53B734A0E3}" type="presParOf" srcId="{1FF4B259-1BA9-3243-AE03-D2E6B94630A7}" destId="{69DB5870-DBA0-874E-8E11-E08EE418C6A4}" srcOrd="3" destOrd="0" presId="urn:microsoft.com/office/officeart/2005/8/layout/default"/>
    <dgm:cxn modelId="{75C55C37-DE02-6A43-A005-E7CBB14FF846}" type="presParOf" srcId="{1FF4B259-1BA9-3243-AE03-D2E6B94630A7}" destId="{66A111DC-71CD-AF4A-9BA5-6339FA17E0BC}" srcOrd="4" destOrd="0" presId="urn:microsoft.com/office/officeart/2005/8/layout/default"/>
    <dgm:cxn modelId="{B7236156-42CC-C84B-914E-69E3FD99DDC9}" type="presParOf" srcId="{1FF4B259-1BA9-3243-AE03-D2E6B94630A7}" destId="{5DD34E55-33B5-8E4A-92DA-50FE9DF41798}" srcOrd="5" destOrd="0" presId="urn:microsoft.com/office/officeart/2005/8/layout/default"/>
    <dgm:cxn modelId="{4F28A417-2ECD-B746-9AA4-EEC7593E87D1}" type="presParOf" srcId="{1FF4B259-1BA9-3243-AE03-D2E6B94630A7}" destId="{C40023D5-4107-164E-98F6-F89BD3F7BBEA}" srcOrd="6" destOrd="0" presId="urn:microsoft.com/office/officeart/2005/8/layout/default"/>
    <dgm:cxn modelId="{816B0562-B16C-894C-8483-AC37C35D6B66}" type="presParOf" srcId="{1FF4B259-1BA9-3243-AE03-D2E6B94630A7}" destId="{CF4CB42E-7F3A-8249-813E-4211B08DC851}" srcOrd="7" destOrd="0" presId="urn:microsoft.com/office/officeart/2005/8/layout/default"/>
    <dgm:cxn modelId="{0AC3F1DF-E8A2-7E44-B4F1-B1BF5D6AF492}" type="presParOf" srcId="{1FF4B259-1BA9-3243-AE03-D2E6B94630A7}" destId="{188A77AB-819B-1944-A6C2-533B2213D406}" srcOrd="8" destOrd="0" presId="urn:microsoft.com/office/officeart/2005/8/layout/default"/>
    <dgm:cxn modelId="{C73B312D-2CE2-8243-ADAA-9DFBFE151EFB}" type="presParOf" srcId="{1FF4B259-1BA9-3243-AE03-D2E6B94630A7}" destId="{BDDB8525-DAA2-6B4B-8E2B-666886C95DAE}" srcOrd="9" destOrd="0" presId="urn:microsoft.com/office/officeart/2005/8/layout/default"/>
    <dgm:cxn modelId="{8B9C8F9F-20EF-3A41-83ED-0A56A8B7EE4A}" type="presParOf" srcId="{1FF4B259-1BA9-3243-AE03-D2E6B94630A7}" destId="{554E3AFE-090A-1A4F-8CF1-0584F71BE8B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24D92B-FF0A-4C7D-BA51-55C1E4D457C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E9FEC6-DF8D-4BB0-8BDC-42D0F6C02637}">
      <dgm:prSet/>
      <dgm:spPr/>
      <dgm:t>
        <a:bodyPr/>
        <a:lstStyle/>
        <a:p>
          <a:r>
            <a:rPr lang="es-ES_tradnl"/>
            <a:t>Mejora el apalancamiento. La emisión de garantías está indexada al nivel y cobertura de la reserva técnica.</a:t>
          </a:r>
          <a:endParaRPr lang="en-US"/>
        </a:p>
      </dgm:t>
    </dgm:pt>
    <dgm:pt modelId="{9E6B017B-7F2C-4899-8553-9D2177D27432}" type="parTrans" cxnId="{B70EF757-AACE-4596-AE9E-1728A5B34A90}">
      <dgm:prSet/>
      <dgm:spPr/>
      <dgm:t>
        <a:bodyPr/>
        <a:lstStyle/>
        <a:p>
          <a:endParaRPr lang="en-US"/>
        </a:p>
      </dgm:t>
    </dgm:pt>
    <dgm:pt modelId="{FF6A1B22-06CB-4CDA-8DE6-11392A77A3E2}" type="sibTrans" cxnId="{B70EF757-AACE-4596-AE9E-1728A5B34A90}">
      <dgm:prSet/>
      <dgm:spPr/>
      <dgm:t>
        <a:bodyPr/>
        <a:lstStyle/>
        <a:p>
          <a:endParaRPr lang="en-US"/>
        </a:p>
      </dgm:t>
    </dgm:pt>
    <dgm:pt modelId="{497ADB04-321F-4AFA-B359-7EDABC15C496}">
      <dgm:prSet/>
      <dgm:spPr/>
      <dgm:t>
        <a:bodyPr/>
        <a:lstStyle/>
        <a:p>
          <a:r>
            <a:rPr lang="es-ES_tradnl"/>
            <a:t>Permite la capitalización de patrimonio. </a:t>
          </a:r>
          <a:endParaRPr lang="en-US"/>
        </a:p>
      </dgm:t>
    </dgm:pt>
    <dgm:pt modelId="{DF5E256B-BD79-4EA2-A383-5016CEDD25C3}" type="parTrans" cxnId="{CCBF483A-5A50-4D25-BDAA-508360ADED74}">
      <dgm:prSet/>
      <dgm:spPr/>
      <dgm:t>
        <a:bodyPr/>
        <a:lstStyle/>
        <a:p>
          <a:endParaRPr lang="en-US"/>
        </a:p>
      </dgm:t>
    </dgm:pt>
    <dgm:pt modelId="{DDAC8C45-1074-4281-ABF7-948F1DA64FC5}" type="sibTrans" cxnId="{CCBF483A-5A50-4D25-BDAA-508360ADED74}">
      <dgm:prSet/>
      <dgm:spPr/>
      <dgm:t>
        <a:bodyPr/>
        <a:lstStyle/>
        <a:p>
          <a:endParaRPr lang="en-US"/>
        </a:p>
      </dgm:t>
    </dgm:pt>
    <dgm:pt modelId="{9CB6AB5E-7FEB-4D9C-86B4-FC101BB6B365}">
      <dgm:prSet/>
      <dgm:spPr/>
      <dgm:t>
        <a:bodyPr/>
        <a:lstStyle/>
        <a:p>
          <a:r>
            <a:rPr lang="es-ES_tradnl"/>
            <a:t>Verdadero sistema de administración del riesgo, (identificación, administración, cuantificación,  control y monitoreo del riesgo inherente a las operaciones de crédito. </a:t>
          </a:r>
          <a:endParaRPr lang="en-US"/>
        </a:p>
      </dgm:t>
    </dgm:pt>
    <dgm:pt modelId="{83857C00-896D-4F24-AA74-02C6A4EF6591}" type="parTrans" cxnId="{0D20FE23-6851-4C02-A9F2-3EF964FA4CE7}">
      <dgm:prSet/>
      <dgm:spPr/>
      <dgm:t>
        <a:bodyPr/>
        <a:lstStyle/>
        <a:p>
          <a:endParaRPr lang="en-US"/>
        </a:p>
      </dgm:t>
    </dgm:pt>
    <dgm:pt modelId="{3643B3E1-5889-4D04-9247-CD206F52A998}" type="sibTrans" cxnId="{0D20FE23-6851-4C02-A9F2-3EF964FA4CE7}">
      <dgm:prSet/>
      <dgm:spPr/>
      <dgm:t>
        <a:bodyPr/>
        <a:lstStyle/>
        <a:p>
          <a:endParaRPr lang="en-US"/>
        </a:p>
      </dgm:t>
    </dgm:pt>
    <dgm:pt modelId="{AC1B534D-A40E-9F4D-A44D-972B9DFFA58E}" type="pres">
      <dgm:prSet presAssocID="{B024D92B-FF0A-4C7D-BA51-55C1E4D457C5}" presName="outerComposite" presStyleCnt="0">
        <dgm:presLayoutVars>
          <dgm:chMax val="5"/>
          <dgm:dir/>
          <dgm:resizeHandles val="exact"/>
        </dgm:presLayoutVars>
      </dgm:prSet>
      <dgm:spPr/>
    </dgm:pt>
    <dgm:pt modelId="{2E1F7964-E377-BA42-8F35-790A462AC657}" type="pres">
      <dgm:prSet presAssocID="{B024D92B-FF0A-4C7D-BA51-55C1E4D457C5}" presName="dummyMaxCanvas" presStyleCnt="0">
        <dgm:presLayoutVars/>
      </dgm:prSet>
      <dgm:spPr/>
    </dgm:pt>
    <dgm:pt modelId="{94C22647-E8C1-B44D-98FA-CD2E5A8DFC7F}" type="pres">
      <dgm:prSet presAssocID="{B024D92B-FF0A-4C7D-BA51-55C1E4D457C5}" presName="ThreeNodes_1" presStyleLbl="node1" presStyleIdx="0" presStyleCnt="3">
        <dgm:presLayoutVars>
          <dgm:bulletEnabled val="1"/>
        </dgm:presLayoutVars>
      </dgm:prSet>
      <dgm:spPr/>
    </dgm:pt>
    <dgm:pt modelId="{87769412-EC89-5543-85DE-03F6C5DAFE44}" type="pres">
      <dgm:prSet presAssocID="{B024D92B-FF0A-4C7D-BA51-55C1E4D457C5}" presName="ThreeNodes_2" presStyleLbl="node1" presStyleIdx="1" presStyleCnt="3">
        <dgm:presLayoutVars>
          <dgm:bulletEnabled val="1"/>
        </dgm:presLayoutVars>
      </dgm:prSet>
      <dgm:spPr/>
    </dgm:pt>
    <dgm:pt modelId="{1C57D04F-6A68-8E46-9AE3-7D8B8627C8C5}" type="pres">
      <dgm:prSet presAssocID="{B024D92B-FF0A-4C7D-BA51-55C1E4D457C5}" presName="ThreeNodes_3" presStyleLbl="node1" presStyleIdx="2" presStyleCnt="3">
        <dgm:presLayoutVars>
          <dgm:bulletEnabled val="1"/>
        </dgm:presLayoutVars>
      </dgm:prSet>
      <dgm:spPr/>
    </dgm:pt>
    <dgm:pt modelId="{7D0A4C6E-FB8B-1544-A45B-C72DD0518E93}" type="pres">
      <dgm:prSet presAssocID="{B024D92B-FF0A-4C7D-BA51-55C1E4D457C5}" presName="ThreeConn_1-2" presStyleLbl="fgAccFollowNode1" presStyleIdx="0" presStyleCnt="2">
        <dgm:presLayoutVars>
          <dgm:bulletEnabled val="1"/>
        </dgm:presLayoutVars>
      </dgm:prSet>
      <dgm:spPr/>
    </dgm:pt>
    <dgm:pt modelId="{FB937B1E-00EF-D34C-BBB1-94070050350B}" type="pres">
      <dgm:prSet presAssocID="{B024D92B-FF0A-4C7D-BA51-55C1E4D457C5}" presName="ThreeConn_2-3" presStyleLbl="fgAccFollowNode1" presStyleIdx="1" presStyleCnt="2">
        <dgm:presLayoutVars>
          <dgm:bulletEnabled val="1"/>
        </dgm:presLayoutVars>
      </dgm:prSet>
      <dgm:spPr/>
    </dgm:pt>
    <dgm:pt modelId="{A689DE2C-5279-4A48-9AF4-B37696CDAA41}" type="pres">
      <dgm:prSet presAssocID="{B024D92B-FF0A-4C7D-BA51-55C1E4D457C5}" presName="ThreeNodes_1_text" presStyleLbl="node1" presStyleIdx="2" presStyleCnt="3">
        <dgm:presLayoutVars>
          <dgm:bulletEnabled val="1"/>
        </dgm:presLayoutVars>
      </dgm:prSet>
      <dgm:spPr/>
    </dgm:pt>
    <dgm:pt modelId="{1F4011CF-F946-9144-B097-3862B7950F21}" type="pres">
      <dgm:prSet presAssocID="{B024D92B-FF0A-4C7D-BA51-55C1E4D457C5}" presName="ThreeNodes_2_text" presStyleLbl="node1" presStyleIdx="2" presStyleCnt="3">
        <dgm:presLayoutVars>
          <dgm:bulletEnabled val="1"/>
        </dgm:presLayoutVars>
      </dgm:prSet>
      <dgm:spPr/>
    </dgm:pt>
    <dgm:pt modelId="{B8C165D1-FADF-6C4A-A371-C703A49E8722}" type="pres">
      <dgm:prSet presAssocID="{B024D92B-FF0A-4C7D-BA51-55C1E4D457C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E671917-EE1D-BF49-905D-0AA408671CF3}" type="presOf" srcId="{497ADB04-321F-4AFA-B359-7EDABC15C496}" destId="{1F4011CF-F946-9144-B097-3862B7950F21}" srcOrd="1" destOrd="0" presId="urn:microsoft.com/office/officeart/2005/8/layout/vProcess5"/>
    <dgm:cxn modelId="{0D20FE23-6851-4C02-A9F2-3EF964FA4CE7}" srcId="{B024D92B-FF0A-4C7D-BA51-55C1E4D457C5}" destId="{9CB6AB5E-7FEB-4D9C-86B4-FC101BB6B365}" srcOrd="2" destOrd="0" parTransId="{83857C00-896D-4F24-AA74-02C6A4EF6591}" sibTransId="{3643B3E1-5889-4D04-9247-CD206F52A998}"/>
    <dgm:cxn modelId="{EF4F342F-1A63-DB41-ABC3-835F253F90B9}" type="presOf" srcId="{37E9FEC6-DF8D-4BB0-8BDC-42D0F6C02637}" destId="{94C22647-E8C1-B44D-98FA-CD2E5A8DFC7F}" srcOrd="0" destOrd="0" presId="urn:microsoft.com/office/officeart/2005/8/layout/vProcess5"/>
    <dgm:cxn modelId="{CCBF483A-5A50-4D25-BDAA-508360ADED74}" srcId="{B024D92B-FF0A-4C7D-BA51-55C1E4D457C5}" destId="{497ADB04-321F-4AFA-B359-7EDABC15C496}" srcOrd="1" destOrd="0" parTransId="{DF5E256B-BD79-4EA2-A383-5016CEDD25C3}" sibTransId="{DDAC8C45-1074-4281-ABF7-948F1DA64FC5}"/>
    <dgm:cxn modelId="{7B7B1B3F-2D38-1B43-B53A-BA6283ACDA09}" type="presOf" srcId="{497ADB04-321F-4AFA-B359-7EDABC15C496}" destId="{87769412-EC89-5543-85DE-03F6C5DAFE44}" srcOrd="0" destOrd="0" presId="urn:microsoft.com/office/officeart/2005/8/layout/vProcess5"/>
    <dgm:cxn modelId="{8056086C-8CF3-634E-8C91-FC9A3146C746}" type="presOf" srcId="{FF6A1B22-06CB-4CDA-8DE6-11392A77A3E2}" destId="{7D0A4C6E-FB8B-1544-A45B-C72DD0518E93}" srcOrd="0" destOrd="0" presId="urn:microsoft.com/office/officeart/2005/8/layout/vProcess5"/>
    <dgm:cxn modelId="{B70EF757-AACE-4596-AE9E-1728A5B34A90}" srcId="{B024D92B-FF0A-4C7D-BA51-55C1E4D457C5}" destId="{37E9FEC6-DF8D-4BB0-8BDC-42D0F6C02637}" srcOrd="0" destOrd="0" parTransId="{9E6B017B-7F2C-4899-8553-9D2177D27432}" sibTransId="{FF6A1B22-06CB-4CDA-8DE6-11392A77A3E2}"/>
    <dgm:cxn modelId="{89AC2F80-F441-8149-85EB-90FC7C24DB6C}" type="presOf" srcId="{B024D92B-FF0A-4C7D-BA51-55C1E4D457C5}" destId="{AC1B534D-A40E-9F4D-A44D-972B9DFFA58E}" srcOrd="0" destOrd="0" presId="urn:microsoft.com/office/officeart/2005/8/layout/vProcess5"/>
    <dgm:cxn modelId="{71811A84-FBEC-604D-B929-2DF2D2753DCD}" type="presOf" srcId="{9CB6AB5E-7FEB-4D9C-86B4-FC101BB6B365}" destId="{B8C165D1-FADF-6C4A-A371-C703A49E8722}" srcOrd="1" destOrd="0" presId="urn:microsoft.com/office/officeart/2005/8/layout/vProcess5"/>
    <dgm:cxn modelId="{7B3E5B8A-781B-594C-8E7C-3389DE4FA280}" type="presOf" srcId="{9CB6AB5E-7FEB-4D9C-86B4-FC101BB6B365}" destId="{1C57D04F-6A68-8E46-9AE3-7D8B8627C8C5}" srcOrd="0" destOrd="0" presId="urn:microsoft.com/office/officeart/2005/8/layout/vProcess5"/>
    <dgm:cxn modelId="{C4E88CCD-C181-6540-869B-7D177710BB12}" type="presOf" srcId="{DDAC8C45-1074-4281-ABF7-948F1DA64FC5}" destId="{FB937B1E-00EF-D34C-BBB1-94070050350B}" srcOrd="0" destOrd="0" presId="urn:microsoft.com/office/officeart/2005/8/layout/vProcess5"/>
    <dgm:cxn modelId="{DEE2A3FD-B43B-F24F-830B-2A48007450DA}" type="presOf" srcId="{37E9FEC6-DF8D-4BB0-8BDC-42D0F6C02637}" destId="{A689DE2C-5279-4A48-9AF4-B37696CDAA41}" srcOrd="1" destOrd="0" presId="urn:microsoft.com/office/officeart/2005/8/layout/vProcess5"/>
    <dgm:cxn modelId="{A3738BFB-2526-644E-8FAD-CC6442053DA1}" type="presParOf" srcId="{AC1B534D-A40E-9F4D-A44D-972B9DFFA58E}" destId="{2E1F7964-E377-BA42-8F35-790A462AC657}" srcOrd="0" destOrd="0" presId="urn:microsoft.com/office/officeart/2005/8/layout/vProcess5"/>
    <dgm:cxn modelId="{A638BB9F-5E79-A148-8F21-E6847CFE4413}" type="presParOf" srcId="{AC1B534D-A40E-9F4D-A44D-972B9DFFA58E}" destId="{94C22647-E8C1-B44D-98FA-CD2E5A8DFC7F}" srcOrd="1" destOrd="0" presId="urn:microsoft.com/office/officeart/2005/8/layout/vProcess5"/>
    <dgm:cxn modelId="{C53B027D-BD02-D245-ACF1-CAE392BDC39B}" type="presParOf" srcId="{AC1B534D-A40E-9F4D-A44D-972B9DFFA58E}" destId="{87769412-EC89-5543-85DE-03F6C5DAFE44}" srcOrd="2" destOrd="0" presId="urn:microsoft.com/office/officeart/2005/8/layout/vProcess5"/>
    <dgm:cxn modelId="{67290AF3-25AB-5E4E-8E8F-77611C0F767A}" type="presParOf" srcId="{AC1B534D-A40E-9F4D-A44D-972B9DFFA58E}" destId="{1C57D04F-6A68-8E46-9AE3-7D8B8627C8C5}" srcOrd="3" destOrd="0" presId="urn:microsoft.com/office/officeart/2005/8/layout/vProcess5"/>
    <dgm:cxn modelId="{8B9CC773-8F9D-F440-AA7E-5BCC43103146}" type="presParOf" srcId="{AC1B534D-A40E-9F4D-A44D-972B9DFFA58E}" destId="{7D0A4C6E-FB8B-1544-A45B-C72DD0518E93}" srcOrd="4" destOrd="0" presId="urn:microsoft.com/office/officeart/2005/8/layout/vProcess5"/>
    <dgm:cxn modelId="{D9771A84-5552-8F4C-8F2B-CA2760616BA2}" type="presParOf" srcId="{AC1B534D-A40E-9F4D-A44D-972B9DFFA58E}" destId="{FB937B1E-00EF-D34C-BBB1-94070050350B}" srcOrd="5" destOrd="0" presId="urn:microsoft.com/office/officeart/2005/8/layout/vProcess5"/>
    <dgm:cxn modelId="{B3D4F6DB-3852-AC48-8D0D-2799B9AD8FA9}" type="presParOf" srcId="{AC1B534D-A40E-9F4D-A44D-972B9DFFA58E}" destId="{A689DE2C-5279-4A48-9AF4-B37696CDAA41}" srcOrd="6" destOrd="0" presId="urn:microsoft.com/office/officeart/2005/8/layout/vProcess5"/>
    <dgm:cxn modelId="{F8B507AF-1A2D-D741-B6A1-DB69C69DA1EC}" type="presParOf" srcId="{AC1B534D-A40E-9F4D-A44D-972B9DFFA58E}" destId="{1F4011CF-F946-9144-B097-3862B7950F21}" srcOrd="7" destOrd="0" presId="urn:microsoft.com/office/officeart/2005/8/layout/vProcess5"/>
    <dgm:cxn modelId="{34AE2BBE-E02E-C545-A33D-927FC5AFA520}" type="presParOf" srcId="{AC1B534D-A40E-9F4D-A44D-972B9DFFA58E}" destId="{B8C165D1-FADF-6C4A-A371-C703A49E872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08BCDD-CC63-4839-BF53-9C5BBDC2ADD5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4C79F6C-913A-4BD6-8605-44476A8FDD08}">
      <dgm:prSet/>
      <dgm:spPr/>
      <dgm:t>
        <a:bodyPr/>
        <a:lstStyle/>
        <a:p>
          <a:r>
            <a:rPr lang="es-CO" dirty="0"/>
            <a:t>La adecuada administración del riesgo, le permite a las entidades aumentar su eficiencia y competitividad frente a su competencia, optimizando su nivel de retorno.</a:t>
          </a:r>
          <a:endParaRPr lang="en-US" dirty="0"/>
        </a:p>
      </dgm:t>
    </dgm:pt>
    <dgm:pt modelId="{ABEC18DA-E184-414E-AC13-599958F1E1C2}" type="parTrans" cxnId="{BB1A19EE-8B5C-47C7-ACDC-F4D066B7F0F3}">
      <dgm:prSet/>
      <dgm:spPr/>
      <dgm:t>
        <a:bodyPr/>
        <a:lstStyle/>
        <a:p>
          <a:endParaRPr lang="en-US"/>
        </a:p>
      </dgm:t>
    </dgm:pt>
    <dgm:pt modelId="{EAB5F43A-895A-4CED-84B4-BCD9397D2D28}" type="sibTrans" cxnId="{BB1A19EE-8B5C-47C7-ACDC-F4D066B7F0F3}">
      <dgm:prSet/>
      <dgm:spPr/>
      <dgm:t>
        <a:bodyPr/>
        <a:lstStyle/>
        <a:p>
          <a:endParaRPr lang="en-US"/>
        </a:p>
      </dgm:t>
    </dgm:pt>
    <dgm:pt modelId="{CD24AE62-A68B-4B9A-9510-8019E6FC00A1}">
      <dgm:prSet/>
      <dgm:spPr/>
      <dgm:t>
        <a:bodyPr/>
        <a:lstStyle/>
        <a:p>
          <a:r>
            <a:rPr lang="es-CO"/>
            <a:t>Las entidades generan valor diversificando el riesgo: se requiere establecer sistemas que permitan cumplir de la mejor manera con su actividad social manteniendo un nivel de riesgo adecuado</a:t>
          </a:r>
          <a:r>
            <a:rPr lang="es-ES_tradnl"/>
            <a:t>.</a:t>
          </a:r>
          <a:endParaRPr lang="en-US"/>
        </a:p>
      </dgm:t>
    </dgm:pt>
    <dgm:pt modelId="{16575BDF-B259-46D1-BD11-F10DEAADCABD}" type="parTrans" cxnId="{4C872A3D-8943-4EDD-9648-02B67E7A04E1}">
      <dgm:prSet/>
      <dgm:spPr/>
      <dgm:t>
        <a:bodyPr/>
        <a:lstStyle/>
        <a:p>
          <a:endParaRPr lang="en-US"/>
        </a:p>
      </dgm:t>
    </dgm:pt>
    <dgm:pt modelId="{B3B5B1A0-C06E-40DC-99D9-EAFC9004EDF9}" type="sibTrans" cxnId="{4C872A3D-8943-4EDD-9648-02B67E7A04E1}">
      <dgm:prSet/>
      <dgm:spPr/>
      <dgm:t>
        <a:bodyPr/>
        <a:lstStyle/>
        <a:p>
          <a:endParaRPr lang="en-US"/>
        </a:p>
      </dgm:t>
    </dgm:pt>
    <dgm:pt modelId="{B3B42430-2DDE-C44F-9785-821E5FE482F7}" type="pres">
      <dgm:prSet presAssocID="{9108BCDD-CC63-4839-BF53-9C5BBDC2AD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9AABE9-EC9B-9246-AEE2-3A14E370C7DD}" type="pres">
      <dgm:prSet presAssocID="{04C79F6C-913A-4BD6-8605-44476A8FDD08}" presName="hierRoot1" presStyleCnt="0"/>
      <dgm:spPr/>
    </dgm:pt>
    <dgm:pt modelId="{8C8B1C80-823C-FD47-AEF2-A99ACC792707}" type="pres">
      <dgm:prSet presAssocID="{04C79F6C-913A-4BD6-8605-44476A8FDD08}" presName="composite" presStyleCnt="0"/>
      <dgm:spPr/>
    </dgm:pt>
    <dgm:pt modelId="{E838B532-EF2C-B245-8100-E8F696B58BF0}" type="pres">
      <dgm:prSet presAssocID="{04C79F6C-913A-4BD6-8605-44476A8FDD08}" presName="background" presStyleLbl="node0" presStyleIdx="0" presStyleCnt="2"/>
      <dgm:spPr/>
    </dgm:pt>
    <dgm:pt modelId="{F9BADEBF-8A96-5242-8742-794062C79CC2}" type="pres">
      <dgm:prSet presAssocID="{04C79F6C-913A-4BD6-8605-44476A8FDD08}" presName="text" presStyleLbl="fgAcc0" presStyleIdx="0" presStyleCnt="2">
        <dgm:presLayoutVars>
          <dgm:chPref val="3"/>
        </dgm:presLayoutVars>
      </dgm:prSet>
      <dgm:spPr/>
    </dgm:pt>
    <dgm:pt modelId="{EC266DFF-F914-3D4F-81D4-5A620B051C33}" type="pres">
      <dgm:prSet presAssocID="{04C79F6C-913A-4BD6-8605-44476A8FDD08}" presName="hierChild2" presStyleCnt="0"/>
      <dgm:spPr/>
    </dgm:pt>
    <dgm:pt modelId="{A4C15229-3809-1B41-B478-F659E4333E48}" type="pres">
      <dgm:prSet presAssocID="{CD24AE62-A68B-4B9A-9510-8019E6FC00A1}" presName="hierRoot1" presStyleCnt="0"/>
      <dgm:spPr/>
    </dgm:pt>
    <dgm:pt modelId="{0EDE345F-61C4-9448-AD51-1E7C7E2FA4F4}" type="pres">
      <dgm:prSet presAssocID="{CD24AE62-A68B-4B9A-9510-8019E6FC00A1}" presName="composite" presStyleCnt="0"/>
      <dgm:spPr/>
    </dgm:pt>
    <dgm:pt modelId="{FAB225F3-D30B-5648-84EF-04DA04D6CA79}" type="pres">
      <dgm:prSet presAssocID="{CD24AE62-A68B-4B9A-9510-8019E6FC00A1}" presName="background" presStyleLbl="node0" presStyleIdx="1" presStyleCnt="2"/>
      <dgm:spPr/>
    </dgm:pt>
    <dgm:pt modelId="{ACB1FEA8-1FFE-1541-B1C7-46697534C678}" type="pres">
      <dgm:prSet presAssocID="{CD24AE62-A68B-4B9A-9510-8019E6FC00A1}" presName="text" presStyleLbl="fgAcc0" presStyleIdx="1" presStyleCnt="2">
        <dgm:presLayoutVars>
          <dgm:chPref val="3"/>
        </dgm:presLayoutVars>
      </dgm:prSet>
      <dgm:spPr/>
    </dgm:pt>
    <dgm:pt modelId="{3AA4651A-457B-D045-A7B7-C0BAE02D1DD9}" type="pres">
      <dgm:prSet presAssocID="{CD24AE62-A68B-4B9A-9510-8019E6FC00A1}" presName="hierChild2" presStyleCnt="0"/>
      <dgm:spPr/>
    </dgm:pt>
  </dgm:ptLst>
  <dgm:cxnLst>
    <dgm:cxn modelId="{FA0A821E-88D2-7A47-9AA2-2E593B016AC5}" type="presOf" srcId="{9108BCDD-CC63-4839-BF53-9C5BBDC2ADD5}" destId="{B3B42430-2DDE-C44F-9785-821E5FE482F7}" srcOrd="0" destOrd="0" presId="urn:microsoft.com/office/officeart/2005/8/layout/hierarchy1"/>
    <dgm:cxn modelId="{28D9492E-7A2C-7B41-96B9-299D5E738AAC}" type="presOf" srcId="{04C79F6C-913A-4BD6-8605-44476A8FDD08}" destId="{F9BADEBF-8A96-5242-8742-794062C79CC2}" srcOrd="0" destOrd="0" presId="urn:microsoft.com/office/officeart/2005/8/layout/hierarchy1"/>
    <dgm:cxn modelId="{66A33232-9BC0-DF46-B4CC-1D493106DA05}" type="presOf" srcId="{CD24AE62-A68B-4B9A-9510-8019E6FC00A1}" destId="{ACB1FEA8-1FFE-1541-B1C7-46697534C678}" srcOrd="0" destOrd="0" presId="urn:microsoft.com/office/officeart/2005/8/layout/hierarchy1"/>
    <dgm:cxn modelId="{4C872A3D-8943-4EDD-9648-02B67E7A04E1}" srcId="{9108BCDD-CC63-4839-BF53-9C5BBDC2ADD5}" destId="{CD24AE62-A68B-4B9A-9510-8019E6FC00A1}" srcOrd="1" destOrd="0" parTransId="{16575BDF-B259-46D1-BD11-F10DEAADCABD}" sibTransId="{B3B5B1A0-C06E-40DC-99D9-EAFC9004EDF9}"/>
    <dgm:cxn modelId="{BB1A19EE-8B5C-47C7-ACDC-F4D066B7F0F3}" srcId="{9108BCDD-CC63-4839-BF53-9C5BBDC2ADD5}" destId="{04C79F6C-913A-4BD6-8605-44476A8FDD08}" srcOrd="0" destOrd="0" parTransId="{ABEC18DA-E184-414E-AC13-599958F1E1C2}" sibTransId="{EAB5F43A-895A-4CED-84B4-BCD9397D2D28}"/>
    <dgm:cxn modelId="{B4BD80EE-3003-F04E-B075-7DC4046B7BC6}" type="presParOf" srcId="{B3B42430-2DDE-C44F-9785-821E5FE482F7}" destId="{E79AABE9-EC9B-9246-AEE2-3A14E370C7DD}" srcOrd="0" destOrd="0" presId="urn:microsoft.com/office/officeart/2005/8/layout/hierarchy1"/>
    <dgm:cxn modelId="{376A1C4F-C792-D44D-9503-8612A2ABE2F7}" type="presParOf" srcId="{E79AABE9-EC9B-9246-AEE2-3A14E370C7DD}" destId="{8C8B1C80-823C-FD47-AEF2-A99ACC792707}" srcOrd="0" destOrd="0" presId="urn:microsoft.com/office/officeart/2005/8/layout/hierarchy1"/>
    <dgm:cxn modelId="{E4F29071-2833-3A4C-B182-65E47B9B92EB}" type="presParOf" srcId="{8C8B1C80-823C-FD47-AEF2-A99ACC792707}" destId="{E838B532-EF2C-B245-8100-E8F696B58BF0}" srcOrd="0" destOrd="0" presId="urn:microsoft.com/office/officeart/2005/8/layout/hierarchy1"/>
    <dgm:cxn modelId="{90F9F05D-B574-394B-8167-E9B5D4563DF7}" type="presParOf" srcId="{8C8B1C80-823C-FD47-AEF2-A99ACC792707}" destId="{F9BADEBF-8A96-5242-8742-794062C79CC2}" srcOrd="1" destOrd="0" presId="urn:microsoft.com/office/officeart/2005/8/layout/hierarchy1"/>
    <dgm:cxn modelId="{6A3FC517-40B0-2D4E-99C9-D57FF8A51F76}" type="presParOf" srcId="{E79AABE9-EC9B-9246-AEE2-3A14E370C7DD}" destId="{EC266DFF-F914-3D4F-81D4-5A620B051C33}" srcOrd="1" destOrd="0" presId="urn:microsoft.com/office/officeart/2005/8/layout/hierarchy1"/>
    <dgm:cxn modelId="{B4AB490A-D9D5-5347-8E83-6249E299EB6F}" type="presParOf" srcId="{B3B42430-2DDE-C44F-9785-821E5FE482F7}" destId="{A4C15229-3809-1B41-B478-F659E4333E48}" srcOrd="1" destOrd="0" presId="urn:microsoft.com/office/officeart/2005/8/layout/hierarchy1"/>
    <dgm:cxn modelId="{0A3022B3-5012-2E46-91BB-5A993683E455}" type="presParOf" srcId="{A4C15229-3809-1B41-B478-F659E4333E48}" destId="{0EDE345F-61C4-9448-AD51-1E7C7E2FA4F4}" srcOrd="0" destOrd="0" presId="urn:microsoft.com/office/officeart/2005/8/layout/hierarchy1"/>
    <dgm:cxn modelId="{7DE106A0-B45D-AD41-AEC9-48A0CCC9924C}" type="presParOf" srcId="{0EDE345F-61C4-9448-AD51-1E7C7E2FA4F4}" destId="{FAB225F3-D30B-5648-84EF-04DA04D6CA79}" srcOrd="0" destOrd="0" presId="urn:microsoft.com/office/officeart/2005/8/layout/hierarchy1"/>
    <dgm:cxn modelId="{44AD6DC8-8CCB-5043-8DBB-A5DDE7F4CC44}" type="presParOf" srcId="{0EDE345F-61C4-9448-AD51-1E7C7E2FA4F4}" destId="{ACB1FEA8-1FFE-1541-B1C7-46697534C678}" srcOrd="1" destOrd="0" presId="urn:microsoft.com/office/officeart/2005/8/layout/hierarchy1"/>
    <dgm:cxn modelId="{2B065316-CED5-F245-B4B3-045341E17790}" type="presParOf" srcId="{A4C15229-3809-1B41-B478-F659E4333E48}" destId="{3AA4651A-457B-D045-A7B7-C0BAE02D1D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E0CEC-5C31-6A49-B91B-F820EF5506D1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Los fondos de garantía son una herramienta poderosa de inclusión financiera, alta exposición a riesgos de incumplimiento.</a:t>
          </a:r>
          <a:endParaRPr lang="en-US" sz="2400" kern="1200"/>
        </a:p>
      </dsp:txBody>
      <dsp:txXfrm>
        <a:off x="38234" y="38234"/>
        <a:ext cx="7529629" cy="1228933"/>
      </dsp:txXfrm>
    </dsp:sp>
    <dsp:sp modelId="{00490505-8E09-604D-B683-8C5B65FC2F4C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Para ser sostenibles requieren sólidos modelos de “reservas técnicas”</a:t>
          </a:r>
          <a:endParaRPr lang="en-US" sz="2400" kern="1200"/>
        </a:p>
      </dsp:txBody>
      <dsp:txXfrm>
        <a:off x="826903" y="1561202"/>
        <a:ext cx="7224611" cy="1228933"/>
      </dsp:txXfrm>
    </dsp:sp>
    <dsp:sp modelId="{DE002D58-FF9E-AC49-B69F-F0F0F348ABF8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/>
            <a:t>“La solidez de un fondo de avales se mide en la fortaleza de sus reservas”.</a:t>
          </a:r>
          <a:endParaRPr lang="en-US" sz="2400" kern="1200"/>
        </a:p>
      </dsp:txBody>
      <dsp:txXfrm>
        <a:off x="1615573" y="3084170"/>
        <a:ext cx="7224611" cy="1228933"/>
      </dsp:txXfrm>
    </dsp:sp>
    <dsp:sp modelId="{C8DE858E-0E88-674E-8D13-CA92F06D1DB9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4029E59B-B3AE-3A4C-B3C7-E159BF639884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BDF17-5AF8-3F49-882A-88442B32BC32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b="1" kern="1200" dirty="0"/>
            <a:t>FODEMIPYME</a:t>
          </a:r>
          <a:r>
            <a:rPr lang="es-ES_tradnl" sz="1900" kern="1200" dirty="0"/>
            <a:t> es un fondo especial creado y administrado por una Unidad Técnica dentro de un banco público no estatal costarricense.</a:t>
          </a:r>
          <a:endParaRPr lang="en-US" sz="1900" kern="1200" dirty="0"/>
        </a:p>
      </dsp:txBody>
      <dsp:txXfrm>
        <a:off x="28038" y="28038"/>
        <a:ext cx="7298593" cy="901218"/>
      </dsp:txXfrm>
    </dsp:sp>
    <dsp:sp modelId="{DBD9A844-DC6F-4941-859E-A9BAB06A22E7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/>
            <a:t>Poco conocimiento sobre la gestión adecuada de fondos de garantía.</a:t>
          </a:r>
          <a:endParaRPr lang="en-US" sz="1900" kern="1200"/>
        </a:p>
      </dsp:txBody>
      <dsp:txXfrm>
        <a:off x="732583" y="1159385"/>
        <a:ext cx="7029617" cy="901218"/>
      </dsp:txXfrm>
    </dsp:sp>
    <dsp:sp modelId="{16EFF822-B548-224A-9B74-A980EA1E46FB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/>
            <a:t>Las áreas de apoyo contaban con amplio conocimiento desde el enfoque del originador del crédito no desde el avalista.</a:t>
          </a:r>
          <a:endParaRPr lang="en-US" sz="1900" kern="1200"/>
        </a:p>
      </dsp:txBody>
      <dsp:txXfrm>
        <a:off x="1426612" y="2290733"/>
        <a:ext cx="7040133" cy="901218"/>
      </dsp:txXfrm>
    </dsp:sp>
    <dsp:sp modelId="{6272EACC-EA7E-D045-BE8B-62F4C85660CD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/>
            <a:t>Se realizaba una gestión de provisiones como una entidad bancaria, no como entidad de garantía.</a:t>
          </a:r>
          <a:endParaRPr lang="en-US" sz="1900" kern="1200"/>
        </a:p>
      </dsp:txBody>
      <dsp:txXfrm>
        <a:off x="2131157" y="3422081"/>
        <a:ext cx="7029617" cy="901218"/>
      </dsp:txXfrm>
    </dsp:sp>
    <dsp:sp modelId="{5923D818-8B51-884A-BB03-EFBE324C91A1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F2066743-410D-1145-A5A1-703C7918A350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81726B70-9BED-5C40-9616-F0CD0C52653A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1F9B6-2040-674C-920A-653DE5BC269E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Ingresos del primaje.  </a:t>
          </a:r>
          <a:r>
            <a:rPr lang="es-ES_tradnl" sz="1400" kern="1200" dirty="0"/>
            <a:t>(Comisiones por emisiones de garantía).</a:t>
          </a:r>
          <a:endParaRPr lang="en-US" sz="1400" kern="1200" dirty="0"/>
        </a:p>
      </dsp:txBody>
      <dsp:txXfrm>
        <a:off x="0" y="39687"/>
        <a:ext cx="3286125" cy="1971675"/>
      </dsp:txXfrm>
    </dsp:sp>
    <dsp:sp modelId="{859F5FBC-3C69-3146-906C-AC9C809BD83A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3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/>
            <a:t>Ingresos del portafolio de inversiones.</a:t>
          </a:r>
          <a:endParaRPr lang="en-US" sz="2000" kern="1200"/>
        </a:p>
      </dsp:txBody>
      <dsp:txXfrm>
        <a:off x="3614737" y="39687"/>
        <a:ext cx="3286125" cy="1971675"/>
      </dsp:txXfrm>
    </dsp:sp>
    <dsp:sp modelId="{66A111DC-71CD-AF4A-9BA5-6339FA17E0B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/>
            <a:t>Provisión actual se traslada a R.T., el resto del capital se toma del resultado del periodo.</a:t>
          </a:r>
          <a:endParaRPr lang="en-US" sz="2000" kern="1200"/>
        </a:p>
      </dsp:txBody>
      <dsp:txXfrm>
        <a:off x="7229475" y="39687"/>
        <a:ext cx="3286125" cy="1971675"/>
      </dsp:txXfrm>
    </dsp:sp>
    <dsp:sp modelId="{C40023D5-4107-164E-98F6-F89BD3F7BBEA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9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/>
            <a:t>Se trabaja a partir de la pérdida observada, transiciones últimos 10 años, factor 5,65%</a:t>
          </a:r>
          <a:endParaRPr lang="en-US" sz="2000" kern="1200"/>
        </a:p>
      </dsp:txBody>
      <dsp:txXfrm>
        <a:off x="0" y="2339975"/>
        <a:ext cx="3286125" cy="1971675"/>
      </dsp:txXfrm>
    </dsp:sp>
    <dsp:sp modelId="{188A77AB-819B-1944-A6C2-533B2213D406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1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/>
            <a:t>Ese factor se lleva al nivel de exposición actual. (riesgo vivo)</a:t>
          </a:r>
          <a:endParaRPr lang="en-US" sz="2000" kern="1200"/>
        </a:p>
      </dsp:txBody>
      <dsp:txXfrm>
        <a:off x="3614737" y="2339975"/>
        <a:ext cx="3286125" cy="1971675"/>
      </dsp:txXfrm>
    </dsp:sp>
    <dsp:sp modelId="{554E3AFE-090A-1A4F-8CF1-0584F71BE8B3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/>
            <a:t>Establecer el nivel cobertura, veces que la reserva técnica debe cubrir la estimación de honras.  Apetito de riesgo de cada entidad de garantía.</a:t>
          </a:r>
          <a:endParaRPr lang="en-US" sz="2000" kern="1200"/>
        </a:p>
      </dsp:txBody>
      <dsp:txXfrm>
        <a:off x="7229475" y="2339975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22647-E8C1-B44D-98FA-CD2E5A8DFC7F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/>
            <a:t>Mejora el apalancamiento. La emisión de garantías está indexada al nivel y cobertura de la reserva técnica.</a:t>
          </a:r>
          <a:endParaRPr lang="en-US" sz="2100" kern="1200"/>
        </a:p>
      </dsp:txBody>
      <dsp:txXfrm>
        <a:off x="38234" y="38234"/>
        <a:ext cx="7529629" cy="1228933"/>
      </dsp:txXfrm>
    </dsp:sp>
    <dsp:sp modelId="{87769412-EC89-5543-85DE-03F6C5DAFE44}">
      <dsp:nvSpPr>
        <dsp:cNvPr id="0" name=""/>
        <dsp:cNvSpPr/>
      </dsp:nvSpPr>
      <dsp:spPr>
        <a:xfrm>
          <a:off x="788670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/>
            <a:t>Permite la capitalización de patrimonio. </a:t>
          </a:r>
          <a:endParaRPr lang="en-US" sz="2100" kern="1200"/>
        </a:p>
      </dsp:txBody>
      <dsp:txXfrm>
        <a:off x="826904" y="1561202"/>
        <a:ext cx="7224611" cy="1228933"/>
      </dsp:txXfrm>
    </dsp:sp>
    <dsp:sp modelId="{1C57D04F-6A68-8E46-9AE3-7D8B8627C8C5}">
      <dsp:nvSpPr>
        <dsp:cNvPr id="0" name=""/>
        <dsp:cNvSpPr/>
      </dsp:nvSpPr>
      <dsp:spPr>
        <a:xfrm>
          <a:off x="1577340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/>
            <a:t>Verdadero sistema de administración del riesgo, (identificación, administración, cuantificación,  control y monitoreo del riesgo inherente a las operaciones de crédito. </a:t>
          </a:r>
          <a:endParaRPr lang="en-US" sz="2100" kern="1200"/>
        </a:p>
      </dsp:txBody>
      <dsp:txXfrm>
        <a:off x="1615574" y="3084170"/>
        <a:ext cx="7224611" cy="1228933"/>
      </dsp:txXfrm>
    </dsp:sp>
    <dsp:sp modelId="{7D0A4C6E-FB8B-1544-A45B-C72DD0518E93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FB937B1E-00EF-D34C-BBB1-94070050350B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8B532-EF2C-B245-8100-E8F696B58BF0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BADEBF-8A96-5242-8742-794062C79CC2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La adecuada administración del riesgo, le permite a las entidades aumentar su eficiencia y competitividad frente a su competencia, optimizando su nivel de retorno.</a:t>
          </a:r>
          <a:endParaRPr lang="en-US" sz="2500" kern="1200" dirty="0"/>
        </a:p>
      </dsp:txBody>
      <dsp:txXfrm>
        <a:off x="585701" y="1066737"/>
        <a:ext cx="4337991" cy="2693452"/>
      </dsp:txXfrm>
    </dsp:sp>
    <dsp:sp modelId="{FAB225F3-D30B-5648-84EF-04DA04D6CA79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B1FEA8-1FFE-1541-B1C7-46697534C678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/>
            <a:t>Las entidades generan valor diversificando el riesgo: se requiere establecer sistemas que permitan cumplir de la mejor manera con su actividad social manteniendo un nivel de riesgo adecuado</a:t>
          </a:r>
          <a:r>
            <a:rPr lang="es-ES_tradnl" sz="2500" kern="1200"/>
            <a:t>.</a:t>
          </a:r>
          <a:endParaRPr lang="en-US" sz="2500" kern="1200"/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7FE74-5D30-034F-AE50-C2E642DD1471}" type="datetimeFigureOut">
              <a:rPr lang="es-ES_tradnl" smtClean="0"/>
              <a:t>21/09/2025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58BD9-5F27-8644-95F4-B364C901D7A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725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8BD9-5F27-8644-95F4-B364C901D7A7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216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CBAF8-5A1F-BBB7-6616-AF9A2FBED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FEAE39-0B21-20F8-1065-08852712D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084BC1-3FD8-D499-7037-0C088A67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B8DE-DA22-7D46-87BB-7AAC37B35D95}" type="datetimeFigureOut">
              <a:rPr lang="es-ES_tradnl" smtClean="0"/>
              <a:t>21/09/2025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8B1C48-A900-795C-091F-38FA6E53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9A47F6-56B0-2BE4-9086-18CD5B62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BDC6-BB89-884B-B659-01698E463F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137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D9325-AE46-D11C-BEF8-73450FD18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6930FA-7F49-882E-CAE1-9811ECD05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1501B8-8F03-9962-33CF-CEFA5F44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B8DE-DA22-7D46-87BB-7AAC37B35D95}" type="datetimeFigureOut">
              <a:rPr lang="es-ES_tradnl" smtClean="0"/>
              <a:t>21/09/2025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D61803-509F-68FE-CB51-A1DBB6AD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39E1ED-475D-34F9-9352-F3F0C492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BDC6-BB89-884B-B659-01698E463F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219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02FC12-3900-7792-123F-E430FC6E9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4032B1-012C-0C79-2DFB-1EC0D2112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E7427B-4F9B-3BA2-945B-C9122678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B8DE-DA22-7D46-87BB-7AAC37B35D95}" type="datetimeFigureOut">
              <a:rPr lang="es-ES_tradnl" smtClean="0"/>
              <a:t>21/09/2025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7BB1-5ED6-0C26-E4A0-DBC1DC10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0F687C-F18B-BA22-71A4-7A166D8B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BDC6-BB89-884B-B659-01698E463F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284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1C498-B423-5216-EEDE-E20A7254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C0C0A-36B0-E180-F269-D953829B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4623DC-B539-DF51-7FE3-E0A47871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B8DE-DA22-7D46-87BB-7AAC37B35D95}" type="datetimeFigureOut">
              <a:rPr lang="es-ES_tradnl" smtClean="0"/>
              <a:t>21/09/2025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50E5A5-2A52-2BF9-A6E0-536C4C5A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E71CA0-AE98-577E-2EE2-00C973F7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BDC6-BB89-884B-B659-01698E463F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364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A97FE-5518-FCDA-947A-3E1E511A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C7939C-3FD3-DC82-BB4E-A789D0ABD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B599-9831-F7E3-0003-CC91F658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B8DE-DA22-7D46-87BB-7AAC37B35D95}" type="datetimeFigureOut">
              <a:rPr lang="es-ES_tradnl" smtClean="0"/>
              <a:t>21/09/2025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C1049A-B89C-58AB-F1D3-0B1EEAB1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405FEE-B621-459A-07DA-16D19EC8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BDC6-BB89-884B-B659-01698E463F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013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E402C-F81B-0A6C-1562-7AEF1A5F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C7D38C-9BE5-046F-25D1-F2B60138B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B4815A-5A49-B7E3-0AE9-E5A21DE52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59194C-D136-191C-7F97-08252521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B8DE-DA22-7D46-87BB-7AAC37B35D95}" type="datetimeFigureOut">
              <a:rPr lang="es-ES_tradnl" smtClean="0"/>
              <a:t>21/09/2025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35D2FA-187F-0301-07DE-ED5F0F2A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2081E3-3189-F559-A7FB-DA04909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BDC6-BB89-884B-B659-01698E463F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864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58E423-9CE9-BF64-EA90-605D2079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E24AFA-FFEF-29D2-ACB8-19284CC52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4C1691-74A3-F9D6-1881-8C1431107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97F299-9504-B1E4-D218-17D16F313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8556EC-C24F-A5AF-7910-AB28B37EC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DBA89A4-3361-3A61-B40E-0A3E44EC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B8DE-DA22-7D46-87BB-7AAC37B35D95}" type="datetimeFigureOut">
              <a:rPr lang="es-ES_tradnl" smtClean="0"/>
              <a:t>21/09/2025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7C96E29-00B7-48E4-F389-D574E666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6DCBDB-2073-D406-9DCD-CD35B51E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BDC6-BB89-884B-B659-01698E463F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573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65318-FB39-77A2-C954-4A12046F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5E40B6-833F-A888-DA5D-23EB92AE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B8DE-DA22-7D46-87BB-7AAC37B35D95}" type="datetimeFigureOut">
              <a:rPr lang="es-ES_tradnl" smtClean="0"/>
              <a:t>21/09/2025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D0B877-87AE-71D5-A7B6-C3720F1F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F9244C-2296-F658-E2BB-4A1DC9C1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BDC6-BB89-884B-B659-01698E463F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880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F7A0A9-D904-87EF-A314-2F5C8D32C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B8DE-DA22-7D46-87BB-7AAC37B35D95}" type="datetimeFigureOut">
              <a:rPr lang="es-ES_tradnl" smtClean="0"/>
              <a:t>21/09/2025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EE49E9-8E65-B552-3492-4CE85D65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A3B174-AC4C-A469-DAF3-7D35AB3F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BDC6-BB89-884B-B659-01698E463F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196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8C031-E936-1388-3ABE-CFB0C233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18CE1C-82AE-34FC-E793-5E1410232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86180D-8364-452F-F78A-3CF5636A4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5DB756-E0E2-8BF1-C199-0C0B0B9F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B8DE-DA22-7D46-87BB-7AAC37B35D95}" type="datetimeFigureOut">
              <a:rPr lang="es-ES_tradnl" smtClean="0"/>
              <a:t>21/09/2025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8A672D-A836-230F-F2F0-464EF7D5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58C630-BD36-D206-5BE8-6C83C62D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BDC6-BB89-884B-B659-01698E463F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419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9D684-4E7E-E271-AD10-128383EC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4DAE50B-B983-F881-6585-47174CE27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E5FD24-CF0F-726F-F098-EC8F4ED6E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A7130-03EA-E53C-1608-C27A14B4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B8DE-DA22-7D46-87BB-7AAC37B35D95}" type="datetimeFigureOut">
              <a:rPr lang="es-ES_tradnl" smtClean="0"/>
              <a:t>21/09/2025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329A4A-931B-FB60-8CB7-BB40CFB1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150028-01B5-5025-97A8-77E95CF0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BDC6-BB89-884B-B659-01698E463F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720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3295B8-7B66-A642-ED23-9B570682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2633-6BA1-0845-4C7D-452AFF74A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1B3F73-D794-4C78-E660-82BFF73A8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FDB8DE-DA22-7D46-87BB-7AAC37B35D95}" type="datetimeFigureOut">
              <a:rPr lang="es-ES_tradnl" smtClean="0"/>
              <a:t>21/09/2025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540928-C9E3-7250-455D-51F7AE7EA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0F90F1-84FF-0957-3F0B-5DB3E8903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73BDC6-BB89-884B-B659-01698E463F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116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s://www.publicdomainpictures.net/view-image.php?image=158367&amp;picture=&amp;jazyk=C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ru/view-image.php?image=123970&amp;picture=-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hdphoto" Target="../media/hdphoto2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hyperlink" Target="https://freepngimg.com/png/64041-gold-symbol-dollar-sign-currency-transpar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EB8D200-6836-E317-485D-554CC57B4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s-ES_tradnl" sz="5600" dirty="0"/>
              <a:t>Contribución de los modelos de riesgo a la sostenibilidad de las garantías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956899B1-EDCE-2CE1-9B46-D3E357049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r>
              <a:rPr lang="es-ES_tradnl" dirty="0"/>
              <a:t>Taller 5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6">
            <a:extLst>
              <a:ext uri="{FF2B5EF4-FFF2-40B4-BE49-F238E27FC236}">
                <a16:creationId xmlns:a16="http://schemas.microsoft.com/office/drawing/2014/main" id="{2C09C515-268D-E86B-1141-40C0E87D55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8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8F4DC9-F4B6-5161-B549-81CDD7620C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4D6D41-A9FA-5D4D-48A7-3EC16F7A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dirty="0"/>
              <a:t>Beneficios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573D4B4-BA4F-6018-BCA3-ECC5BB28D9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5760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7B0E4CEF-B238-A6CC-AF05-58601D0ABE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82" y="6227587"/>
            <a:ext cx="2480830" cy="4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62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9">
            <a:extLst>
              <a:ext uri="{FF2B5EF4-FFF2-40B4-BE49-F238E27FC236}">
                <a16:creationId xmlns:a16="http://schemas.microsoft.com/office/drawing/2014/main" id="{AE33CF8B-60E4-9F2A-DB3D-355657F4BD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8" name="Rectangle 2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4FFF30-5EC4-1764-C161-C4798CFA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/>
              <a:t>Conclusiones</a:t>
            </a:r>
          </a:p>
        </p:txBody>
      </p:sp>
      <p:graphicFrame>
        <p:nvGraphicFramePr>
          <p:cNvPr id="18" name="Marcador de contenido 2">
            <a:extLst>
              <a:ext uri="{FF2B5EF4-FFF2-40B4-BE49-F238E27FC236}">
                <a16:creationId xmlns:a16="http://schemas.microsoft.com/office/drawing/2014/main" id="{F6394150-0648-CA08-A134-63AB8CB7C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8581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Logotipo&#10;&#10;El contenido generado por IA puede ser incorrecto.">
            <a:extLst>
              <a:ext uri="{FF2B5EF4-FFF2-40B4-BE49-F238E27FC236}">
                <a16:creationId xmlns:a16="http://schemas.microsoft.com/office/drawing/2014/main" id="{A4ABF5F9-1C7A-31D8-3028-F881F0DF28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82" y="6227587"/>
            <a:ext cx="2480830" cy="4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8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0CC47-ACD6-ADBA-96DE-F3DCD93C1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Cálculo de P.E.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A2F85B-541B-3429-88DD-911B5B88C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05" y="1690688"/>
            <a:ext cx="5790295" cy="222833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EA8A9FC-D099-B48E-A7DC-758BEDE3A201}"/>
              </a:ext>
            </a:extLst>
          </p:cNvPr>
          <p:cNvSpPr txBox="1"/>
          <p:nvPr/>
        </p:nvSpPr>
        <p:spPr>
          <a:xfrm>
            <a:off x="7449065" y="1690688"/>
            <a:ext cx="390473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/>
              <a:t>Pérdida Esperada</a:t>
            </a:r>
          </a:p>
          <a:p>
            <a:endParaRPr lang="es-ES_tradnl" dirty="0"/>
          </a:p>
          <a:p>
            <a:r>
              <a:rPr lang="es-ES_tradnl" dirty="0"/>
              <a:t>PI= Probabilidad de incumplimiento.</a:t>
            </a:r>
          </a:p>
          <a:p>
            <a:r>
              <a:rPr lang="es-ES_tradnl" dirty="0"/>
              <a:t>PDI= Pérdida dado el incumplimiento.</a:t>
            </a:r>
          </a:p>
          <a:p>
            <a:r>
              <a:rPr lang="es-ES_tradnl" dirty="0" err="1"/>
              <a:t>Exp</a:t>
            </a:r>
            <a:r>
              <a:rPr lang="es-ES_tradnl" dirty="0"/>
              <a:t>= Exposición (cartera)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8F4E2D-E07B-7161-85F4-28B19B1DEBD1}"/>
              </a:ext>
            </a:extLst>
          </p:cNvPr>
          <p:cNvSpPr txBox="1"/>
          <p:nvPr/>
        </p:nvSpPr>
        <p:spPr>
          <a:xfrm>
            <a:off x="305705" y="5635256"/>
            <a:ext cx="164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Riesgo Moral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/>
              <a:t>Nivel de confianza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55E7F3-1F94-33B9-2308-D106F3452937}"/>
              </a:ext>
            </a:extLst>
          </p:cNvPr>
          <p:cNvSpPr txBox="1"/>
          <p:nvPr/>
        </p:nvSpPr>
        <p:spPr>
          <a:xfrm>
            <a:off x="305705" y="5267325"/>
            <a:ext cx="1735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Complementos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CB4F379-42C0-A578-7ABE-3CE0BE88B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100" y="4071175"/>
            <a:ext cx="7035800" cy="2451100"/>
          </a:xfrm>
          <a:prstGeom prst="rect">
            <a:avLst/>
          </a:prstGeom>
        </p:spPr>
      </p:pic>
      <p:pic>
        <p:nvPicPr>
          <p:cNvPr id="12" name="Imagen 11" descr="Logotipo&#10;&#10;El contenido generado por IA puede ser incorrecto.">
            <a:extLst>
              <a:ext uri="{FF2B5EF4-FFF2-40B4-BE49-F238E27FC236}">
                <a16:creationId xmlns:a16="http://schemas.microsoft.com/office/drawing/2014/main" id="{B0FBAF4D-D077-2387-67FB-9C87B42E3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82" y="6227587"/>
            <a:ext cx="2480830" cy="452751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6BFA8F72-4C1C-0B62-01D8-C1C5F99ECE1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04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48">
            <a:extLst>
              <a:ext uri="{FF2B5EF4-FFF2-40B4-BE49-F238E27FC236}">
                <a16:creationId xmlns:a16="http://schemas.microsoft.com/office/drawing/2014/main" id="{758048B4-3F65-4EB9-ABA8-099353BE8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50">
            <a:extLst>
              <a:ext uri="{FF2B5EF4-FFF2-40B4-BE49-F238E27FC236}">
                <a16:creationId xmlns:a16="http://schemas.microsoft.com/office/drawing/2014/main" id="{1AE2FDE4-8ECB-4D0B-B871-D4EE5260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2B92F64-62BD-D9CA-2CBA-3CE27DB018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10000"/>
          </a:blip>
          <a:srcRect/>
          <a:stretch>
            <a:fillRect/>
          </a:stretch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E23ED6-C3C0-13DB-9065-236753B9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68" y="1169982"/>
            <a:ext cx="10530318" cy="27363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>
                <a:solidFill>
                  <a:schemeClr val="tx2"/>
                </a:solidFill>
              </a:rPr>
              <a:t>Muchas gracias</a:t>
            </a:r>
          </a:p>
        </p:txBody>
      </p:sp>
      <p:cxnSp>
        <p:nvCxnSpPr>
          <p:cNvPr id="70" name="Straight Connector 52">
            <a:extLst>
              <a:ext uri="{FF2B5EF4-FFF2-40B4-BE49-F238E27FC236}">
                <a16:creationId xmlns:a16="http://schemas.microsoft.com/office/drawing/2014/main" id="{3C86DB23-FEFE-4C3A-88FA-8E855AB1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54">
            <a:extLst>
              <a:ext uri="{FF2B5EF4-FFF2-40B4-BE49-F238E27FC236}">
                <a16:creationId xmlns:a16="http://schemas.microsoft.com/office/drawing/2014/main" id="{3BB22FAF-4B4F-40B1-97FF-67CD036C8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56">
            <a:extLst>
              <a:ext uri="{FF2B5EF4-FFF2-40B4-BE49-F238E27FC236}">
                <a16:creationId xmlns:a16="http://schemas.microsoft.com/office/drawing/2014/main" id="{18488D89-E3BB-4E60-BF44-5F0BE92E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8FA7B87-C151-46CF-9E07-DD4FD9717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58">
              <a:extLst>
                <a:ext uri="{FF2B5EF4-FFF2-40B4-BE49-F238E27FC236}">
                  <a16:creationId xmlns:a16="http://schemas.microsoft.com/office/drawing/2014/main" id="{E99EB480-500C-4A3E-BED3-513B88DB0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7786EE91-2878-A59D-DD67-A49351591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50" y="3812"/>
            <a:ext cx="2480830" cy="4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CD7BA7-6635-AD4D-96F7-EDDAB6AAD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r>
              <a:rPr lang="es-ES_tradnl" sz="6600">
                <a:solidFill>
                  <a:srgbClr val="FFFFFF"/>
                </a:solidFill>
              </a:rPr>
              <a:t>La reserva técnica</a:t>
            </a:r>
            <a:endParaRPr lang="es-ES_tradnl" sz="66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4D8EE6-4445-8A38-C196-630E1563E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1" y="1900826"/>
            <a:ext cx="6396204" cy="662542"/>
          </a:xfrm>
        </p:spPr>
        <p:txBody>
          <a:bodyPr anchor="ctr">
            <a:normAutofit/>
          </a:bodyPr>
          <a:lstStyle/>
          <a:p>
            <a:r>
              <a:rPr lang="es-ES_tradnl">
                <a:solidFill>
                  <a:srgbClr val="FFFFFF"/>
                </a:solidFill>
              </a:rPr>
              <a:t>Mecanismo que garantiza la sostenibilidad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170935E0-01FF-C430-D93F-5F41271AF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7" y="3653498"/>
            <a:ext cx="10118598" cy="1846641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1539350-FFC1-5D2B-B024-0F18A6A644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>
            <a:fillRect/>
          </a:stretch>
        </p:blipFill>
        <p:spPr>
          <a:xfrm>
            <a:off x="0" y="9246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09AF52-6B65-551A-6AE8-A5FED247E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A6CA22EE-B052-6AA5-B1A5-C6109E32CE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7" r="38159"/>
          <a:stretch>
            <a:fillRect/>
          </a:stretch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06D70C-B5D0-FBC6-D5EC-4EA8A22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dirty="0"/>
              <a:t>Introducción</a:t>
            </a:r>
          </a:p>
        </p:txBody>
      </p:sp>
      <p:graphicFrame>
        <p:nvGraphicFramePr>
          <p:cNvPr id="9" name="Marcador de contenido 2">
            <a:extLst>
              <a:ext uri="{FF2B5EF4-FFF2-40B4-BE49-F238E27FC236}">
                <a16:creationId xmlns:a16="http://schemas.microsoft.com/office/drawing/2014/main" id="{D67E3A14-DA3D-4DED-D828-B05D5D5FC1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9633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6">
            <a:extLst>
              <a:ext uri="{FF2B5EF4-FFF2-40B4-BE49-F238E27FC236}">
                <a16:creationId xmlns:a16="http://schemas.microsoft.com/office/drawing/2014/main" id="{63DCE281-CE68-F8A5-1C8B-656DAFA42B0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3" name="Imagen 12" descr="Logotipo&#10;&#10;El contenido generado por IA puede ser incorrecto.">
            <a:extLst>
              <a:ext uri="{FF2B5EF4-FFF2-40B4-BE49-F238E27FC236}">
                <a16:creationId xmlns:a16="http://schemas.microsoft.com/office/drawing/2014/main" id="{F071A73F-35E3-A712-7C0D-E64BABEF6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50" y="3812"/>
            <a:ext cx="2480830" cy="4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1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59C1CB-6B56-4BDC-7CEE-C61A6ADC43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279" b="1045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DB72F7-4588-4540-F47A-CECE1384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/>
              <a:t>Antecedentes</a:t>
            </a:r>
            <a:endParaRPr lang="es-ES_tradnl" dirty="0"/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A3590F5E-4A72-4D15-C0AD-37214C662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4288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6917091A-97A2-F8A9-0741-187C0E6DC2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00" y="3812"/>
            <a:ext cx="2480830" cy="4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4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C47736B3-3C4B-7FD8-F340-0A9DE588E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27FEB800-3B22-AFC4-F50B-00D9B8179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374582" y="2691164"/>
            <a:ext cx="761074" cy="761074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C5D3B46F-C791-463D-0367-0781F464E0B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</a:blip>
          <a:srcRect/>
          <a:stretch>
            <a:fillRect/>
          </a:stretch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DFFD12-419F-BC83-C0BF-B21C8AF4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Contexto: </a:t>
            </a:r>
            <a:r>
              <a:rPr lang="es-ES_tradnl" sz="2400" dirty="0"/>
              <a:t>No se contaba con un modelo de reservas técnicas.</a:t>
            </a:r>
            <a:endParaRPr lang="es-ES_tradnl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0354192-20DE-6F40-E7DD-C4C190E34C4C}"/>
              </a:ext>
            </a:extLst>
          </p:cNvPr>
          <p:cNvSpPr/>
          <p:nvPr/>
        </p:nvSpPr>
        <p:spPr>
          <a:xfrm>
            <a:off x="7584902" y="1572791"/>
            <a:ext cx="3583708" cy="281711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/>
              <a:t>Patrimonio</a:t>
            </a:r>
          </a:p>
        </p:txBody>
      </p:sp>
      <p:sp>
        <p:nvSpPr>
          <p:cNvPr id="7" name="Flecha derecha 6">
            <a:extLst>
              <a:ext uri="{FF2B5EF4-FFF2-40B4-BE49-F238E27FC236}">
                <a16:creationId xmlns:a16="http://schemas.microsoft.com/office/drawing/2014/main" id="{1CBA8A76-CD6D-0779-FA99-2927E2BA0333}"/>
              </a:ext>
            </a:extLst>
          </p:cNvPr>
          <p:cNvSpPr/>
          <p:nvPr/>
        </p:nvSpPr>
        <p:spPr>
          <a:xfrm>
            <a:off x="4531360" y="2334491"/>
            <a:ext cx="2623127" cy="97905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Directo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7D65F0B-8293-4F89-029A-832D4CA955E9}"/>
              </a:ext>
            </a:extLst>
          </p:cNvPr>
          <p:cNvSpPr/>
          <p:nvPr/>
        </p:nvSpPr>
        <p:spPr>
          <a:xfrm>
            <a:off x="784629" y="2219036"/>
            <a:ext cx="3013364" cy="12099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/>
              <a:t>Reclamaciones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3443F8-B58B-86EC-6D4B-5C743FC381D4}"/>
              </a:ext>
            </a:extLst>
          </p:cNvPr>
          <p:cNvSpPr txBox="1"/>
          <p:nvPr/>
        </p:nvSpPr>
        <p:spPr>
          <a:xfrm>
            <a:off x="784629" y="3957348"/>
            <a:ext cx="6800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Las reclamaciones impactaban directamente el capital.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Gasto directo en el estado de resultados.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Toda operación avalada con más de 70 días de atraso de provisionaba al 100%.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i="1" u="sng" dirty="0"/>
              <a:t>No todo lo provisionado se ”pagaba”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D9545A8-97F3-204F-2F7D-688217A6CB5D}"/>
              </a:ext>
            </a:extLst>
          </p:cNvPr>
          <p:cNvSpPr txBox="1"/>
          <p:nvPr/>
        </p:nvSpPr>
        <p:spPr>
          <a:xfrm>
            <a:off x="7887855" y="5213788"/>
            <a:ext cx="396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dirty="0"/>
              <a:t>Limitaba el crecimiento, la eficiencia, la competitividad y la sostenibilidad.</a:t>
            </a:r>
          </a:p>
        </p:txBody>
      </p:sp>
      <p:sp>
        <p:nvSpPr>
          <p:cNvPr id="21" name="Flecha derecha 20">
            <a:extLst>
              <a:ext uri="{FF2B5EF4-FFF2-40B4-BE49-F238E27FC236}">
                <a16:creationId xmlns:a16="http://schemas.microsoft.com/office/drawing/2014/main" id="{29E0B8EE-C668-7A5F-E2FE-3DE5E0DBE8B4}"/>
              </a:ext>
            </a:extLst>
          </p:cNvPr>
          <p:cNvSpPr/>
          <p:nvPr/>
        </p:nvSpPr>
        <p:spPr>
          <a:xfrm rot="5400000">
            <a:off x="9461263" y="4747700"/>
            <a:ext cx="577282" cy="27709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3" name="Imagen 22" descr="Logotipo&#10;&#10;El contenido generado por IA puede ser incorrecto.">
            <a:extLst>
              <a:ext uri="{FF2B5EF4-FFF2-40B4-BE49-F238E27FC236}">
                <a16:creationId xmlns:a16="http://schemas.microsoft.com/office/drawing/2014/main" id="{2C3F1CB9-3E56-0C58-0D01-7D3C4A770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82" y="6227587"/>
            <a:ext cx="2480830" cy="4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1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64C85695-C28D-A24D-D22E-5B9B777CC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0981" y="2825409"/>
            <a:ext cx="2025992" cy="2025992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F041BC51-6FE1-B71F-9C4F-9B751E2AAAB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8988F36-AC64-2D37-B721-B5A5E12850A6}"/>
              </a:ext>
            </a:extLst>
          </p:cNvPr>
          <p:cNvSpPr txBox="1"/>
          <p:nvPr/>
        </p:nvSpPr>
        <p:spPr>
          <a:xfrm>
            <a:off x="4162646" y="4736810"/>
            <a:ext cx="4019107" cy="523220"/>
          </a:xfrm>
          <a:prstGeom prst="rect">
            <a:avLst/>
          </a:prstGeo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2800" dirty="0"/>
              <a:t>Patrimonio</a:t>
            </a:r>
            <a:endParaRPr lang="es-C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9DB2BB-F671-913C-3451-67B964AAEECB}"/>
              </a:ext>
            </a:extLst>
          </p:cNvPr>
          <p:cNvSpPr txBox="1"/>
          <p:nvPr/>
        </p:nvSpPr>
        <p:spPr>
          <a:xfrm>
            <a:off x="3886200" y="4557169"/>
            <a:ext cx="4572000" cy="88250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1D2866-DCD5-7F1A-A0EC-ACB27B17BBD0}"/>
              </a:ext>
            </a:extLst>
          </p:cNvPr>
          <p:cNvSpPr txBox="1"/>
          <p:nvPr/>
        </p:nvSpPr>
        <p:spPr>
          <a:xfrm>
            <a:off x="4162646" y="3224199"/>
            <a:ext cx="4019107" cy="52322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800" dirty="0"/>
              <a:t>Reservas Técnicas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9F9F23-B447-9E20-94A7-C220F8598013}"/>
              </a:ext>
            </a:extLst>
          </p:cNvPr>
          <p:cNvSpPr txBox="1"/>
          <p:nvPr/>
        </p:nvSpPr>
        <p:spPr>
          <a:xfrm>
            <a:off x="4545418" y="4082082"/>
            <a:ext cx="3253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b="1" dirty="0">
                <a:solidFill>
                  <a:schemeClr val="accent5">
                    <a:lumMod val="50000"/>
                  </a:schemeClr>
                </a:solidFill>
              </a:rPr>
              <a:t>Perdida No esperada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A7D196-49D2-FF99-5965-3E1C3A14348D}"/>
              </a:ext>
            </a:extLst>
          </p:cNvPr>
          <p:cNvSpPr txBox="1"/>
          <p:nvPr/>
        </p:nvSpPr>
        <p:spPr>
          <a:xfrm>
            <a:off x="3886200" y="3038123"/>
            <a:ext cx="4572000" cy="88250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5B57ED-44BA-589D-BFF5-FAFA4AFB17FA}"/>
              </a:ext>
            </a:extLst>
          </p:cNvPr>
          <p:cNvSpPr txBox="1"/>
          <p:nvPr/>
        </p:nvSpPr>
        <p:spPr>
          <a:xfrm>
            <a:off x="4746417" y="2523844"/>
            <a:ext cx="3253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b="1" dirty="0">
                <a:solidFill>
                  <a:schemeClr val="accent5">
                    <a:lumMod val="50000"/>
                  </a:schemeClr>
                </a:solidFill>
              </a:rPr>
              <a:t>Perdidas Esperadas</a:t>
            </a: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A5C86D93-F33D-9B7C-41EF-A28AF8583346}"/>
              </a:ext>
            </a:extLst>
          </p:cNvPr>
          <p:cNvSpPr/>
          <p:nvPr/>
        </p:nvSpPr>
        <p:spPr>
          <a:xfrm>
            <a:off x="2519804" y="2689217"/>
            <a:ext cx="499730" cy="278573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Prelación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400432-9588-2C5B-EA4B-FDDBC276CB1A}"/>
              </a:ext>
            </a:extLst>
          </p:cNvPr>
          <p:cNvSpPr txBox="1"/>
          <p:nvPr/>
        </p:nvSpPr>
        <p:spPr>
          <a:xfrm>
            <a:off x="3295981" y="2366047"/>
            <a:ext cx="5624624" cy="3444949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332649-E202-79A2-7AB5-8E3955D1A3A4}"/>
              </a:ext>
            </a:extLst>
          </p:cNvPr>
          <p:cNvSpPr txBox="1"/>
          <p:nvPr/>
        </p:nvSpPr>
        <p:spPr>
          <a:xfrm>
            <a:off x="3634563" y="1444615"/>
            <a:ext cx="492287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2400" b="1" dirty="0"/>
              <a:t>Red de Seguridad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8821156-5F9B-338B-BE79-03E71519414A}"/>
              </a:ext>
            </a:extLst>
          </p:cNvPr>
          <p:cNvSpPr txBox="1"/>
          <p:nvPr/>
        </p:nvSpPr>
        <p:spPr>
          <a:xfrm>
            <a:off x="2030819" y="340242"/>
            <a:ext cx="8282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dirty="0"/>
              <a:t>Modelo de R.T.</a:t>
            </a:r>
          </a:p>
        </p:txBody>
      </p:sp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CD9C1AD1-513B-4241-4D17-8EC424082E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82" y="6227587"/>
            <a:ext cx="2480830" cy="45275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5512B51-E9FB-D6B5-2655-DAEDF317E725}"/>
              </a:ext>
            </a:extLst>
          </p:cNvPr>
          <p:cNvSpPr txBox="1"/>
          <p:nvPr/>
        </p:nvSpPr>
        <p:spPr>
          <a:xfrm>
            <a:off x="9725146" y="3288452"/>
            <a:ext cx="174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Mecanismo de blindaje al patrimonio.</a:t>
            </a:r>
          </a:p>
        </p:txBody>
      </p:sp>
      <p:sp>
        <p:nvSpPr>
          <p:cNvPr id="22" name="Franja diagonal 21">
            <a:extLst>
              <a:ext uri="{FF2B5EF4-FFF2-40B4-BE49-F238E27FC236}">
                <a16:creationId xmlns:a16="http://schemas.microsoft.com/office/drawing/2014/main" id="{10D3D9AC-C07B-A928-5FAB-DE8155508209}"/>
              </a:ext>
            </a:extLst>
          </p:cNvPr>
          <p:cNvSpPr/>
          <p:nvPr/>
        </p:nvSpPr>
        <p:spPr>
          <a:xfrm>
            <a:off x="4858327" y="4166063"/>
            <a:ext cx="92364" cy="45719"/>
          </a:xfrm>
          <a:prstGeom prst="diagStrip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26" name="Franja diagonal 25">
            <a:extLst>
              <a:ext uri="{FF2B5EF4-FFF2-40B4-BE49-F238E27FC236}">
                <a16:creationId xmlns:a16="http://schemas.microsoft.com/office/drawing/2014/main" id="{D420D89C-8C3A-3AA5-0E88-D95281F9293D}"/>
              </a:ext>
            </a:extLst>
          </p:cNvPr>
          <p:cNvSpPr/>
          <p:nvPr/>
        </p:nvSpPr>
        <p:spPr>
          <a:xfrm rot="1461950">
            <a:off x="5098473" y="2595418"/>
            <a:ext cx="64654" cy="93799"/>
          </a:xfrm>
          <a:prstGeom prst="diagStri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27" name="Flecha derecha 26">
            <a:extLst>
              <a:ext uri="{FF2B5EF4-FFF2-40B4-BE49-F238E27FC236}">
                <a16:creationId xmlns:a16="http://schemas.microsoft.com/office/drawing/2014/main" id="{D207DD1A-7C6C-A153-192A-05A18AD8EDA3}"/>
              </a:ext>
            </a:extLst>
          </p:cNvPr>
          <p:cNvSpPr/>
          <p:nvPr/>
        </p:nvSpPr>
        <p:spPr>
          <a:xfrm>
            <a:off x="9152467" y="3632200"/>
            <a:ext cx="572679" cy="28842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753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E46594-D057-00C3-7B4B-F8652847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modelo</a:t>
            </a: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requirió investigación, </a:t>
            </a: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sustento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técnico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marco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contable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FB6912-0861-29EA-1824-96594837EC44}"/>
              </a:ext>
            </a:extLst>
          </p:cNvPr>
          <p:cNvSpPr txBox="1"/>
          <p:nvPr/>
        </p:nvSpPr>
        <p:spPr>
          <a:xfrm>
            <a:off x="8572499" y="390832"/>
            <a:ext cx="3233585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Teoría básica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F6AA88E2-1C35-0ACF-62E9-53360E04B7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43" y="1989499"/>
            <a:ext cx="7842734" cy="44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5A561795-79EE-8011-38EF-5898A1F51F5B}"/>
              </a:ext>
            </a:extLst>
          </p:cNvPr>
          <p:cNvSpPr txBox="1"/>
          <p:nvPr/>
        </p:nvSpPr>
        <p:spPr>
          <a:xfrm>
            <a:off x="8662086" y="2743200"/>
            <a:ext cx="31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Norma NIC 37 </a:t>
            </a:r>
          </a:p>
          <a:p>
            <a:endParaRPr lang="es-ES_tradnl" dirty="0"/>
          </a:p>
          <a:p>
            <a:pPr algn="just"/>
            <a:r>
              <a:rPr lang="es-ES_tradnl" dirty="0"/>
              <a:t>Norma contable que da sustento a la reserva técnica del Fondo de Avales.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Normas internacionales de Contabilidad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83795BB0-CACC-ED5E-3A3C-6F397168C80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rcRect/>
          <a:stretch>
            <a:fillRect/>
          </a:stretch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43" name="Imagen 42" descr="Logotipo&#10;&#10;El contenido generado por IA puede ser incorrecto.">
            <a:extLst>
              <a:ext uri="{FF2B5EF4-FFF2-40B4-BE49-F238E27FC236}">
                <a16:creationId xmlns:a16="http://schemas.microsoft.com/office/drawing/2014/main" id="{9B30BFA4-FC46-BB3B-C039-5A2442179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00" y="6240792"/>
            <a:ext cx="2480830" cy="4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9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3725BBEF-3078-1E07-FCAF-36A695C64D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/>
          <a:stretch>
            <a:fillRect/>
          </a:stretch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BC6F65-85AF-87ED-CF39-B5A2D1E6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dirty="0"/>
              <a:t>¿Cómo crearla?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C3C39A2-B9A5-E3AE-D12B-2476FFC1B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3009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9D26B8E8-F6E2-3952-151B-B32DB3C0A0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82" y="6227587"/>
            <a:ext cx="2480830" cy="45275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D8E49CB-BE23-B8B4-7C43-7165944EB74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Marker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3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49D1B-50C3-E7DF-83C0-1618D540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Implementación</a:t>
            </a:r>
          </a:p>
        </p:txBody>
      </p:sp>
      <p:pic>
        <p:nvPicPr>
          <p:cNvPr id="5" name="Marcador de contenido 4" descr="Logotipo&#10;&#10;El contenido generado por IA puede ser incorrecto.">
            <a:extLst>
              <a:ext uri="{FF2B5EF4-FFF2-40B4-BE49-F238E27FC236}">
                <a16:creationId xmlns:a16="http://schemas.microsoft.com/office/drawing/2014/main" id="{3EE38961-1728-54C0-6FC8-CC9F4BA90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8797" y="2300974"/>
            <a:ext cx="2096530" cy="2052852"/>
          </a:xfrm>
        </p:spPr>
      </p:pic>
      <p:sp>
        <p:nvSpPr>
          <p:cNvPr id="7" name="Flecha arriba 6">
            <a:extLst>
              <a:ext uri="{FF2B5EF4-FFF2-40B4-BE49-F238E27FC236}">
                <a16:creationId xmlns:a16="http://schemas.microsoft.com/office/drawing/2014/main" id="{A1F3E361-637C-071E-1834-C00246355444}"/>
              </a:ext>
            </a:extLst>
          </p:cNvPr>
          <p:cNvSpPr/>
          <p:nvPr/>
        </p:nvSpPr>
        <p:spPr>
          <a:xfrm rot="5400000">
            <a:off x="2670494" y="2104494"/>
            <a:ext cx="432487" cy="109975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Flecha arriba 7">
            <a:extLst>
              <a:ext uri="{FF2B5EF4-FFF2-40B4-BE49-F238E27FC236}">
                <a16:creationId xmlns:a16="http://schemas.microsoft.com/office/drawing/2014/main" id="{94629547-88DF-6A25-C4E0-C43EDE6509B1}"/>
              </a:ext>
            </a:extLst>
          </p:cNvPr>
          <p:cNvSpPr/>
          <p:nvPr/>
        </p:nvSpPr>
        <p:spPr>
          <a:xfrm rot="5400000">
            <a:off x="2670494" y="3609016"/>
            <a:ext cx="432487" cy="109975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77D792-9760-CB3B-2C31-82A1E4BDD5FF}"/>
              </a:ext>
            </a:extLst>
          </p:cNvPr>
          <p:cNvSpPr txBox="1"/>
          <p:nvPr/>
        </p:nvSpPr>
        <p:spPr>
          <a:xfrm>
            <a:off x="3893718" y="2312700"/>
            <a:ext cx="35216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/>
              <a:t>% de Ingreso destinado a capitalizar la reserva.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B65BFE9-6022-5FEA-F0F6-8D2A51911E76}"/>
              </a:ext>
            </a:extLst>
          </p:cNvPr>
          <p:cNvSpPr txBox="1"/>
          <p:nvPr/>
        </p:nvSpPr>
        <p:spPr>
          <a:xfrm>
            <a:off x="3903277" y="3757645"/>
            <a:ext cx="352167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/>
              <a:t>El otro remanente cubre los gastos operativos y administrativos</a:t>
            </a: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EF2AFC38-8B84-0072-34DB-BE5D7CFDF3DB}"/>
              </a:ext>
            </a:extLst>
          </p:cNvPr>
          <p:cNvSpPr/>
          <p:nvPr/>
        </p:nvSpPr>
        <p:spPr>
          <a:xfrm>
            <a:off x="8491971" y="1976661"/>
            <a:ext cx="2480830" cy="120126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Pago de las reclamaciones</a:t>
            </a:r>
          </a:p>
          <a:p>
            <a:pPr algn="ctr"/>
            <a:r>
              <a:rPr lang="es-ES_tradnl" dirty="0"/>
              <a:t>(honramientos)</a:t>
            </a:r>
          </a:p>
        </p:txBody>
      </p:sp>
      <p:sp>
        <p:nvSpPr>
          <p:cNvPr id="12" name="Corchete izquierdo 11">
            <a:extLst>
              <a:ext uri="{FF2B5EF4-FFF2-40B4-BE49-F238E27FC236}">
                <a16:creationId xmlns:a16="http://schemas.microsoft.com/office/drawing/2014/main" id="{39F64AF0-31A1-E5E0-80B1-D87A1AE24EAD}"/>
              </a:ext>
            </a:extLst>
          </p:cNvPr>
          <p:cNvSpPr/>
          <p:nvPr/>
        </p:nvSpPr>
        <p:spPr>
          <a:xfrm>
            <a:off x="7573256" y="2054408"/>
            <a:ext cx="461611" cy="1145013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3B52093-B46A-29D7-B5FE-CF938A9E987F}"/>
              </a:ext>
            </a:extLst>
          </p:cNvPr>
          <p:cNvSpPr txBox="1"/>
          <p:nvPr/>
        </p:nvSpPr>
        <p:spPr>
          <a:xfrm>
            <a:off x="1112108" y="5560541"/>
            <a:ext cx="9724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Monitoreo constante.</a:t>
            </a:r>
          </a:p>
          <a:p>
            <a:r>
              <a:rPr lang="es-ES_tradnl" dirty="0"/>
              <a:t>Calibración.</a:t>
            </a:r>
          </a:p>
          <a:p>
            <a:r>
              <a:rPr lang="es-ES_tradnl" dirty="0"/>
              <a:t>Modelos prospectivos (tecnología).</a:t>
            </a:r>
          </a:p>
        </p:txBody>
      </p:sp>
      <p:pic>
        <p:nvPicPr>
          <p:cNvPr id="14" name="Imagen 13" descr="Logotipo&#10;&#10;El contenido generado por IA puede ser incorrecto.">
            <a:extLst>
              <a:ext uri="{FF2B5EF4-FFF2-40B4-BE49-F238E27FC236}">
                <a16:creationId xmlns:a16="http://schemas.microsoft.com/office/drawing/2014/main" id="{2075A786-389E-75D2-A9E6-9840980D8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82" y="6227587"/>
            <a:ext cx="2480830" cy="45275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B8CDEA5-0132-0E0A-ACEA-F9290340DCAD}"/>
              </a:ext>
            </a:extLst>
          </p:cNvPr>
          <p:cNvSpPr txBox="1"/>
          <p:nvPr/>
        </p:nvSpPr>
        <p:spPr>
          <a:xfrm>
            <a:off x="8754485" y="1544945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Único propósito</a:t>
            </a:r>
          </a:p>
        </p:txBody>
      </p:sp>
      <p:sp>
        <p:nvSpPr>
          <p:cNvPr id="16" name="Corchete izquierdo 15">
            <a:extLst>
              <a:ext uri="{FF2B5EF4-FFF2-40B4-BE49-F238E27FC236}">
                <a16:creationId xmlns:a16="http://schemas.microsoft.com/office/drawing/2014/main" id="{DB9D8C42-3B77-83AA-A288-A022BD27F00C}"/>
              </a:ext>
            </a:extLst>
          </p:cNvPr>
          <p:cNvSpPr/>
          <p:nvPr/>
        </p:nvSpPr>
        <p:spPr>
          <a:xfrm>
            <a:off x="7563697" y="3696389"/>
            <a:ext cx="461611" cy="999585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E51F5C20-62C8-CDEF-F8CD-8F331293C31C}"/>
              </a:ext>
            </a:extLst>
          </p:cNvPr>
          <p:cNvSpPr/>
          <p:nvPr/>
        </p:nvSpPr>
        <p:spPr>
          <a:xfrm>
            <a:off x="8491971" y="3723725"/>
            <a:ext cx="2480830" cy="9995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 Operación del negocio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DB652D-E071-25A2-AAC3-45C0D0E683AE}"/>
              </a:ext>
            </a:extLst>
          </p:cNvPr>
          <p:cNvCxnSpPr/>
          <p:nvPr/>
        </p:nvCxnSpPr>
        <p:spPr>
          <a:xfrm>
            <a:off x="2192867" y="3453132"/>
            <a:ext cx="9160933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EC789C5-4DEE-3149-1BC1-6D095A6E7DFA}"/>
              </a:ext>
            </a:extLst>
          </p:cNvPr>
          <p:cNvSpPr/>
          <p:nvPr/>
        </p:nvSpPr>
        <p:spPr>
          <a:xfrm rot="5400000">
            <a:off x="9546064" y="2977283"/>
            <a:ext cx="41657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Sostenibilidad</a:t>
            </a:r>
            <a:endParaRPr lang="es-E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AB576548-CD8B-2712-7190-3FA384DFDC5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rcRect/>
          <a:stretch>
            <a:fillRect/>
          </a:stretch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74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Metadata/LabelInfo.xml><?xml version="1.0" encoding="utf-8"?>
<clbl:labelList xmlns:clbl="http://schemas.microsoft.com/office/2020/mipLabelMetadata">
  <clbl:label id="{da3f8bcf-8828-47b6-8a2c-5e2a7008821f}" enabled="1" method="Standard" siteId="{6e852f85-8b27-4c6b-8ee2-181db2a7f48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8515</TotalTime>
  <Words>551</Words>
  <Application>Microsoft Office PowerPoint</Application>
  <PresentationFormat>Panorámica</PresentationFormat>
  <Paragraphs>76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Tema de Office</vt:lpstr>
      <vt:lpstr>Contribución de los modelos de riesgo a la sostenibilidad de las garantías</vt:lpstr>
      <vt:lpstr>La reserva técnica</vt:lpstr>
      <vt:lpstr>Introducción</vt:lpstr>
      <vt:lpstr>Antecedentes</vt:lpstr>
      <vt:lpstr>Contexto: No se contaba con un modelo de reservas técnicas.</vt:lpstr>
      <vt:lpstr>Presentación de PowerPoint</vt:lpstr>
      <vt:lpstr>El modelo requirió investigación, sustento técnico, marco contable.</vt:lpstr>
      <vt:lpstr>¿Cómo crearla?</vt:lpstr>
      <vt:lpstr>Implementación</vt:lpstr>
      <vt:lpstr>Beneficios</vt:lpstr>
      <vt:lpstr>Conclusiones</vt:lpstr>
      <vt:lpstr>Cálculo de P.E.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Mauricio Arias Ramirez</dc:creator>
  <cp:lastModifiedBy>Mauricio Arias Ramirez</cp:lastModifiedBy>
  <cp:revision>15</cp:revision>
  <dcterms:created xsi:type="dcterms:W3CDTF">2025-09-15T20:25:11Z</dcterms:created>
  <dcterms:modified xsi:type="dcterms:W3CDTF">2025-09-21T18:25:46Z</dcterms:modified>
</cp:coreProperties>
</file>