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ileron Heavy" panose="020B0604020202020204" charset="0"/>
      <p:regular r:id="rId13"/>
    </p:embeddedFont>
    <p:embeddedFont>
      <p:font typeface="Libre Baskerville" panose="02000000000000000000" pitchFamily="2" charset="0"/>
      <p:regular r:id="rId14"/>
    </p:embeddedFont>
    <p:embeddedFont>
      <p:font typeface="Libre Baskerville Bold" panose="02000000000000000000" charset="0"/>
      <p:regular r:id="rId15"/>
    </p:embeddedFont>
    <p:embeddedFont>
      <p:font typeface="Montserrat" panose="00000500000000000000" pitchFamily="2" charset="0"/>
      <p:regular r:id="rId16"/>
    </p:embeddedFont>
    <p:embeddedFont>
      <p:font typeface="Montserrat ExtraBold" panose="00000900000000000000" pitchFamily="2" charset="0"/>
      <p:bold r:id="rId17"/>
    </p:embeddedFont>
    <p:embeddedFont>
      <p:font typeface="Montserrat SemiBold" panose="00000700000000000000" pitchFamily="2" charset="0"/>
      <p:bold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82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image" Target="../media/image93.svg"/><Relationship Id="rId3" Type="http://schemas.openxmlformats.org/officeDocument/2006/relationships/image" Target="../media/image9.png"/><Relationship Id="rId21" Type="http://schemas.openxmlformats.org/officeDocument/2006/relationships/image" Target="../media/image5.pn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2.png"/><Relationship Id="rId25" Type="http://schemas.openxmlformats.org/officeDocument/2006/relationships/image" Target="../media/image33.svg"/><Relationship Id="rId2" Type="http://schemas.openxmlformats.org/officeDocument/2006/relationships/image" Target="../media/image81.jpeg"/><Relationship Id="rId16" Type="http://schemas.openxmlformats.org/officeDocument/2006/relationships/image" Target="../media/image35.sv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24" Type="http://schemas.openxmlformats.org/officeDocument/2006/relationships/image" Target="../media/image32.png"/><Relationship Id="rId5" Type="http://schemas.openxmlformats.org/officeDocument/2006/relationships/image" Target="../media/image83.svg"/><Relationship Id="rId15" Type="http://schemas.openxmlformats.org/officeDocument/2006/relationships/image" Target="../media/image34.png"/><Relationship Id="rId23" Type="http://schemas.openxmlformats.org/officeDocument/2006/relationships/image" Target="../media/image94.png"/><Relationship Id="rId10" Type="http://schemas.openxmlformats.org/officeDocument/2006/relationships/image" Target="../media/image88.png"/><Relationship Id="rId19" Type="http://schemas.openxmlformats.org/officeDocument/2006/relationships/image" Target="../media/image14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3.png"/><Relationship Id="rId21" Type="http://schemas.openxmlformats.org/officeDocument/2006/relationships/image" Target="../media/image36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20.jpeg"/><Relationship Id="rId16" Type="http://schemas.openxmlformats.org/officeDocument/2006/relationships/image" Target="../media/image3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24" Type="http://schemas.openxmlformats.org/officeDocument/2006/relationships/image" Target="../media/image39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23" Type="http://schemas.openxmlformats.org/officeDocument/2006/relationships/image" Target="../media/image38.pn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40.png"/><Relationship Id="rId21" Type="http://schemas.openxmlformats.org/officeDocument/2006/relationships/image" Target="../media/image8.png"/><Relationship Id="rId7" Type="http://schemas.openxmlformats.org/officeDocument/2006/relationships/image" Target="../media/image44.png"/><Relationship Id="rId12" Type="http://schemas.openxmlformats.org/officeDocument/2006/relationships/image" Target="../media/image21.png"/><Relationship Id="rId17" Type="http://schemas.openxmlformats.org/officeDocument/2006/relationships/image" Target="../media/image36.png"/><Relationship Id="rId2" Type="http://schemas.openxmlformats.org/officeDocument/2006/relationships/image" Target="../media/image9.png"/><Relationship Id="rId16" Type="http://schemas.openxmlformats.org/officeDocument/2006/relationships/image" Target="../media/image35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4.png"/><Relationship Id="rId23" Type="http://schemas.openxmlformats.org/officeDocument/2006/relationships/image" Target="../media/image5.png"/><Relationship Id="rId10" Type="http://schemas.openxmlformats.org/officeDocument/2006/relationships/image" Target="../media/image47.svg"/><Relationship Id="rId19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33.svg"/><Relationship Id="rId2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57.png"/><Relationship Id="rId1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12" Type="http://schemas.openxmlformats.org/officeDocument/2006/relationships/image" Target="../media/image56.svg"/><Relationship Id="rId17" Type="http://schemas.openxmlformats.org/officeDocument/2006/relationships/image" Target="../media/image33.svg"/><Relationship Id="rId2" Type="http://schemas.openxmlformats.org/officeDocument/2006/relationships/image" Target="../media/image52.jpeg"/><Relationship Id="rId16" Type="http://schemas.openxmlformats.org/officeDocument/2006/relationships/image" Target="../media/image32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55.png"/><Relationship Id="rId5" Type="http://schemas.openxmlformats.org/officeDocument/2006/relationships/image" Target="../media/image34.png"/><Relationship Id="rId15" Type="http://schemas.openxmlformats.org/officeDocument/2006/relationships/image" Target="../media/image59.svg"/><Relationship Id="rId10" Type="http://schemas.openxmlformats.org/officeDocument/2006/relationships/image" Target="../media/image54.svg"/><Relationship Id="rId19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26" Type="http://schemas.openxmlformats.org/officeDocument/2006/relationships/image" Target="../media/image79.png"/><Relationship Id="rId3" Type="http://schemas.openxmlformats.org/officeDocument/2006/relationships/image" Target="../media/image9.png"/><Relationship Id="rId21" Type="http://schemas.openxmlformats.org/officeDocument/2006/relationships/image" Target="../media/image75.png"/><Relationship Id="rId7" Type="http://schemas.openxmlformats.org/officeDocument/2006/relationships/image" Target="../media/image63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5" Type="http://schemas.openxmlformats.org/officeDocument/2006/relationships/image" Target="../media/image8.png"/><Relationship Id="rId2" Type="http://schemas.openxmlformats.org/officeDocument/2006/relationships/image" Target="../media/image62.jpeg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65.png"/><Relationship Id="rId24" Type="http://schemas.openxmlformats.org/officeDocument/2006/relationships/image" Target="../media/image78.svg"/><Relationship Id="rId5" Type="http://schemas.openxmlformats.org/officeDocument/2006/relationships/image" Target="../media/image34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13.svg"/><Relationship Id="rId19" Type="http://schemas.openxmlformats.org/officeDocument/2006/relationships/image" Target="../media/image73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Relationship Id="rId14" Type="http://schemas.openxmlformats.org/officeDocument/2006/relationships/image" Target="../media/image68.svg"/><Relationship Id="rId22" Type="http://schemas.openxmlformats.org/officeDocument/2006/relationships/image" Target="../media/image76.svg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468551" cy="12312368"/>
          </a:xfrm>
          <a:custGeom>
            <a:avLst/>
            <a:gdLst/>
            <a:ahLst/>
            <a:cxnLst/>
            <a:rect l="l" t="t" r="r" b="b"/>
            <a:pathLst>
              <a:path w="18468551" h="12312368">
                <a:moveTo>
                  <a:pt x="0" y="0"/>
                </a:moveTo>
                <a:lnTo>
                  <a:pt x="18468551" y="0"/>
                </a:lnTo>
                <a:lnTo>
                  <a:pt x="18468551" y="12312368"/>
                </a:lnTo>
                <a:lnTo>
                  <a:pt x="0" y="1231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921330" y="8119444"/>
            <a:ext cx="2960915" cy="980490"/>
            <a:chOff x="0" y="0"/>
            <a:chExt cx="3947886" cy="1307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47922" cy="1307338"/>
            </a:xfrm>
            <a:custGeom>
              <a:avLst/>
              <a:gdLst/>
              <a:ahLst/>
              <a:cxnLst/>
              <a:rect l="l" t="t" r="r" b="b"/>
              <a:pathLst>
                <a:path w="3947922" h="1307338">
                  <a:moveTo>
                    <a:pt x="0" y="0"/>
                  </a:moveTo>
                  <a:lnTo>
                    <a:pt x="3947922" y="0"/>
                  </a:lnTo>
                  <a:lnTo>
                    <a:pt x="3947922" y="1307338"/>
                  </a:lnTo>
                  <a:lnTo>
                    <a:pt x="0" y="1307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49082" y="7853320"/>
            <a:ext cx="2556678" cy="1161648"/>
            <a:chOff x="0" y="0"/>
            <a:chExt cx="3408904" cy="1548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08934" cy="1548892"/>
            </a:xfrm>
            <a:custGeom>
              <a:avLst/>
              <a:gdLst/>
              <a:ahLst/>
              <a:cxnLst/>
              <a:rect l="l" t="t" r="r" b="b"/>
              <a:pathLst>
                <a:path w="3408934" h="1548892">
                  <a:moveTo>
                    <a:pt x="0" y="0"/>
                  </a:moveTo>
                  <a:lnTo>
                    <a:pt x="3408934" y="0"/>
                  </a:lnTo>
                  <a:lnTo>
                    <a:pt x="3408934" y="1548892"/>
                  </a:lnTo>
                  <a:lnTo>
                    <a:pt x="0" y="1548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0260856" y="6713993"/>
            <a:ext cx="3418778" cy="2300975"/>
          </a:xfrm>
          <a:custGeom>
            <a:avLst/>
            <a:gdLst/>
            <a:ahLst/>
            <a:cxnLst/>
            <a:rect l="l" t="t" r="r" b="b"/>
            <a:pathLst>
              <a:path w="3418778" h="2300975">
                <a:moveTo>
                  <a:pt x="0" y="0"/>
                </a:moveTo>
                <a:lnTo>
                  <a:pt x="3418778" y="0"/>
                </a:lnTo>
                <a:lnTo>
                  <a:pt x="3418778" y="2300975"/>
                </a:lnTo>
                <a:lnTo>
                  <a:pt x="0" y="2300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75933" y="6665529"/>
            <a:ext cx="3497461" cy="2349439"/>
          </a:xfrm>
          <a:custGeom>
            <a:avLst/>
            <a:gdLst/>
            <a:ahLst/>
            <a:cxnLst/>
            <a:rect l="l" t="t" r="r" b="b"/>
            <a:pathLst>
              <a:path w="3497461" h="2349439">
                <a:moveTo>
                  <a:pt x="0" y="0"/>
                </a:moveTo>
                <a:lnTo>
                  <a:pt x="3497460" y="0"/>
                </a:lnTo>
                <a:lnTo>
                  <a:pt x="3497460" y="2349439"/>
                </a:lnTo>
                <a:lnTo>
                  <a:pt x="0" y="234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97186" y="7704834"/>
            <a:ext cx="2081266" cy="729310"/>
          </a:xfrm>
          <a:custGeom>
            <a:avLst/>
            <a:gdLst/>
            <a:ahLst/>
            <a:cxnLst/>
            <a:rect l="l" t="t" r="r" b="b"/>
            <a:pathLst>
              <a:path w="2081266" h="729310">
                <a:moveTo>
                  <a:pt x="0" y="0"/>
                </a:moveTo>
                <a:lnTo>
                  <a:pt x="2081266" y="0"/>
                </a:lnTo>
                <a:lnTo>
                  <a:pt x="2081266" y="729310"/>
                </a:lnTo>
                <a:lnTo>
                  <a:pt x="0" y="729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97186" y="2552700"/>
            <a:ext cx="1105035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Montserrat ExtraBold" panose="00000900000000000000" pitchFamily="2" charset="0"/>
              </a:rPr>
              <a:t>CONTRIBUCIÓN DE LOS MODELOS DE RIESGOS A LA SOSTENIBILIDAD DEL SISTEMA DE GARANTÍAS</a:t>
            </a:r>
            <a:endParaRPr lang="es-ES" sz="3000" dirty="0">
              <a:solidFill>
                <a:schemeClr val="bg1"/>
              </a:solidFill>
              <a:latin typeface="Montserrat ExtraBold" panose="00000900000000000000" pitchFamily="2" charset="0"/>
              <a:cs typeface="Archivo Black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97186" y="5585707"/>
            <a:ext cx="797376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>
                <a:solidFill>
                  <a:srgbClr val="FFFFFF"/>
                </a:solidFill>
                <a:latin typeface="Montserrat SemiBold" panose="00000700000000000000" pitchFamily="2" charset="0"/>
                <a:ea typeface="Montserrat"/>
                <a:cs typeface="Montserrat"/>
                <a:sym typeface="Montserrat"/>
              </a:rPr>
              <a:t>RAFAEL VALDERREY TEJEDOR</a:t>
            </a:r>
          </a:p>
          <a:p>
            <a:pPr algn="l">
              <a:lnSpc>
                <a:spcPts val="3600"/>
              </a:lnSpc>
            </a:pPr>
            <a:r>
              <a:rPr lang="en-US" sz="3000" i="1" u="sng" dirty="0">
                <a:solidFill>
                  <a:srgbClr val="FFFFFF"/>
                </a:solidFill>
                <a:latin typeface="Montserrat SemiBold" panose="00000700000000000000" pitchFamily="2" charset="0"/>
                <a:ea typeface="Montserrat"/>
                <a:cs typeface="Montserrat"/>
                <a:sym typeface="Montserrat"/>
              </a:rPr>
              <a:t>Director </a:t>
            </a:r>
            <a:r>
              <a:rPr lang="en-US" sz="3000" i="1" u="sng" dirty="0" err="1">
                <a:solidFill>
                  <a:srgbClr val="FFFFFF"/>
                </a:solidFill>
                <a:latin typeface="Montserrat SemiBold" panose="00000700000000000000" pitchFamily="2" charset="0"/>
                <a:ea typeface="Montserrat"/>
                <a:cs typeface="Montserrat"/>
                <a:sym typeface="Montserrat"/>
              </a:rPr>
              <a:t>Riesgos</a:t>
            </a:r>
            <a:r>
              <a:rPr lang="en-US" sz="3000" i="1" u="sng" dirty="0">
                <a:solidFill>
                  <a:srgbClr val="FFFFFF"/>
                </a:solidFill>
                <a:latin typeface="Montserrat SemiBold" panose="000007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3000" i="1" u="sng" dirty="0" err="1">
                <a:solidFill>
                  <a:srgbClr val="FFFFFF"/>
                </a:solidFill>
                <a:latin typeface="Montserrat SemiBold" panose="00000700000000000000" pitchFamily="2" charset="0"/>
                <a:ea typeface="Montserrat"/>
                <a:cs typeface="Montserrat"/>
                <a:sym typeface="Montserrat"/>
              </a:rPr>
              <a:t>Iberaval</a:t>
            </a:r>
            <a:endParaRPr lang="en-US" sz="3000" i="1" u="sng" dirty="0">
              <a:solidFill>
                <a:srgbClr val="FFFFFF"/>
              </a:solidFill>
              <a:latin typeface="Montserrat SemiBold" panose="00000700000000000000" pitchFamily="2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75976" y="-2372723"/>
            <a:ext cx="5796292" cy="7838496"/>
          </a:xfrm>
          <a:custGeom>
            <a:avLst/>
            <a:gdLst/>
            <a:ahLst/>
            <a:cxnLst/>
            <a:rect l="l" t="t" r="r" b="b"/>
            <a:pathLst>
              <a:path w="5796292" h="7838496">
                <a:moveTo>
                  <a:pt x="0" y="0"/>
                </a:moveTo>
                <a:lnTo>
                  <a:pt x="5796292" y="0"/>
                </a:lnTo>
                <a:lnTo>
                  <a:pt x="5796292" y="7838496"/>
                </a:lnTo>
                <a:lnTo>
                  <a:pt x="0" y="783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r="-201131" b="-25255"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4167775" y="-4347167"/>
            <a:ext cx="10415983" cy="19110318"/>
            <a:chOff x="0" y="0"/>
            <a:chExt cx="2743304" cy="50331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43304" cy="5033170"/>
            </a:xfrm>
            <a:custGeom>
              <a:avLst/>
              <a:gdLst/>
              <a:ahLst/>
              <a:cxnLst/>
              <a:rect l="l" t="t" r="r" b="b"/>
              <a:pathLst>
                <a:path w="2743304" h="5033170">
                  <a:moveTo>
                    <a:pt x="0" y="0"/>
                  </a:moveTo>
                  <a:lnTo>
                    <a:pt x="2743304" y="0"/>
                  </a:lnTo>
                  <a:lnTo>
                    <a:pt x="2743304" y="5033170"/>
                  </a:lnTo>
                  <a:lnTo>
                    <a:pt x="0" y="5033170"/>
                  </a:lnTo>
                  <a:close/>
                </a:path>
              </a:pathLst>
            </a:custGeom>
            <a:solidFill>
              <a:srgbClr val="FDFBFB">
                <a:alpha val="6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743304" cy="5061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34128" y="3529534"/>
            <a:ext cx="19218000" cy="4611763"/>
            <a:chOff x="0" y="0"/>
            <a:chExt cx="25624000" cy="6149017"/>
          </a:xfrm>
        </p:grpSpPr>
        <p:grpSp>
          <p:nvGrpSpPr>
            <p:cNvPr id="8" name="Group 8"/>
            <p:cNvGrpSpPr/>
            <p:nvPr/>
          </p:nvGrpSpPr>
          <p:grpSpPr>
            <a:xfrm rot="-5400000">
              <a:off x="11479050" y="-7852357"/>
              <a:ext cx="2522324" cy="25480423"/>
              <a:chOff x="0" y="0"/>
              <a:chExt cx="498237" cy="5033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8237" cy="5033170"/>
              </a:xfrm>
              <a:custGeom>
                <a:avLst/>
                <a:gdLst/>
                <a:ahLst/>
                <a:cxnLst/>
                <a:rect l="l" t="t" r="r" b="b"/>
                <a:pathLst>
                  <a:path w="498237" h="5033170">
                    <a:moveTo>
                      <a:pt x="0" y="0"/>
                    </a:moveTo>
                    <a:lnTo>
                      <a:pt x="498237" y="0"/>
                    </a:lnTo>
                    <a:lnTo>
                      <a:pt x="498237" y="5033170"/>
                    </a:lnTo>
                    <a:lnTo>
                      <a:pt x="0" y="5033170"/>
                    </a:lnTo>
                    <a:close/>
                  </a:path>
                </a:pathLst>
              </a:custGeom>
              <a:solidFill>
                <a:srgbClr val="F1BAA4">
                  <a:alpha val="69804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498237" cy="50617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12324853" y="-12181277"/>
              <a:ext cx="1117870" cy="25480423"/>
              <a:chOff x="0" y="0"/>
              <a:chExt cx="220814" cy="50331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0814" cy="5033170"/>
              </a:xfrm>
              <a:custGeom>
                <a:avLst/>
                <a:gdLst/>
                <a:ahLst/>
                <a:cxnLst/>
                <a:rect l="l" t="t" r="r" b="b"/>
                <a:pathLst>
                  <a:path w="220814" h="5033170">
                    <a:moveTo>
                      <a:pt x="0" y="0"/>
                    </a:moveTo>
                    <a:lnTo>
                      <a:pt x="220814" y="0"/>
                    </a:lnTo>
                    <a:lnTo>
                      <a:pt x="220814" y="5033170"/>
                    </a:lnTo>
                    <a:lnTo>
                      <a:pt x="0" y="5033170"/>
                    </a:lnTo>
                    <a:close/>
                  </a:path>
                </a:pathLst>
              </a:custGeom>
              <a:solidFill>
                <a:srgbClr val="FFDE59">
                  <a:alpha val="69804"/>
                </a:srgbClr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220814" cy="50617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832355" y="1386627"/>
              <a:ext cx="1938359" cy="193835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42AC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3403414" y="1630301"/>
              <a:ext cx="796242" cy="1451011"/>
            </a:xfrm>
            <a:custGeom>
              <a:avLst/>
              <a:gdLst/>
              <a:ahLst/>
              <a:cxnLst/>
              <a:rect l="l" t="t" r="r" b="b"/>
              <a:pathLst>
                <a:path w="796242" h="1451011">
                  <a:moveTo>
                    <a:pt x="0" y="0"/>
                  </a:moveTo>
                  <a:lnTo>
                    <a:pt x="796242" y="0"/>
                  </a:lnTo>
                  <a:lnTo>
                    <a:pt x="796242" y="1451011"/>
                  </a:lnTo>
                  <a:lnTo>
                    <a:pt x="0" y="145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7323886" y="1299786"/>
              <a:ext cx="1938359" cy="1938359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42AC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648207" y="1706326"/>
              <a:ext cx="1289718" cy="1125279"/>
            </a:xfrm>
            <a:custGeom>
              <a:avLst/>
              <a:gdLst/>
              <a:ahLst/>
              <a:cxnLst/>
              <a:rect l="l" t="t" r="r" b="b"/>
              <a:pathLst>
                <a:path w="1289718" h="1125279">
                  <a:moveTo>
                    <a:pt x="0" y="0"/>
                  </a:moveTo>
                  <a:lnTo>
                    <a:pt x="1289718" y="0"/>
                  </a:lnTo>
                  <a:lnTo>
                    <a:pt x="1289718" y="1125279"/>
                  </a:lnTo>
                  <a:lnTo>
                    <a:pt x="0" y="1125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2" name="Group 22"/>
            <p:cNvGrpSpPr/>
            <p:nvPr/>
          </p:nvGrpSpPr>
          <p:grpSpPr>
            <a:xfrm>
              <a:off x="11771032" y="1299786"/>
              <a:ext cx="1938359" cy="19383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42AC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097223" y="1386627"/>
              <a:ext cx="1938359" cy="1938359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42AC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0942267" y="1634579"/>
              <a:ext cx="1289718" cy="1125279"/>
            </a:xfrm>
            <a:custGeom>
              <a:avLst/>
              <a:gdLst/>
              <a:ahLst/>
              <a:cxnLst/>
              <a:rect l="l" t="t" r="r" b="b"/>
              <a:pathLst>
                <a:path w="1289718" h="1125279">
                  <a:moveTo>
                    <a:pt x="0" y="0"/>
                  </a:moveTo>
                  <a:lnTo>
                    <a:pt x="1289718" y="0"/>
                  </a:lnTo>
                  <a:lnTo>
                    <a:pt x="1289718" y="1125279"/>
                  </a:lnTo>
                  <a:lnTo>
                    <a:pt x="0" y="1125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9" name="Group 29"/>
            <p:cNvGrpSpPr/>
            <p:nvPr/>
          </p:nvGrpSpPr>
          <p:grpSpPr>
            <a:xfrm>
              <a:off x="20423414" y="1386627"/>
              <a:ext cx="1938359" cy="19383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42AC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20918482" y="1763164"/>
              <a:ext cx="1068791" cy="1068791"/>
            </a:xfrm>
            <a:custGeom>
              <a:avLst/>
              <a:gdLst/>
              <a:ahLst/>
              <a:cxnLst/>
              <a:rect l="l" t="t" r="r" b="b"/>
              <a:pathLst>
                <a:path w="1068791" h="1068791">
                  <a:moveTo>
                    <a:pt x="0" y="0"/>
                  </a:moveTo>
                  <a:lnTo>
                    <a:pt x="1068791" y="0"/>
                  </a:lnTo>
                  <a:lnTo>
                    <a:pt x="1068791" y="1068791"/>
                  </a:lnTo>
                  <a:lnTo>
                    <a:pt x="0" y="1068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6541491" y="1714692"/>
              <a:ext cx="1099107" cy="1117263"/>
            </a:xfrm>
            <a:custGeom>
              <a:avLst/>
              <a:gdLst/>
              <a:ahLst/>
              <a:cxnLst/>
              <a:rect l="l" t="t" r="r" b="b"/>
              <a:pathLst>
                <a:path w="1099107" h="1117263">
                  <a:moveTo>
                    <a:pt x="0" y="0"/>
                  </a:moveTo>
                  <a:lnTo>
                    <a:pt x="1099108" y="0"/>
                  </a:lnTo>
                  <a:lnTo>
                    <a:pt x="1099108" y="1117263"/>
                  </a:lnTo>
                  <a:lnTo>
                    <a:pt x="0" y="1117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047274" y="1494898"/>
              <a:ext cx="1385876" cy="1403419"/>
            </a:xfrm>
            <a:custGeom>
              <a:avLst/>
              <a:gdLst/>
              <a:ahLst/>
              <a:cxnLst/>
              <a:rect l="l" t="t" r="r" b="b"/>
              <a:pathLst>
                <a:path w="1385876" h="1403419">
                  <a:moveTo>
                    <a:pt x="0" y="0"/>
                  </a:moveTo>
                  <a:lnTo>
                    <a:pt x="1385876" y="0"/>
                  </a:lnTo>
                  <a:lnTo>
                    <a:pt x="1385876" y="1403419"/>
                  </a:lnTo>
                  <a:lnTo>
                    <a:pt x="0" y="1403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2024348" y="427076"/>
              <a:ext cx="3694442" cy="527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530" b="1">
                  <a:solidFill>
                    <a:srgbClr val="0B173D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DISMINUCIÓN DE LA MOROSIDAD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6445844" y="427076"/>
              <a:ext cx="3694442" cy="527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530" b="1">
                  <a:solidFill>
                    <a:srgbClr val="0B173D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OPTIMIZACIÓN DE PROVISIONES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6359874" y="3842822"/>
              <a:ext cx="3630660" cy="1939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1699" b="1">
                  <a:solidFill>
                    <a:srgbClr val="1B224E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Modelos permiten calibrar mejor las coberturas de riesgo → menor tensión sobre el capital de las SGR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024348" y="3820498"/>
              <a:ext cx="3630660" cy="1939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1699" b="1">
                  <a:solidFill>
                    <a:srgbClr val="1B224E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Al mejorar la selección, se reduce la tasa de impago de las operaciones garantizadas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1036567" y="355919"/>
              <a:ext cx="3694442" cy="527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530" b="1">
                  <a:solidFill>
                    <a:srgbClr val="0B173D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EFECTO CONTRACÍCLICO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0701733" y="3842822"/>
              <a:ext cx="3770360" cy="1939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1699" b="1">
                  <a:solidFill>
                    <a:srgbClr val="1B224E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Durante crisis, modelos ajustados facilitan mantener financiación evitando un incremento brusco de fallidos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5338236" y="427076"/>
              <a:ext cx="3694442" cy="527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530" b="1">
                  <a:solidFill>
                    <a:srgbClr val="0B173D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SOSTENIBILIDAD A LARGO PLAZO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5018193" y="3944111"/>
              <a:ext cx="3996679" cy="1079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b="1">
                  <a:solidFill>
                    <a:srgbClr val="1B224E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Estabilidad patrimonial de las SGR → continuidad de apoyo a pymes en el tiempo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9639905" y="427076"/>
              <a:ext cx="3694442" cy="527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0"/>
                </a:lnSpc>
              </a:pPr>
              <a:r>
                <a:rPr lang="en-US" sz="1530" b="1">
                  <a:solidFill>
                    <a:srgbClr val="0B173D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CONFIANZA CREDITICIA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9578382" y="3944111"/>
              <a:ext cx="4093342" cy="1815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b="1">
                  <a:solidFill>
                    <a:srgbClr val="1B224E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Menor morosidad implica mayor credibilidad ante bancos, inversores y organismos públicos → más capacidad de captar recursos</a:t>
              </a:r>
            </a:p>
          </p:txBody>
        </p:sp>
      </p:grpSp>
      <p:sp>
        <p:nvSpPr>
          <p:cNvPr id="45" name="Freeform 45"/>
          <p:cNvSpPr/>
          <p:nvPr/>
        </p:nvSpPr>
        <p:spPr>
          <a:xfrm rot="30353">
            <a:off x="-4384785" y="930416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6"/>
                </a:lnTo>
                <a:lnTo>
                  <a:pt x="0" y="2337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 rot="-5400000">
            <a:off x="4287143" y="4971958"/>
            <a:ext cx="977490" cy="9910561"/>
            <a:chOff x="0" y="0"/>
            <a:chExt cx="257446" cy="2610189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257446" cy="264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 flipH="1">
            <a:off x="0" y="8589444"/>
            <a:ext cx="18288000" cy="1663242"/>
          </a:xfrm>
          <a:custGeom>
            <a:avLst/>
            <a:gdLst/>
            <a:ahLst/>
            <a:cxnLst/>
            <a:rect l="l" t="t" r="r" b="b"/>
            <a:pathLst>
              <a:path w="18288000" h="1663242">
                <a:moveTo>
                  <a:pt x="18288000" y="0"/>
                </a:moveTo>
                <a:lnTo>
                  <a:pt x="0" y="0"/>
                </a:lnTo>
                <a:lnTo>
                  <a:pt x="0" y="1663242"/>
                </a:lnTo>
                <a:lnTo>
                  <a:pt x="18288000" y="166324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6783566" y="8688549"/>
            <a:ext cx="1366306" cy="1366306"/>
          </a:xfrm>
          <a:custGeom>
            <a:avLst/>
            <a:gdLst/>
            <a:ahLst/>
            <a:cxnLst/>
            <a:rect l="l" t="t" r="r" b="b"/>
            <a:pathLst>
              <a:path w="1366306" h="1366306">
                <a:moveTo>
                  <a:pt x="0" y="0"/>
                </a:moveTo>
                <a:lnTo>
                  <a:pt x="1366305" y="0"/>
                </a:lnTo>
                <a:lnTo>
                  <a:pt x="1366305" y="1366306"/>
                </a:lnTo>
                <a:lnTo>
                  <a:pt x="0" y="13663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40114" y="9764458"/>
            <a:ext cx="291072" cy="412137"/>
          </a:xfrm>
          <a:custGeom>
            <a:avLst/>
            <a:gdLst/>
            <a:ahLst/>
            <a:cxnLst/>
            <a:rect l="l" t="t" r="r" b="b"/>
            <a:pathLst>
              <a:path w="291072" h="412137">
                <a:moveTo>
                  <a:pt x="0" y="0"/>
                </a:moveTo>
                <a:lnTo>
                  <a:pt x="291072" y="0"/>
                </a:lnTo>
                <a:lnTo>
                  <a:pt x="291072" y="412137"/>
                </a:lnTo>
                <a:lnTo>
                  <a:pt x="0" y="4121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720693" y="9756549"/>
            <a:ext cx="11550319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SOSTENIBILIDAD DEL SISTEMA DE GARANTIÁS</a:t>
            </a:r>
          </a:p>
        </p:txBody>
      </p:sp>
      <p:sp>
        <p:nvSpPr>
          <p:cNvPr id="53" name="Freeform 53"/>
          <p:cNvSpPr/>
          <p:nvPr/>
        </p:nvSpPr>
        <p:spPr>
          <a:xfrm>
            <a:off x="14566447" y="9124094"/>
            <a:ext cx="1967956" cy="689605"/>
          </a:xfrm>
          <a:custGeom>
            <a:avLst/>
            <a:gdLst/>
            <a:ahLst/>
            <a:cxnLst/>
            <a:rect l="l" t="t" r="r" b="b"/>
            <a:pathLst>
              <a:path w="1967956" h="689605">
                <a:moveTo>
                  <a:pt x="0" y="0"/>
                </a:moveTo>
                <a:lnTo>
                  <a:pt x="1967956" y="0"/>
                </a:lnTo>
                <a:lnTo>
                  <a:pt x="1967956" y="689605"/>
                </a:lnTo>
                <a:lnTo>
                  <a:pt x="0" y="68960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4507135" y="802023"/>
            <a:ext cx="2913403" cy="1638789"/>
          </a:xfrm>
          <a:custGeom>
            <a:avLst/>
            <a:gdLst/>
            <a:ahLst/>
            <a:cxnLst/>
            <a:rect l="l" t="t" r="r" b="b"/>
            <a:pathLst>
              <a:path w="2913403" h="1638789">
                <a:moveTo>
                  <a:pt x="0" y="0"/>
                </a:moveTo>
                <a:lnTo>
                  <a:pt x="2913404" y="0"/>
                </a:lnTo>
                <a:lnTo>
                  <a:pt x="2913404" y="1638789"/>
                </a:lnTo>
                <a:lnTo>
                  <a:pt x="0" y="1638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1410906" y="1028700"/>
            <a:ext cx="2867597" cy="1185435"/>
          </a:xfrm>
          <a:custGeom>
            <a:avLst/>
            <a:gdLst/>
            <a:ahLst/>
            <a:cxnLst/>
            <a:rect l="l" t="t" r="r" b="b"/>
            <a:pathLst>
              <a:path w="2867597" h="1185435">
                <a:moveTo>
                  <a:pt x="0" y="0"/>
                </a:moveTo>
                <a:lnTo>
                  <a:pt x="2867597" y="0"/>
                </a:lnTo>
                <a:lnTo>
                  <a:pt x="2867597" y="1185435"/>
                </a:lnTo>
                <a:lnTo>
                  <a:pt x="0" y="118543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12364"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3928795" y="0"/>
            <a:ext cx="1233223" cy="1273968"/>
          </a:xfrm>
          <a:custGeom>
            <a:avLst/>
            <a:gdLst/>
            <a:ahLst/>
            <a:cxnLst/>
            <a:rect l="l" t="t" r="r" b="b"/>
            <a:pathLst>
              <a:path w="1233223" h="1273968">
                <a:moveTo>
                  <a:pt x="0" y="0"/>
                </a:moveTo>
                <a:lnTo>
                  <a:pt x="1233224" y="0"/>
                </a:lnTo>
                <a:lnTo>
                  <a:pt x="1233224" y="1273968"/>
                </a:lnTo>
                <a:lnTo>
                  <a:pt x="0" y="127396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6143" r="-6143"/>
            </a:stretch>
          </a:blipFill>
        </p:spPr>
      </p:sp>
      <p:sp>
        <p:nvSpPr>
          <p:cNvPr id="57" name="Freeform 57"/>
          <p:cNvSpPr/>
          <p:nvPr/>
        </p:nvSpPr>
        <p:spPr>
          <a:xfrm rot="30353">
            <a:off x="-4384785" y="74903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6"/>
                </a:lnTo>
                <a:lnTo>
                  <a:pt x="0" y="2337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 rot="-5400000">
            <a:off x="4466535" y="-3700448"/>
            <a:ext cx="977490" cy="9910561"/>
            <a:chOff x="0" y="0"/>
            <a:chExt cx="257446" cy="2610189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60" name="TextBox 60"/>
            <p:cNvSpPr txBox="1"/>
            <p:nvPr/>
          </p:nvSpPr>
          <p:spPr>
            <a:xfrm>
              <a:off x="0" y="-28575"/>
              <a:ext cx="257446" cy="2638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2843389" y="1123015"/>
            <a:ext cx="10247479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HACIA DÓNDE VAMOS</a:t>
            </a:r>
          </a:p>
        </p:txBody>
      </p:sp>
      <p:sp>
        <p:nvSpPr>
          <p:cNvPr id="62" name="Freeform 62"/>
          <p:cNvSpPr/>
          <p:nvPr/>
        </p:nvSpPr>
        <p:spPr>
          <a:xfrm>
            <a:off x="2130821" y="1134566"/>
            <a:ext cx="446996" cy="390918"/>
          </a:xfrm>
          <a:custGeom>
            <a:avLst/>
            <a:gdLst/>
            <a:ahLst/>
            <a:cxnLst/>
            <a:rect l="l" t="t" r="r" b="b"/>
            <a:pathLst>
              <a:path w="446996" h="390918">
                <a:moveTo>
                  <a:pt x="0" y="0"/>
                </a:moveTo>
                <a:lnTo>
                  <a:pt x="446996" y="0"/>
                </a:lnTo>
                <a:lnTo>
                  <a:pt x="446996" y="390918"/>
                </a:lnTo>
                <a:lnTo>
                  <a:pt x="0" y="39091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374445" cy="12249630"/>
          </a:xfrm>
          <a:custGeom>
            <a:avLst/>
            <a:gdLst/>
            <a:ahLst/>
            <a:cxnLst/>
            <a:rect l="l" t="t" r="r" b="b"/>
            <a:pathLst>
              <a:path w="18374445" h="12249630">
                <a:moveTo>
                  <a:pt x="0" y="0"/>
                </a:moveTo>
                <a:lnTo>
                  <a:pt x="18374445" y="0"/>
                </a:lnTo>
                <a:lnTo>
                  <a:pt x="18374445" y="12249630"/>
                </a:lnTo>
                <a:lnTo>
                  <a:pt x="0" y="12249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549082" y="7853320"/>
            <a:ext cx="2556678" cy="1161648"/>
            <a:chOff x="0" y="0"/>
            <a:chExt cx="3408904" cy="15488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08934" cy="1548892"/>
            </a:xfrm>
            <a:custGeom>
              <a:avLst/>
              <a:gdLst/>
              <a:ahLst/>
              <a:cxnLst/>
              <a:rect l="l" t="t" r="r" b="b"/>
              <a:pathLst>
                <a:path w="3408934" h="1548892">
                  <a:moveTo>
                    <a:pt x="0" y="0"/>
                  </a:moveTo>
                  <a:lnTo>
                    <a:pt x="3408934" y="0"/>
                  </a:lnTo>
                  <a:lnTo>
                    <a:pt x="3408934" y="1548892"/>
                  </a:lnTo>
                  <a:lnTo>
                    <a:pt x="0" y="1548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260856" y="6713993"/>
            <a:ext cx="3418778" cy="2300975"/>
          </a:xfrm>
          <a:custGeom>
            <a:avLst/>
            <a:gdLst/>
            <a:ahLst/>
            <a:cxnLst/>
            <a:rect l="l" t="t" r="r" b="b"/>
            <a:pathLst>
              <a:path w="3418778" h="2300975">
                <a:moveTo>
                  <a:pt x="0" y="0"/>
                </a:moveTo>
                <a:lnTo>
                  <a:pt x="3418778" y="0"/>
                </a:lnTo>
                <a:lnTo>
                  <a:pt x="3418778" y="2300975"/>
                </a:lnTo>
                <a:lnTo>
                  <a:pt x="0" y="2300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75933" y="6665529"/>
            <a:ext cx="3497461" cy="2349439"/>
          </a:xfrm>
          <a:custGeom>
            <a:avLst/>
            <a:gdLst/>
            <a:ahLst/>
            <a:cxnLst/>
            <a:rect l="l" t="t" r="r" b="b"/>
            <a:pathLst>
              <a:path w="3497461" h="2349439">
                <a:moveTo>
                  <a:pt x="0" y="0"/>
                </a:moveTo>
                <a:lnTo>
                  <a:pt x="3497460" y="0"/>
                </a:lnTo>
                <a:lnTo>
                  <a:pt x="3497460" y="2349439"/>
                </a:lnTo>
                <a:lnTo>
                  <a:pt x="0" y="234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26594" y="3813205"/>
            <a:ext cx="10160865" cy="178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0"/>
              </a:lnSpc>
            </a:pPr>
            <a:r>
              <a:rPr lang="en-US" sz="112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¡Gracias!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16143" y="4145928"/>
            <a:ext cx="9895388" cy="6598987"/>
          </a:xfrm>
          <a:custGeom>
            <a:avLst/>
            <a:gdLst/>
            <a:ahLst/>
            <a:cxnLst/>
            <a:rect l="l" t="t" r="r" b="b"/>
            <a:pathLst>
              <a:path w="9895388" h="6598987">
                <a:moveTo>
                  <a:pt x="0" y="0"/>
                </a:moveTo>
                <a:lnTo>
                  <a:pt x="9895388" y="0"/>
                </a:lnTo>
                <a:lnTo>
                  <a:pt x="9895388" y="6598987"/>
                </a:lnTo>
                <a:lnTo>
                  <a:pt x="0" y="6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10906" y="1028700"/>
            <a:ext cx="2867597" cy="1185435"/>
          </a:xfrm>
          <a:custGeom>
            <a:avLst/>
            <a:gdLst/>
            <a:ahLst/>
            <a:cxnLst/>
            <a:rect l="l" t="t" r="r" b="b"/>
            <a:pathLst>
              <a:path w="2867597" h="1185435">
                <a:moveTo>
                  <a:pt x="0" y="0"/>
                </a:moveTo>
                <a:lnTo>
                  <a:pt x="2867597" y="0"/>
                </a:lnTo>
                <a:lnTo>
                  <a:pt x="2867597" y="1185435"/>
                </a:lnTo>
                <a:lnTo>
                  <a:pt x="0" y="1185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36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07135" y="802023"/>
            <a:ext cx="2913403" cy="1638789"/>
          </a:xfrm>
          <a:custGeom>
            <a:avLst/>
            <a:gdLst/>
            <a:ahLst/>
            <a:cxnLst/>
            <a:rect l="l" t="t" r="r" b="b"/>
            <a:pathLst>
              <a:path w="2913403" h="1638789">
                <a:moveTo>
                  <a:pt x="0" y="0"/>
                </a:moveTo>
                <a:lnTo>
                  <a:pt x="2913404" y="0"/>
                </a:lnTo>
                <a:lnTo>
                  <a:pt x="2913404" y="1638789"/>
                </a:lnTo>
                <a:lnTo>
                  <a:pt x="0" y="1638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4722346" y="-3536911"/>
            <a:ext cx="6785908" cy="18288000"/>
            <a:chOff x="0" y="0"/>
            <a:chExt cx="1787235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7235" cy="4816592"/>
            </a:xfrm>
            <a:custGeom>
              <a:avLst/>
              <a:gdLst/>
              <a:ahLst/>
              <a:cxnLst/>
              <a:rect l="l" t="t" r="r" b="b"/>
              <a:pathLst>
                <a:path w="1787235" h="4816592">
                  <a:moveTo>
                    <a:pt x="0" y="0"/>
                  </a:moveTo>
                  <a:lnTo>
                    <a:pt x="1787235" y="0"/>
                  </a:lnTo>
                  <a:lnTo>
                    <a:pt x="178723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42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87235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850409" y="2535214"/>
            <a:ext cx="903205" cy="1281142"/>
          </a:xfrm>
          <a:custGeom>
            <a:avLst/>
            <a:gdLst/>
            <a:ahLst/>
            <a:cxnLst/>
            <a:rect l="l" t="t" r="r" b="b"/>
            <a:pathLst>
              <a:path w="903205" h="1281142">
                <a:moveTo>
                  <a:pt x="0" y="0"/>
                </a:moveTo>
                <a:lnTo>
                  <a:pt x="903205" y="0"/>
                </a:lnTo>
                <a:lnTo>
                  <a:pt x="903205" y="1281143"/>
                </a:lnTo>
                <a:lnTo>
                  <a:pt x="0" y="1281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48176" y="5203704"/>
            <a:ext cx="971375" cy="1367332"/>
          </a:xfrm>
          <a:custGeom>
            <a:avLst/>
            <a:gdLst/>
            <a:ahLst/>
            <a:cxnLst/>
            <a:rect l="l" t="t" r="r" b="b"/>
            <a:pathLst>
              <a:path w="971375" h="1367332">
                <a:moveTo>
                  <a:pt x="0" y="0"/>
                </a:moveTo>
                <a:lnTo>
                  <a:pt x="971375" y="0"/>
                </a:lnTo>
                <a:lnTo>
                  <a:pt x="971375" y="1367332"/>
                </a:lnTo>
                <a:lnTo>
                  <a:pt x="0" y="1367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84472" y="6652771"/>
            <a:ext cx="969142" cy="1371428"/>
          </a:xfrm>
          <a:custGeom>
            <a:avLst/>
            <a:gdLst/>
            <a:ahLst/>
            <a:cxnLst/>
            <a:rect l="l" t="t" r="r" b="b"/>
            <a:pathLst>
              <a:path w="969142" h="1371428">
                <a:moveTo>
                  <a:pt x="0" y="0"/>
                </a:moveTo>
                <a:lnTo>
                  <a:pt x="969142" y="0"/>
                </a:lnTo>
                <a:lnTo>
                  <a:pt x="969142" y="1371428"/>
                </a:lnTo>
                <a:lnTo>
                  <a:pt x="0" y="1371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49382" y="3994580"/>
            <a:ext cx="346119" cy="302697"/>
          </a:xfrm>
          <a:custGeom>
            <a:avLst/>
            <a:gdLst/>
            <a:ahLst/>
            <a:cxnLst/>
            <a:rect l="l" t="t" r="r" b="b"/>
            <a:pathLst>
              <a:path w="346119" h="302697">
                <a:moveTo>
                  <a:pt x="0" y="0"/>
                </a:moveTo>
                <a:lnTo>
                  <a:pt x="346119" y="0"/>
                </a:lnTo>
                <a:lnTo>
                  <a:pt x="346119" y="302696"/>
                </a:lnTo>
                <a:lnTo>
                  <a:pt x="0" y="302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49382" y="4348625"/>
            <a:ext cx="346119" cy="302697"/>
          </a:xfrm>
          <a:custGeom>
            <a:avLst/>
            <a:gdLst/>
            <a:ahLst/>
            <a:cxnLst/>
            <a:rect l="l" t="t" r="r" b="b"/>
            <a:pathLst>
              <a:path w="346119" h="302697">
                <a:moveTo>
                  <a:pt x="0" y="0"/>
                </a:moveTo>
                <a:lnTo>
                  <a:pt x="346119" y="0"/>
                </a:lnTo>
                <a:lnTo>
                  <a:pt x="346119" y="302697"/>
                </a:lnTo>
                <a:lnTo>
                  <a:pt x="0" y="3026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249382" y="4702950"/>
            <a:ext cx="346119" cy="302697"/>
          </a:xfrm>
          <a:custGeom>
            <a:avLst/>
            <a:gdLst/>
            <a:ahLst/>
            <a:cxnLst/>
            <a:rect l="l" t="t" r="r" b="b"/>
            <a:pathLst>
              <a:path w="346119" h="302697">
                <a:moveTo>
                  <a:pt x="0" y="0"/>
                </a:moveTo>
                <a:lnTo>
                  <a:pt x="346119" y="0"/>
                </a:lnTo>
                <a:lnTo>
                  <a:pt x="346119" y="302696"/>
                </a:lnTo>
                <a:lnTo>
                  <a:pt x="0" y="302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249382" y="7998337"/>
            <a:ext cx="346119" cy="302697"/>
          </a:xfrm>
          <a:custGeom>
            <a:avLst/>
            <a:gdLst/>
            <a:ahLst/>
            <a:cxnLst/>
            <a:rect l="l" t="t" r="r" b="b"/>
            <a:pathLst>
              <a:path w="346119" h="302697">
                <a:moveTo>
                  <a:pt x="0" y="0"/>
                </a:moveTo>
                <a:lnTo>
                  <a:pt x="346119" y="0"/>
                </a:lnTo>
                <a:lnTo>
                  <a:pt x="346119" y="302697"/>
                </a:lnTo>
                <a:lnTo>
                  <a:pt x="0" y="3026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53666" y="904875"/>
            <a:ext cx="3691938" cy="983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7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1B224E"/>
                </a:solidFill>
                <a:latin typeface="Montserrat SemiBold" panose="00000700000000000000" pitchFamily="2" charset="0"/>
                <a:ea typeface="Libre Baskerville Bold"/>
                <a:cs typeface="Libre Baskerville Bold"/>
                <a:sym typeface="Libre Baskerville Bold"/>
              </a:rPr>
              <a:t>ÍNDICE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52548" y="2864812"/>
            <a:ext cx="6364971" cy="1349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8"/>
              </a:lnSpc>
            </a:pPr>
            <a:r>
              <a:rPr lang="en-US" sz="2000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EVOLUCIÓN DE LOS MODELOS DE RIESGOS</a:t>
            </a:r>
          </a:p>
          <a:p>
            <a:pPr algn="l">
              <a:lnSpc>
                <a:spcPts val="3648"/>
              </a:lnSpc>
            </a:pPr>
            <a:endParaRPr lang="en-US" sz="2400" b="1" dirty="0">
              <a:solidFill>
                <a:srgbClr val="1B224E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249382" y="5540414"/>
            <a:ext cx="6992647" cy="134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8"/>
              </a:lnSpc>
            </a:pPr>
            <a:r>
              <a:rPr lang="en-US" sz="2000" b="1" spc="168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RETOS DE LOS MODELOS DE ANÁLISIS DE RIESGOS</a:t>
            </a:r>
          </a:p>
          <a:p>
            <a:pPr algn="l">
              <a:lnSpc>
                <a:spcPts val="3648"/>
              </a:lnSpc>
            </a:pPr>
            <a:endParaRPr lang="en-US" sz="2400" b="1" spc="168" dirty="0">
              <a:solidFill>
                <a:srgbClr val="1B224E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732368" y="3971131"/>
            <a:ext cx="6364970" cy="103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1858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DE DÓNDE VENIMOS</a:t>
            </a:r>
          </a:p>
          <a:p>
            <a:pPr algn="l">
              <a:lnSpc>
                <a:spcPts val="2824"/>
              </a:lnSpc>
            </a:pPr>
            <a:r>
              <a:rPr lang="en-US" sz="1858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DATOS MACROECONÓMICOS</a:t>
            </a:r>
          </a:p>
          <a:p>
            <a:pPr algn="l">
              <a:lnSpc>
                <a:spcPts val="2824"/>
              </a:lnSpc>
            </a:pPr>
            <a:r>
              <a:rPr lang="en-US" sz="1858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IMPACTO SECTORIAL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49382" y="6814478"/>
            <a:ext cx="7219684" cy="883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8"/>
              </a:lnSpc>
            </a:pPr>
            <a:r>
              <a:rPr lang="en-US" sz="2000" b="1" spc="168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SOSTENIBILIDAD DEL SISTEMA DE GARANTÍAS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73136" y="7976574"/>
            <a:ext cx="9661237" cy="32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7"/>
              </a:lnSpc>
            </a:pPr>
            <a:r>
              <a:rPr lang="en-US" sz="1860" b="1" spc="13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HACIA DÓNDE VAMOS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3" name="Freeform 3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52486" r="-5248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AFCA3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ED782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860397" y="8187292"/>
            <a:ext cx="2393985" cy="838892"/>
          </a:xfrm>
          <a:custGeom>
            <a:avLst/>
            <a:gdLst/>
            <a:ahLst/>
            <a:cxnLst/>
            <a:rect l="l" t="t" r="r" b="b"/>
            <a:pathLst>
              <a:path w="2393985" h="838892">
                <a:moveTo>
                  <a:pt x="0" y="0"/>
                </a:moveTo>
                <a:lnTo>
                  <a:pt x="2393984" y="0"/>
                </a:lnTo>
                <a:lnTo>
                  <a:pt x="2393984" y="838892"/>
                </a:lnTo>
                <a:lnTo>
                  <a:pt x="0" y="838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663404" y="3433492"/>
            <a:ext cx="6021022" cy="378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4999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EVOLUCIÓN DE LOS MODELOS DE RIESGOS</a:t>
            </a:r>
          </a:p>
          <a:p>
            <a:pPr algn="l">
              <a:lnSpc>
                <a:spcPts val="7599"/>
              </a:lnSpc>
            </a:pPr>
            <a:endParaRPr lang="en-US" sz="4999" b="1">
              <a:solidFill>
                <a:srgbClr val="1B224E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189792" y="6628816"/>
            <a:ext cx="2867597" cy="1185435"/>
          </a:xfrm>
          <a:custGeom>
            <a:avLst/>
            <a:gdLst/>
            <a:ahLst/>
            <a:cxnLst/>
            <a:rect l="l" t="t" r="r" b="b"/>
            <a:pathLst>
              <a:path w="2867597" h="1185435">
                <a:moveTo>
                  <a:pt x="0" y="0"/>
                </a:moveTo>
                <a:lnTo>
                  <a:pt x="2867597" y="0"/>
                </a:lnTo>
                <a:lnTo>
                  <a:pt x="2867597" y="1185435"/>
                </a:lnTo>
                <a:lnTo>
                  <a:pt x="0" y="1185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36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230597" y="6402139"/>
            <a:ext cx="2913403" cy="1638789"/>
          </a:xfrm>
          <a:custGeom>
            <a:avLst/>
            <a:gdLst/>
            <a:ahLst/>
            <a:cxnLst/>
            <a:rect l="l" t="t" r="r" b="b"/>
            <a:pathLst>
              <a:path w="2913403" h="1638789">
                <a:moveTo>
                  <a:pt x="0" y="0"/>
                </a:moveTo>
                <a:lnTo>
                  <a:pt x="2913403" y="0"/>
                </a:lnTo>
                <a:lnTo>
                  <a:pt x="2913403" y="1638789"/>
                </a:lnTo>
                <a:lnTo>
                  <a:pt x="0" y="1638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175976" y="-2372723"/>
            <a:ext cx="5796292" cy="7838496"/>
          </a:xfrm>
          <a:custGeom>
            <a:avLst/>
            <a:gdLst/>
            <a:ahLst/>
            <a:cxnLst/>
            <a:rect l="l" t="t" r="r" b="b"/>
            <a:pathLst>
              <a:path w="5796292" h="7838496">
                <a:moveTo>
                  <a:pt x="0" y="0"/>
                </a:moveTo>
                <a:lnTo>
                  <a:pt x="5796292" y="0"/>
                </a:lnTo>
                <a:lnTo>
                  <a:pt x="5796292" y="7838496"/>
                </a:lnTo>
                <a:lnTo>
                  <a:pt x="0" y="7838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 r="-201131" b="-25255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808144" y="1737801"/>
            <a:ext cx="2960915" cy="980490"/>
            <a:chOff x="0" y="0"/>
            <a:chExt cx="3947886" cy="13073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47922" cy="1307338"/>
            </a:xfrm>
            <a:custGeom>
              <a:avLst/>
              <a:gdLst/>
              <a:ahLst/>
              <a:cxnLst/>
              <a:rect l="l" t="t" r="r" b="b"/>
              <a:pathLst>
                <a:path w="3947922" h="1307338">
                  <a:moveTo>
                    <a:pt x="0" y="0"/>
                  </a:moveTo>
                  <a:lnTo>
                    <a:pt x="3947922" y="0"/>
                  </a:lnTo>
                  <a:lnTo>
                    <a:pt x="3947922" y="1307338"/>
                  </a:lnTo>
                  <a:lnTo>
                    <a:pt x="0" y="1307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435895" y="1471677"/>
            <a:ext cx="2556678" cy="1161648"/>
            <a:chOff x="0" y="0"/>
            <a:chExt cx="3408904" cy="1548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08934" cy="1548892"/>
            </a:xfrm>
            <a:custGeom>
              <a:avLst/>
              <a:gdLst/>
              <a:ahLst/>
              <a:cxnLst/>
              <a:rect l="l" t="t" r="r" b="b"/>
              <a:pathLst>
                <a:path w="3408934" h="1548892">
                  <a:moveTo>
                    <a:pt x="0" y="0"/>
                  </a:moveTo>
                  <a:lnTo>
                    <a:pt x="3408934" y="0"/>
                  </a:lnTo>
                  <a:lnTo>
                    <a:pt x="3408934" y="1548892"/>
                  </a:lnTo>
                  <a:lnTo>
                    <a:pt x="0" y="1548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1147669" y="332350"/>
            <a:ext cx="3418778" cy="2300975"/>
          </a:xfrm>
          <a:custGeom>
            <a:avLst/>
            <a:gdLst/>
            <a:ahLst/>
            <a:cxnLst/>
            <a:rect l="l" t="t" r="r" b="b"/>
            <a:pathLst>
              <a:path w="3418778" h="2300975">
                <a:moveTo>
                  <a:pt x="0" y="0"/>
                </a:moveTo>
                <a:lnTo>
                  <a:pt x="3418778" y="0"/>
                </a:lnTo>
                <a:lnTo>
                  <a:pt x="3418778" y="2300975"/>
                </a:lnTo>
                <a:lnTo>
                  <a:pt x="0" y="2300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62746" y="283886"/>
            <a:ext cx="3497461" cy="2349439"/>
          </a:xfrm>
          <a:custGeom>
            <a:avLst/>
            <a:gdLst/>
            <a:ahLst/>
            <a:cxnLst/>
            <a:rect l="l" t="t" r="r" b="b"/>
            <a:pathLst>
              <a:path w="3497461" h="2349439">
                <a:moveTo>
                  <a:pt x="0" y="0"/>
                </a:moveTo>
                <a:lnTo>
                  <a:pt x="3497461" y="0"/>
                </a:lnTo>
                <a:lnTo>
                  <a:pt x="3497461" y="2349439"/>
                </a:lnTo>
                <a:lnTo>
                  <a:pt x="0" y="234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0353">
            <a:off x="-4384785" y="153910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5"/>
                </a:lnTo>
                <a:lnTo>
                  <a:pt x="0" y="233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5400000">
            <a:off x="4466535" y="-3625256"/>
            <a:ext cx="977490" cy="9910561"/>
            <a:chOff x="0" y="0"/>
            <a:chExt cx="257446" cy="2610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57446" cy="2638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39205" y="2228046"/>
            <a:ext cx="1131570" cy="1856201"/>
            <a:chOff x="0" y="0"/>
            <a:chExt cx="1451520" cy="2381040"/>
          </a:xfrm>
        </p:grpSpPr>
        <p:sp>
          <p:nvSpPr>
            <p:cNvPr id="14" name="Freeform 14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AF4C0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375599" y="2862309"/>
            <a:ext cx="316570" cy="588237"/>
            <a:chOff x="0" y="0"/>
            <a:chExt cx="406080" cy="754560"/>
          </a:xfrm>
        </p:grpSpPr>
        <p:sp>
          <p:nvSpPr>
            <p:cNvPr id="16" name="Freeform 16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673085" y="2400363"/>
            <a:ext cx="5772922" cy="1494166"/>
            <a:chOff x="0" y="0"/>
            <a:chExt cx="7405209" cy="19166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62120" cy="1963166"/>
            </a:xfrm>
            <a:custGeom>
              <a:avLst/>
              <a:gdLst/>
              <a:ahLst/>
              <a:cxnLst/>
              <a:rect l="l" t="t" r="r" b="b"/>
              <a:pathLst>
                <a:path w="7462120" h="1963166">
                  <a:moveTo>
                    <a:pt x="6492085" y="0"/>
                  </a:moveTo>
                  <a:lnTo>
                    <a:pt x="0" y="0"/>
                  </a:lnTo>
                  <a:lnTo>
                    <a:pt x="841338" y="837565"/>
                  </a:lnTo>
                  <a:cubicBezTo>
                    <a:pt x="881000" y="877062"/>
                    <a:pt x="901406" y="929386"/>
                    <a:pt x="901406" y="981583"/>
                  </a:cubicBezTo>
                  <a:cubicBezTo>
                    <a:pt x="901406" y="1033780"/>
                    <a:pt x="881638" y="1085596"/>
                    <a:pt x="841338" y="1125601"/>
                  </a:cubicBezTo>
                  <a:lnTo>
                    <a:pt x="638" y="1963166"/>
                  </a:lnTo>
                  <a:lnTo>
                    <a:pt x="6491575" y="1963166"/>
                  </a:lnTo>
                  <a:lnTo>
                    <a:pt x="7462120" y="981583"/>
                  </a:lnTo>
                  <a:lnTo>
                    <a:pt x="6492085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4495458" y="2579330"/>
            <a:ext cx="1537394" cy="1136232"/>
          </a:xfrm>
          <a:custGeom>
            <a:avLst/>
            <a:gdLst/>
            <a:ahLst/>
            <a:cxnLst/>
            <a:rect l="l" t="t" r="r" b="b"/>
            <a:pathLst>
              <a:path w="1537394" h="1136232">
                <a:moveTo>
                  <a:pt x="0" y="0"/>
                </a:moveTo>
                <a:lnTo>
                  <a:pt x="1537395" y="0"/>
                </a:lnTo>
                <a:lnTo>
                  <a:pt x="1537395" y="1136233"/>
                </a:lnTo>
                <a:lnTo>
                  <a:pt x="0" y="1136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187676" y="2262734"/>
            <a:ext cx="2470706" cy="2056863"/>
          </a:xfrm>
          <a:custGeom>
            <a:avLst/>
            <a:gdLst/>
            <a:ahLst/>
            <a:cxnLst/>
            <a:rect l="l" t="t" r="r" b="b"/>
            <a:pathLst>
              <a:path w="2470706" h="2056863">
                <a:moveTo>
                  <a:pt x="0" y="0"/>
                </a:moveTo>
                <a:lnTo>
                  <a:pt x="2470706" y="0"/>
                </a:lnTo>
                <a:lnTo>
                  <a:pt x="2470706" y="2056863"/>
                </a:lnTo>
                <a:lnTo>
                  <a:pt x="0" y="2056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8082370" y="2400363"/>
            <a:ext cx="5772922" cy="1494166"/>
            <a:chOff x="0" y="0"/>
            <a:chExt cx="7405209" cy="19166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462120" cy="1963166"/>
            </a:xfrm>
            <a:custGeom>
              <a:avLst/>
              <a:gdLst/>
              <a:ahLst/>
              <a:cxnLst/>
              <a:rect l="l" t="t" r="r" b="b"/>
              <a:pathLst>
                <a:path w="7462120" h="1963166">
                  <a:moveTo>
                    <a:pt x="6492085" y="0"/>
                  </a:moveTo>
                  <a:lnTo>
                    <a:pt x="0" y="0"/>
                  </a:lnTo>
                  <a:lnTo>
                    <a:pt x="841338" y="837565"/>
                  </a:lnTo>
                  <a:cubicBezTo>
                    <a:pt x="881000" y="877062"/>
                    <a:pt x="901406" y="929386"/>
                    <a:pt x="901406" y="981583"/>
                  </a:cubicBezTo>
                  <a:cubicBezTo>
                    <a:pt x="901406" y="1033780"/>
                    <a:pt x="881638" y="1085596"/>
                    <a:pt x="841338" y="1125601"/>
                  </a:cubicBezTo>
                  <a:lnTo>
                    <a:pt x="638" y="1963166"/>
                  </a:lnTo>
                  <a:lnTo>
                    <a:pt x="6491575" y="1963166"/>
                  </a:lnTo>
                  <a:lnTo>
                    <a:pt x="7462120" y="981583"/>
                  </a:lnTo>
                  <a:lnTo>
                    <a:pt x="6492085" y="0"/>
                  </a:lnTo>
                  <a:close/>
                </a:path>
              </a:pathLst>
            </a:custGeom>
            <a:solidFill>
              <a:srgbClr val="FFDE59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-10800000">
            <a:off x="12723722" y="4319597"/>
            <a:ext cx="1131570" cy="1856201"/>
            <a:chOff x="0" y="0"/>
            <a:chExt cx="1451520" cy="2381040"/>
          </a:xfrm>
        </p:grpSpPr>
        <p:sp>
          <p:nvSpPr>
            <p:cNvPr id="24" name="Freeform 24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AF4C0F"/>
            </a:solidFill>
          </p:spPr>
        </p:sp>
      </p:grpSp>
      <p:grpSp>
        <p:nvGrpSpPr>
          <p:cNvPr id="25" name="Group 25"/>
          <p:cNvGrpSpPr/>
          <p:nvPr/>
        </p:nvGrpSpPr>
        <p:grpSpPr>
          <a:xfrm rot="-10800000">
            <a:off x="13402327" y="4953299"/>
            <a:ext cx="316570" cy="588237"/>
            <a:chOff x="0" y="0"/>
            <a:chExt cx="406080" cy="754560"/>
          </a:xfrm>
        </p:grpSpPr>
        <p:sp>
          <p:nvSpPr>
            <p:cNvPr id="26" name="Freeform 26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</p:grpSp>
      <p:grpSp>
        <p:nvGrpSpPr>
          <p:cNvPr id="27" name="Group 27"/>
          <p:cNvGrpSpPr/>
          <p:nvPr/>
        </p:nvGrpSpPr>
        <p:grpSpPr>
          <a:xfrm rot="-10800000">
            <a:off x="7648490" y="4509315"/>
            <a:ext cx="5772922" cy="1494166"/>
            <a:chOff x="0" y="0"/>
            <a:chExt cx="7405209" cy="191664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462120" cy="1963166"/>
            </a:xfrm>
            <a:custGeom>
              <a:avLst/>
              <a:gdLst/>
              <a:ahLst/>
              <a:cxnLst/>
              <a:rect l="l" t="t" r="r" b="b"/>
              <a:pathLst>
                <a:path w="7462120" h="1963166">
                  <a:moveTo>
                    <a:pt x="6492085" y="0"/>
                  </a:moveTo>
                  <a:lnTo>
                    <a:pt x="0" y="0"/>
                  </a:lnTo>
                  <a:lnTo>
                    <a:pt x="841338" y="837565"/>
                  </a:lnTo>
                  <a:cubicBezTo>
                    <a:pt x="881000" y="877062"/>
                    <a:pt x="901406" y="929386"/>
                    <a:pt x="901406" y="981583"/>
                  </a:cubicBezTo>
                  <a:cubicBezTo>
                    <a:pt x="901406" y="1033780"/>
                    <a:pt x="881638" y="1085596"/>
                    <a:pt x="841338" y="1125601"/>
                  </a:cubicBezTo>
                  <a:lnTo>
                    <a:pt x="638" y="1963166"/>
                  </a:lnTo>
                  <a:lnTo>
                    <a:pt x="6491575" y="1963166"/>
                  </a:lnTo>
                  <a:lnTo>
                    <a:pt x="7462120" y="981583"/>
                  </a:lnTo>
                  <a:lnTo>
                    <a:pt x="6492085" y="0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grpSp>
        <p:nvGrpSpPr>
          <p:cNvPr id="29" name="Group 29"/>
          <p:cNvGrpSpPr/>
          <p:nvPr/>
        </p:nvGrpSpPr>
        <p:grpSpPr>
          <a:xfrm rot="-10800000">
            <a:off x="3239205" y="4509315"/>
            <a:ext cx="5772922" cy="1494166"/>
            <a:chOff x="0" y="0"/>
            <a:chExt cx="7405209" cy="191664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462120" cy="1963166"/>
            </a:xfrm>
            <a:custGeom>
              <a:avLst/>
              <a:gdLst/>
              <a:ahLst/>
              <a:cxnLst/>
              <a:rect l="l" t="t" r="r" b="b"/>
              <a:pathLst>
                <a:path w="7462120" h="1963166">
                  <a:moveTo>
                    <a:pt x="6492085" y="0"/>
                  </a:moveTo>
                  <a:lnTo>
                    <a:pt x="0" y="0"/>
                  </a:lnTo>
                  <a:lnTo>
                    <a:pt x="841338" y="837565"/>
                  </a:lnTo>
                  <a:cubicBezTo>
                    <a:pt x="881000" y="877062"/>
                    <a:pt x="901406" y="929386"/>
                    <a:pt x="901406" y="981583"/>
                  </a:cubicBezTo>
                  <a:cubicBezTo>
                    <a:pt x="901406" y="1033780"/>
                    <a:pt x="881638" y="1085596"/>
                    <a:pt x="841338" y="1125601"/>
                  </a:cubicBezTo>
                  <a:lnTo>
                    <a:pt x="638" y="1963166"/>
                  </a:lnTo>
                  <a:lnTo>
                    <a:pt x="6491575" y="1963166"/>
                  </a:lnTo>
                  <a:lnTo>
                    <a:pt x="7462120" y="981583"/>
                  </a:lnTo>
                  <a:lnTo>
                    <a:pt x="6492085" y="0"/>
                  </a:lnTo>
                  <a:close/>
                </a:path>
              </a:pathLst>
            </a:custGeom>
            <a:solidFill>
              <a:srgbClr val="FFBD59">
                <a:alpha val="49804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810305" y="4557491"/>
            <a:ext cx="2290079" cy="1751910"/>
          </a:xfrm>
          <a:custGeom>
            <a:avLst/>
            <a:gdLst/>
            <a:ahLst/>
            <a:cxnLst/>
            <a:rect l="l" t="t" r="r" b="b"/>
            <a:pathLst>
              <a:path w="2290079" h="1751910">
                <a:moveTo>
                  <a:pt x="0" y="0"/>
                </a:moveTo>
                <a:lnTo>
                  <a:pt x="2290079" y="0"/>
                </a:lnTo>
                <a:lnTo>
                  <a:pt x="2290079" y="1751910"/>
                </a:lnTo>
                <a:lnTo>
                  <a:pt x="0" y="17519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235802" y="4613837"/>
            <a:ext cx="1170629" cy="1285121"/>
          </a:xfrm>
          <a:custGeom>
            <a:avLst/>
            <a:gdLst/>
            <a:ahLst/>
            <a:cxnLst/>
            <a:rect l="l" t="t" r="r" b="b"/>
            <a:pathLst>
              <a:path w="1170629" h="1285121">
                <a:moveTo>
                  <a:pt x="0" y="0"/>
                </a:moveTo>
                <a:lnTo>
                  <a:pt x="1170629" y="0"/>
                </a:lnTo>
                <a:lnTo>
                  <a:pt x="1170629" y="1285122"/>
                </a:lnTo>
                <a:lnTo>
                  <a:pt x="0" y="1285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3239205" y="6457869"/>
            <a:ext cx="1131570" cy="1856201"/>
            <a:chOff x="0" y="0"/>
            <a:chExt cx="1451520" cy="2381040"/>
          </a:xfrm>
        </p:grpSpPr>
        <p:sp>
          <p:nvSpPr>
            <p:cNvPr id="34" name="Freeform 34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7C9500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3375599" y="7092132"/>
            <a:ext cx="316570" cy="588237"/>
            <a:chOff x="0" y="0"/>
            <a:chExt cx="406080" cy="754560"/>
          </a:xfrm>
        </p:grpSpPr>
        <p:sp>
          <p:nvSpPr>
            <p:cNvPr id="36" name="Freeform 36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AFCA3A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3673085" y="6630186"/>
            <a:ext cx="5772922" cy="1494166"/>
            <a:chOff x="0" y="0"/>
            <a:chExt cx="7405209" cy="191664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7462120" cy="1963166"/>
            </a:xfrm>
            <a:custGeom>
              <a:avLst/>
              <a:gdLst/>
              <a:ahLst/>
              <a:cxnLst/>
              <a:rect l="l" t="t" r="r" b="b"/>
              <a:pathLst>
                <a:path w="7462120" h="1963166">
                  <a:moveTo>
                    <a:pt x="6492085" y="0"/>
                  </a:moveTo>
                  <a:lnTo>
                    <a:pt x="0" y="0"/>
                  </a:lnTo>
                  <a:lnTo>
                    <a:pt x="841338" y="837565"/>
                  </a:lnTo>
                  <a:cubicBezTo>
                    <a:pt x="881000" y="877062"/>
                    <a:pt x="901406" y="929386"/>
                    <a:pt x="901406" y="981583"/>
                  </a:cubicBezTo>
                  <a:cubicBezTo>
                    <a:pt x="901406" y="1033780"/>
                    <a:pt x="881638" y="1085596"/>
                    <a:pt x="841338" y="1125601"/>
                  </a:cubicBezTo>
                  <a:lnTo>
                    <a:pt x="638" y="1963166"/>
                  </a:lnTo>
                  <a:lnTo>
                    <a:pt x="6491575" y="1963166"/>
                  </a:lnTo>
                  <a:lnTo>
                    <a:pt x="7462120" y="981583"/>
                  </a:lnTo>
                  <a:lnTo>
                    <a:pt x="6492085" y="0"/>
                  </a:lnTo>
                  <a:close/>
                </a:path>
              </a:pathLst>
            </a:custGeom>
            <a:solidFill>
              <a:srgbClr val="AFCA3A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8082370" y="6630186"/>
            <a:ext cx="5772922" cy="1494166"/>
            <a:chOff x="0" y="0"/>
            <a:chExt cx="7405209" cy="191664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462120" cy="1963166"/>
            </a:xfrm>
            <a:custGeom>
              <a:avLst/>
              <a:gdLst/>
              <a:ahLst/>
              <a:cxnLst/>
              <a:rect l="l" t="t" r="r" b="b"/>
              <a:pathLst>
                <a:path w="7462120" h="1963166">
                  <a:moveTo>
                    <a:pt x="6492085" y="0"/>
                  </a:moveTo>
                  <a:lnTo>
                    <a:pt x="0" y="0"/>
                  </a:lnTo>
                  <a:lnTo>
                    <a:pt x="841338" y="837565"/>
                  </a:lnTo>
                  <a:cubicBezTo>
                    <a:pt x="881000" y="877062"/>
                    <a:pt x="901406" y="929386"/>
                    <a:pt x="901406" y="981583"/>
                  </a:cubicBezTo>
                  <a:cubicBezTo>
                    <a:pt x="901406" y="1033780"/>
                    <a:pt x="881638" y="1085596"/>
                    <a:pt x="841338" y="1125601"/>
                  </a:cubicBezTo>
                  <a:lnTo>
                    <a:pt x="638" y="1963166"/>
                  </a:lnTo>
                  <a:lnTo>
                    <a:pt x="6491575" y="1963166"/>
                  </a:lnTo>
                  <a:lnTo>
                    <a:pt x="7462120" y="981583"/>
                  </a:lnTo>
                  <a:lnTo>
                    <a:pt x="6492085" y="0"/>
                  </a:lnTo>
                  <a:close/>
                </a:path>
              </a:pathLst>
            </a:custGeom>
            <a:solidFill>
              <a:srgbClr val="AFCA3A">
                <a:alpha val="49804"/>
              </a:srgbClr>
            </a:solidFill>
          </p:spPr>
        </p:sp>
      </p:grpSp>
      <p:sp>
        <p:nvSpPr>
          <p:cNvPr id="41" name="Freeform 41"/>
          <p:cNvSpPr/>
          <p:nvPr/>
        </p:nvSpPr>
        <p:spPr>
          <a:xfrm>
            <a:off x="14429085" y="6175798"/>
            <a:ext cx="2282590" cy="2245498"/>
          </a:xfrm>
          <a:custGeom>
            <a:avLst/>
            <a:gdLst/>
            <a:ahLst/>
            <a:cxnLst/>
            <a:rect l="l" t="t" r="r" b="b"/>
            <a:pathLst>
              <a:path w="2282590" h="2245498">
                <a:moveTo>
                  <a:pt x="0" y="0"/>
                </a:moveTo>
                <a:lnTo>
                  <a:pt x="2282591" y="0"/>
                </a:lnTo>
                <a:lnTo>
                  <a:pt x="2282591" y="2245499"/>
                </a:lnTo>
                <a:lnTo>
                  <a:pt x="0" y="2245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4592888" y="6751564"/>
            <a:ext cx="1017958" cy="1204685"/>
          </a:xfrm>
          <a:custGeom>
            <a:avLst/>
            <a:gdLst/>
            <a:ahLst/>
            <a:cxnLst/>
            <a:rect l="l" t="t" r="r" b="b"/>
            <a:pathLst>
              <a:path w="1017958" h="1204685">
                <a:moveTo>
                  <a:pt x="0" y="0"/>
                </a:moveTo>
                <a:lnTo>
                  <a:pt x="1017959" y="0"/>
                </a:lnTo>
                <a:lnTo>
                  <a:pt x="1017959" y="1204685"/>
                </a:lnTo>
                <a:lnTo>
                  <a:pt x="0" y="1204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2130821" y="1134566"/>
            <a:ext cx="446996" cy="390918"/>
          </a:xfrm>
          <a:custGeom>
            <a:avLst/>
            <a:gdLst/>
            <a:ahLst/>
            <a:cxnLst/>
            <a:rect l="l" t="t" r="r" b="b"/>
            <a:pathLst>
              <a:path w="446996" h="390918">
                <a:moveTo>
                  <a:pt x="0" y="0"/>
                </a:moveTo>
                <a:lnTo>
                  <a:pt x="446996" y="0"/>
                </a:lnTo>
                <a:lnTo>
                  <a:pt x="446996" y="390918"/>
                </a:lnTo>
                <a:lnTo>
                  <a:pt x="0" y="3909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30353">
            <a:off x="-4384785" y="930416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6"/>
                </a:lnTo>
                <a:lnTo>
                  <a:pt x="0" y="233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 rot="-5400000">
            <a:off x="4287143" y="4971958"/>
            <a:ext cx="977490" cy="9910561"/>
            <a:chOff x="0" y="0"/>
            <a:chExt cx="257446" cy="261018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257446" cy="264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 flipH="1">
            <a:off x="0" y="8589444"/>
            <a:ext cx="18288000" cy="1663242"/>
          </a:xfrm>
          <a:custGeom>
            <a:avLst/>
            <a:gdLst/>
            <a:ahLst/>
            <a:cxnLst/>
            <a:rect l="l" t="t" r="r" b="b"/>
            <a:pathLst>
              <a:path w="18288000" h="1663242">
                <a:moveTo>
                  <a:pt x="18288000" y="0"/>
                </a:moveTo>
                <a:lnTo>
                  <a:pt x="0" y="0"/>
                </a:lnTo>
                <a:lnTo>
                  <a:pt x="0" y="1663242"/>
                </a:lnTo>
                <a:lnTo>
                  <a:pt x="18288000" y="166324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4566447" y="9124094"/>
            <a:ext cx="1967956" cy="689605"/>
          </a:xfrm>
          <a:custGeom>
            <a:avLst/>
            <a:gdLst/>
            <a:ahLst/>
            <a:cxnLst/>
            <a:rect l="l" t="t" r="r" b="b"/>
            <a:pathLst>
              <a:path w="1967956" h="689605">
                <a:moveTo>
                  <a:pt x="0" y="0"/>
                </a:moveTo>
                <a:lnTo>
                  <a:pt x="1967956" y="0"/>
                </a:lnTo>
                <a:lnTo>
                  <a:pt x="1967956" y="689605"/>
                </a:lnTo>
                <a:lnTo>
                  <a:pt x="0" y="6896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028700" y="9737607"/>
            <a:ext cx="309486" cy="438988"/>
          </a:xfrm>
          <a:custGeom>
            <a:avLst/>
            <a:gdLst/>
            <a:ahLst/>
            <a:cxnLst/>
            <a:rect l="l" t="t" r="r" b="b"/>
            <a:pathLst>
              <a:path w="309486" h="438988">
                <a:moveTo>
                  <a:pt x="0" y="0"/>
                </a:moveTo>
                <a:lnTo>
                  <a:pt x="309486" y="0"/>
                </a:lnTo>
                <a:lnTo>
                  <a:pt x="309486" y="438988"/>
                </a:lnTo>
                <a:lnTo>
                  <a:pt x="0" y="4389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6845859" y="8784876"/>
            <a:ext cx="1228447" cy="1228447"/>
          </a:xfrm>
          <a:custGeom>
            <a:avLst/>
            <a:gdLst/>
            <a:ahLst/>
            <a:cxnLst/>
            <a:rect l="l" t="t" r="r" b="b"/>
            <a:pathLst>
              <a:path w="1228447" h="1228447">
                <a:moveTo>
                  <a:pt x="0" y="0"/>
                </a:moveTo>
                <a:lnTo>
                  <a:pt x="1228447" y="0"/>
                </a:lnTo>
                <a:lnTo>
                  <a:pt x="1228447" y="1228447"/>
                </a:lnTo>
                <a:lnTo>
                  <a:pt x="0" y="122844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3855292" y="4837784"/>
            <a:ext cx="3404008" cy="70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5"/>
              </a:lnSpc>
              <a:spcBef>
                <a:spcPct val="0"/>
              </a:spcBef>
            </a:pPr>
            <a:r>
              <a:rPr lang="en-US" sz="4257" spc="417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2019-2021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40450" y="2795634"/>
            <a:ext cx="2472735" cy="70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5"/>
              </a:lnSpc>
              <a:spcBef>
                <a:spcPct val="0"/>
              </a:spcBef>
            </a:pPr>
            <a:r>
              <a:rPr lang="en-US" sz="4257" spc="417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&gt; 2019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385462" y="2407880"/>
            <a:ext cx="2061587" cy="122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Incremento del PIB</a:t>
            </a:r>
          </a:p>
          <a:p>
            <a:pPr algn="l">
              <a:lnSpc>
                <a:spcPts val="3400"/>
              </a:lnSpc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Descenso tasas de paro</a:t>
            </a:r>
          </a:p>
          <a:p>
            <a:pPr algn="l">
              <a:lnSpc>
                <a:spcPts val="3400"/>
              </a:lnSpc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Internacionalización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674857" y="2464352"/>
            <a:ext cx="2451539" cy="2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82" lvl="1" indent="-146841" algn="ctr">
              <a:lnSpc>
                <a:spcPts val="1904"/>
              </a:lnSpc>
              <a:buFont typeface="Arial"/>
              <a:buChar char="•"/>
            </a:pPr>
            <a:r>
              <a:rPr lang="en-US" sz="1360" b="1" dirty="0" err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Estabilidad</a:t>
            </a:r>
            <a:r>
              <a:rPr lang="en-US" sz="1360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1360" b="1" dirty="0" err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económica</a:t>
            </a:r>
            <a:r>
              <a:rPr lang="en-US" sz="1360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734299" y="2833734"/>
            <a:ext cx="3147863" cy="2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82" lvl="1" indent="-146841" algn="l">
              <a:lnSpc>
                <a:spcPts val="1904"/>
              </a:lnSpc>
              <a:buFont typeface="Arial"/>
              <a:buChar char="•"/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Tipos de interés bajos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037841" y="3118871"/>
            <a:ext cx="2871049" cy="71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84" lvl="1" indent="-146842" algn="l">
              <a:lnSpc>
                <a:spcPts val="1904"/>
              </a:lnSpc>
              <a:buFont typeface="Arial"/>
              <a:buChar char="•"/>
            </a:pPr>
            <a:r>
              <a:rPr lang="en-US" sz="136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Condiciones favorables para empresas y necesidad de mayor volumen para EF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305800" y="4561960"/>
            <a:ext cx="2176697" cy="124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1360" b="1" dirty="0" err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Parón</a:t>
            </a:r>
            <a:r>
              <a:rPr lang="en-US" sz="1360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de la </a:t>
            </a:r>
            <a:r>
              <a:rPr lang="en-US" sz="1360" b="1" dirty="0" err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actividad</a:t>
            </a:r>
            <a:endParaRPr lang="en-US" sz="1360" b="1" dirty="0">
              <a:solidFill>
                <a:srgbClr val="1B224E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  <a:p>
            <a:pPr algn="r">
              <a:lnSpc>
                <a:spcPts val="3400"/>
              </a:lnSpc>
            </a:pPr>
            <a:r>
              <a:rPr lang="en-US" sz="1360" b="1" dirty="0" err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Gtos</a:t>
            </a:r>
            <a:r>
              <a:rPr lang="en-US" sz="1360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1360" b="1" dirty="0" err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Fijos</a:t>
            </a:r>
            <a:r>
              <a:rPr lang="en-US" sz="1360" b="1" dirty="0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 </a:t>
            </a:r>
            <a:r>
              <a:rPr lang="en-US" sz="1360" b="1" dirty="0" err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elevados</a:t>
            </a:r>
            <a:endParaRPr lang="en-US" sz="1360" b="1" dirty="0">
              <a:solidFill>
                <a:srgbClr val="1B224E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  <a:p>
            <a:pPr algn="r">
              <a:lnSpc>
                <a:spcPts val="3400"/>
              </a:lnSpc>
            </a:pPr>
            <a:r>
              <a:rPr lang="en-US" sz="1360" b="1" dirty="0" err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Incertidumbre</a:t>
            </a:r>
            <a:endParaRPr lang="en-US" sz="1360" b="1" dirty="0">
              <a:solidFill>
                <a:srgbClr val="1B224E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4422382" y="4701312"/>
            <a:ext cx="2893116" cy="47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82" lvl="1" indent="-146841" algn="l">
              <a:lnSpc>
                <a:spcPts val="1904"/>
              </a:lnSpc>
              <a:buFont typeface="Arial"/>
              <a:buChar char="•"/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Escasa visibilidad de la proyección de los proyectos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440712" y="5284001"/>
            <a:ext cx="2893116" cy="2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82" lvl="1" indent="-146841" algn="l">
              <a:lnSpc>
                <a:spcPts val="1904"/>
              </a:lnSpc>
              <a:buFont typeface="Arial"/>
              <a:buChar char="•"/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Caída rating empresas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803328" y="1147277"/>
            <a:ext cx="10247479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DE DÓNDE VENIMOS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40450" y="7025457"/>
            <a:ext cx="2472735" cy="70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75"/>
              </a:lnSpc>
              <a:spcBef>
                <a:spcPct val="0"/>
              </a:spcBef>
            </a:pPr>
            <a:r>
              <a:rPr lang="en-US" sz="4257" spc="417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2021 &lt;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9902944" y="6807832"/>
            <a:ext cx="2665715" cy="47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84" lvl="1" indent="-146842" algn="l">
              <a:lnSpc>
                <a:spcPts val="1904"/>
              </a:lnSpc>
              <a:buFont typeface="Arial"/>
              <a:buChar char="•"/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Políticas públicas muy proteccionistas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5971781" y="7205685"/>
            <a:ext cx="2475269" cy="2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4"/>
              </a:lnSpc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Endeudamiento elevado 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5971781" y="7603537"/>
            <a:ext cx="2475269" cy="2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4"/>
              </a:lnSpc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Necesidades de circulante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2944" y="7603537"/>
            <a:ext cx="3147863" cy="2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82" lvl="1" indent="-146841" algn="l">
              <a:lnSpc>
                <a:spcPts val="1904"/>
              </a:lnSpc>
              <a:buFont typeface="Arial"/>
              <a:buChar char="•"/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Financiación sostenible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5971781" y="6807832"/>
            <a:ext cx="2475269" cy="234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4"/>
              </a:lnSpc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Incertidumbre económica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9899434" y="7308753"/>
            <a:ext cx="3147863" cy="2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682" lvl="1" indent="-146841" algn="l">
              <a:lnSpc>
                <a:spcPts val="1904"/>
              </a:lnSpc>
              <a:buFont typeface="Arial"/>
              <a:buChar char="•"/>
            </a:pPr>
            <a:r>
              <a:rPr lang="en-US" sz="136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Transformación digital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720693" y="9756549"/>
            <a:ext cx="10247479" cy="737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EVOLUCIÓN DE LOS MODELOS DE RIESGOS</a:t>
            </a:r>
          </a:p>
          <a:p>
            <a:pPr algn="l">
              <a:lnSpc>
                <a:spcPts val="3040"/>
              </a:lnSpc>
            </a:pPr>
            <a:endParaRPr lang="en-US" sz="200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07135" y="802023"/>
            <a:ext cx="2913403" cy="1638789"/>
          </a:xfrm>
          <a:custGeom>
            <a:avLst/>
            <a:gdLst/>
            <a:ahLst/>
            <a:cxnLst/>
            <a:rect l="l" t="t" r="r" b="b"/>
            <a:pathLst>
              <a:path w="2913403" h="1638789">
                <a:moveTo>
                  <a:pt x="0" y="0"/>
                </a:moveTo>
                <a:lnTo>
                  <a:pt x="2913404" y="0"/>
                </a:lnTo>
                <a:lnTo>
                  <a:pt x="2913404" y="1638789"/>
                </a:lnTo>
                <a:lnTo>
                  <a:pt x="0" y="16387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708" y="2065339"/>
            <a:ext cx="4973908" cy="35281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5400000">
            <a:off x="4847322" y="26767"/>
            <a:ext cx="403077" cy="4410942"/>
            <a:chOff x="0" y="0"/>
            <a:chExt cx="106160" cy="1161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160" cy="1161730"/>
            </a:xfrm>
            <a:custGeom>
              <a:avLst/>
              <a:gdLst/>
              <a:ahLst/>
              <a:cxnLst/>
              <a:rect l="l" t="t" r="r" b="b"/>
              <a:pathLst>
                <a:path w="106160" h="1161730">
                  <a:moveTo>
                    <a:pt x="0" y="0"/>
                  </a:moveTo>
                  <a:lnTo>
                    <a:pt x="106160" y="0"/>
                  </a:lnTo>
                  <a:lnTo>
                    <a:pt x="106160" y="1161730"/>
                  </a:lnTo>
                  <a:lnTo>
                    <a:pt x="0" y="1161730"/>
                  </a:lnTo>
                  <a:close/>
                </a:path>
              </a:pathLst>
            </a:custGeom>
            <a:solidFill>
              <a:srgbClr val="DAEAF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06160" cy="119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708" y="5852731"/>
            <a:ext cx="4973908" cy="352815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4847322" y="3812569"/>
            <a:ext cx="403077" cy="4410942"/>
            <a:chOff x="0" y="0"/>
            <a:chExt cx="106160" cy="11617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160" cy="1161730"/>
            </a:xfrm>
            <a:custGeom>
              <a:avLst/>
              <a:gdLst/>
              <a:ahLst/>
              <a:cxnLst/>
              <a:rect l="l" t="t" r="r" b="b"/>
              <a:pathLst>
                <a:path w="106160" h="1161730">
                  <a:moveTo>
                    <a:pt x="0" y="0"/>
                  </a:moveTo>
                  <a:lnTo>
                    <a:pt x="106160" y="0"/>
                  </a:lnTo>
                  <a:lnTo>
                    <a:pt x="106160" y="1161730"/>
                  </a:lnTo>
                  <a:lnTo>
                    <a:pt x="0" y="1161730"/>
                  </a:lnTo>
                  <a:close/>
                </a:path>
              </a:pathLst>
            </a:custGeom>
            <a:solidFill>
              <a:srgbClr val="DAEA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06160" cy="119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6695587" y="2737839"/>
            <a:ext cx="3519697" cy="2105419"/>
          </a:xfrm>
          <a:custGeom>
            <a:avLst/>
            <a:gdLst/>
            <a:ahLst/>
            <a:cxnLst/>
            <a:rect l="l" t="t" r="r" b="b"/>
            <a:pathLst>
              <a:path w="3519697" h="2105419">
                <a:moveTo>
                  <a:pt x="0" y="0"/>
                </a:moveTo>
                <a:lnTo>
                  <a:pt x="3519697" y="0"/>
                </a:lnTo>
                <a:lnTo>
                  <a:pt x="3519697" y="2105418"/>
                </a:lnTo>
                <a:lnTo>
                  <a:pt x="0" y="2105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6695587" y="6459487"/>
            <a:ext cx="3519697" cy="2105419"/>
          </a:xfrm>
          <a:custGeom>
            <a:avLst/>
            <a:gdLst/>
            <a:ahLst/>
            <a:cxnLst/>
            <a:rect l="l" t="t" r="r" b="b"/>
            <a:pathLst>
              <a:path w="3519697" h="2105419">
                <a:moveTo>
                  <a:pt x="0" y="0"/>
                </a:moveTo>
                <a:lnTo>
                  <a:pt x="3519697" y="0"/>
                </a:lnTo>
                <a:lnTo>
                  <a:pt x="3519697" y="2105419"/>
                </a:lnTo>
                <a:lnTo>
                  <a:pt x="0" y="21054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843389" y="8947345"/>
            <a:ext cx="4279807" cy="19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  <a:spcBef>
                <a:spcPct val="0"/>
              </a:spcBef>
            </a:pPr>
            <a:r>
              <a:rPr lang="en-US" sz="1130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(Fuentes: INE / Eurostat / BCE)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70145" y="2433776"/>
            <a:ext cx="930178" cy="805767"/>
          </a:xfrm>
          <a:custGeom>
            <a:avLst/>
            <a:gdLst/>
            <a:ahLst/>
            <a:cxnLst/>
            <a:rect l="l" t="t" r="r" b="b"/>
            <a:pathLst>
              <a:path w="930178" h="805767">
                <a:moveTo>
                  <a:pt x="0" y="0"/>
                </a:moveTo>
                <a:lnTo>
                  <a:pt x="930178" y="0"/>
                </a:lnTo>
                <a:lnTo>
                  <a:pt x="930178" y="805767"/>
                </a:lnTo>
                <a:lnTo>
                  <a:pt x="0" y="80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621974" y="2719934"/>
            <a:ext cx="6915859" cy="70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70"/>
              </a:lnSpc>
              <a:spcBef>
                <a:spcPct val="0"/>
              </a:spcBef>
            </a:pPr>
            <a:r>
              <a:rPr lang="en-US" sz="1336">
                <a:solidFill>
                  <a:srgbClr val="1B224E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 el caso de España se han producido crecimientos económicos sostenidos desde el ejercicio 2023: Con previsiones moderadas (BdE / FMI ~2.5% en 2025) generando demanda interna y mejores perspectivas de absorción de oferta</a:t>
            </a:r>
          </a:p>
        </p:txBody>
      </p:sp>
      <p:sp>
        <p:nvSpPr>
          <p:cNvPr id="16" name="Freeform 16"/>
          <p:cNvSpPr/>
          <p:nvPr/>
        </p:nvSpPr>
        <p:spPr>
          <a:xfrm rot="-10800000">
            <a:off x="16914378" y="2882535"/>
            <a:ext cx="930178" cy="805767"/>
          </a:xfrm>
          <a:custGeom>
            <a:avLst/>
            <a:gdLst/>
            <a:ahLst/>
            <a:cxnLst/>
            <a:rect l="l" t="t" r="r" b="b"/>
            <a:pathLst>
              <a:path w="930178" h="805767">
                <a:moveTo>
                  <a:pt x="0" y="0"/>
                </a:moveTo>
                <a:lnTo>
                  <a:pt x="930178" y="0"/>
                </a:lnTo>
                <a:lnTo>
                  <a:pt x="930178" y="805766"/>
                </a:lnTo>
                <a:lnTo>
                  <a:pt x="0" y="8057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-5400000">
            <a:off x="12585875" y="1486226"/>
            <a:ext cx="465792" cy="5097253"/>
            <a:chOff x="0" y="0"/>
            <a:chExt cx="106160" cy="11617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160" cy="1161730"/>
            </a:xfrm>
            <a:custGeom>
              <a:avLst/>
              <a:gdLst/>
              <a:ahLst/>
              <a:cxnLst/>
              <a:rect l="l" t="t" r="r" b="b"/>
              <a:pathLst>
                <a:path w="106160" h="1161730">
                  <a:moveTo>
                    <a:pt x="0" y="0"/>
                  </a:moveTo>
                  <a:lnTo>
                    <a:pt x="106160" y="0"/>
                  </a:lnTo>
                  <a:lnTo>
                    <a:pt x="106160" y="1161730"/>
                  </a:lnTo>
                  <a:lnTo>
                    <a:pt x="0" y="1161730"/>
                  </a:lnTo>
                  <a:close/>
                </a:path>
              </a:pathLst>
            </a:custGeom>
            <a:solidFill>
              <a:srgbClr val="DAEAF7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06160" cy="119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5091" y="3870376"/>
            <a:ext cx="5807359" cy="4032002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 rot="30353">
            <a:off x="-4384785" y="74903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6"/>
                </a:lnTo>
                <a:lnTo>
                  <a:pt x="0" y="2337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3175976" y="-2372723"/>
            <a:ext cx="5796292" cy="7838496"/>
          </a:xfrm>
          <a:custGeom>
            <a:avLst/>
            <a:gdLst/>
            <a:ahLst/>
            <a:cxnLst/>
            <a:rect l="l" t="t" r="r" b="b"/>
            <a:pathLst>
              <a:path w="5796292" h="7838496">
                <a:moveTo>
                  <a:pt x="0" y="0"/>
                </a:moveTo>
                <a:lnTo>
                  <a:pt x="5796292" y="0"/>
                </a:lnTo>
                <a:lnTo>
                  <a:pt x="5796292" y="7838496"/>
                </a:lnTo>
                <a:lnTo>
                  <a:pt x="0" y="7838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201131" b="-25255"/>
            </a:stretch>
          </a:blipFill>
        </p:spPr>
      </p:sp>
      <p:grpSp>
        <p:nvGrpSpPr>
          <p:cNvPr id="23" name="Group 23"/>
          <p:cNvGrpSpPr/>
          <p:nvPr/>
        </p:nvGrpSpPr>
        <p:grpSpPr>
          <a:xfrm rot="-5400000">
            <a:off x="4466535" y="-3700448"/>
            <a:ext cx="977490" cy="9910561"/>
            <a:chOff x="0" y="0"/>
            <a:chExt cx="257446" cy="261018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57446" cy="2638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843389" y="1123015"/>
            <a:ext cx="10247479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DATOS MACROECONÓMICOS</a:t>
            </a:r>
          </a:p>
        </p:txBody>
      </p:sp>
      <p:sp>
        <p:nvSpPr>
          <p:cNvPr id="27" name="Freeform 27"/>
          <p:cNvSpPr/>
          <p:nvPr/>
        </p:nvSpPr>
        <p:spPr>
          <a:xfrm>
            <a:off x="2130821" y="1134566"/>
            <a:ext cx="446996" cy="390918"/>
          </a:xfrm>
          <a:custGeom>
            <a:avLst/>
            <a:gdLst/>
            <a:ahLst/>
            <a:cxnLst/>
            <a:rect l="l" t="t" r="r" b="b"/>
            <a:pathLst>
              <a:path w="446996" h="390918">
                <a:moveTo>
                  <a:pt x="0" y="0"/>
                </a:moveTo>
                <a:lnTo>
                  <a:pt x="446996" y="0"/>
                </a:lnTo>
                <a:lnTo>
                  <a:pt x="446996" y="390918"/>
                </a:lnTo>
                <a:lnTo>
                  <a:pt x="0" y="3909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30353">
            <a:off x="-4384785" y="930416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6"/>
                </a:lnTo>
                <a:lnTo>
                  <a:pt x="0" y="2337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-5400000">
            <a:off x="4287143" y="4971958"/>
            <a:ext cx="977490" cy="9910561"/>
            <a:chOff x="0" y="0"/>
            <a:chExt cx="257446" cy="261018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57446" cy="264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0" y="8589444"/>
            <a:ext cx="18288000" cy="1663242"/>
          </a:xfrm>
          <a:custGeom>
            <a:avLst/>
            <a:gdLst/>
            <a:ahLst/>
            <a:cxnLst/>
            <a:rect l="l" t="t" r="r" b="b"/>
            <a:pathLst>
              <a:path w="18288000" h="1663242">
                <a:moveTo>
                  <a:pt x="18288000" y="0"/>
                </a:moveTo>
                <a:lnTo>
                  <a:pt x="0" y="0"/>
                </a:lnTo>
                <a:lnTo>
                  <a:pt x="0" y="1663242"/>
                </a:lnTo>
                <a:lnTo>
                  <a:pt x="18288000" y="166324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28700" y="9737607"/>
            <a:ext cx="309486" cy="438988"/>
          </a:xfrm>
          <a:custGeom>
            <a:avLst/>
            <a:gdLst/>
            <a:ahLst/>
            <a:cxnLst/>
            <a:rect l="l" t="t" r="r" b="b"/>
            <a:pathLst>
              <a:path w="309486" h="438988">
                <a:moveTo>
                  <a:pt x="0" y="0"/>
                </a:moveTo>
                <a:lnTo>
                  <a:pt x="309486" y="0"/>
                </a:lnTo>
                <a:lnTo>
                  <a:pt x="309486" y="438988"/>
                </a:lnTo>
                <a:lnTo>
                  <a:pt x="0" y="4389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845859" y="8784876"/>
            <a:ext cx="1228447" cy="1228447"/>
          </a:xfrm>
          <a:custGeom>
            <a:avLst/>
            <a:gdLst/>
            <a:ahLst/>
            <a:cxnLst/>
            <a:rect l="l" t="t" r="r" b="b"/>
            <a:pathLst>
              <a:path w="1228447" h="1228447">
                <a:moveTo>
                  <a:pt x="0" y="0"/>
                </a:moveTo>
                <a:lnTo>
                  <a:pt x="1228447" y="0"/>
                </a:lnTo>
                <a:lnTo>
                  <a:pt x="1228447" y="1228447"/>
                </a:lnTo>
                <a:lnTo>
                  <a:pt x="0" y="12284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410906" y="1028700"/>
            <a:ext cx="2867597" cy="1185435"/>
          </a:xfrm>
          <a:custGeom>
            <a:avLst/>
            <a:gdLst/>
            <a:ahLst/>
            <a:cxnLst/>
            <a:rect l="l" t="t" r="r" b="b"/>
            <a:pathLst>
              <a:path w="2867597" h="1185435">
                <a:moveTo>
                  <a:pt x="0" y="0"/>
                </a:moveTo>
                <a:lnTo>
                  <a:pt x="2867597" y="0"/>
                </a:lnTo>
                <a:lnTo>
                  <a:pt x="2867597" y="1185435"/>
                </a:lnTo>
                <a:lnTo>
                  <a:pt x="0" y="11854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12364"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3010349" y="2133320"/>
            <a:ext cx="3834084" cy="190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  <a:spcBef>
                <a:spcPct val="0"/>
              </a:spcBef>
            </a:pPr>
            <a:r>
              <a:rPr lang="en-US" sz="113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Evolución de los tipos de interés en zona euro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974524" y="5913322"/>
            <a:ext cx="3834084" cy="190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Evolución de la inflación en zona euro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843389" y="5207579"/>
            <a:ext cx="4279807" cy="19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  <a:spcBef>
                <a:spcPct val="0"/>
              </a:spcBef>
            </a:pPr>
            <a:r>
              <a:rPr lang="en-US" sz="1130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(Fuentes: INE / Eurostat / BCE)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0335" y="2298891"/>
            <a:ext cx="1590201" cy="98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8"/>
              </a:lnSpc>
              <a:spcBef>
                <a:spcPct val="0"/>
              </a:spcBef>
            </a:pPr>
            <a:r>
              <a:rPr lang="en-US" sz="1170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Tipos de interés moderados o en descenso reducen el coste de financiación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0335" y="3942406"/>
            <a:ext cx="1561238" cy="102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4"/>
              </a:lnSpc>
              <a:spcBef>
                <a:spcPct val="0"/>
              </a:spcBef>
            </a:pPr>
            <a:r>
              <a:rPr lang="en-US" sz="1174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Viabilidad de proyectos cuyos plazos de retorno suelen ser más largos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674690" y="6121896"/>
            <a:ext cx="1590201" cy="78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8"/>
              </a:lnSpc>
              <a:spcBef>
                <a:spcPct val="0"/>
              </a:spcBef>
            </a:pPr>
            <a:r>
              <a:rPr lang="en-US" sz="1170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Una inflación controlada estabiliza expectativas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674690" y="7854568"/>
            <a:ext cx="1590201" cy="5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8"/>
              </a:lnSpc>
              <a:spcBef>
                <a:spcPct val="0"/>
              </a:spcBef>
            </a:pPr>
            <a:r>
              <a:rPr lang="en-US" sz="1170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Mejora predictibilidad del entorno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620316" y="2535699"/>
            <a:ext cx="527092" cy="19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%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620316" y="6335897"/>
            <a:ext cx="527092" cy="19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%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05225" y="3907280"/>
            <a:ext cx="4430639" cy="22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9"/>
              </a:lnSpc>
              <a:spcBef>
                <a:spcPct val="0"/>
              </a:spcBef>
            </a:pPr>
            <a:r>
              <a:rPr lang="en-US" sz="1306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Crecimiento PIB anual - España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405225" y="7611409"/>
            <a:ext cx="4945715" cy="22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8"/>
              </a:lnSpc>
              <a:spcBef>
                <a:spcPct val="0"/>
              </a:spcBef>
            </a:pPr>
            <a:r>
              <a:rPr lang="en-US" sz="1305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(Fuentes: INE / Eurostat / BCE)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270145" y="4273090"/>
            <a:ext cx="582259" cy="20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7"/>
              </a:lnSpc>
              <a:spcBef>
                <a:spcPct val="0"/>
              </a:spcBef>
            </a:pPr>
            <a:r>
              <a:rPr lang="en-US" sz="1248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%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720693" y="9756549"/>
            <a:ext cx="10247479" cy="737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EVOLUCIÓN DE LOS MODELOS DE RIESGOS</a:t>
            </a:r>
          </a:p>
          <a:p>
            <a:pPr algn="l">
              <a:lnSpc>
                <a:spcPts val="3040"/>
              </a:lnSpc>
            </a:pPr>
            <a:endParaRPr lang="en-US" sz="200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9" name="Freeform 49"/>
          <p:cNvSpPr/>
          <p:nvPr/>
        </p:nvSpPr>
        <p:spPr>
          <a:xfrm>
            <a:off x="13949835" y="0"/>
            <a:ext cx="1233223" cy="1204427"/>
          </a:xfrm>
          <a:custGeom>
            <a:avLst/>
            <a:gdLst/>
            <a:ahLst/>
            <a:cxnLst/>
            <a:rect l="l" t="t" r="r" b="b"/>
            <a:pathLst>
              <a:path w="1233223" h="1204427">
                <a:moveTo>
                  <a:pt x="0" y="0"/>
                </a:moveTo>
                <a:lnTo>
                  <a:pt x="1233224" y="0"/>
                </a:lnTo>
                <a:lnTo>
                  <a:pt x="1233224" y="1204427"/>
                </a:lnTo>
                <a:lnTo>
                  <a:pt x="0" y="120442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3078" r="-3078"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4566447" y="9124094"/>
            <a:ext cx="1967956" cy="689605"/>
          </a:xfrm>
          <a:custGeom>
            <a:avLst/>
            <a:gdLst/>
            <a:ahLst/>
            <a:cxnLst/>
            <a:rect l="l" t="t" r="r" b="b"/>
            <a:pathLst>
              <a:path w="1967956" h="689605">
                <a:moveTo>
                  <a:pt x="0" y="0"/>
                </a:moveTo>
                <a:lnTo>
                  <a:pt x="1967956" y="0"/>
                </a:lnTo>
                <a:lnTo>
                  <a:pt x="1967956" y="689605"/>
                </a:lnTo>
                <a:lnTo>
                  <a:pt x="0" y="68960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" b="-1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75976" y="-2372723"/>
            <a:ext cx="5796292" cy="7838496"/>
          </a:xfrm>
          <a:custGeom>
            <a:avLst/>
            <a:gdLst/>
            <a:ahLst/>
            <a:cxnLst/>
            <a:rect l="l" t="t" r="r" b="b"/>
            <a:pathLst>
              <a:path w="5796292" h="7838496">
                <a:moveTo>
                  <a:pt x="0" y="0"/>
                </a:moveTo>
                <a:lnTo>
                  <a:pt x="5796292" y="0"/>
                </a:lnTo>
                <a:lnTo>
                  <a:pt x="5796292" y="7838496"/>
                </a:lnTo>
                <a:lnTo>
                  <a:pt x="0" y="783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1131" b="-25255"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4167775" y="-4347167"/>
            <a:ext cx="10415983" cy="19110318"/>
            <a:chOff x="0" y="0"/>
            <a:chExt cx="2743304" cy="50331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43304" cy="5033170"/>
            </a:xfrm>
            <a:custGeom>
              <a:avLst/>
              <a:gdLst/>
              <a:ahLst/>
              <a:cxnLst/>
              <a:rect l="l" t="t" r="r" b="b"/>
              <a:pathLst>
                <a:path w="2743304" h="5033170">
                  <a:moveTo>
                    <a:pt x="0" y="0"/>
                  </a:moveTo>
                  <a:lnTo>
                    <a:pt x="2743304" y="0"/>
                  </a:lnTo>
                  <a:lnTo>
                    <a:pt x="2743304" y="5033170"/>
                  </a:lnTo>
                  <a:lnTo>
                    <a:pt x="0" y="5033170"/>
                  </a:lnTo>
                  <a:close/>
                </a:path>
              </a:pathLst>
            </a:custGeom>
            <a:solidFill>
              <a:srgbClr val="FDFBFB">
                <a:alpha val="6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743304" cy="5061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0353">
            <a:off x="-4384785" y="930416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6"/>
                </a:lnTo>
                <a:lnTo>
                  <a:pt x="0" y="233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5400000">
            <a:off x="4287143" y="4971958"/>
            <a:ext cx="977490" cy="9910561"/>
            <a:chOff x="0" y="0"/>
            <a:chExt cx="257446" cy="26101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7446" cy="264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0" y="8589444"/>
            <a:ext cx="18288000" cy="1663242"/>
          </a:xfrm>
          <a:custGeom>
            <a:avLst/>
            <a:gdLst/>
            <a:ahLst/>
            <a:cxnLst/>
            <a:rect l="l" t="t" r="r" b="b"/>
            <a:pathLst>
              <a:path w="18288000" h="1663242">
                <a:moveTo>
                  <a:pt x="18288000" y="0"/>
                </a:moveTo>
                <a:lnTo>
                  <a:pt x="0" y="0"/>
                </a:lnTo>
                <a:lnTo>
                  <a:pt x="0" y="1663242"/>
                </a:lnTo>
                <a:lnTo>
                  <a:pt x="18288000" y="166324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9737607"/>
            <a:ext cx="309486" cy="438988"/>
          </a:xfrm>
          <a:custGeom>
            <a:avLst/>
            <a:gdLst/>
            <a:ahLst/>
            <a:cxnLst/>
            <a:rect l="l" t="t" r="r" b="b"/>
            <a:pathLst>
              <a:path w="309486" h="438988">
                <a:moveTo>
                  <a:pt x="0" y="0"/>
                </a:moveTo>
                <a:lnTo>
                  <a:pt x="309486" y="0"/>
                </a:lnTo>
                <a:lnTo>
                  <a:pt x="309486" y="438988"/>
                </a:lnTo>
                <a:lnTo>
                  <a:pt x="0" y="4389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11855" y="8747112"/>
            <a:ext cx="1296455" cy="1296455"/>
          </a:xfrm>
          <a:custGeom>
            <a:avLst/>
            <a:gdLst/>
            <a:ahLst/>
            <a:cxnLst/>
            <a:rect l="l" t="t" r="r" b="b"/>
            <a:pathLst>
              <a:path w="1296455" h="1296455">
                <a:moveTo>
                  <a:pt x="0" y="0"/>
                </a:moveTo>
                <a:lnTo>
                  <a:pt x="1296455" y="0"/>
                </a:lnTo>
                <a:lnTo>
                  <a:pt x="1296455" y="1296455"/>
                </a:lnTo>
                <a:lnTo>
                  <a:pt x="0" y="12964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5400000">
            <a:off x="4008127" y="-741954"/>
            <a:ext cx="403077" cy="6361931"/>
            <a:chOff x="0" y="0"/>
            <a:chExt cx="106160" cy="16755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6160" cy="1675570"/>
            </a:xfrm>
            <a:custGeom>
              <a:avLst/>
              <a:gdLst/>
              <a:ahLst/>
              <a:cxnLst/>
              <a:rect l="l" t="t" r="r" b="b"/>
              <a:pathLst>
                <a:path w="106160" h="1675570">
                  <a:moveTo>
                    <a:pt x="0" y="0"/>
                  </a:moveTo>
                  <a:lnTo>
                    <a:pt x="106160" y="0"/>
                  </a:lnTo>
                  <a:lnTo>
                    <a:pt x="106160" y="1675570"/>
                  </a:lnTo>
                  <a:lnTo>
                    <a:pt x="0" y="1675570"/>
                  </a:lnTo>
                  <a:close/>
                </a:path>
              </a:pathLst>
            </a:custGeom>
            <a:solidFill>
              <a:srgbClr val="DAEAF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06160" cy="1704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176914" y="5060697"/>
            <a:ext cx="3135992" cy="1294310"/>
          </a:xfrm>
          <a:custGeom>
            <a:avLst/>
            <a:gdLst/>
            <a:ahLst/>
            <a:cxnLst/>
            <a:rect l="l" t="t" r="r" b="b"/>
            <a:pathLst>
              <a:path w="3135992" h="1294310">
                <a:moveTo>
                  <a:pt x="0" y="0"/>
                </a:moveTo>
                <a:lnTo>
                  <a:pt x="3135993" y="0"/>
                </a:lnTo>
                <a:lnTo>
                  <a:pt x="3135993" y="1294309"/>
                </a:lnTo>
                <a:lnTo>
                  <a:pt x="0" y="12943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207" y="1956235"/>
            <a:ext cx="11412172" cy="6758921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11254820" y="2160006"/>
            <a:ext cx="6423293" cy="6247093"/>
          </a:xfrm>
          <a:custGeom>
            <a:avLst/>
            <a:gdLst/>
            <a:ahLst/>
            <a:cxnLst/>
            <a:rect l="l" t="t" r="r" b="b"/>
            <a:pathLst>
              <a:path w="6423293" h="6247093">
                <a:moveTo>
                  <a:pt x="0" y="0"/>
                </a:moveTo>
                <a:lnTo>
                  <a:pt x="6423293" y="0"/>
                </a:lnTo>
                <a:lnTo>
                  <a:pt x="6423293" y="6247093"/>
                </a:lnTo>
                <a:lnTo>
                  <a:pt x="0" y="62470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720693" y="9756549"/>
            <a:ext cx="10247479" cy="737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EVOLUCIÓN DE LOS MODELOS DE RIESGOS</a:t>
            </a:r>
          </a:p>
          <a:p>
            <a:pPr algn="l">
              <a:lnSpc>
                <a:spcPts val="3040"/>
              </a:lnSpc>
            </a:pPr>
            <a:endParaRPr lang="en-US" sz="200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45593" y="2334293"/>
            <a:ext cx="4882136" cy="19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  <a:spcBef>
                <a:spcPct val="0"/>
              </a:spcBef>
            </a:pPr>
            <a:r>
              <a:rPr lang="en-US" sz="1130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Necesidades de financiación total VS financiación bancaria (%)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6731" y="7917096"/>
            <a:ext cx="6593736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Fuente: CESGAR.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28011" y="5333936"/>
            <a:ext cx="3216451" cy="88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8"/>
              </a:lnSpc>
              <a:spcBef>
                <a:spcPct val="0"/>
              </a:spcBef>
            </a:pPr>
            <a:r>
              <a:rPr lang="en-US" sz="1263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Tras la pandemia, ambas líneas tienden a converger, lo que demuestra una alta demanda de financiación bancaria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9173" y="3002499"/>
            <a:ext cx="527092" cy="190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"/>
              </a:lnSpc>
              <a:spcBef>
                <a:spcPct val="0"/>
              </a:spcBef>
            </a:pPr>
            <a:r>
              <a:rPr lang="en-US" sz="113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24214" y="3124071"/>
            <a:ext cx="2483840" cy="1204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1"/>
              </a:lnSpc>
            </a:pPr>
            <a:r>
              <a:rPr lang="en-US" sz="1386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Calidad crediticia: mejora, con ratio de dudosos bajando al 3,2 % y la ratio de vigilancia especial al 6,4 %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87207" y="6346422"/>
            <a:ext cx="2720848" cy="961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1"/>
              </a:lnSpc>
              <a:spcBef>
                <a:spcPct val="0"/>
              </a:spcBef>
            </a:pPr>
            <a:r>
              <a:rPr lang="en-US" sz="1386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Solvencia: el ratio CET1 subió al 13,5 %, reforzando la capacidad de resistencia del sistema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41641" y="4299629"/>
            <a:ext cx="2056164" cy="193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1"/>
              </a:lnSpc>
              <a:spcBef>
                <a:spcPct val="0"/>
              </a:spcBef>
            </a:pPr>
            <a:r>
              <a:rPr lang="en-US" sz="1386" b="1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El abaratamiento de la financiación y el dinamismo crediticio han estimulado la actividad económica, reforzando el consumo privado y la inversión empresarial</a:t>
            </a:r>
          </a:p>
        </p:txBody>
      </p:sp>
      <p:sp>
        <p:nvSpPr>
          <p:cNvPr id="28" name="Freeform 28"/>
          <p:cNvSpPr/>
          <p:nvPr/>
        </p:nvSpPr>
        <p:spPr>
          <a:xfrm rot="30353">
            <a:off x="-4384785" y="74903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6"/>
                </a:lnTo>
                <a:lnTo>
                  <a:pt x="0" y="233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-5400000">
            <a:off x="4466535" y="-3700448"/>
            <a:ext cx="977490" cy="9910561"/>
            <a:chOff x="0" y="0"/>
            <a:chExt cx="257446" cy="261018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257446" cy="2638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43389" y="1123015"/>
            <a:ext cx="10247479" cy="737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IMPACTO SECTORIAL</a:t>
            </a:r>
          </a:p>
          <a:p>
            <a:pPr algn="l">
              <a:lnSpc>
                <a:spcPts val="3040"/>
              </a:lnSpc>
            </a:pPr>
            <a:endParaRPr lang="en-US" sz="2000" b="1">
              <a:solidFill>
                <a:srgbClr val="FFFFFF"/>
              </a:solidFill>
              <a:latin typeface="Libre Baskerville Bold"/>
              <a:ea typeface="Libre Baskerville Bold"/>
              <a:cs typeface="Libre Baskerville Bold"/>
              <a:sym typeface="Libre Baskerville Bold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2130821" y="1134566"/>
            <a:ext cx="446996" cy="390918"/>
          </a:xfrm>
          <a:custGeom>
            <a:avLst/>
            <a:gdLst/>
            <a:ahLst/>
            <a:cxnLst/>
            <a:rect l="l" t="t" r="r" b="b"/>
            <a:pathLst>
              <a:path w="446996" h="390918">
                <a:moveTo>
                  <a:pt x="0" y="0"/>
                </a:moveTo>
                <a:lnTo>
                  <a:pt x="446996" y="0"/>
                </a:lnTo>
                <a:lnTo>
                  <a:pt x="446996" y="390918"/>
                </a:lnTo>
                <a:lnTo>
                  <a:pt x="0" y="3909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566447" y="9124094"/>
            <a:ext cx="1967956" cy="689605"/>
          </a:xfrm>
          <a:custGeom>
            <a:avLst/>
            <a:gdLst/>
            <a:ahLst/>
            <a:cxnLst/>
            <a:rect l="l" t="t" r="r" b="b"/>
            <a:pathLst>
              <a:path w="1967956" h="689605">
                <a:moveTo>
                  <a:pt x="0" y="0"/>
                </a:moveTo>
                <a:lnTo>
                  <a:pt x="1967956" y="0"/>
                </a:lnTo>
                <a:lnTo>
                  <a:pt x="1967956" y="689605"/>
                </a:lnTo>
                <a:lnTo>
                  <a:pt x="0" y="6896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4507135" y="802023"/>
            <a:ext cx="2913403" cy="1638789"/>
          </a:xfrm>
          <a:custGeom>
            <a:avLst/>
            <a:gdLst/>
            <a:ahLst/>
            <a:cxnLst/>
            <a:rect l="l" t="t" r="r" b="b"/>
            <a:pathLst>
              <a:path w="2913403" h="1638789">
                <a:moveTo>
                  <a:pt x="0" y="0"/>
                </a:moveTo>
                <a:lnTo>
                  <a:pt x="2913404" y="0"/>
                </a:lnTo>
                <a:lnTo>
                  <a:pt x="2913404" y="1638789"/>
                </a:lnTo>
                <a:lnTo>
                  <a:pt x="0" y="1638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1410906" y="1028700"/>
            <a:ext cx="2867597" cy="1185435"/>
          </a:xfrm>
          <a:custGeom>
            <a:avLst/>
            <a:gdLst/>
            <a:ahLst/>
            <a:cxnLst/>
            <a:rect l="l" t="t" r="r" b="b"/>
            <a:pathLst>
              <a:path w="2867597" h="1185435">
                <a:moveTo>
                  <a:pt x="0" y="0"/>
                </a:moveTo>
                <a:lnTo>
                  <a:pt x="2867597" y="0"/>
                </a:lnTo>
                <a:lnTo>
                  <a:pt x="2867597" y="1185435"/>
                </a:lnTo>
                <a:lnTo>
                  <a:pt x="0" y="11854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12364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949835" y="0"/>
            <a:ext cx="1233223" cy="1204427"/>
          </a:xfrm>
          <a:custGeom>
            <a:avLst/>
            <a:gdLst/>
            <a:ahLst/>
            <a:cxnLst/>
            <a:rect l="l" t="t" r="r" b="b"/>
            <a:pathLst>
              <a:path w="1233223" h="1204427">
                <a:moveTo>
                  <a:pt x="0" y="0"/>
                </a:moveTo>
                <a:lnTo>
                  <a:pt x="1233224" y="0"/>
                </a:lnTo>
                <a:lnTo>
                  <a:pt x="1233224" y="1204427"/>
                </a:lnTo>
                <a:lnTo>
                  <a:pt x="0" y="12044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3078" r="-3078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3" name="Freeform 3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17510" t="-12194" r="-8497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AFCA3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ED782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860397" y="8187292"/>
            <a:ext cx="2393985" cy="838892"/>
          </a:xfrm>
          <a:custGeom>
            <a:avLst/>
            <a:gdLst/>
            <a:ahLst/>
            <a:cxnLst/>
            <a:rect l="l" t="t" r="r" b="b"/>
            <a:pathLst>
              <a:path w="2393985" h="838892">
                <a:moveTo>
                  <a:pt x="0" y="0"/>
                </a:moveTo>
                <a:lnTo>
                  <a:pt x="2393984" y="0"/>
                </a:lnTo>
                <a:lnTo>
                  <a:pt x="2393984" y="838892"/>
                </a:lnTo>
                <a:lnTo>
                  <a:pt x="0" y="838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776271" y="2614362"/>
            <a:ext cx="6021022" cy="378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4999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RETOS DE LOS MODELOS DE ANÁLISIS DE RIESGOS</a:t>
            </a:r>
          </a:p>
        </p:txBody>
      </p:sp>
      <p:sp>
        <p:nvSpPr>
          <p:cNvPr id="15" name="Freeform 15"/>
          <p:cNvSpPr/>
          <p:nvPr/>
        </p:nvSpPr>
        <p:spPr>
          <a:xfrm>
            <a:off x="3189792" y="6628816"/>
            <a:ext cx="2867597" cy="1185435"/>
          </a:xfrm>
          <a:custGeom>
            <a:avLst/>
            <a:gdLst/>
            <a:ahLst/>
            <a:cxnLst/>
            <a:rect l="l" t="t" r="r" b="b"/>
            <a:pathLst>
              <a:path w="2867597" h="1185435">
                <a:moveTo>
                  <a:pt x="0" y="0"/>
                </a:moveTo>
                <a:lnTo>
                  <a:pt x="2867597" y="0"/>
                </a:lnTo>
                <a:lnTo>
                  <a:pt x="2867597" y="1185435"/>
                </a:lnTo>
                <a:lnTo>
                  <a:pt x="0" y="1185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36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230597" y="6402139"/>
            <a:ext cx="2913403" cy="1638789"/>
          </a:xfrm>
          <a:custGeom>
            <a:avLst/>
            <a:gdLst/>
            <a:ahLst/>
            <a:cxnLst/>
            <a:rect l="l" t="t" r="r" b="b"/>
            <a:pathLst>
              <a:path w="2913403" h="1638789">
                <a:moveTo>
                  <a:pt x="0" y="0"/>
                </a:moveTo>
                <a:lnTo>
                  <a:pt x="2913403" y="0"/>
                </a:lnTo>
                <a:lnTo>
                  <a:pt x="2913403" y="1638789"/>
                </a:lnTo>
                <a:lnTo>
                  <a:pt x="0" y="1638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175976" y="-2372723"/>
            <a:ext cx="5796292" cy="7838496"/>
          </a:xfrm>
          <a:custGeom>
            <a:avLst/>
            <a:gdLst/>
            <a:ahLst/>
            <a:cxnLst/>
            <a:rect l="l" t="t" r="r" b="b"/>
            <a:pathLst>
              <a:path w="5796292" h="7838496">
                <a:moveTo>
                  <a:pt x="0" y="0"/>
                </a:moveTo>
                <a:lnTo>
                  <a:pt x="5796292" y="0"/>
                </a:lnTo>
                <a:lnTo>
                  <a:pt x="5796292" y="7838496"/>
                </a:lnTo>
                <a:lnTo>
                  <a:pt x="0" y="7838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 r="-201131" b="-25255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4" b="-8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75976" y="-2372723"/>
            <a:ext cx="5796292" cy="7838496"/>
          </a:xfrm>
          <a:custGeom>
            <a:avLst/>
            <a:gdLst/>
            <a:ahLst/>
            <a:cxnLst/>
            <a:rect l="l" t="t" r="r" b="b"/>
            <a:pathLst>
              <a:path w="5796292" h="7838496">
                <a:moveTo>
                  <a:pt x="0" y="0"/>
                </a:moveTo>
                <a:lnTo>
                  <a:pt x="5796292" y="0"/>
                </a:lnTo>
                <a:lnTo>
                  <a:pt x="5796292" y="7838496"/>
                </a:lnTo>
                <a:lnTo>
                  <a:pt x="0" y="783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r="-201131" b="-25255"/>
            </a:stretch>
          </a:blipFill>
        </p:spPr>
      </p:sp>
      <p:sp>
        <p:nvSpPr>
          <p:cNvPr id="4" name="Freeform 4"/>
          <p:cNvSpPr/>
          <p:nvPr/>
        </p:nvSpPr>
        <p:spPr>
          <a:xfrm rot="30353">
            <a:off x="-4384785" y="9304167"/>
            <a:ext cx="10390909" cy="233795"/>
          </a:xfrm>
          <a:custGeom>
            <a:avLst/>
            <a:gdLst/>
            <a:ahLst/>
            <a:cxnLst/>
            <a:rect l="l" t="t" r="r" b="b"/>
            <a:pathLst>
              <a:path w="10390909" h="233795">
                <a:moveTo>
                  <a:pt x="0" y="0"/>
                </a:moveTo>
                <a:lnTo>
                  <a:pt x="10390909" y="0"/>
                </a:lnTo>
                <a:lnTo>
                  <a:pt x="10390909" y="233796"/>
                </a:lnTo>
                <a:lnTo>
                  <a:pt x="0" y="233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4287143" y="4971958"/>
            <a:ext cx="977490" cy="9910561"/>
            <a:chOff x="0" y="0"/>
            <a:chExt cx="257446" cy="26101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7446" cy="2610189"/>
            </a:xfrm>
            <a:custGeom>
              <a:avLst/>
              <a:gdLst/>
              <a:ahLst/>
              <a:cxnLst/>
              <a:rect l="l" t="t" r="r" b="b"/>
              <a:pathLst>
                <a:path w="257446" h="2610189">
                  <a:moveTo>
                    <a:pt x="0" y="0"/>
                  </a:moveTo>
                  <a:lnTo>
                    <a:pt x="257446" y="0"/>
                  </a:lnTo>
                  <a:lnTo>
                    <a:pt x="257446" y="2610189"/>
                  </a:lnTo>
                  <a:lnTo>
                    <a:pt x="0" y="2610189"/>
                  </a:lnTo>
                  <a:close/>
                </a:path>
              </a:pathLst>
            </a:custGeom>
            <a:gradFill rotWithShape="1">
              <a:gsLst>
                <a:gs pos="0">
                  <a:srgbClr val="3799DB">
                    <a:alpha val="100000"/>
                  </a:srgbClr>
                </a:gs>
                <a:gs pos="100000">
                  <a:srgbClr val="3799DB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7446" cy="264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0" y="8589444"/>
            <a:ext cx="18288000" cy="1663242"/>
          </a:xfrm>
          <a:custGeom>
            <a:avLst/>
            <a:gdLst/>
            <a:ahLst/>
            <a:cxnLst/>
            <a:rect l="l" t="t" r="r" b="b"/>
            <a:pathLst>
              <a:path w="18288000" h="1663242">
                <a:moveTo>
                  <a:pt x="18288000" y="0"/>
                </a:moveTo>
                <a:lnTo>
                  <a:pt x="0" y="0"/>
                </a:lnTo>
                <a:lnTo>
                  <a:pt x="0" y="1663242"/>
                </a:lnTo>
                <a:lnTo>
                  <a:pt x="18288000" y="166324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92334" y="8723831"/>
            <a:ext cx="1319736" cy="1319736"/>
          </a:xfrm>
          <a:custGeom>
            <a:avLst/>
            <a:gdLst/>
            <a:ahLst/>
            <a:cxnLst/>
            <a:rect l="l" t="t" r="r" b="b"/>
            <a:pathLst>
              <a:path w="1319736" h="1319736">
                <a:moveTo>
                  <a:pt x="0" y="0"/>
                </a:moveTo>
                <a:lnTo>
                  <a:pt x="1319736" y="0"/>
                </a:lnTo>
                <a:lnTo>
                  <a:pt x="1319736" y="1319736"/>
                </a:lnTo>
                <a:lnTo>
                  <a:pt x="0" y="1319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0114" y="9737607"/>
            <a:ext cx="311864" cy="438988"/>
          </a:xfrm>
          <a:custGeom>
            <a:avLst/>
            <a:gdLst/>
            <a:ahLst/>
            <a:cxnLst/>
            <a:rect l="l" t="t" r="r" b="b"/>
            <a:pathLst>
              <a:path w="311864" h="438988">
                <a:moveTo>
                  <a:pt x="0" y="0"/>
                </a:moveTo>
                <a:lnTo>
                  <a:pt x="311865" y="0"/>
                </a:lnTo>
                <a:lnTo>
                  <a:pt x="311865" y="438988"/>
                </a:lnTo>
                <a:lnTo>
                  <a:pt x="0" y="438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20693" y="9756549"/>
            <a:ext cx="10247479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RETOS DE LOS MODELOS DE ANÁLISIS DE RIESGOS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37004" y="8179738"/>
            <a:ext cx="2973626" cy="49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7820" lvl="1" indent="-143910" algn="l">
              <a:lnSpc>
                <a:spcPts val="1999"/>
              </a:lnSpc>
              <a:buFont typeface="Arial"/>
              <a:buChar char="•"/>
            </a:pPr>
            <a:r>
              <a:rPr lang="en-US" sz="1333" spc="26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Circulante</a:t>
            </a:r>
          </a:p>
          <a:p>
            <a:pPr marL="287820" lvl="1" indent="-143910" algn="l">
              <a:lnSpc>
                <a:spcPts val="1999"/>
              </a:lnSpc>
              <a:buFont typeface="Arial"/>
              <a:buChar char="•"/>
            </a:pPr>
            <a:r>
              <a:rPr lang="en-US" sz="1333" spc="26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Activos inmateriales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943973" y="7032914"/>
            <a:ext cx="4760197" cy="1834908"/>
            <a:chOff x="0" y="0"/>
            <a:chExt cx="1398898" cy="5392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98898" cy="539232"/>
            </a:xfrm>
            <a:custGeom>
              <a:avLst/>
              <a:gdLst/>
              <a:ahLst/>
              <a:cxnLst/>
              <a:rect l="l" t="t" r="r" b="b"/>
              <a:pathLst>
                <a:path w="1398898" h="539232">
                  <a:moveTo>
                    <a:pt x="82946" y="0"/>
                  </a:moveTo>
                  <a:lnTo>
                    <a:pt x="1315952" y="0"/>
                  </a:lnTo>
                  <a:cubicBezTo>
                    <a:pt x="1337951" y="0"/>
                    <a:pt x="1359048" y="8739"/>
                    <a:pt x="1374604" y="24294"/>
                  </a:cubicBezTo>
                  <a:cubicBezTo>
                    <a:pt x="1390159" y="39850"/>
                    <a:pt x="1398898" y="60947"/>
                    <a:pt x="1398898" y="82946"/>
                  </a:cubicBezTo>
                  <a:lnTo>
                    <a:pt x="1398898" y="456286"/>
                  </a:lnTo>
                  <a:cubicBezTo>
                    <a:pt x="1398898" y="478284"/>
                    <a:pt x="1390159" y="499382"/>
                    <a:pt x="1374604" y="514937"/>
                  </a:cubicBezTo>
                  <a:cubicBezTo>
                    <a:pt x="1359048" y="530493"/>
                    <a:pt x="1337951" y="539232"/>
                    <a:pt x="1315952" y="539232"/>
                  </a:cubicBezTo>
                  <a:lnTo>
                    <a:pt x="82946" y="539232"/>
                  </a:lnTo>
                  <a:cubicBezTo>
                    <a:pt x="60947" y="539232"/>
                    <a:pt x="39850" y="530493"/>
                    <a:pt x="24294" y="514937"/>
                  </a:cubicBezTo>
                  <a:cubicBezTo>
                    <a:pt x="8739" y="499382"/>
                    <a:pt x="0" y="478284"/>
                    <a:pt x="0" y="456286"/>
                  </a:cubicBezTo>
                  <a:lnTo>
                    <a:pt x="0" y="82946"/>
                  </a:lnTo>
                  <a:cubicBezTo>
                    <a:pt x="0" y="60947"/>
                    <a:pt x="8739" y="39850"/>
                    <a:pt x="24294" y="24294"/>
                  </a:cubicBezTo>
                  <a:cubicBezTo>
                    <a:pt x="39850" y="8739"/>
                    <a:pt x="60947" y="0"/>
                    <a:pt x="82946" y="0"/>
                  </a:cubicBezTo>
                  <a:close/>
                </a:path>
              </a:pathLst>
            </a:custGeom>
            <a:solidFill>
              <a:srgbClr val="0B173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98898" cy="57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43973" y="4469259"/>
            <a:ext cx="4437296" cy="1834908"/>
            <a:chOff x="0" y="0"/>
            <a:chExt cx="1304006" cy="5392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4006" cy="539232"/>
            </a:xfrm>
            <a:custGeom>
              <a:avLst/>
              <a:gdLst/>
              <a:ahLst/>
              <a:cxnLst/>
              <a:rect l="l" t="t" r="r" b="b"/>
              <a:pathLst>
                <a:path w="1304006" h="539232">
                  <a:moveTo>
                    <a:pt x="88982" y="0"/>
                  </a:moveTo>
                  <a:lnTo>
                    <a:pt x="1215024" y="0"/>
                  </a:lnTo>
                  <a:cubicBezTo>
                    <a:pt x="1264167" y="0"/>
                    <a:pt x="1304006" y="39838"/>
                    <a:pt x="1304006" y="88982"/>
                  </a:cubicBezTo>
                  <a:lnTo>
                    <a:pt x="1304006" y="450250"/>
                  </a:lnTo>
                  <a:cubicBezTo>
                    <a:pt x="1304006" y="473849"/>
                    <a:pt x="1294631" y="496482"/>
                    <a:pt x="1277944" y="513169"/>
                  </a:cubicBezTo>
                  <a:cubicBezTo>
                    <a:pt x="1261256" y="529857"/>
                    <a:pt x="1238624" y="539232"/>
                    <a:pt x="1215024" y="539232"/>
                  </a:cubicBezTo>
                  <a:lnTo>
                    <a:pt x="88982" y="539232"/>
                  </a:lnTo>
                  <a:cubicBezTo>
                    <a:pt x="65382" y="539232"/>
                    <a:pt x="42749" y="529857"/>
                    <a:pt x="26062" y="513169"/>
                  </a:cubicBezTo>
                  <a:cubicBezTo>
                    <a:pt x="9375" y="496482"/>
                    <a:pt x="0" y="473849"/>
                    <a:pt x="0" y="450250"/>
                  </a:cubicBezTo>
                  <a:lnTo>
                    <a:pt x="0" y="88982"/>
                  </a:lnTo>
                  <a:cubicBezTo>
                    <a:pt x="0" y="65382"/>
                    <a:pt x="9375" y="42749"/>
                    <a:pt x="26062" y="26062"/>
                  </a:cubicBezTo>
                  <a:cubicBezTo>
                    <a:pt x="42749" y="9375"/>
                    <a:pt x="65382" y="0"/>
                    <a:pt x="88982" y="0"/>
                  </a:cubicBezTo>
                  <a:close/>
                </a:path>
              </a:pathLst>
            </a:custGeom>
            <a:solidFill>
              <a:srgbClr val="0B173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04006" cy="57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943973" y="1803171"/>
            <a:ext cx="4437296" cy="1834908"/>
            <a:chOff x="0" y="0"/>
            <a:chExt cx="1304006" cy="5392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4006" cy="539232"/>
            </a:xfrm>
            <a:custGeom>
              <a:avLst/>
              <a:gdLst/>
              <a:ahLst/>
              <a:cxnLst/>
              <a:rect l="l" t="t" r="r" b="b"/>
              <a:pathLst>
                <a:path w="1304006" h="539232">
                  <a:moveTo>
                    <a:pt x="88982" y="0"/>
                  </a:moveTo>
                  <a:lnTo>
                    <a:pt x="1215024" y="0"/>
                  </a:lnTo>
                  <a:cubicBezTo>
                    <a:pt x="1264167" y="0"/>
                    <a:pt x="1304006" y="39838"/>
                    <a:pt x="1304006" y="88982"/>
                  </a:cubicBezTo>
                  <a:lnTo>
                    <a:pt x="1304006" y="450250"/>
                  </a:lnTo>
                  <a:cubicBezTo>
                    <a:pt x="1304006" y="473849"/>
                    <a:pt x="1294631" y="496482"/>
                    <a:pt x="1277944" y="513169"/>
                  </a:cubicBezTo>
                  <a:cubicBezTo>
                    <a:pt x="1261256" y="529857"/>
                    <a:pt x="1238624" y="539232"/>
                    <a:pt x="1215024" y="539232"/>
                  </a:cubicBezTo>
                  <a:lnTo>
                    <a:pt x="88982" y="539232"/>
                  </a:lnTo>
                  <a:cubicBezTo>
                    <a:pt x="65382" y="539232"/>
                    <a:pt x="42749" y="529857"/>
                    <a:pt x="26062" y="513169"/>
                  </a:cubicBezTo>
                  <a:cubicBezTo>
                    <a:pt x="9375" y="496482"/>
                    <a:pt x="0" y="473849"/>
                    <a:pt x="0" y="450250"/>
                  </a:cubicBezTo>
                  <a:lnTo>
                    <a:pt x="0" y="88982"/>
                  </a:lnTo>
                  <a:cubicBezTo>
                    <a:pt x="0" y="65382"/>
                    <a:pt x="9375" y="42749"/>
                    <a:pt x="26062" y="26062"/>
                  </a:cubicBezTo>
                  <a:cubicBezTo>
                    <a:pt x="42749" y="9375"/>
                    <a:pt x="65382" y="0"/>
                    <a:pt x="88982" y="0"/>
                  </a:cubicBezTo>
                  <a:close/>
                </a:path>
              </a:pathLst>
            </a:custGeom>
            <a:solidFill>
              <a:srgbClr val="0B173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304006" cy="57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63313" y="2697409"/>
            <a:ext cx="5004575" cy="2147186"/>
            <a:chOff x="0" y="0"/>
            <a:chExt cx="1470714" cy="6310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70714" cy="631002"/>
            </a:xfrm>
            <a:custGeom>
              <a:avLst/>
              <a:gdLst/>
              <a:ahLst/>
              <a:cxnLst/>
              <a:rect l="l" t="t" r="r" b="b"/>
              <a:pathLst>
                <a:path w="1470714" h="631002">
                  <a:moveTo>
                    <a:pt x="78895" y="0"/>
                  </a:moveTo>
                  <a:lnTo>
                    <a:pt x="1391819" y="0"/>
                  </a:lnTo>
                  <a:cubicBezTo>
                    <a:pt x="1435392" y="0"/>
                    <a:pt x="1470714" y="35323"/>
                    <a:pt x="1470714" y="78895"/>
                  </a:cubicBezTo>
                  <a:lnTo>
                    <a:pt x="1470714" y="552107"/>
                  </a:lnTo>
                  <a:cubicBezTo>
                    <a:pt x="1470714" y="573031"/>
                    <a:pt x="1462402" y="593098"/>
                    <a:pt x="1447606" y="607894"/>
                  </a:cubicBezTo>
                  <a:cubicBezTo>
                    <a:pt x="1432811" y="622690"/>
                    <a:pt x="1412743" y="631002"/>
                    <a:pt x="1391819" y="631002"/>
                  </a:cubicBezTo>
                  <a:lnTo>
                    <a:pt x="78895" y="631002"/>
                  </a:lnTo>
                  <a:cubicBezTo>
                    <a:pt x="35323" y="631002"/>
                    <a:pt x="0" y="595679"/>
                    <a:pt x="0" y="552107"/>
                  </a:cubicBezTo>
                  <a:lnTo>
                    <a:pt x="0" y="78895"/>
                  </a:lnTo>
                  <a:cubicBezTo>
                    <a:pt x="0" y="57971"/>
                    <a:pt x="8312" y="37904"/>
                    <a:pt x="23108" y="23108"/>
                  </a:cubicBezTo>
                  <a:cubicBezTo>
                    <a:pt x="37904" y="8312"/>
                    <a:pt x="57971" y="0"/>
                    <a:pt x="78895" y="0"/>
                  </a:cubicBezTo>
                  <a:close/>
                </a:path>
              </a:pathLst>
            </a:custGeom>
            <a:solidFill>
              <a:srgbClr val="0B173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470714" cy="669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119742" y="4796546"/>
            <a:ext cx="738030" cy="738030"/>
            <a:chOff x="0" y="0"/>
            <a:chExt cx="984040" cy="984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84040" cy="984040"/>
            </a:xfrm>
            <a:custGeom>
              <a:avLst/>
              <a:gdLst/>
              <a:ahLst/>
              <a:cxnLst/>
              <a:rect l="l" t="t" r="r" b="b"/>
              <a:pathLst>
                <a:path w="984040" h="984040">
                  <a:moveTo>
                    <a:pt x="0" y="0"/>
                  </a:moveTo>
                  <a:lnTo>
                    <a:pt x="984040" y="0"/>
                  </a:lnTo>
                  <a:lnTo>
                    <a:pt x="984040" y="984040"/>
                  </a:lnTo>
                  <a:lnTo>
                    <a:pt x="0" y="984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28544" y="277209"/>
              <a:ext cx="526952" cy="477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583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5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119742" y="7354025"/>
            <a:ext cx="738030" cy="738030"/>
            <a:chOff x="0" y="0"/>
            <a:chExt cx="984040" cy="98404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84040" cy="984040"/>
            </a:xfrm>
            <a:custGeom>
              <a:avLst/>
              <a:gdLst/>
              <a:ahLst/>
              <a:cxnLst/>
              <a:rect l="l" t="t" r="r" b="b"/>
              <a:pathLst>
                <a:path w="984040" h="984040">
                  <a:moveTo>
                    <a:pt x="0" y="0"/>
                  </a:moveTo>
                  <a:lnTo>
                    <a:pt x="984040" y="0"/>
                  </a:lnTo>
                  <a:lnTo>
                    <a:pt x="984040" y="984040"/>
                  </a:lnTo>
                  <a:lnTo>
                    <a:pt x="0" y="984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228544" y="277209"/>
              <a:ext cx="526952" cy="477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583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7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119742" y="2072412"/>
            <a:ext cx="738030" cy="738030"/>
            <a:chOff x="0" y="0"/>
            <a:chExt cx="984040" cy="98404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84040" cy="984040"/>
            </a:xfrm>
            <a:custGeom>
              <a:avLst/>
              <a:gdLst/>
              <a:ahLst/>
              <a:cxnLst/>
              <a:rect l="l" t="t" r="r" b="b"/>
              <a:pathLst>
                <a:path w="984040" h="984040">
                  <a:moveTo>
                    <a:pt x="0" y="0"/>
                  </a:moveTo>
                  <a:lnTo>
                    <a:pt x="984040" y="0"/>
                  </a:lnTo>
                  <a:lnTo>
                    <a:pt x="984040" y="984040"/>
                  </a:lnTo>
                  <a:lnTo>
                    <a:pt x="0" y="984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228544" y="277209"/>
              <a:ext cx="526952" cy="477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583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1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722701" y="2693193"/>
            <a:ext cx="5004575" cy="2147186"/>
            <a:chOff x="0" y="0"/>
            <a:chExt cx="6672766" cy="2862915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6672766" cy="2862915"/>
              <a:chOff x="0" y="0"/>
              <a:chExt cx="1470714" cy="63100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470714" cy="631002"/>
              </a:xfrm>
              <a:custGeom>
                <a:avLst/>
                <a:gdLst/>
                <a:ahLst/>
                <a:cxnLst/>
                <a:rect l="l" t="t" r="r" b="b"/>
                <a:pathLst>
                  <a:path w="1470714" h="631002">
                    <a:moveTo>
                      <a:pt x="97042" y="0"/>
                    </a:moveTo>
                    <a:lnTo>
                      <a:pt x="1373672" y="0"/>
                    </a:lnTo>
                    <a:cubicBezTo>
                      <a:pt x="1427267" y="0"/>
                      <a:pt x="1470714" y="43447"/>
                      <a:pt x="1470714" y="97042"/>
                    </a:cubicBezTo>
                    <a:lnTo>
                      <a:pt x="1470714" y="533960"/>
                    </a:lnTo>
                    <a:cubicBezTo>
                      <a:pt x="1470714" y="559697"/>
                      <a:pt x="1460490" y="584380"/>
                      <a:pt x="1442291" y="602579"/>
                    </a:cubicBezTo>
                    <a:cubicBezTo>
                      <a:pt x="1424092" y="620778"/>
                      <a:pt x="1399409" y="631002"/>
                      <a:pt x="1373672" y="631002"/>
                    </a:cubicBezTo>
                    <a:lnTo>
                      <a:pt x="97042" y="631002"/>
                    </a:lnTo>
                    <a:cubicBezTo>
                      <a:pt x="43447" y="631002"/>
                      <a:pt x="0" y="587555"/>
                      <a:pt x="0" y="533960"/>
                    </a:cubicBezTo>
                    <a:lnTo>
                      <a:pt x="0" y="97042"/>
                    </a:lnTo>
                    <a:cubicBezTo>
                      <a:pt x="0" y="43447"/>
                      <a:pt x="43447" y="0"/>
                      <a:pt x="97042" y="0"/>
                    </a:cubicBezTo>
                    <a:close/>
                  </a:path>
                </a:pathLst>
              </a:custGeom>
              <a:solidFill>
                <a:srgbClr val="0B173D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1470714" cy="669102"/>
              </a:xfrm>
              <a:prstGeom prst="rect">
                <a:avLst/>
              </a:prstGeom>
            </p:spPr>
            <p:txBody>
              <a:bodyPr lIns="37014" tIns="37014" rIns="37014" bIns="37014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438924" y="383909"/>
              <a:ext cx="984040" cy="984040"/>
            </a:xfrm>
            <a:custGeom>
              <a:avLst/>
              <a:gdLst/>
              <a:ahLst/>
              <a:cxnLst/>
              <a:rect l="l" t="t" r="r" b="b"/>
              <a:pathLst>
                <a:path w="984040" h="984040">
                  <a:moveTo>
                    <a:pt x="0" y="0"/>
                  </a:moveTo>
                  <a:lnTo>
                    <a:pt x="984040" y="0"/>
                  </a:lnTo>
                  <a:lnTo>
                    <a:pt x="984040" y="984040"/>
                  </a:lnTo>
                  <a:lnTo>
                    <a:pt x="0" y="984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655607" y="661118"/>
              <a:ext cx="550675" cy="477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583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3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764423" y="418554"/>
              <a:ext cx="4301418" cy="867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88"/>
                </a:lnSpc>
              </a:pPr>
              <a:r>
                <a:rPr lang="en-US" sz="1792" b="1" spc="35">
                  <a:solidFill>
                    <a:srgbClr val="FFFFFF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Personalización de modelos de riesgos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764423" y="1517601"/>
              <a:ext cx="4563147" cy="960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9730" lvl="1" indent="-144865" algn="l">
                <a:lnSpc>
                  <a:spcPts val="2012"/>
                </a:lnSpc>
                <a:buFont typeface="Arial"/>
                <a:buChar char="•"/>
              </a:pPr>
              <a:r>
                <a:rPr lang="en-US" sz="1341" spc="26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Personalización de modelos de riesgos por rentabilidad, sectores o endeudamiento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692506" y="3051186"/>
            <a:ext cx="738030" cy="738030"/>
            <a:chOff x="0" y="0"/>
            <a:chExt cx="984040" cy="98404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84040" cy="984040"/>
            </a:xfrm>
            <a:custGeom>
              <a:avLst/>
              <a:gdLst/>
              <a:ahLst/>
              <a:cxnLst/>
              <a:rect l="l" t="t" r="r" b="b"/>
              <a:pathLst>
                <a:path w="984040" h="984040">
                  <a:moveTo>
                    <a:pt x="0" y="0"/>
                  </a:moveTo>
                  <a:lnTo>
                    <a:pt x="984040" y="0"/>
                  </a:lnTo>
                  <a:lnTo>
                    <a:pt x="984040" y="984040"/>
                  </a:lnTo>
                  <a:lnTo>
                    <a:pt x="0" y="984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228544" y="277209"/>
              <a:ext cx="526952" cy="477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583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2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2326759" y="5300772"/>
            <a:ext cx="4437296" cy="1834908"/>
            <a:chOff x="0" y="0"/>
            <a:chExt cx="1304006" cy="53923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04006" cy="539232"/>
            </a:xfrm>
            <a:custGeom>
              <a:avLst/>
              <a:gdLst/>
              <a:ahLst/>
              <a:cxnLst/>
              <a:rect l="l" t="t" r="r" b="b"/>
              <a:pathLst>
                <a:path w="1304006" h="539232">
                  <a:moveTo>
                    <a:pt x="88982" y="0"/>
                  </a:moveTo>
                  <a:lnTo>
                    <a:pt x="1215024" y="0"/>
                  </a:lnTo>
                  <a:cubicBezTo>
                    <a:pt x="1264167" y="0"/>
                    <a:pt x="1304006" y="39838"/>
                    <a:pt x="1304006" y="88982"/>
                  </a:cubicBezTo>
                  <a:lnTo>
                    <a:pt x="1304006" y="450250"/>
                  </a:lnTo>
                  <a:cubicBezTo>
                    <a:pt x="1304006" y="473849"/>
                    <a:pt x="1294631" y="496482"/>
                    <a:pt x="1277944" y="513169"/>
                  </a:cubicBezTo>
                  <a:cubicBezTo>
                    <a:pt x="1261256" y="529857"/>
                    <a:pt x="1238624" y="539232"/>
                    <a:pt x="1215024" y="539232"/>
                  </a:cubicBezTo>
                  <a:lnTo>
                    <a:pt x="88982" y="539232"/>
                  </a:lnTo>
                  <a:cubicBezTo>
                    <a:pt x="65382" y="539232"/>
                    <a:pt x="42749" y="529857"/>
                    <a:pt x="26062" y="513169"/>
                  </a:cubicBezTo>
                  <a:cubicBezTo>
                    <a:pt x="9375" y="496482"/>
                    <a:pt x="0" y="473849"/>
                    <a:pt x="0" y="450250"/>
                  </a:cubicBezTo>
                  <a:lnTo>
                    <a:pt x="0" y="88982"/>
                  </a:lnTo>
                  <a:cubicBezTo>
                    <a:pt x="0" y="65382"/>
                    <a:pt x="9375" y="42749"/>
                    <a:pt x="26062" y="26062"/>
                  </a:cubicBezTo>
                  <a:cubicBezTo>
                    <a:pt x="42749" y="9375"/>
                    <a:pt x="65382" y="0"/>
                    <a:pt x="88982" y="0"/>
                  </a:cubicBezTo>
                  <a:close/>
                </a:path>
              </a:pathLst>
            </a:custGeom>
            <a:solidFill>
              <a:srgbClr val="0B173D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304006" cy="57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2572407" y="5717544"/>
            <a:ext cx="738030" cy="738030"/>
            <a:chOff x="0" y="0"/>
            <a:chExt cx="984040" cy="98404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84040" cy="984040"/>
            </a:xfrm>
            <a:custGeom>
              <a:avLst/>
              <a:gdLst/>
              <a:ahLst/>
              <a:cxnLst/>
              <a:rect l="l" t="t" r="r" b="b"/>
              <a:pathLst>
                <a:path w="984040" h="984040">
                  <a:moveTo>
                    <a:pt x="0" y="0"/>
                  </a:moveTo>
                  <a:lnTo>
                    <a:pt x="984040" y="0"/>
                  </a:lnTo>
                  <a:lnTo>
                    <a:pt x="984040" y="984040"/>
                  </a:lnTo>
                  <a:lnTo>
                    <a:pt x="0" y="984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50"/>
            <p:cNvSpPr txBox="1"/>
            <p:nvPr/>
          </p:nvSpPr>
          <p:spPr>
            <a:xfrm>
              <a:off x="228544" y="277209"/>
              <a:ext cx="526952" cy="477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583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6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363313" y="5300772"/>
            <a:ext cx="4437296" cy="1834908"/>
            <a:chOff x="0" y="0"/>
            <a:chExt cx="1304006" cy="5392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304006" cy="539232"/>
            </a:xfrm>
            <a:custGeom>
              <a:avLst/>
              <a:gdLst/>
              <a:ahLst/>
              <a:cxnLst/>
              <a:rect l="l" t="t" r="r" b="b"/>
              <a:pathLst>
                <a:path w="1304006" h="539232">
                  <a:moveTo>
                    <a:pt x="88982" y="0"/>
                  </a:moveTo>
                  <a:lnTo>
                    <a:pt x="1215024" y="0"/>
                  </a:lnTo>
                  <a:cubicBezTo>
                    <a:pt x="1264167" y="0"/>
                    <a:pt x="1304006" y="39838"/>
                    <a:pt x="1304006" y="88982"/>
                  </a:cubicBezTo>
                  <a:lnTo>
                    <a:pt x="1304006" y="450250"/>
                  </a:lnTo>
                  <a:cubicBezTo>
                    <a:pt x="1304006" y="473849"/>
                    <a:pt x="1294631" y="496482"/>
                    <a:pt x="1277944" y="513169"/>
                  </a:cubicBezTo>
                  <a:cubicBezTo>
                    <a:pt x="1261256" y="529857"/>
                    <a:pt x="1238624" y="539232"/>
                    <a:pt x="1215024" y="539232"/>
                  </a:cubicBezTo>
                  <a:lnTo>
                    <a:pt x="88982" y="539232"/>
                  </a:lnTo>
                  <a:cubicBezTo>
                    <a:pt x="65382" y="539232"/>
                    <a:pt x="42749" y="529857"/>
                    <a:pt x="26062" y="513169"/>
                  </a:cubicBezTo>
                  <a:cubicBezTo>
                    <a:pt x="9375" y="496482"/>
                    <a:pt x="0" y="473849"/>
                    <a:pt x="0" y="450250"/>
                  </a:cubicBezTo>
                  <a:lnTo>
                    <a:pt x="0" y="88982"/>
                  </a:lnTo>
                  <a:cubicBezTo>
                    <a:pt x="0" y="65382"/>
                    <a:pt x="9375" y="42749"/>
                    <a:pt x="26062" y="26062"/>
                  </a:cubicBezTo>
                  <a:cubicBezTo>
                    <a:pt x="42749" y="9375"/>
                    <a:pt x="65382" y="0"/>
                    <a:pt x="88982" y="0"/>
                  </a:cubicBezTo>
                  <a:close/>
                </a:path>
              </a:pathLst>
            </a:custGeom>
            <a:solidFill>
              <a:srgbClr val="0B173D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304006" cy="57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>
            <a:off x="1555309" y="5580825"/>
            <a:ext cx="734489" cy="734489"/>
          </a:xfrm>
          <a:custGeom>
            <a:avLst/>
            <a:gdLst/>
            <a:ahLst/>
            <a:cxnLst/>
            <a:rect l="l" t="t" r="r" b="b"/>
            <a:pathLst>
              <a:path w="734489" h="734489">
                <a:moveTo>
                  <a:pt x="0" y="0"/>
                </a:moveTo>
                <a:lnTo>
                  <a:pt x="734489" y="0"/>
                </a:lnTo>
                <a:lnTo>
                  <a:pt x="734489" y="734489"/>
                </a:lnTo>
                <a:lnTo>
                  <a:pt x="0" y="73448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8122742" y="4840380"/>
            <a:ext cx="3405557" cy="54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50"/>
              </a:lnSpc>
            </a:pPr>
            <a:r>
              <a:rPr lang="en-US" sz="1792" b="1" spc="35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Modelos de riesgos más dinámicos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2686630" y="3292725"/>
            <a:ext cx="3503462" cy="1145601"/>
            <a:chOff x="0" y="0"/>
            <a:chExt cx="4671283" cy="1527468"/>
          </a:xfrm>
        </p:grpSpPr>
        <p:sp>
          <p:nvSpPr>
            <p:cNvPr id="57" name="TextBox 57"/>
            <p:cNvSpPr txBox="1"/>
            <p:nvPr/>
          </p:nvSpPr>
          <p:spPr>
            <a:xfrm>
              <a:off x="0" y="-3415"/>
              <a:ext cx="4671283" cy="364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150"/>
                </a:lnSpc>
              </a:pPr>
              <a:r>
                <a:rPr lang="en-US" sz="1792" b="1" spc="35">
                  <a:solidFill>
                    <a:srgbClr val="FFFFFF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Maximizar fondos propios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533285"/>
              <a:ext cx="4671283" cy="994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0242" lvl="1" indent="-145121" algn="l">
                <a:lnSpc>
                  <a:spcPts val="2016"/>
                </a:lnSpc>
                <a:buFont typeface="Arial"/>
                <a:buChar char="•"/>
              </a:pPr>
              <a:r>
                <a:rPr lang="en-US" sz="1344" spc="26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Regulación normativa(Provisiones)</a:t>
              </a:r>
            </a:p>
            <a:p>
              <a:pPr marL="290242" lvl="1" indent="-145121" algn="l">
                <a:lnSpc>
                  <a:spcPts val="2016"/>
                </a:lnSpc>
                <a:buFont typeface="Arial"/>
                <a:buChar char="•"/>
              </a:pPr>
              <a:r>
                <a:rPr lang="en-US" sz="1344" spc="26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Garantías/Coberturas - Optimizar PD y LGD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8110519" y="2190286"/>
            <a:ext cx="3226063" cy="852364"/>
            <a:chOff x="0" y="0"/>
            <a:chExt cx="4301418" cy="1136485"/>
          </a:xfrm>
        </p:grpSpPr>
        <p:sp>
          <p:nvSpPr>
            <p:cNvPr id="60" name="TextBox 60"/>
            <p:cNvSpPr txBox="1"/>
            <p:nvPr/>
          </p:nvSpPr>
          <p:spPr>
            <a:xfrm>
              <a:off x="0" y="-3415"/>
              <a:ext cx="4301418" cy="364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150"/>
                </a:lnSpc>
              </a:pPr>
              <a:r>
                <a:rPr lang="en-US" sz="1792" b="1" spc="35">
                  <a:solidFill>
                    <a:srgbClr val="FFFFFF"/>
                  </a:solidFill>
                  <a:latin typeface="Libre Baskerville Bold"/>
                  <a:ea typeface="Libre Baskerville Bold"/>
                  <a:cs typeface="Libre Baskerville Bold"/>
                  <a:sym typeface="Libre Baskerville Bold"/>
                </a:rPr>
                <a:t>Facilitadores del crédito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483760"/>
              <a:ext cx="4301418" cy="65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0239" lvl="1" indent="-145120" algn="l">
                <a:lnSpc>
                  <a:spcPts val="2016"/>
                </a:lnSpc>
                <a:buFont typeface="Arial"/>
                <a:buChar char="•"/>
              </a:pPr>
              <a:r>
                <a:rPr lang="en-US" sz="1344" spc="26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Circulante a plazos más largos de devolución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8110519" y="5496477"/>
            <a:ext cx="2998628" cy="49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0239" lvl="1" indent="-145120" algn="l">
              <a:lnSpc>
                <a:spcPts val="2016"/>
              </a:lnSpc>
              <a:buFont typeface="Arial"/>
              <a:buChar char="•"/>
            </a:pPr>
            <a:r>
              <a:rPr lang="en-US" sz="1344" spc="26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Calibración frecuente (rating c/p)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171187" y="7243891"/>
            <a:ext cx="3521737" cy="645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792" b="1" spc="35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Financiación proyectos intangibles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536351" y="5717544"/>
            <a:ext cx="2790855" cy="546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150"/>
              </a:lnSpc>
            </a:pPr>
            <a:r>
              <a:rPr lang="en-US" sz="1792" b="1" spc="35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Ponderación de proyectos sostenibles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3536351" y="6408095"/>
            <a:ext cx="3388337" cy="2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0239" lvl="1" indent="-145120" algn="l">
              <a:lnSpc>
                <a:spcPts val="2016"/>
              </a:lnSpc>
              <a:buFont typeface="Arial"/>
              <a:buChar char="•"/>
            </a:pPr>
            <a:r>
              <a:rPr lang="en-US" sz="1344" spc="26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Facilitar concesión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506204" y="5533200"/>
            <a:ext cx="3521737" cy="97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8"/>
              </a:lnSpc>
            </a:pPr>
            <a:r>
              <a:rPr lang="en-US" sz="1792" b="1" spc="35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Implementación de modelos de Inteligencia Artificial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8224237" y="8011033"/>
            <a:ext cx="2998628" cy="49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0239" lvl="1" indent="-145120" algn="l">
              <a:lnSpc>
                <a:spcPts val="2016"/>
              </a:lnSpc>
              <a:buFont typeface="Arial"/>
              <a:buChar char="•"/>
            </a:pPr>
            <a:r>
              <a:rPr lang="en-US" sz="1344" spc="26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Circulante</a:t>
            </a:r>
          </a:p>
          <a:p>
            <a:pPr marL="290239" lvl="1" indent="-145120" algn="l">
              <a:lnSpc>
                <a:spcPts val="2016"/>
              </a:lnSpc>
              <a:buFont typeface="Arial"/>
              <a:buChar char="•"/>
            </a:pPr>
            <a:r>
              <a:rPr lang="en-US" sz="1344" spc="26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Activos inmateriales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2407282" y="6709258"/>
            <a:ext cx="3388337" cy="2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0239" lvl="1" indent="-145120" algn="l">
              <a:lnSpc>
                <a:spcPts val="2016"/>
              </a:lnSpc>
              <a:buFont typeface="Arial"/>
              <a:buChar char="•"/>
            </a:pPr>
            <a:r>
              <a:rPr lang="en-US" sz="1344" spc="26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Agentes</a:t>
            </a:r>
          </a:p>
        </p:txBody>
      </p:sp>
      <p:sp>
        <p:nvSpPr>
          <p:cNvPr id="69" name="Freeform 69"/>
          <p:cNvSpPr/>
          <p:nvPr/>
        </p:nvSpPr>
        <p:spPr>
          <a:xfrm>
            <a:off x="14507135" y="802023"/>
            <a:ext cx="2913403" cy="1638789"/>
          </a:xfrm>
          <a:custGeom>
            <a:avLst/>
            <a:gdLst/>
            <a:ahLst/>
            <a:cxnLst/>
            <a:rect l="l" t="t" r="r" b="b"/>
            <a:pathLst>
              <a:path w="2913403" h="1638789">
                <a:moveTo>
                  <a:pt x="0" y="0"/>
                </a:moveTo>
                <a:lnTo>
                  <a:pt x="2913404" y="0"/>
                </a:lnTo>
                <a:lnTo>
                  <a:pt x="2913404" y="1638789"/>
                </a:lnTo>
                <a:lnTo>
                  <a:pt x="0" y="1638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1410906" y="1028700"/>
            <a:ext cx="2867597" cy="1185435"/>
          </a:xfrm>
          <a:custGeom>
            <a:avLst/>
            <a:gdLst/>
            <a:ahLst/>
            <a:cxnLst/>
            <a:rect l="l" t="t" r="r" b="b"/>
            <a:pathLst>
              <a:path w="2867597" h="1185435">
                <a:moveTo>
                  <a:pt x="0" y="0"/>
                </a:moveTo>
                <a:lnTo>
                  <a:pt x="2867597" y="0"/>
                </a:lnTo>
                <a:lnTo>
                  <a:pt x="2867597" y="1185435"/>
                </a:lnTo>
                <a:lnTo>
                  <a:pt x="0" y="118543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r="-12364"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3928795" y="0"/>
            <a:ext cx="1233223" cy="1273968"/>
          </a:xfrm>
          <a:custGeom>
            <a:avLst/>
            <a:gdLst/>
            <a:ahLst/>
            <a:cxnLst/>
            <a:rect l="l" t="t" r="r" b="b"/>
            <a:pathLst>
              <a:path w="1233223" h="1273968">
                <a:moveTo>
                  <a:pt x="0" y="0"/>
                </a:moveTo>
                <a:lnTo>
                  <a:pt x="1233224" y="0"/>
                </a:lnTo>
                <a:lnTo>
                  <a:pt x="1233224" y="1273968"/>
                </a:lnTo>
                <a:lnTo>
                  <a:pt x="0" y="127396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6143" r="-6143"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4566447" y="9124094"/>
            <a:ext cx="1967956" cy="689605"/>
          </a:xfrm>
          <a:custGeom>
            <a:avLst/>
            <a:gdLst/>
            <a:ahLst/>
            <a:cxnLst/>
            <a:rect l="l" t="t" r="r" b="b"/>
            <a:pathLst>
              <a:path w="1967956" h="689605">
                <a:moveTo>
                  <a:pt x="0" y="0"/>
                </a:moveTo>
                <a:lnTo>
                  <a:pt x="1967956" y="0"/>
                </a:lnTo>
                <a:lnTo>
                  <a:pt x="1967956" y="689605"/>
                </a:lnTo>
                <a:lnTo>
                  <a:pt x="0" y="68960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3" name="Freeform 3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30602" r="-4919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AFCA3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ED782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860397" y="8187292"/>
            <a:ext cx="2393985" cy="838892"/>
          </a:xfrm>
          <a:custGeom>
            <a:avLst/>
            <a:gdLst/>
            <a:ahLst/>
            <a:cxnLst/>
            <a:rect l="l" t="t" r="r" b="b"/>
            <a:pathLst>
              <a:path w="2393985" h="838892">
                <a:moveTo>
                  <a:pt x="0" y="0"/>
                </a:moveTo>
                <a:lnTo>
                  <a:pt x="2393984" y="0"/>
                </a:lnTo>
                <a:lnTo>
                  <a:pt x="2393984" y="838892"/>
                </a:lnTo>
                <a:lnTo>
                  <a:pt x="0" y="838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189792" y="6628816"/>
            <a:ext cx="2867597" cy="1185435"/>
          </a:xfrm>
          <a:custGeom>
            <a:avLst/>
            <a:gdLst/>
            <a:ahLst/>
            <a:cxnLst/>
            <a:rect l="l" t="t" r="r" b="b"/>
            <a:pathLst>
              <a:path w="2867597" h="1185435">
                <a:moveTo>
                  <a:pt x="0" y="0"/>
                </a:moveTo>
                <a:lnTo>
                  <a:pt x="2867597" y="0"/>
                </a:lnTo>
                <a:lnTo>
                  <a:pt x="2867597" y="1185435"/>
                </a:lnTo>
                <a:lnTo>
                  <a:pt x="0" y="1185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36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30597" y="6402139"/>
            <a:ext cx="2913403" cy="1638789"/>
          </a:xfrm>
          <a:custGeom>
            <a:avLst/>
            <a:gdLst/>
            <a:ahLst/>
            <a:cxnLst/>
            <a:rect l="l" t="t" r="r" b="b"/>
            <a:pathLst>
              <a:path w="2913403" h="1638789">
                <a:moveTo>
                  <a:pt x="0" y="0"/>
                </a:moveTo>
                <a:lnTo>
                  <a:pt x="2913403" y="0"/>
                </a:lnTo>
                <a:lnTo>
                  <a:pt x="2913403" y="1638789"/>
                </a:lnTo>
                <a:lnTo>
                  <a:pt x="0" y="1638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175976" y="-2372723"/>
            <a:ext cx="5796292" cy="7838496"/>
          </a:xfrm>
          <a:custGeom>
            <a:avLst/>
            <a:gdLst/>
            <a:ahLst/>
            <a:cxnLst/>
            <a:rect l="l" t="t" r="r" b="b"/>
            <a:pathLst>
              <a:path w="5796292" h="7838496">
                <a:moveTo>
                  <a:pt x="0" y="0"/>
                </a:moveTo>
                <a:lnTo>
                  <a:pt x="5796292" y="0"/>
                </a:lnTo>
                <a:lnTo>
                  <a:pt x="5796292" y="7838496"/>
                </a:lnTo>
                <a:lnTo>
                  <a:pt x="0" y="7838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 r="-201131" b="-2525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76271" y="2614362"/>
            <a:ext cx="6585660" cy="282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4999" b="1">
                <a:solidFill>
                  <a:srgbClr val="1B224E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SOSTENIBILIDAD DEL SISTEMA DE GARANTÍAS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567</Words>
  <Application>Microsoft Office PowerPoint</Application>
  <PresentationFormat>Personalizado</PresentationFormat>
  <Paragraphs>99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Libre Baskerville</vt:lpstr>
      <vt:lpstr>Arial</vt:lpstr>
      <vt:lpstr>Calibri</vt:lpstr>
      <vt:lpstr>Montserrat SemiBold</vt:lpstr>
      <vt:lpstr>Montserrat ExtraBold</vt:lpstr>
      <vt:lpstr>Montserrat</vt:lpstr>
      <vt:lpstr>Libre Baskerville Bold</vt:lpstr>
      <vt:lpstr>Aileron Heavy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NWpresentacioìn XXVIII Foro Iberoamericano REGAR2025.pptx</dc:title>
  <cp:lastModifiedBy>Victor Blanco Rodriguez</cp:lastModifiedBy>
  <cp:revision>4</cp:revision>
  <dcterms:created xsi:type="dcterms:W3CDTF">2006-08-16T00:00:00Z</dcterms:created>
  <dcterms:modified xsi:type="dcterms:W3CDTF">2025-09-25T03:34:00Z</dcterms:modified>
  <dc:identifier>DAGz5-GyQCA</dc:identifier>
</cp:coreProperties>
</file>