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9" r:id="rId6"/>
    <p:sldId id="270" r:id="rId7"/>
    <p:sldId id="271" r:id="rId8"/>
    <p:sldId id="263" r:id="rId9"/>
  </p:sldIdLst>
  <p:sldSz cx="12192000" cy="6858000"/>
  <p:notesSz cx="6858000" cy="9144000"/>
  <p:embeddedFontLst>
    <p:embeddedFont>
      <p:font typeface="Montserrat ExtraBold" panose="00000900000000000000" pitchFamily="2" charset="0"/>
      <p:bold r:id="rId10"/>
    </p:embeddedFont>
    <p:embeddedFont>
      <p:font typeface="Montserrat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5F"/>
    <a:srgbClr val="066AAC"/>
    <a:srgbClr val="0E1B2B"/>
    <a:srgbClr val="4D9BCE"/>
    <a:srgbClr val="3EDAD8"/>
    <a:srgbClr val="86EAE9"/>
    <a:srgbClr val="13538A"/>
    <a:srgbClr val="3D97E5"/>
    <a:srgbClr val="37C9EF"/>
    <a:srgbClr val="00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774324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Bind</a:t>
            </a:r>
            <a:r>
              <a:rPr lang="es-E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Garantías</a:t>
            </a:r>
          </a:p>
          <a:p>
            <a:r>
              <a:rPr lang="es-E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Foro Regar 2025</a:t>
            </a:r>
            <a:endParaRPr lang="en-U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08284" y="363236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Julian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Moreno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endParaRPr lang="es-ES" sz="20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0356" y="1746462"/>
            <a:ext cx="8194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spc="286" dirty="0">
                <a:solidFill>
                  <a:srgbClr val="FFFFFF"/>
                </a:solidFill>
                <a:latin typeface="Montserrat ExtraBold" panose="00000900000000000000" pitchFamily="2" charset="0"/>
                <a:ea typeface="Glacial Indifference Bold"/>
                <a:cs typeface="Glacial Indifference Bold"/>
                <a:sym typeface="Glacial Indifference Bold"/>
              </a:rPr>
              <a:t>BIND GARANTÍAS, </a:t>
            </a:r>
            <a:r>
              <a:rPr lang="en-US" sz="3000" b="1" spc="286" dirty="0">
                <a:solidFill>
                  <a:srgbClr val="00A6E2"/>
                </a:solidFill>
                <a:latin typeface="Montserrat ExtraBold" panose="00000900000000000000" pitchFamily="2" charset="0"/>
                <a:ea typeface="Glacial Indifference Bold"/>
                <a:cs typeface="Glacial Indifference Bold"/>
                <a:sym typeface="Glacial Indifference Bold"/>
              </a:rPr>
              <a:t>TRANSFORMANDO EL FINANCIAMIENTO PYME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12628" y="3843596"/>
            <a:ext cx="8194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A6E2"/>
                </a:solidFill>
                <a:latin typeface="Montserrat SemiBold" panose="00000700000000000000" pitchFamily="2" charset="0"/>
                <a:cs typeface="Archivo SemiBold" pitchFamily="2" charset="0"/>
              </a:rPr>
              <a:t>NUESTRO PROPOSITO: 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QUE TODAS LAS PYMES ARGENTINAS ACCEDAN A FINANCIAMIENTO EN FORMA </a:t>
            </a:r>
            <a:r>
              <a:rPr lang="es-ES" sz="2000" dirty="0">
                <a:solidFill>
                  <a:srgbClr val="00A6E2"/>
                </a:solidFill>
                <a:latin typeface="Montserrat SemiBold" panose="00000700000000000000" pitchFamily="2" charset="0"/>
                <a:cs typeface="Archivo SemiBold" pitchFamily="2" charset="0"/>
              </a:rPr>
              <a:t>SIMPLE, ÁGIL 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Y EN IGUALES CONDICIONES QUE LAS GRANDES EMPRESAS, PROTEGIENDO SUS INTERESES Y ASÍ POTENCIANDO SU DESARROLLO.</a:t>
            </a:r>
          </a:p>
        </p:txBody>
      </p:sp>
    </p:spTree>
    <p:extLst>
      <p:ext uri="{BB962C8B-B14F-4D97-AF65-F5344CB8AC3E}">
        <p14:creationId xmlns:p14="http://schemas.microsoft.com/office/powerpoint/2010/main" val="42329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40DB8-265A-673A-81AF-656C583B6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44D036B-0483-0674-127A-6AB6F0CE5C55}"/>
              </a:ext>
            </a:extLst>
          </p:cNvPr>
          <p:cNvSpPr txBox="1"/>
          <p:nvPr/>
        </p:nvSpPr>
        <p:spPr>
          <a:xfrm>
            <a:off x="1847212" y="784831"/>
            <a:ext cx="5223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Modelos Comerciales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1FFC1E-5C6E-89B0-7FED-D89F9DF1F193}"/>
              </a:ext>
            </a:extLst>
          </p:cNvPr>
          <p:cNvSpPr txBox="1"/>
          <p:nvPr/>
        </p:nvSpPr>
        <p:spPr>
          <a:xfrm>
            <a:off x="802184" y="4142590"/>
            <a:ext cx="364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Busca monto, buen riesgo y plazo mas largo.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Atención personalizada de los clientes.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Opera con todos los productos y plazos.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Montos grandes de otorgamiento.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89D38C-EEE4-627F-ABEF-27D0F5F04E5C}"/>
              </a:ext>
            </a:extLst>
          </p:cNvPr>
          <p:cNvSpPr txBox="1"/>
          <p:nvPr/>
        </p:nvSpPr>
        <p:spPr>
          <a:xfrm>
            <a:off x="802184" y="3773257"/>
            <a:ext cx="364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Montserrat SemiBold" panose="00000700000000000000" pitchFamily="2" charset="0"/>
                <a:cs typeface="Archivo SemiBold" pitchFamily="2" charset="0"/>
              </a:rPr>
              <a:t>MODELO UNO A UNO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70BC2A-95D9-5979-499A-A1F1242F35BD}"/>
              </a:ext>
            </a:extLst>
          </p:cNvPr>
          <p:cNvSpPr txBox="1"/>
          <p:nvPr/>
        </p:nvSpPr>
        <p:spPr>
          <a:xfrm>
            <a:off x="4596434" y="3773257"/>
            <a:ext cx="364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 SemiBold" panose="00000700000000000000" pitchFamily="2" charset="0"/>
                <a:cs typeface="Archivo SemiBold" pitchFamily="2" charset="0"/>
              </a:rPr>
              <a:t>MODELO SEMI AUTOMATICO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A7B25F-F0B5-5E4B-7359-BF11B297790A}"/>
              </a:ext>
            </a:extLst>
          </p:cNvPr>
          <p:cNvSpPr txBox="1"/>
          <p:nvPr/>
        </p:nvSpPr>
        <p:spPr>
          <a:xfrm>
            <a:off x="4585548" y="4142589"/>
            <a:ext cx="3644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Busca  pymes,  montos medios, celeridad en la aprobación.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Evaluación automática con mínimos datos del balance.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Préstamos bancarios amortizables.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Montos medios de otorgamiento.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57926-2B48-ADD1-D8D9-FF89C2788F32}"/>
              </a:ext>
            </a:extLst>
          </p:cNvPr>
          <p:cNvSpPr txBox="1"/>
          <p:nvPr/>
        </p:nvSpPr>
        <p:spPr>
          <a:xfrm>
            <a:off x="8379798" y="3773258"/>
            <a:ext cx="381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ntserrat SemiBold" panose="00000700000000000000" pitchFamily="2" charset="0"/>
                <a:cs typeface="Archivo SemiBold" pitchFamily="2" charset="0"/>
              </a:rPr>
              <a:t>MODELO AVAL AUTOMATICO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825562-9156-4DF5-5FE0-9B5738EE9EB4}"/>
              </a:ext>
            </a:extLst>
          </p:cNvPr>
          <p:cNvSpPr txBox="1"/>
          <p:nvPr/>
        </p:nvSpPr>
        <p:spPr>
          <a:xfrm>
            <a:off x="8390684" y="4142589"/>
            <a:ext cx="3644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Busca cantidad de pymes.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Calificación automática vía </a:t>
            </a:r>
            <a:r>
              <a:rPr lang="es-ES" sz="1600" dirty="0" err="1">
                <a:latin typeface="Montserrat SemiBold" panose="00000700000000000000" pitchFamily="2" charset="0"/>
                <a:cs typeface="Archivo SemiBold" pitchFamily="2" charset="0"/>
              </a:rPr>
              <a:t>CDAs</a:t>
            </a: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Automatizado a través del uso de plataforma digital.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Montos chicos  de otorgamiento.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6E380104-A4F0-34E1-E908-7E9071E3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56C5BE0-D409-B798-0DE5-CF4D12927523}"/>
              </a:ext>
            </a:extLst>
          </p:cNvPr>
          <p:cNvSpPr/>
          <p:nvPr/>
        </p:nvSpPr>
        <p:spPr>
          <a:xfrm>
            <a:off x="1847212" y="1747726"/>
            <a:ext cx="1971935" cy="1893632"/>
          </a:xfrm>
          <a:custGeom>
            <a:avLst/>
            <a:gdLst/>
            <a:ahLst/>
            <a:cxnLst/>
            <a:rect l="l" t="t" r="r" b="b"/>
            <a:pathLst>
              <a:path w="4045088" h="4004637">
                <a:moveTo>
                  <a:pt x="0" y="0"/>
                </a:moveTo>
                <a:lnTo>
                  <a:pt x="4045088" y="0"/>
                </a:lnTo>
                <a:lnTo>
                  <a:pt x="4045088" y="4004637"/>
                </a:lnTo>
                <a:lnTo>
                  <a:pt x="0" y="40046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DD475A65-7E3F-776C-45E7-3ABEC89A4D48}"/>
              </a:ext>
            </a:extLst>
          </p:cNvPr>
          <p:cNvSpPr/>
          <p:nvPr/>
        </p:nvSpPr>
        <p:spPr>
          <a:xfrm>
            <a:off x="5244609" y="1615828"/>
            <a:ext cx="2340426" cy="2015137"/>
          </a:xfrm>
          <a:custGeom>
            <a:avLst/>
            <a:gdLst/>
            <a:ahLst/>
            <a:cxnLst/>
            <a:rect l="l" t="t" r="r" b="b"/>
            <a:pathLst>
              <a:path w="4084652" h="3819150">
                <a:moveTo>
                  <a:pt x="0" y="0"/>
                </a:moveTo>
                <a:lnTo>
                  <a:pt x="4084653" y="0"/>
                </a:lnTo>
                <a:lnTo>
                  <a:pt x="4084653" y="3819150"/>
                </a:lnTo>
                <a:lnTo>
                  <a:pt x="0" y="3819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F95341F-E021-C281-38C8-532C7B61B216}"/>
              </a:ext>
            </a:extLst>
          </p:cNvPr>
          <p:cNvSpPr/>
          <p:nvPr/>
        </p:nvSpPr>
        <p:spPr>
          <a:xfrm>
            <a:off x="9010497" y="1702182"/>
            <a:ext cx="2257592" cy="1984720"/>
          </a:xfrm>
          <a:custGeom>
            <a:avLst/>
            <a:gdLst/>
            <a:ahLst/>
            <a:cxnLst/>
            <a:rect l="l" t="t" r="r" b="b"/>
            <a:pathLst>
              <a:path w="4182515" h="3928079">
                <a:moveTo>
                  <a:pt x="0" y="0"/>
                </a:moveTo>
                <a:lnTo>
                  <a:pt x="4182515" y="0"/>
                </a:lnTo>
                <a:lnTo>
                  <a:pt x="4182515" y="3928079"/>
                </a:lnTo>
                <a:lnTo>
                  <a:pt x="0" y="3928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93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E956A-18BE-92B5-9143-AE945BEC5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EEA92A-DBC0-90B7-691F-FF5474A17F6F}"/>
              </a:ext>
            </a:extLst>
          </p:cNvPr>
          <p:cNvSpPr txBox="1"/>
          <p:nvPr/>
        </p:nvSpPr>
        <p:spPr>
          <a:xfrm>
            <a:off x="1847211" y="784831"/>
            <a:ext cx="6349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Simulador semi automático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1DFDF17-5285-313D-1FF0-1A783967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9" name="Picture 2">
            <a:hlinkClick r:id="" action="ppaction://media"/>
            <a:extLst>
              <a:ext uri="{FF2B5EF4-FFF2-40B4-BE49-F238E27FC236}">
                <a16:creationId xmlns:a16="http://schemas.microsoft.com/office/drawing/2014/main" id="{CF21B26D-1E76-0B25-1EE5-EBAC09754DF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816.666"/>
                </p14:media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847212" y="1439917"/>
            <a:ext cx="9431851" cy="530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5194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3C97-0FB1-A8DA-CA5C-B8EC234B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DC3054-59BA-D76D-75E3-4DF8B7CB912E}"/>
              </a:ext>
            </a:extLst>
          </p:cNvPr>
          <p:cNvSpPr txBox="1"/>
          <p:nvPr/>
        </p:nvSpPr>
        <p:spPr>
          <a:xfrm>
            <a:off x="1700255" y="784831"/>
            <a:ext cx="6202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Evolución pymes 2018 - 2024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51831C6-454D-1C46-DAEC-0A28974A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74" y="1191072"/>
            <a:ext cx="7086912" cy="57975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46C826-E65F-CD62-2410-EA63FAD50D59}"/>
              </a:ext>
            </a:extLst>
          </p:cNvPr>
          <p:cNvSpPr txBox="1"/>
          <p:nvPr/>
        </p:nvSpPr>
        <p:spPr>
          <a:xfrm>
            <a:off x="8049986" y="4089849"/>
            <a:ext cx="364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El incremento en la cantidad de pymes asistidas desde 2018 a 2024 fue del 521.84%</a:t>
            </a:r>
          </a:p>
        </p:txBody>
      </p:sp>
    </p:spTree>
    <p:extLst>
      <p:ext uri="{BB962C8B-B14F-4D97-AF65-F5344CB8AC3E}">
        <p14:creationId xmlns:p14="http://schemas.microsoft.com/office/powerpoint/2010/main" val="149592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6BC2-4C39-FF7D-ECDC-6379933EC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A2F01B5-F16A-8EC3-920B-729971DB590F}"/>
              </a:ext>
            </a:extLst>
          </p:cNvPr>
          <p:cNvSpPr txBox="1"/>
          <p:nvPr/>
        </p:nvSpPr>
        <p:spPr>
          <a:xfrm>
            <a:off x="1700255" y="784831"/>
            <a:ext cx="6202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Productos otorgados y tamaño de pymes asistidas</a:t>
            </a:r>
          </a:p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2D3F5-0218-ED72-A368-9CBA4FD7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94" y="2279256"/>
            <a:ext cx="5796806" cy="438597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DA37469-C483-0F92-2872-338B5B4C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9256"/>
            <a:ext cx="5953760" cy="44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57061-AD36-C2BB-22B1-CF654E997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B3091F-DAC0-219E-20B6-19FCA8E2CEE1}"/>
              </a:ext>
            </a:extLst>
          </p:cNvPr>
          <p:cNvSpPr txBox="1"/>
          <p:nvPr/>
        </p:nvSpPr>
        <p:spPr>
          <a:xfrm>
            <a:off x="1706388" y="688821"/>
            <a:ext cx="6202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Nuestro crecimiento </a:t>
            </a:r>
          </a:p>
          <a:p>
            <a:r>
              <a:rPr lang="es-ES" sz="3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2018- 2025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B26E3C8-E6B8-9306-1771-92E799922955}"/>
              </a:ext>
            </a:extLst>
          </p:cNvPr>
          <p:cNvGrpSpPr/>
          <p:nvPr/>
        </p:nvGrpSpPr>
        <p:grpSpPr>
          <a:xfrm>
            <a:off x="169998" y="3708009"/>
            <a:ext cx="641484" cy="661182"/>
            <a:chOff x="0" y="0"/>
            <a:chExt cx="1314633" cy="13146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047987D-2D9A-C497-4F19-A47BF784AE5B}"/>
                </a:ext>
              </a:extLst>
            </p:cNvPr>
            <p:cNvSpPr/>
            <p:nvPr/>
          </p:nvSpPr>
          <p:spPr>
            <a:xfrm>
              <a:off x="0" y="0"/>
              <a:ext cx="1314633" cy="1314633"/>
            </a:xfrm>
            <a:custGeom>
              <a:avLst/>
              <a:gdLst/>
              <a:ahLst/>
              <a:cxnLst/>
              <a:rect l="l" t="t" r="r" b="b"/>
              <a:pathLst>
                <a:path w="1314633" h="1314633">
                  <a:moveTo>
                    <a:pt x="0" y="0"/>
                  </a:moveTo>
                  <a:lnTo>
                    <a:pt x="1314633" y="0"/>
                  </a:lnTo>
                  <a:lnTo>
                    <a:pt x="1314633" y="1314633"/>
                  </a:lnTo>
                  <a:lnTo>
                    <a:pt x="0" y="1314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4A7561F-A854-0354-DB16-062FCBED53EF}"/>
                </a:ext>
              </a:extLst>
            </p:cNvPr>
            <p:cNvSpPr txBox="1"/>
            <p:nvPr/>
          </p:nvSpPr>
          <p:spPr>
            <a:xfrm>
              <a:off x="243755" y="207943"/>
              <a:ext cx="872579" cy="700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9"/>
                </a:lnSpc>
              </a:pPr>
              <a:r>
                <a:rPr lang="en-US" sz="1400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2018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174FCE6-41C6-044E-26F0-A55860848A2F}"/>
              </a:ext>
            </a:extLst>
          </p:cNvPr>
          <p:cNvGrpSpPr/>
          <p:nvPr/>
        </p:nvGrpSpPr>
        <p:grpSpPr>
          <a:xfrm>
            <a:off x="1179608" y="3619491"/>
            <a:ext cx="824702" cy="819267"/>
            <a:chOff x="0" y="0"/>
            <a:chExt cx="1649620" cy="164962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C3C6270-17E9-A735-2650-48C3186E5466}"/>
                </a:ext>
              </a:extLst>
            </p:cNvPr>
            <p:cNvSpPr/>
            <p:nvPr/>
          </p:nvSpPr>
          <p:spPr>
            <a:xfrm>
              <a:off x="0" y="0"/>
              <a:ext cx="1649620" cy="1649620"/>
            </a:xfrm>
            <a:custGeom>
              <a:avLst/>
              <a:gdLst/>
              <a:ahLst/>
              <a:cxnLst/>
              <a:rect l="l" t="t" r="r" b="b"/>
              <a:pathLst>
                <a:path w="1649620" h="1649620">
                  <a:moveTo>
                    <a:pt x="0" y="0"/>
                  </a:moveTo>
                  <a:lnTo>
                    <a:pt x="1649620" y="0"/>
                  </a:lnTo>
                  <a:lnTo>
                    <a:pt x="1649620" y="1649620"/>
                  </a:lnTo>
                  <a:lnTo>
                    <a:pt x="0" y="16496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3F1863B-B8BC-2CD3-C669-3D28D8221FF2}"/>
                </a:ext>
              </a:extLst>
            </p:cNvPr>
            <p:cNvSpPr txBox="1"/>
            <p:nvPr/>
          </p:nvSpPr>
          <p:spPr>
            <a:xfrm>
              <a:off x="277588" y="210261"/>
              <a:ext cx="1094925" cy="889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64"/>
                </a:lnSpc>
              </a:pPr>
              <a:r>
                <a:rPr lang="en-US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2019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5836F85-48DE-E9BE-CCF2-829D91FDBB61}"/>
              </a:ext>
            </a:extLst>
          </p:cNvPr>
          <p:cNvGrpSpPr/>
          <p:nvPr/>
        </p:nvGrpSpPr>
        <p:grpSpPr>
          <a:xfrm>
            <a:off x="2368571" y="3518414"/>
            <a:ext cx="924805" cy="953779"/>
            <a:chOff x="0" y="0"/>
            <a:chExt cx="1807604" cy="180760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9CBD686-9427-0DD4-487A-8A22FBD39E6E}"/>
                </a:ext>
              </a:extLst>
            </p:cNvPr>
            <p:cNvSpPr/>
            <p:nvPr/>
          </p:nvSpPr>
          <p:spPr>
            <a:xfrm>
              <a:off x="0" y="0"/>
              <a:ext cx="1807604" cy="1807604"/>
            </a:xfrm>
            <a:custGeom>
              <a:avLst/>
              <a:gdLst/>
              <a:ahLst/>
              <a:cxnLst/>
              <a:rect l="l" t="t" r="r" b="b"/>
              <a:pathLst>
                <a:path w="1807604" h="1807604">
                  <a:moveTo>
                    <a:pt x="0" y="0"/>
                  </a:moveTo>
                  <a:lnTo>
                    <a:pt x="1807604" y="0"/>
                  </a:lnTo>
                  <a:lnTo>
                    <a:pt x="1807604" y="1807604"/>
                  </a:lnTo>
                  <a:lnTo>
                    <a:pt x="0" y="1807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C827187-0E1A-7E57-6F1E-CC7C30ED9FFF}"/>
                </a:ext>
              </a:extLst>
            </p:cNvPr>
            <p:cNvSpPr txBox="1"/>
            <p:nvPr/>
          </p:nvSpPr>
          <p:spPr>
            <a:xfrm>
              <a:off x="303908" y="275020"/>
              <a:ext cx="1199787" cy="891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4"/>
                </a:lnSpc>
              </a:pPr>
              <a:r>
                <a:rPr lang="en-US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2020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E617652-6F8F-7DB4-F465-DEB1BFD42A2F}"/>
              </a:ext>
            </a:extLst>
          </p:cNvPr>
          <p:cNvGrpSpPr/>
          <p:nvPr/>
        </p:nvGrpSpPr>
        <p:grpSpPr>
          <a:xfrm>
            <a:off x="3672886" y="3399792"/>
            <a:ext cx="1053197" cy="1111876"/>
            <a:chOff x="-3377738" y="-1158280"/>
            <a:chExt cx="2015832" cy="201583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37054A2-350A-430B-0CCE-42C8269018E4}"/>
                </a:ext>
              </a:extLst>
            </p:cNvPr>
            <p:cNvSpPr/>
            <p:nvPr/>
          </p:nvSpPr>
          <p:spPr>
            <a:xfrm>
              <a:off x="-3377738" y="-1158280"/>
              <a:ext cx="2015832" cy="2015832"/>
            </a:xfrm>
            <a:custGeom>
              <a:avLst/>
              <a:gdLst/>
              <a:ahLst/>
              <a:cxnLst/>
              <a:rect l="l" t="t" r="r" b="b"/>
              <a:pathLst>
                <a:path w="2015832" h="2015832">
                  <a:moveTo>
                    <a:pt x="0" y="0"/>
                  </a:moveTo>
                  <a:lnTo>
                    <a:pt x="2015832" y="0"/>
                  </a:lnTo>
                  <a:lnTo>
                    <a:pt x="2015832" y="2015832"/>
                  </a:lnTo>
                  <a:lnTo>
                    <a:pt x="0" y="2015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21F9C99-0583-54DD-F990-F1B98792A61D}"/>
                </a:ext>
              </a:extLst>
            </p:cNvPr>
            <p:cNvSpPr txBox="1"/>
            <p:nvPr/>
          </p:nvSpPr>
          <p:spPr>
            <a:xfrm>
              <a:off x="-2993010" y="-777606"/>
              <a:ext cx="1337998" cy="9748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45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2021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D9AC2DF-1440-1F1B-B5B4-A1E273DEF7D1}"/>
              </a:ext>
            </a:extLst>
          </p:cNvPr>
          <p:cNvGrpSpPr/>
          <p:nvPr/>
        </p:nvGrpSpPr>
        <p:grpSpPr>
          <a:xfrm>
            <a:off x="5051493" y="3399792"/>
            <a:ext cx="1141910" cy="1136105"/>
            <a:chOff x="-1945675" y="-1170067"/>
            <a:chExt cx="2213030" cy="221303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FFE79DF-D99F-CBD0-217A-FC7DCE945276}"/>
                </a:ext>
              </a:extLst>
            </p:cNvPr>
            <p:cNvSpPr/>
            <p:nvPr/>
          </p:nvSpPr>
          <p:spPr>
            <a:xfrm>
              <a:off x="-1945675" y="-1170067"/>
              <a:ext cx="2213030" cy="2213030"/>
            </a:xfrm>
            <a:custGeom>
              <a:avLst/>
              <a:gdLst/>
              <a:ahLst/>
              <a:cxnLst/>
              <a:rect l="l" t="t" r="r" b="b"/>
              <a:pathLst>
                <a:path w="2213030" h="2213030">
                  <a:moveTo>
                    <a:pt x="0" y="0"/>
                  </a:moveTo>
                  <a:lnTo>
                    <a:pt x="2213030" y="0"/>
                  </a:lnTo>
                  <a:lnTo>
                    <a:pt x="2213030" y="2213030"/>
                  </a:lnTo>
                  <a:lnTo>
                    <a:pt x="0" y="2213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689A143E-6BDD-1ADC-E454-C0DF7747616A}"/>
                </a:ext>
              </a:extLst>
            </p:cNvPr>
            <p:cNvSpPr txBox="1"/>
            <p:nvPr/>
          </p:nvSpPr>
          <p:spPr>
            <a:xfrm>
              <a:off x="-1542056" y="-861358"/>
              <a:ext cx="1468886" cy="1141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2022</a:t>
              </a: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8F8B134-1E34-823A-96E6-0C42E4C9B65C}"/>
              </a:ext>
            </a:extLst>
          </p:cNvPr>
          <p:cNvGrpSpPr/>
          <p:nvPr/>
        </p:nvGrpSpPr>
        <p:grpSpPr>
          <a:xfrm>
            <a:off x="6599921" y="3299339"/>
            <a:ext cx="1309241" cy="1345026"/>
            <a:chOff x="-2453790" y="55239"/>
            <a:chExt cx="2393761" cy="2393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DC9851D-35D9-3E2E-6162-88E77A71BDB2}"/>
                </a:ext>
              </a:extLst>
            </p:cNvPr>
            <p:cNvSpPr/>
            <p:nvPr/>
          </p:nvSpPr>
          <p:spPr>
            <a:xfrm>
              <a:off x="-2453790" y="55239"/>
              <a:ext cx="2393761" cy="2393761"/>
            </a:xfrm>
            <a:custGeom>
              <a:avLst/>
              <a:gdLst/>
              <a:ahLst/>
              <a:cxnLst/>
              <a:rect l="l" t="t" r="r" b="b"/>
              <a:pathLst>
                <a:path w="2393761" h="2393761">
                  <a:moveTo>
                    <a:pt x="0" y="0"/>
                  </a:moveTo>
                  <a:lnTo>
                    <a:pt x="2393761" y="0"/>
                  </a:lnTo>
                  <a:lnTo>
                    <a:pt x="2393761" y="2393761"/>
                  </a:lnTo>
                  <a:lnTo>
                    <a:pt x="0" y="2393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4A23ADE-A959-852D-E4A2-3AB30FDD2D89}"/>
                </a:ext>
              </a:extLst>
            </p:cNvPr>
            <p:cNvSpPr txBox="1"/>
            <p:nvPr/>
          </p:nvSpPr>
          <p:spPr>
            <a:xfrm>
              <a:off x="-2051334" y="462833"/>
              <a:ext cx="1588845" cy="113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3"/>
                </a:lnSpc>
              </a:pPr>
              <a:r>
                <a:rPr lang="en-US" sz="2600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2023</a:t>
              </a: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45868B1-CFDD-D432-52C9-FDA1BA6C720C}"/>
              </a:ext>
            </a:extLst>
          </p:cNvPr>
          <p:cNvGrpSpPr/>
          <p:nvPr/>
        </p:nvGrpSpPr>
        <p:grpSpPr>
          <a:xfrm>
            <a:off x="8315680" y="3222480"/>
            <a:ext cx="1534790" cy="1545645"/>
            <a:chOff x="-3155966" y="-1375441"/>
            <a:chExt cx="2750806" cy="2750806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FC04820-063C-13B4-27B1-70AC2056C346}"/>
                </a:ext>
              </a:extLst>
            </p:cNvPr>
            <p:cNvSpPr/>
            <p:nvPr/>
          </p:nvSpPr>
          <p:spPr>
            <a:xfrm>
              <a:off x="-3155966" y="-1375441"/>
              <a:ext cx="2750806" cy="2750806"/>
            </a:xfrm>
            <a:custGeom>
              <a:avLst/>
              <a:gdLst/>
              <a:ahLst/>
              <a:cxnLst/>
              <a:rect l="l" t="t" r="r" b="b"/>
              <a:pathLst>
                <a:path w="2750806" h="2750806">
                  <a:moveTo>
                    <a:pt x="0" y="0"/>
                  </a:moveTo>
                  <a:lnTo>
                    <a:pt x="2750806" y="0"/>
                  </a:lnTo>
                  <a:lnTo>
                    <a:pt x="2750806" y="2750806"/>
                  </a:lnTo>
                  <a:lnTo>
                    <a:pt x="0" y="2750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0586DAD-AAE7-721E-C93F-882E6F2CD7A5}"/>
                </a:ext>
              </a:extLst>
            </p:cNvPr>
            <p:cNvSpPr txBox="1"/>
            <p:nvPr/>
          </p:nvSpPr>
          <p:spPr>
            <a:xfrm>
              <a:off x="-2693479" y="-920301"/>
              <a:ext cx="1825832" cy="129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11"/>
                </a:lnSpc>
              </a:pPr>
              <a:r>
                <a:rPr lang="en-US" sz="3000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2024</a:t>
              </a:r>
            </a:p>
          </p:txBody>
        </p:sp>
      </p:grpSp>
      <p:grpSp>
        <p:nvGrpSpPr>
          <p:cNvPr id="24" name="Group 32">
            <a:extLst>
              <a:ext uri="{FF2B5EF4-FFF2-40B4-BE49-F238E27FC236}">
                <a16:creationId xmlns:a16="http://schemas.microsoft.com/office/drawing/2014/main" id="{B28E6B0D-1592-601C-23AE-28064286698F}"/>
              </a:ext>
            </a:extLst>
          </p:cNvPr>
          <p:cNvGrpSpPr/>
          <p:nvPr/>
        </p:nvGrpSpPr>
        <p:grpSpPr>
          <a:xfrm>
            <a:off x="10214232" y="3071476"/>
            <a:ext cx="1777612" cy="1768508"/>
            <a:chOff x="-8131723" y="943366"/>
            <a:chExt cx="2922725" cy="2922725"/>
          </a:xfrm>
        </p:grpSpPr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DE4E9E71-661E-573D-481F-4D5B45F91D32}"/>
                </a:ext>
              </a:extLst>
            </p:cNvPr>
            <p:cNvSpPr/>
            <p:nvPr/>
          </p:nvSpPr>
          <p:spPr>
            <a:xfrm>
              <a:off x="-8131723" y="943366"/>
              <a:ext cx="2922725" cy="2922725"/>
            </a:xfrm>
            <a:custGeom>
              <a:avLst/>
              <a:gdLst/>
              <a:ahLst/>
              <a:cxnLst/>
              <a:rect l="l" t="t" r="r" b="b"/>
              <a:pathLst>
                <a:path w="2922725" h="2922725">
                  <a:moveTo>
                    <a:pt x="0" y="0"/>
                  </a:moveTo>
                  <a:lnTo>
                    <a:pt x="2922725" y="0"/>
                  </a:lnTo>
                  <a:lnTo>
                    <a:pt x="2922725" y="2922725"/>
                  </a:lnTo>
                  <a:lnTo>
                    <a:pt x="0" y="2922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AR"/>
            </a:p>
          </p:txBody>
        </p:sp>
        <p:sp>
          <p:nvSpPr>
            <p:cNvPr id="26" name="TextBox 34">
              <a:extLst>
                <a:ext uri="{FF2B5EF4-FFF2-40B4-BE49-F238E27FC236}">
                  <a16:creationId xmlns:a16="http://schemas.microsoft.com/office/drawing/2014/main" id="{74BCEBA8-E215-CB8C-F9F5-50D92EF3BB3C}"/>
                </a:ext>
              </a:extLst>
            </p:cNvPr>
            <p:cNvSpPr txBox="1"/>
            <p:nvPr/>
          </p:nvSpPr>
          <p:spPr>
            <a:xfrm>
              <a:off x="-7640332" y="1613545"/>
              <a:ext cx="1939941" cy="1301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24"/>
                </a:lnSpc>
              </a:pPr>
              <a:r>
                <a:rPr lang="en-US" sz="3600" b="1" dirty="0">
                  <a:solidFill>
                    <a:srgbClr val="FFFFFF"/>
                  </a:solidFill>
                  <a:latin typeface="Montserrat ExtraBold" panose="00000900000000000000" pitchFamily="2" charset="0"/>
                  <a:ea typeface="Open Sans Bold"/>
                  <a:cs typeface="Open Sans Bold"/>
                  <a:sym typeface="Open Sans Bold"/>
                </a:rPr>
                <a:t>2025</a:t>
              </a: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6E80051-D67F-20EF-4E17-A29645471722}"/>
              </a:ext>
            </a:extLst>
          </p:cNvPr>
          <p:cNvSpPr txBox="1"/>
          <p:nvPr/>
        </p:nvSpPr>
        <p:spPr>
          <a:xfrm>
            <a:off x="59219" y="4918047"/>
            <a:ext cx="180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293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11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11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18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E0652CD-2CD0-56E4-1E2B-B411EB03E25F}"/>
              </a:ext>
            </a:extLst>
          </p:cNvPr>
          <p:cNvSpPr txBox="1"/>
          <p:nvPr/>
        </p:nvSpPr>
        <p:spPr>
          <a:xfrm>
            <a:off x="2157394" y="5273937"/>
            <a:ext cx="2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319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6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7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BB31CEB-A797-1533-31AC-B610AD7B865C}"/>
              </a:ext>
            </a:extLst>
          </p:cNvPr>
          <p:cNvSpPr txBox="1"/>
          <p:nvPr/>
        </p:nvSpPr>
        <p:spPr>
          <a:xfrm>
            <a:off x="850624" y="2125127"/>
            <a:ext cx="2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252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5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9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4313557-5A2E-CEF9-19D2-7420D5FCE786}"/>
              </a:ext>
            </a:extLst>
          </p:cNvPr>
          <p:cNvSpPr txBox="1"/>
          <p:nvPr/>
        </p:nvSpPr>
        <p:spPr>
          <a:xfrm>
            <a:off x="3481287" y="1937980"/>
            <a:ext cx="2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394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6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6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24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D5CDE25-DF16-55C8-3C47-972DBC952DFC}"/>
              </a:ext>
            </a:extLst>
          </p:cNvPr>
          <p:cNvSpPr txBox="1"/>
          <p:nvPr/>
        </p:nvSpPr>
        <p:spPr>
          <a:xfrm>
            <a:off x="4834176" y="5265095"/>
            <a:ext cx="2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1314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6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5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21EC665-BED2-1FA6-89C8-1A4850E41B02}"/>
              </a:ext>
            </a:extLst>
          </p:cNvPr>
          <p:cNvSpPr txBox="1"/>
          <p:nvPr/>
        </p:nvSpPr>
        <p:spPr>
          <a:xfrm>
            <a:off x="6438751" y="1955016"/>
            <a:ext cx="2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1506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6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5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52B1106-061F-9A6F-5585-DAF58194CDB7}"/>
              </a:ext>
            </a:extLst>
          </p:cNvPr>
          <p:cNvSpPr txBox="1"/>
          <p:nvPr/>
        </p:nvSpPr>
        <p:spPr>
          <a:xfrm>
            <a:off x="10214232" y="1777405"/>
            <a:ext cx="191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1216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5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6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28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C6C7A74-3EF4-6E89-8A0D-4F73AE41D9F2}"/>
              </a:ext>
            </a:extLst>
          </p:cNvPr>
          <p:cNvSpPr txBox="1"/>
          <p:nvPr/>
        </p:nvSpPr>
        <p:spPr>
          <a:xfrm>
            <a:off x="8241135" y="5273937"/>
            <a:ext cx="2271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Pymes asistidas: 1822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(FDR*): 5 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Ranking (RV): 6</a:t>
            </a:r>
          </a:p>
          <a:p>
            <a:r>
              <a:rPr lang="es-ES" sz="1200" b="1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Empleados: 27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41D1DF-CA46-03D3-E5D4-901103CC5D62}"/>
              </a:ext>
            </a:extLst>
          </p:cNvPr>
          <p:cNvSpPr txBox="1"/>
          <p:nvPr/>
        </p:nvSpPr>
        <p:spPr>
          <a:xfrm>
            <a:off x="276461" y="6193236"/>
            <a:ext cx="8899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*Fondo de </a:t>
            </a:r>
            <a:r>
              <a:rPr lang="en-US" sz="1200" b="1" dirty="0" err="1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riesgo</a:t>
            </a:r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 computable.</a:t>
            </a:r>
          </a:p>
          <a:p>
            <a:pPr algn="l"/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*Todos </a:t>
            </a:r>
            <a:r>
              <a:rPr lang="en-US" sz="1200" b="1" dirty="0" err="1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los</a:t>
            </a:r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indicadores</a:t>
            </a:r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 son a </a:t>
            </a:r>
            <a:r>
              <a:rPr lang="en-US" sz="1200" b="1" dirty="0" err="1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Diciembre</a:t>
            </a:r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 a </a:t>
            </a:r>
            <a:r>
              <a:rPr lang="en-US" sz="1200" b="1" dirty="0" err="1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excepción</a:t>
            </a:r>
            <a:r>
              <a:rPr lang="en-US" sz="1200" b="1" dirty="0">
                <a:solidFill>
                  <a:srgbClr val="FFFFFF"/>
                </a:solidFill>
                <a:latin typeface="Montserrat SemiBold" panose="00000700000000000000" pitchFamily="2" charset="0"/>
                <a:ea typeface="Open Sans Bold"/>
                <a:cs typeface="Open Sans Bold"/>
                <a:sym typeface="Open Sans Bold"/>
              </a:rPr>
              <a:t> de 2025 que es a Julio.</a:t>
            </a:r>
          </a:p>
        </p:txBody>
      </p:sp>
      <p:sp>
        <p:nvSpPr>
          <p:cNvPr id="29" name="Triángulo isósceles 28">
            <a:extLst>
              <a:ext uri="{FF2B5EF4-FFF2-40B4-BE49-F238E27FC236}">
                <a16:creationId xmlns:a16="http://schemas.microsoft.com/office/drawing/2014/main" id="{084EBB13-B5C2-C470-0D77-FE2B119997B7}"/>
              </a:ext>
            </a:extLst>
          </p:cNvPr>
          <p:cNvSpPr/>
          <p:nvPr/>
        </p:nvSpPr>
        <p:spPr>
          <a:xfrm rot="10800000">
            <a:off x="2640735" y="4614342"/>
            <a:ext cx="380476" cy="389931"/>
          </a:xfrm>
          <a:prstGeom prst="triangle">
            <a:avLst/>
          </a:prstGeom>
          <a:solidFill>
            <a:srgbClr val="37C9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Triángulo isósceles 36">
            <a:extLst>
              <a:ext uri="{FF2B5EF4-FFF2-40B4-BE49-F238E27FC236}">
                <a16:creationId xmlns:a16="http://schemas.microsoft.com/office/drawing/2014/main" id="{DE7034B7-9189-9E8D-9D64-B68AF707CEAF}"/>
              </a:ext>
            </a:extLst>
          </p:cNvPr>
          <p:cNvSpPr/>
          <p:nvPr/>
        </p:nvSpPr>
        <p:spPr>
          <a:xfrm rot="10800000">
            <a:off x="5432210" y="4694379"/>
            <a:ext cx="380476" cy="389931"/>
          </a:xfrm>
          <a:prstGeom prst="triangle">
            <a:avLst/>
          </a:prstGeom>
          <a:solidFill>
            <a:srgbClr val="3D97E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Triángulo isósceles 37">
            <a:extLst>
              <a:ext uri="{FF2B5EF4-FFF2-40B4-BE49-F238E27FC236}">
                <a16:creationId xmlns:a16="http://schemas.microsoft.com/office/drawing/2014/main" id="{3BAE48DB-F4BF-6E62-25C3-E8D9B5BBBDBD}"/>
              </a:ext>
            </a:extLst>
          </p:cNvPr>
          <p:cNvSpPr/>
          <p:nvPr/>
        </p:nvSpPr>
        <p:spPr>
          <a:xfrm rot="10800000">
            <a:off x="8892837" y="4846837"/>
            <a:ext cx="380476" cy="389931"/>
          </a:xfrm>
          <a:prstGeom prst="triangle">
            <a:avLst/>
          </a:prstGeom>
          <a:solidFill>
            <a:srgbClr val="1353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isósceles 38">
            <a:extLst>
              <a:ext uri="{FF2B5EF4-FFF2-40B4-BE49-F238E27FC236}">
                <a16:creationId xmlns:a16="http://schemas.microsoft.com/office/drawing/2014/main" id="{EB50A3BF-EB33-0CD9-C78B-21C296B53AB0}"/>
              </a:ext>
            </a:extLst>
          </p:cNvPr>
          <p:cNvSpPr/>
          <p:nvPr/>
        </p:nvSpPr>
        <p:spPr>
          <a:xfrm rot="10800000">
            <a:off x="300502" y="4511668"/>
            <a:ext cx="380476" cy="389931"/>
          </a:xfrm>
          <a:prstGeom prst="triangle">
            <a:avLst/>
          </a:prstGeom>
          <a:solidFill>
            <a:srgbClr val="86EA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Triángulo isósceles 39">
            <a:extLst>
              <a:ext uri="{FF2B5EF4-FFF2-40B4-BE49-F238E27FC236}">
                <a16:creationId xmlns:a16="http://schemas.microsoft.com/office/drawing/2014/main" id="{A3DB37DE-0276-7893-DC7A-AD02514B83DF}"/>
              </a:ext>
            </a:extLst>
          </p:cNvPr>
          <p:cNvSpPr/>
          <p:nvPr/>
        </p:nvSpPr>
        <p:spPr>
          <a:xfrm>
            <a:off x="1401721" y="3019915"/>
            <a:ext cx="380476" cy="389931"/>
          </a:xfrm>
          <a:prstGeom prst="triangle">
            <a:avLst/>
          </a:prstGeom>
          <a:solidFill>
            <a:srgbClr val="3EDA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Triángulo isósceles 40">
            <a:extLst>
              <a:ext uri="{FF2B5EF4-FFF2-40B4-BE49-F238E27FC236}">
                <a16:creationId xmlns:a16="http://schemas.microsoft.com/office/drawing/2014/main" id="{68813DFE-E245-F596-90C8-A5AA010BE14A}"/>
              </a:ext>
            </a:extLst>
          </p:cNvPr>
          <p:cNvSpPr/>
          <p:nvPr/>
        </p:nvSpPr>
        <p:spPr>
          <a:xfrm>
            <a:off x="4000821" y="2875029"/>
            <a:ext cx="380476" cy="389931"/>
          </a:xfrm>
          <a:prstGeom prst="triangle">
            <a:avLst/>
          </a:prstGeom>
          <a:solidFill>
            <a:srgbClr val="4D9BC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id="{83809707-578F-E475-CB7C-6505DCA431AA}"/>
              </a:ext>
            </a:extLst>
          </p:cNvPr>
          <p:cNvSpPr/>
          <p:nvPr/>
        </p:nvSpPr>
        <p:spPr>
          <a:xfrm>
            <a:off x="7064302" y="2784784"/>
            <a:ext cx="380476" cy="389931"/>
          </a:xfrm>
          <a:prstGeom prst="triangle">
            <a:avLst/>
          </a:prstGeom>
          <a:solidFill>
            <a:srgbClr val="066AA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id="{9FBB5076-92BE-E931-CBC5-F9129011AD8F}"/>
              </a:ext>
            </a:extLst>
          </p:cNvPr>
          <p:cNvSpPr/>
          <p:nvPr/>
        </p:nvSpPr>
        <p:spPr>
          <a:xfrm>
            <a:off x="10912799" y="2589818"/>
            <a:ext cx="380476" cy="389931"/>
          </a:xfrm>
          <a:prstGeom prst="triangle">
            <a:avLst/>
          </a:prstGeom>
          <a:solidFill>
            <a:srgbClr val="2828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508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346</Words>
  <Application>Microsoft Office PowerPoint</Application>
  <PresentationFormat>Panorámica</PresentationFormat>
  <Paragraphs>71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Montserrat SemiBold</vt:lpstr>
      <vt:lpstr>Arial</vt:lpstr>
      <vt:lpstr>Montserrat ExtraBold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Jesica Muñoz</cp:lastModifiedBy>
  <cp:revision>24</cp:revision>
  <dcterms:created xsi:type="dcterms:W3CDTF">2025-09-09T18:47:21Z</dcterms:created>
  <dcterms:modified xsi:type="dcterms:W3CDTF">2025-09-18T15:36:35Z</dcterms:modified>
</cp:coreProperties>
</file>