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8" r:id="rId3"/>
    <p:sldId id="262" r:id="rId4"/>
    <p:sldId id="266" r:id="rId5"/>
    <p:sldId id="267" r:id="rId6"/>
    <p:sldId id="1354" r:id="rId7"/>
    <p:sldId id="1318" r:id="rId8"/>
    <p:sldId id="1319" r:id="rId9"/>
    <p:sldId id="1320" r:id="rId10"/>
    <p:sldId id="1324" r:id="rId11"/>
    <p:sldId id="26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CB4E"/>
    <a:srgbClr val="0D1B2A"/>
    <a:srgbClr val="00A6E2"/>
    <a:srgbClr val="004D7C"/>
    <a:srgbClr val="F47F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3" autoAdjust="0"/>
    <p:restoredTop sz="94660"/>
  </p:normalViewPr>
  <p:slideViewPr>
    <p:cSldViewPr snapToGrid="0">
      <p:cViewPr varScale="1">
        <p:scale>
          <a:sx n="82" d="100"/>
          <a:sy n="82" d="100"/>
        </p:scale>
        <p:origin x="67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SV"/>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BCF847-927F-4364-AA66-9D2F2B1ABBA2}" type="datetimeFigureOut">
              <a:rPr lang="es-SV" smtClean="0"/>
              <a:t>19/09/2025</a:t>
            </a:fld>
            <a:endParaRPr lang="es-SV"/>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SV"/>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SV"/>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4A3D13-D80C-4D97-9466-19B763D5B3A1}" type="slidenum">
              <a:rPr lang="es-SV" smtClean="0"/>
              <a:t>‹Nº›</a:t>
            </a:fld>
            <a:endParaRPr lang="es-SV"/>
          </a:p>
        </p:txBody>
      </p:sp>
    </p:spTree>
    <p:extLst>
      <p:ext uri="{BB962C8B-B14F-4D97-AF65-F5344CB8AC3E}">
        <p14:creationId xmlns:p14="http://schemas.microsoft.com/office/powerpoint/2010/main" val="26784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SV" altLang="es-SV">
              <a:cs typeface="Arial" panose="020B0604020202020204" pitchFamily="34" charset="0"/>
            </a:endParaRPr>
          </a:p>
        </p:txBody>
      </p:sp>
      <p:sp>
        <p:nvSpPr>
          <p:cNvPr id="13210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027">
              <a:defRPr>
                <a:solidFill>
                  <a:schemeClr val="tx1"/>
                </a:solidFill>
                <a:latin typeface="Calibri" panose="020F0502020204030204" pitchFamily="34" charset="0"/>
              </a:defRPr>
            </a:lvl1pPr>
            <a:lvl2pPr marL="754243" indent="-290093" defTabSz="946027">
              <a:defRPr>
                <a:solidFill>
                  <a:schemeClr val="tx1"/>
                </a:solidFill>
                <a:latin typeface="Calibri" panose="020F0502020204030204" pitchFamily="34" charset="0"/>
              </a:defRPr>
            </a:lvl2pPr>
            <a:lvl3pPr marL="1160374" indent="-232075" defTabSz="946027">
              <a:defRPr>
                <a:solidFill>
                  <a:schemeClr val="tx1"/>
                </a:solidFill>
                <a:latin typeface="Calibri" panose="020F0502020204030204" pitchFamily="34" charset="0"/>
              </a:defRPr>
            </a:lvl3pPr>
            <a:lvl4pPr marL="1624523" indent="-232075" defTabSz="946027">
              <a:defRPr>
                <a:solidFill>
                  <a:schemeClr val="tx1"/>
                </a:solidFill>
                <a:latin typeface="Calibri" panose="020F0502020204030204" pitchFamily="34" charset="0"/>
              </a:defRPr>
            </a:lvl4pPr>
            <a:lvl5pPr marL="2088672" indent="-232075" defTabSz="946027">
              <a:defRPr>
                <a:solidFill>
                  <a:schemeClr val="tx1"/>
                </a:solidFill>
                <a:latin typeface="Calibri" panose="020F0502020204030204" pitchFamily="34" charset="0"/>
              </a:defRPr>
            </a:lvl5pPr>
            <a:lvl6pPr marL="2552822" indent="-232075" defTabSz="946027" fontAlgn="base">
              <a:spcBef>
                <a:spcPct val="0"/>
              </a:spcBef>
              <a:spcAft>
                <a:spcPct val="0"/>
              </a:spcAft>
              <a:defRPr>
                <a:solidFill>
                  <a:schemeClr val="tx1"/>
                </a:solidFill>
                <a:latin typeface="Calibri" panose="020F0502020204030204" pitchFamily="34" charset="0"/>
              </a:defRPr>
            </a:lvl6pPr>
            <a:lvl7pPr marL="3016971" indent="-232075" defTabSz="946027" fontAlgn="base">
              <a:spcBef>
                <a:spcPct val="0"/>
              </a:spcBef>
              <a:spcAft>
                <a:spcPct val="0"/>
              </a:spcAft>
              <a:defRPr>
                <a:solidFill>
                  <a:schemeClr val="tx1"/>
                </a:solidFill>
                <a:latin typeface="Calibri" panose="020F0502020204030204" pitchFamily="34" charset="0"/>
              </a:defRPr>
            </a:lvl7pPr>
            <a:lvl8pPr marL="3481121" indent="-232075" defTabSz="946027" fontAlgn="base">
              <a:spcBef>
                <a:spcPct val="0"/>
              </a:spcBef>
              <a:spcAft>
                <a:spcPct val="0"/>
              </a:spcAft>
              <a:defRPr>
                <a:solidFill>
                  <a:schemeClr val="tx1"/>
                </a:solidFill>
                <a:latin typeface="Calibri" panose="020F0502020204030204" pitchFamily="34" charset="0"/>
              </a:defRPr>
            </a:lvl8pPr>
            <a:lvl9pPr marL="3945270" indent="-232075" defTabSz="946027" fontAlgn="base">
              <a:spcBef>
                <a:spcPct val="0"/>
              </a:spcBef>
              <a:spcAft>
                <a:spcPct val="0"/>
              </a:spcAft>
              <a:defRPr>
                <a:solidFill>
                  <a:schemeClr val="tx1"/>
                </a:solidFill>
                <a:latin typeface="Calibri" panose="020F0502020204030204" pitchFamily="34" charset="0"/>
              </a:defRPr>
            </a:lvl9pPr>
          </a:lstStyle>
          <a:p>
            <a:fld id="{ECF5DC14-DBD5-413D-9E93-5A72E2FDB12B}" type="slidenum">
              <a:rPr lang="es-SV" altLang="es-SV"/>
              <a:pPr/>
              <a:t>7</a:t>
            </a:fld>
            <a:endParaRPr lang="es-SV" altLang="es-SV"/>
          </a:p>
        </p:txBody>
      </p:sp>
    </p:spTree>
    <p:extLst>
      <p:ext uri="{BB962C8B-B14F-4D97-AF65-F5344CB8AC3E}">
        <p14:creationId xmlns:p14="http://schemas.microsoft.com/office/powerpoint/2010/main" val="2879140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5"/>
          </p:nvPr>
        </p:nvSpPr>
        <p:spPr/>
        <p:txBody>
          <a:bodyPr/>
          <a:lstStyle/>
          <a:p>
            <a:fld id="{88946535-308C-43DF-AC52-AA74961F5EB3}" type="slidenum">
              <a:rPr lang="es-SV" smtClean="0"/>
              <a:t>8</a:t>
            </a:fld>
            <a:endParaRPr lang="es-SV"/>
          </a:p>
        </p:txBody>
      </p:sp>
    </p:spTree>
    <p:extLst>
      <p:ext uri="{BB962C8B-B14F-4D97-AF65-F5344CB8AC3E}">
        <p14:creationId xmlns:p14="http://schemas.microsoft.com/office/powerpoint/2010/main" val="2446105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5"/>
          </p:nvPr>
        </p:nvSpPr>
        <p:spPr/>
        <p:txBody>
          <a:bodyPr/>
          <a:lstStyle/>
          <a:p>
            <a:fld id="{88946535-308C-43DF-AC52-AA74961F5EB3}" type="slidenum">
              <a:rPr lang="es-SV" smtClean="0"/>
              <a:t>9</a:t>
            </a:fld>
            <a:endParaRPr lang="es-SV"/>
          </a:p>
        </p:txBody>
      </p:sp>
    </p:spTree>
    <p:extLst>
      <p:ext uri="{BB962C8B-B14F-4D97-AF65-F5344CB8AC3E}">
        <p14:creationId xmlns:p14="http://schemas.microsoft.com/office/powerpoint/2010/main" val="30993343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8.emf"/></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Imagen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80887" y="5412963"/>
            <a:ext cx="1973943" cy="653660"/>
          </a:xfrm>
          <a:prstGeom prst="rect">
            <a:avLst/>
          </a:prstGeom>
        </p:spPr>
      </p:pic>
      <p:pic>
        <p:nvPicPr>
          <p:cNvPr id="2" name="Imagen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2721" y="5235547"/>
            <a:ext cx="1704452" cy="774432"/>
          </a:xfrm>
          <a:prstGeom prst="rect">
            <a:avLst/>
          </a:prstGeom>
        </p:spPr>
      </p:pic>
    </p:spTree>
    <p:extLst>
      <p:ext uri="{BB962C8B-B14F-4D97-AF65-F5344CB8AC3E}">
        <p14:creationId xmlns:p14="http://schemas.microsoft.com/office/powerpoint/2010/main" val="3343619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73318" y="758276"/>
            <a:ext cx="2010682" cy="665826"/>
          </a:xfrm>
          <a:prstGeom prst="rect">
            <a:avLst/>
          </a:prstGeom>
        </p:spPr>
      </p:pic>
      <p:pic>
        <p:nvPicPr>
          <p:cNvPr id="4" name="Imagen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947121" y="758276"/>
            <a:ext cx="1399179" cy="635729"/>
          </a:xfrm>
          <a:prstGeom prst="rect">
            <a:avLst/>
          </a:prstGeom>
        </p:spPr>
      </p:pic>
    </p:spTree>
    <p:extLst>
      <p:ext uri="{BB962C8B-B14F-4D97-AF65-F5344CB8AC3E}">
        <p14:creationId xmlns:p14="http://schemas.microsoft.com/office/powerpoint/2010/main" val="3674658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73318" y="758276"/>
            <a:ext cx="2010682" cy="665826"/>
          </a:xfrm>
          <a:prstGeom prst="rect">
            <a:avLst/>
          </a:prstGeom>
        </p:spPr>
      </p:pic>
      <p:pic>
        <p:nvPicPr>
          <p:cNvPr id="3" name="Imagen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947121" y="758276"/>
            <a:ext cx="1399179" cy="635729"/>
          </a:xfrm>
          <a:prstGeom prst="rect">
            <a:avLst/>
          </a:prstGeom>
        </p:spPr>
      </p:pic>
    </p:spTree>
    <p:extLst>
      <p:ext uri="{BB962C8B-B14F-4D97-AF65-F5344CB8AC3E}">
        <p14:creationId xmlns:p14="http://schemas.microsoft.com/office/powerpoint/2010/main" val="3990898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73318" y="758276"/>
            <a:ext cx="2010682" cy="667468"/>
          </a:xfrm>
          <a:prstGeom prst="rect">
            <a:avLst/>
          </a:prstGeom>
        </p:spPr>
      </p:pic>
      <p:pic>
        <p:nvPicPr>
          <p:cNvPr id="4" name="Imagen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47120" y="763928"/>
            <a:ext cx="1399179" cy="635898"/>
          </a:xfrm>
          <a:prstGeom prst="rect">
            <a:avLst/>
          </a:prstGeom>
        </p:spPr>
      </p:pic>
    </p:spTree>
    <p:extLst>
      <p:ext uri="{BB962C8B-B14F-4D97-AF65-F5344CB8AC3E}">
        <p14:creationId xmlns:p14="http://schemas.microsoft.com/office/powerpoint/2010/main" val="765263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cSld name="Encabezado de sección">
    <p:spTree>
      <p:nvGrpSpPr>
        <p:cNvPr id="1" name=""/>
        <p:cNvGrpSpPr/>
        <p:nvPr/>
      </p:nvGrpSpPr>
      <p:grpSpPr>
        <a:xfrm>
          <a:off x="0" y="0"/>
          <a:ext cx="0" cy="0"/>
          <a:chOff x="0" y="0"/>
          <a:chExt cx="0" cy="0"/>
        </a:xfrm>
      </p:grpSpPr>
      <p:sp>
        <p:nvSpPr>
          <p:cNvPr id="50" name="矩形 1">
            <a:extLst>
              <a:ext uri="{FF2B5EF4-FFF2-40B4-BE49-F238E27FC236}">
                <a16:creationId xmlns:a16="http://schemas.microsoft.com/office/drawing/2014/main" id="{BF5CE4B5-43F0-475D-B6AF-AF962CC65792}"/>
              </a:ext>
            </a:extLst>
          </p:cNvPr>
          <p:cNvSpPr/>
          <p:nvPr userDrawn="1"/>
        </p:nvSpPr>
        <p:spPr>
          <a:xfrm>
            <a:off x="0" y="0"/>
            <a:ext cx="3771900"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dirty="0"/>
          </a:p>
        </p:txBody>
      </p:sp>
      <p:sp>
        <p:nvSpPr>
          <p:cNvPr id="2" name="Título 1">
            <a:extLst>
              <a:ext uri="{FF2B5EF4-FFF2-40B4-BE49-F238E27FC236}">
                <a16:creationId xmlns:a16="http://schemas.microsoft.com/office/drawing/2014/main" id="{C25396EE-7787-494D-A09E-2C9946805060}"/>
              </a:ext>
            </a:extLst>
          </p:cNvPr>
          <p:cNvSpPr>
            <a:spLocks noGrp="1"/>
          </p:cNvSpPr>
          <p:nvPr>
            <p:ph type="title"/>
          </p:nvPr>
        </p:nvSpPr>
        <p:spPr>
          <a:xfrm>
            <a:off x="4057650" y="2295525"/>
            <a:ext cx="7980099" cy="1133475"/>
          </a:xfrm>
        </p:spPr>
        <p:txBody>
          <a:bodyPr anchor="ctr">
            <a:noAutofit/>
          </a:bodyPr>
          <a:lstStyle>
            <a:lvl1pPr algn="ctr">
              <a:defRPr sz="4000" b="1">
                <a:solidFill>
                  <a:schemeClr val="accent4">
                    <a:lumMod val="75000"/>
                  </a:schemeClr>
                </a:solidFill>
                <a:latin typeface="Century Gothic" panose="020B0502020202020204" pitchFamily="34" charset="0"/>
              </a:defRPr>
            </a:lvl1pPr>
          </a:lstStyle>
          <a:p>
            <a:r>
              <a:rPr lang="es-ES" dirty="0"/>
              <a:t>Haga clic para modificar el estilo de título del patrón</a:t>
            </a:r>
            <a:endParaRPr lang="es-SV" dirty="0"/>
          </a:p>
        </p:txBody>
      </p:sp>
      <p:sp>
        <p:nvSpPr>
          <p:cNvPr id="3" name="Marcador de texto 2">
            <a:extLst>
              <a:ext uri="{FF2B5EF4-FFF2-40B4-BE49-F238E27FC236}">
                <a16:creationId xmlns:a16="http://schemas.microsoft.com/office/drawing/2014/main" id="{3096E220-D0BC-4D8A-B61F-4ED49E5D8DCD}"/>
              </a:ext>
            </a:extLst>
          </p:cNvPr>
          <p:cNvSpPr>
            <a:spLocks noGrp="1"/>
          </p:cNvSpPr>
          <p:nvPr>
            <p:ph type="body" idx="1"/>
          </p:nvPr>
        </p:nvSpPr>
        <p:spPr>
          <a:xfrm>
            <a:off x="4057650" y="4202596"/>
            <a:ext cx="7789600" cy="1133475"/>
          </a:xfrm>
        </p:spPr>
        <p:txBody>
          <a:bodyPr>
            <a:normAutofit/>
          </a:bodyPr>
          <a:lstStyle>
            <a:lvl1pPr marL="0" indent="0" algn="ctr">
              <a:buNone/>
              <a:defRPr sz="3200">
                <a:solidFill>
                  <a:schemeClr val="accent6">
                    <a:lumMod val="75000"/>
                  </a:schemeClr>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Haga clic para modificar los estilos de texto del patrón</a:t>
            </a:r>
          </a:p>
        </p:txBody>
      </p:sp>
      <p:grpSp>
        <p:nvGrpSpPr>
          <p:cNvPr id="4" name="Grupo 3">
            <a:extLst>
              <a:ext uri="{FF2B5EF4-FFF2-40B4-BE49-F238E27FC236}">
                <a16:creationId xmlns:a16="http://schemas.microsoft.com/office/drawing/2014/main" id="{F932EF3F-4454-506E-8F14-4E780110AAF2}"/>
              </a:ext>
            </a:extLst>
          </p:cNvPr>
          <p:cNvGrpSpPr/>
          <p:nvPr userDrawn="1"/>
        </p:nvGrpSpPr>
        <p:grpSpPr>
          <a:xfrm>
            <a:off x="1030126" y="2490948"/>
            <a:ext cx="1711648" cy="1711648"/>
            <a:chOff x="5062118" y="466450"/>
            <a:chExt cx="1711648" cy="1711648"/>
          </a:xfrm>
        </p:grpSpPr>
        <p:grpSp>
          <p:nvGrpSpPr>
            <p:cNvPr id="5" name="Grupo 4">
              <a:extLst>
                <a:ext uri="{FF2B5EF4-FFF2-40B4-BE49-F238E27FC236}">
                  <a16:creationId xmlns:a16="http://schemas.microsoft.com/office/drawing/2014/main" id="{ECB472DF-3544-A346-2F26-D43DB0E13896}"/>
                </a:ext>
              </a:extLst>
            </p:cNvPr>
            <p:cNvGrpSpPr/>
            <p:nvPr/>
          </p:nvGrpSpPr>
          <p:grpSpPr>
            <a:xfrm>
              <a:off x="5062118" y="466450"/>
              <a:ext cx="1711648" cy="1711648"/>
              <a:chOff x="4241232" y="825858"/>
              <a:chExt cx="1968206" cy="1968206"/>
            </a:xfrm>
          </p:grpSpPr>
          <p:sp>
            <p:nvSpPr>
              <p:cNvPr id="7" name="Elipse 6">
                <a:extLst>
                  <a:ext uri="{FF2B5EF4-FFF2-40B4-BE49-F238E27FC236}">
                    <a16:creationId xmlns:a16="http://schemas.microsoft.com/office/drawing/2014/main" id="{CFD1E4B3-6633-F2C8-EEC2-7EF2482C8427}"/>
                  </a:ext>
                </a:extLst>
              </p:cNvPr>
              <p:cNvSpPr/>
              <p:nvPr/>
            </p:nvSpPr>
            <p:spPr>
              <a:xfrm>
                <a:off x="4241232" y="825858"/>
                <a:ext cx="1968206" cy="1968206"/>
              </a:xfrm>
              <a:prstGeom prst="ellipse">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8" name="Elipse 7">
                <a:extLst>
                  <a:ext uri="{FF2B5EF4-FFF2-40B4-BE49-F238E27FC236}">
                    <a16:creationId xmlns:a16="http://schemas.microsoft.com/office/drawing/2014/main" id="{13271114-7597-3B14-40AC-A3B8FCAFE183}"/>
                  </a:ext>
                </a:extLst>
              </p:cNvPr>
              <p:cNvSpPr/>
              <p:nvPr/>
            </p:nvSpPr>
            <p:spPr>
              <a:xfrm>
                <a:off x="4379936" y="964562"/>
                <a:ext cx="1690799" cy="1690799"/>
              </a:xfrm>
              <a:prstGeom prst="ellipse">
                <a:avLst/>
              </a:prstGeom>
              <a:solidFill>
                <a:schemeClr val="bg1"/>
              </a:solidFill>
              <a:ln w="25400">
                <a:solidFill>
                  <a:srgbClr val="0E7F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grpSp>
        <p:pic>
          <p:nvPicPr>
            <p:cNvPr id="6" name="Imagen 5">
              <a:extLst>
                <a:ext uri="{FF2B5EF4-FFF2-40B4-BE49-F238E27FC236}">
                  <a16:creationId xmlns:a16="http://schemas.microsoft.com/office/drawing/2014/main" id="{C608436D-99E2-DF42-6462-291BD21353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23568" y="935213"/>
              <a:ext cx="1234072" cy="774122"/>
            </a:xfrm>
            <a:prstGeom prst="rect">
              <a:avLst/>
            </a:prstGeom>
          </p:spPr>
        </p:pic>
      </p:grpSp>
    </p:spTree>
    <p:extLst>
      <p:ext uri="{BB962C8B-B14F-4D97-AF65-F5344CB8AC3E}">
        <p14:creationId xmlns:p14="http://schemas.microsoft.com/office/powerpoint/2010/main" val="2445918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73DD51-9A00-4589-ACDC-291A46F9FCD0}"/>
              </a:ext>
            </a:extLst>
          </p:cNvPr>
          <p:cNvSpPr>
            <a:spLocks noGrp="1"/>
          </p:cNvSpPr>
          <p:nvPr>
            <p:ph type="title"/>
          </p:nvPr>
        </p:nvSpPr>
        <p:spPr>
          <a:xfrm>
            <a:off x="413426" y="123585"/>
            <a:ext cx="11439268" cy="600315"/>
          </a:xfrm>
        </p:spPr>
        <p:txBody>
          <a:bodyPr>
            <a:normAutofit/>
          </a:bodyPr>
          <a:lstStyle>
            <a:lvl1pPr>
              <a:defRPr sz="2400"/>
            </a:lvl1pPr>
          </a:lstStyle>
          <a:p>
            <a:r>
              <a:rPr lang="es-ES" dirty="0"/>
              <a:t>Haga clic para modificar el estilo de título del patrón</a:t>
            </a:r>
            <a:endParaRPr lang="es-SV" dirty="0"/>
          </a:p>
        </p:txBody>
      </p:sp>
      <p:sp>
        <p:nvSpPr>
          <p:cNvPr id="3" name="Marcador de contenido 2">
            <a:extLst>
              <a:ext uri="{FF2B5EF4-FFF2-40B4-BE49-F238E27FC236}">
                <a16:creationId xmlns:a16="http://schemas.microsoft.com/office/drawing/2014/main" id="{207DA67C-E60E-49AE-930F-55F7B5340B8B}"/>
              </a:ext>
            </a:extLst>
          </p:cNvPr>
          <p:cNvSpPr>
            <a:spLocks noGrp="1"/>
          </p:cNvSpPr>
          <p:nvPr>
            <p:ph idx="1"/>
          </p:nvPr>
        </p:nvSpPr>
        <p:spPr/>
        <p:txBody>
          <a:bodyPr/>
          <a:lstStyle>
            <a:lvl1pPr>
              <a:lnSpc>
                <a:spcPct val="100000"/>
              </a:lnSpc>
              <a:spcAft>
                <a:spcPts val="600"/>
              </a:spcAft>
              <a:defRPr baseline="0"/>
            </a:lvl1pPr>
            <a:lvl2pPr>
              <a:lnSpc>
                <a:spcPct val="100000"/>
              </a:lnSpc>
              <a:spcAft>
                <a:spcPts val="500"/>
              </a:spcAft>
              <a:defRPr/>
            </a:lvl2pPr>
            <a:lvl3pPr>
              <a:lnSpc>
                <a:spcPct val="100000"/>
              </a:lnSpc>
              <a:spcAft>
                <a:spcPts val="500"/>
              </a:spcAft>
              <a:defRPr/>
            </a:lvl3pPr>
            <a:lvl4pPr>
              <a:lnSpc>
                <a:spcPct val="100000"/>
              </a:lnSpc>
              <a:defRPr/>
            </a:lvl4pPr>
            <a:lvl5pPr>
              <a:lnSpc>
                <a:spcPct val="100000"/>
              </a:lnSpc>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SV" dirty="0"/>
          </a:p>
        </p:txBody>
      </p:sp>
    </p:spTree>
    <p:extLst>
      <p:ext uri="{BB962C8B-B14F-4D97-AF65-F5344CB8AC3E}">
        <p14:creationId xmlns:p14="http://schemas.microsoft.com/office/powerpoint/2010/main" val="1897484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4678C8-4C17-4E58-B9E7-55AAC57AADF5}"/>
              </a:ext>
            </a:extLst>
          </p:cNvPr>
          <p:cNvSpPr>
            <a:spLocks noGrp="1"/>
          </p:cNvSpPr>
          <p:nvPr>
            <p:ph type="title"/>
          </p:nvPr>
        </p:nvSpPr>
        <p:spPr/>
        <p:txBody>
          <a:bodyPr>
            <a:normAutofit/>
          </a:bodyPr>
          <a:lstStyle>
            <a:lvl1pPr>
              <a:defRPr sz="2400"/>
            </a:lvl1pPr>
          </a:lstStyle>
          <a:p>
            <a:r>
              <a:rPr lang="es-ES"/>
              <a:t>Haga clic para modificar el estilo de título del patrón</a:t>
            </a:r>
            <a:endParaRPr lang="es-SV"/>
          </a:p>
        </p:txBody>
      </p:sp>
    </p:spTree>
    <p:extLst>
      <p:ext uri="{BB962C8B-B14F-4D97-AF65-F5344CB8AC3E}">
        <p14:creationId xmlns:p14="http://schemas.microsoft.com/office/powerpoint/2010/main" val="4213010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3206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 id="2147483656" r:id="rId6"/>
    <p:sldLayoutId id="214748365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937164" y="1225684"/>
            <a:ext cx="7488824" cy="1015663"/>
          </a:xfrm>
          <a:prstGeom prst="rect">
            <a:avLst/>
          </a:prstGeom>
          <a:noFill/>
        </p:spPr>
        <p:txBody>
          <a:bodyPr wrap="square" rtlCol="0">
            <a:spAutoFit/>
          </a:bodyPr>
          <a:lstStyle/>
          <a:p>
            <a:r>
              <a:rPr lang="es-ES" sz="3000" dirty="0">
                <a:solidFill>
                  <a:schemeClr val="bg1"/>
                </a:solidFill>
                <a:latin typeface="Montserrat ExtraBold" panose="00000900000000000000" pitchFamily="2" charset="0"/>
                <a:cs typeface="Archivo Black" pitchFamily="2" charset="0"/>
              </a:rPr>
              <a:t>“FIANZAS” INSTRUMENTO PARA EL DESARROLLO DE LAS MIPYMES….</a:t>
            </a:r>
            <a:endParaRPr lang="en-US" sz="3000" dirty="0">
              <a:solidFill>
                <a:schemeClr val="bg1"/>
              </a:solidFill>
              <a:latin typeface="Montserrat ExtraBold" panose="00000900000000000000" pitchFamily="2" charset="0"/>
              <a:cs typeface="Archivo Black" pitchFamily="2" charset="0"/>
            </a:endParaRPr>
          </a:p>
        </p:txBody>
      </p:sp>
      <p:sp>
        <p:nvSpPr>
          <p:cNvPr id="5" name="CuadroTexto 4"/>
          <p:cNvSpPr txBox="1"/>
          <p:nvPr/>
        </p:nvSpPr>
        <p:spPr>
          <a:xfrm>
            <a:off x="2937164" y="3693325"/>
            <a:ext cx="5437762" cy="707886"/>
          </a:xfrm>
          <a:prstGeom prst="rect">
            <a:avLst/>
          </a:prstGeom>
          <a:noFill/>
        </p:spPr>
        <p:txBody>
          <a:bodyPr wrap="square" rtlCol="0">
            <a:spAutoFit/>
          </a:bodyPr>
          <a:lstStyle/>
          <a:p>
            <a:r>
              <a:rPr lang="es-ES" sz="2000" dirty="0">
                <a:solidFill>
                  <a:schemeClr val="bg1"/>
                </a:solidFill>
                <a:latin typeface="Montserrat SemiBold" panose="00000700000000000000" pitchFamily="2" charset="0"/>
                <a:cs typeface="Archivo SemiBold" pitchFamily="2" charset="0"/>
              </a:rPr>
              <a:t>Nombre del expositor Victoria Gutiérrez de Mejía</a:t>
            </a:r>
          </a:p>
        </p:txBody>
      </p:sp>
    </p:spTree>
    <p:extLst>
      <p:ext uri="{BB962C8B-B14F-4D97-AF65-F5344CB8AC3E}">
        <p14:creationId xmlns:p14="http://schemas.microsoft.com/office/powerpoint/2010/main" val="350497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F8289F6-A640-4DDB-A90C-317EAE9E3836}"/>
              </a:ext>
            </a:extLst>
          </p:cNvPr>
          <p:cNvSpPr txBox="1"/>
          <p:nvPr/>
        </p:nvSpPr>
        <p:spPr>
          <a:xfrm>
            <a:off x="971551" y="96471"/>
            <a:ext cx="6991350" cy="1384995"/>
          </a:xfrm>
          <a:prstGeom prst="rect">
            <a:avLst/>
          </a:prstGeom>
          <a:noFill/>
        </p:spPr>
        <p:txBody>
          <a:bodyPr wrap="square" rtlCol="0">
            <a:spAutoFit/>
          </a:bodyPr>
          <a:lstStyle/>
          <a:p>
            <a:r>
              <a:rPr lang="es-SV" altLang="es-SV" sz="2800" dirty="0"/>
              <a:t>Garantías formalizadas en el 2025 por tamaño de empresa (Mediana empresa hasta Empleados)</a:t>
            </a:r>
            <a:endParaRPr lang="es-SV" sz="2800" dirty="0"/>
          </a:p>
        </p:txBody>
      </p:sp>
      <p:sp>
        <p:nvSpPr>
          <p:cNvPr id="5" name="CuadroTexto 4">
            <a:extLst>
              <a:ext uri="{FF2B5EF4-FFF2-40B4-BE49-F238E27FC236}">
                <a16:creationId xmlns:a16="http://schemas.microsoft.com/office/drawing/2014/main" id="{516FEEAE-AC07-483D-9E7D-7ECDC0172FBA}"/>
              </a:ext>
            </a:extLst>
          </p:cNvPr>
          <p:cNvSpPr txBox="1"/>
          <p:nvPr/>
        </p:nvSpPr>
        <p:spPr>
          <a:xfrm>
            <a:off x="3053162" y="6133061"/>
            <a:ext cx="953594" cy="369332"/>
          </a:xfrm>
          <a:prstGeom prst="rect">
            <a:avLst/>
          </a:prstGeom>
          <a:noFill/>
        </p:spPr>
        <p:txBody>
          <a:bodyPr wrap="none" rtlCol="0">
            <a:spAutoFit/>
          </a:bodyPr>
          <a:lstStyle/>
          <a:p>
            <a:r>
              <a:rPr lang="es-MX" dirty="0"/>
              <a:t>Número</a:t>
            </a:r>
            <a:endParaRPr lang="es-SV" dirty="0"/>
          </a:p>
        </p:txBody>
      </p:sp>
      <p:sp>
        <p:nvSpPr>
          <p:cNvPr id="11" name="CuadroTexto 10">
            <a:extLst>
              <a:ext uri="{FF2B5EF4-FFF2-40B4-BE49-F238E27FC236}">
                <a16:creationId xmlns:a16="http://schemas.microsoft.com/office/drawing/2014/main" id="{F6E4616A-783A-4C35-9AA7-E7C1D2E568EF}"/>
              </a:ext>
            </a:extLst>
          </p:cNvPr>
          <p:cNvSpPr txBox="1"/>
          <p:nvPr/>
        </p:nvSpPr>
        <p:spPr>
          <a:xfrm>
            <a:off x="8961933" y="5976413"/>
            <a:ext cx="819904" cy="369332"/>
          </a:xfrm>
          <a:prstGeom prst="rect">
            <a:avLst/>
          </a:prstGeom>
          <a:noFill/>
        </p:spPr>
        <p:txBody>
          <a:bodyPr wrap="none" rtlCol="0">
            <a:spAutoFit/>
          </a:bodyPr>
          <a:lstStyle/>
          <a:p>
            <a:r>
              <a:rPr lang="es-MX" dirty="0"/>
              <a:t>Monto</a:t>
            </a:r>
            <a:endParaRPr lang="es-SV" dirty="0"/>
          </a:p>
        </p:txBody>
      </p:sp>
      <p:pic>
        <p:nvPicPr>
          <p:cNvPr id="7" name="Imagen 6">
            <a:extLst>
              <a:ext uri="{FF2B5EF4-FFF2-40B4-BE49-F238E27FC236}">
                <a16:creationId xmlns:a16="http://schemas.microsoft.com/office/drawing/2014/main" id="{2A639DFA-0437-408B-8910-156C253CAB0C}"/>
              </a:ext>
            </a:extLst>
          </p:cNvPr>
          <p:cNvPicPr>
            <a:picLocks noChangeAspect="1"/>
          </p:cNvPicPr>
          <p:nvPr/>
        </p:nvPicPr>
        <p:blipFill>
          <a:blip r:embed="rId2"/>
          <a:stretch>
            <a:fillRect/>
          </a:stretch>
        </p:blipFill>
        <p:spPr>
          <a:xfrm>
            <a:off x="523384" y="1226481"/>
            <a:ext cx="6477180" cy="4749932"/>
          </a:xfrm>
          <a:prstGeom prst="rect">
            <a:avLst/>
          </a:prstGeom>
        </p:spPr>
      </p:pic>
      <p:pic>
        <p:nvPicPr>
          <p:cNvPr id="9" name="Imagen 8">
            <a:extLst>
              <a:ext uri="{FF2B5EF4-FFF2-40B4-BE49-F238E27FC236}">
                <a16:creationId xmlns:a16="http://schemas.microsoft.com/office/drawing/2014/main" id="{15992367-4ED9-4598-AAD0-E8B3C3B8E4AC}"/>
              </a:ext>
            </a:extLst>
          </p:cNvPr>
          <p:cNvPicPr>
            <a:picLocks noChangeAspect="1"/>
          </p:cNvPicPr>
          <p:nvPr/>
        </p:nvPicPr>
        <p:blipFill>
          <a:blip r:embed="rId3"/>
          <a:stretch>
            <a:fillRect/>
          </a:stretch>
        </p:blipFill>
        <p:spPr>
          <a:xfrm>
            <a:off x="5077294" y="1491247"/>
            <a:ext cx="6905155" cy="4485166"/>
          </a:xfrm>
          <a:prstGeom prst="rect">
            <a:avLst/>
          </a:prstGeom>
        </p:spPr>
      </p:pic>
    </p:spTree>
    <p:extLst>
      <p:ext uri="{BB962C8B-B14F-4D97-AF65-F5344CB8AC3E}">
        <p14:creationId xmlns:p14="http://schemas.microsoft.com/office/powerpoint/2010/main" val="2470628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EBF399-1726-EC5D-5A84-C1A82AD8A759}"/>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26E10393-3555-B598-E3B1-23D272C62609}"/>
              </a:ext>
            </a:extLst>
          </p:cNvPr>
          <p:cNvSpPr txBox="1"/>
          <p:nvPr/>
        </p:nvSpPr>
        <p:spPr>
          <a:xfrm>
            <a:off x="3190672" y="2538919"/>
            <a:ext cx="6895830" cy="1246495"/>
          </a:xfrm>
          <a:prstGeom prst="rect">
            <a:avLst/>
          </a:prstGeom>
          <a:noFill/>
        </p:spPr>
        <p:txBody>
          <a:bodyPr wrap="square" rtlCol="0">
            <a:spAutoFit/>
          </a:bodyPr>
          <a:lstStyle/>
          <a:p>
            <a:pPr algn="ctr"/>
            <a:r>
              <a:rPr lang="es-ES" sz="7500" dirty="0">
                <a:solidFill>
                  <a:schemeClr val="bg1"/>
                </a:solidFill>
                <a:latin typeface="Montserrat ExtraBold" panose="00000900000000000000" pitchFamily="2" charset="0"/>
                <a:cs typeface="Archivo Black" pitchFamily="2" charset="0"/>
              </a:rPr>
              <a:t>¡Gracias!</a:t>
            </a:r>
          </a:p>
        </p:txBody>
      </p:sp>
    </p:spTree>
    <p:extLst>
      <p:ext uri="{BB962C8B-B14F-4D97-AF65-F5344CB8AC3E}">
        <p14:creationId xmlns:p14="http://schemas.microsoft.com/office/powerpoint/2010/main" val="617674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511559" y="363895"/>
            <a:ext cx="6377573" cy="954107"/>
          </a:xfrm>
          <a:prstGeom prst="rect">
            <a:avLst/>
          </a:prstGeom>
          <a:noFill/>
        </p:spPr>
        <p:txBody>
          <a:bodyPr wrap="square" rtlCol="0">
            <a:spAutoFit/>
          </a:bodyPr>
          <a:lstStyle/>
          <a:p>
            <a:r>
              <a:rPr lang="es-ES" sz="2800" dirty="0">
                <a:solidFill>
                  <a:srgbClr val="00A6E2"/>
                </a:solidFill>
                <a:latin typeface="Montserrat ExtraBold" panose="00000900000000000000" pitchFamily="2" charset="0"/>
                <a:cs typeface="Archivo Black" pitchFamily="2" charset="0"/>
              </a:rPr>
              <a:t> LAS FIANZAS: INSTRUMENTO PARA INCREMENTAR VENTAS</a:t>
            </a:r>
            <a:endParaRPr lang="es-ES" sz="2400" dirty="0">
              <a:solidFill>
                <a:srgbClr val="00A6E2"/>
              </a:solidFill>
              <a:latin typeface="Montserrat ExtraBold" panose="00000900000000000000" pitchFamily="2" charset="0"/>
              <a:cs typeface="Archivo Black" pitchFamily="2" charset="0"/>
            </a:endParaRPr>
          </a:p>
        </p:txBody>
      </p:sp>
      <p:sp>
        <p:nvSpPr>
          <p:cNvPr id="5" name="CuadroTexto 4"/>
          <p:cNvSpPr txBox="1"/>
          <p:nvPr/>
        </p:nvSpPr>
        <p:spPr>
          <a:xfrm>
            <a:off x="1679512" y="1631235"/>
            <a:ext cx="10170366" cy="5355312"/>
          </a:xfrm>
          <a:prstGeom prst="rect">
            <a:avLst/>
          </a:prstGeom>
          <a:noFill/>
        </p:spPr>
        <p:txBody>
          <a:bodyPr wrap="square" rtlCol="0">
            <a:spAutoFit/>
          </a:bodyPr>
          <a:lstStyle/>
          <a:p>
            <a:pPr marL="342900" indent="-342900">
              <a:buAutoNum type="alphaUcPeriod"/>
            </a:pPr>
            <a:r>
              <a:rPr lang="es-ES" dirty="0">
                <a:solidFill>
                  <a:schemeClr val="bg1"/>
                </a:solidFill>
                <a:latin typeface="Montserrat SemiBold" panose="00000700000000000000" pitchFamily="2" charset="0"/>
                <a:cs typeface="Archivo SemiBold" pitchFamily="2" charset="0"/>
              </a:rPr>
              <a:t>¿Quien es el mas grande comprador de un país?</a:t>
            </a:r>
          </a:p>
          <a:p>
            <a:pPr marL="342900" indent="-342900">
              <a:buAutoNum type="alphaUcPeriod"/>
            </a:pPr>
            <a:endParaRPr lang="es-ES" dirty="0">
              <a:solidFill>
                <a:schemeClr val="bg1"/>
              </a:solidFill>
              <a:latin typeface="Montserrat SemiBold" panose="00000700000000000000" pitchFamily="2" charset="0"/>
              <a:cs typeface="Archivo SemiBold" pitchFamily="2" charset="0"/>
            </a:endParaRPr>
          </a:p>
          <a:p>
            <a:r>
              <a:rPr lang="es-ES" dirty="0">
                <a:solidFill>
                  <a:schemeClr val="bg1"/>
                </a:solidFill>
                <a:latin typeface="Montserrat SemiBold" panose="00000700000000000000" pitchFamily="2" charset="0"/>
                <a:cs typeface="Archivo SemiBold" pitchFamily="2" charset="0"/>
              </a:rPr>
              <a:t>B. ¿Qué necesita una empresa de cualquier tamaño para poder venderle a ese gran comprador?</a:t>
            </a:r>
          </a:p>
          <a:p>
            <a:endParaRPr lang="es-ES" dirty="0">
              <a:solidFill>
                <a:schemeClr val="bg1"/>
              </a:solidFill>
              <a:latin typeface="Montserrat SemiBold" panose="00000700000000000000" pitchFamily="2" charset="0"/>
              <a:cs typeface="Archivo SemiBold" pitchFamily="2" charset="0"/>
            </a:endParaRPr>
          </a:p>
          <a:p>
            <a:r>
              <a:rPr lang="es-ES" dirty="0">
                <a:solidFill>
                  <a:schemeClr val="bg1"/>
                </a:solidFill>
                <a:latin typeface="Montserrat SemiBold" panose="00000700000000000000" pitchFamily="2" charset="0"/>
                <a:cs typeface="Archivo SemiBold" pitchFamily="2" charset="0"/>
              </a:rPr>
              <a:t>C. ¿Por qué son por lo general, las grandes empresas las mayores proveedoras de productos y servicios a ese gran comprador?</a:t>
            </a:r>
          </a:p>
          <a:p>
            <a:endParaRPr lang="es-ES" dirty="0">
              <a:solidFill>
                <a:schemeClr val="bg1"/>
              </a:solidFill>
              <a:latin typeface="Montserrat SemiBold" panose="00000700000000000000" pitchFamily="2" charset="0"/>
              <a:cs typeface="Archivo SemiBold" pitchFamily="2" charset="0"/>
            </a:endParaRPr>
          </a:p>
          <a:p>
            <a:r>
              <a:rPr lang="es-ES" dirty="0">
                <a:solidFill>
                  <a:schemeClr val="bg1"/>
                </a:solidFill>
                <a:latin typeface="Montserrat SemiBold" panose="00000700000000000000" pitchFamily="2" charset="0"/>
                <a:cs typeface="Archivo SemiBold" pitchFamily="2" charset="0"/>
              </a:rPr>
              <a:t>D. ¿Por qué los bancos y las Aseguradoras, no otorgan fianzas a los MIPYMES? ¿y si las otorgan cuales son las condiciones en general que les imponen?</a:t>
            </a:r>
          </a:p>
          <a:p>
            <a:endParaRPr lang="es-ES" dirty="0">
              <a:solidFill>
                <a:schemeClr val="bg1"/>
              </a:solidFill>
              <a:latin typeface="Montserrat SemiBold" panose="00000700000000000000" pitchFamily="2" charset="0"/>
              <a:cs typeface="Archivo SemiBold" pitchFamily="2" charset="0"/>
            </a:endParaRPr>
          </a:p>
          <a:p>
            <a:r>
              <a:rPr lang="es-ES" dirty="0">
                <a:solidFill>
                  <a:schemeClr val="bg1"/>
                </a:solidFill>
                <a:latin typeface="Montserrat SemiBold" panose="00000700000000000000" pitchFamily="2" charset="0"/>
                <a:cs typeface="Archivo SemiBold" pitchFamily="2" charset="0"/>
              </a:rPr>
              <a:t>E. ¿Se puede considerar que una fianza de “Buen Uso de Anticipo” equivale a capital de trabajo a un bajo costo para los MIPYMES?</a:t>
            </a:r>
          </a:p>
          <a:p>
            <a:endParaRPr lang="es-ES" dirty="0">
              <a:solidFill>
                <a:schemeClr val="bg1"/>
              </a:solidFill>
              <a:latin typeface="Montserrat SemiBold" panose="00000700000000000000" pitchFamily="2" charset="0"/>
              <a:cs typeface="Archivo SemiBold" pitchFamily="2" charset="0"/>
            </a:endParaRPr>
          </a:p>
          <a:p>
            <a:r>
              <a:rPr lang="es-ES" dirty="0">
                <a:solidFill>
                  <a:schemeClr val="bg1"/>
                </a:solidFill>
                <a:latin typeface="Montserrat SemiBold" panose="00000700000000000000" pitchFamily="2" charset="0"/>
                <a:cs typeface="Archivo SemiBold" pitchFamily="2" charset="0"/>
              </a:rPr>
              <a:t>F. ¿Se puede considerar que una Fianza o Garantía Técnica, que garantiza el quehacer profesional o técnico de un empresario; tiene mas riesgo que una garantía financiera, que garantiza el pago de un crédito a un banco?</a:t>
            </a:r>
          </a:p>
          <a:p>
            <a:endParaRPr lang="es-ES" dirty="0">
              <a:solidFill>
                <a:schemeClr val="bg1"/>
              </a:solidFill>
              <a:latin typeface="Montserrat SemiBold" panose="00000700000000000000" pitchFamily="2" charset="0"/>
              <a:cs typeface="Archivo SemiBold" pitchFamily="2" charset="0"/>
            </a:endParaRPr>
          </a:p>
          <a:p>
            <a:endParaRPr lang="es-ES" dirty="0">
              <a:solidFill>
                <a:schemeClr val="bg1"/>
              </a:solidFill>
              <a:latin typeface="Montserrat SemiBold" panose="00000700000000000000" pitchFamily="2" charset="0"/>
              <a:cs typeface="Archivo SemiBold" pitchFamily="2" charset="0"/>
            </a:endParaRPr>
          </a:p>
        </p:txBody>
      </p:sp>
    </p:spTree>
    <p:extLst>
      <p:ext uri="{BB962C8B-B14F-4D97-AF65-F5344CB8AC3E}">
        <p14:creationId xmlns:p14="http://schemas.microsoft.com/office/powerpoint/2010/main" val="4232963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2CD030-CC62-04CB-C35E-34B846F17E4F}"/>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A39201F8-753A-33E1-2E43-F1835DB9F7A1}"/>
              </a:ext>
            </a:extLst>
          </p:cNvPr>
          <p:cNvSpPr txBox="1"/>
          <p:nvPr/>
        </p:nvSpPr>
        <p:spPr>
          <a:xfrm>
            <a:off x="1679510" y="149291"/>
            <a:ext cx="6102221" cy="461665"/>
          </a:xfrm>
          <a:prstGeom prst="rect">
            <a:avLst/>
          </a:prstGeom>
          <a:noFill/>
        </p:spPr>
        <p:txBody>
          <a:bodyPr wrap="square" rtlCol="0">
            <a:spAutoFit/>
          </a:bodyPr>
          <a:lstStyle/>
          <a:p>
            <a:r>
              <a:rPr lang="es-ES" sz="2400" dirty="0">
                <a:solidFill>
                  <a:srgbClr val="00A6E2"/>
                </a:solidFill>
                <a:latin typeface="Montserrat ExtraBold" panose="00000900000000000000" pitchFamily="2" charset="0"/>
                <a:cs typeface="Archivo Black" pitchFamily="2" charset="0"/>
              </a:rPr>
              <a:t>RESPONDAMOS……</a:t>
            </a:r>
          </a:p>
        </p:txBody>
      </p:sp>
      <p:sp>
        <p:nvSpPr>
          <p:cNvPr id="3" name="CuadroTexto 2">
            <a:extLst>
              <a:ext uri="{FF2B5EF4-FFF2-40B4-BE49-F238E27FC236}">
                <a16:creationId xmlns:a16="http://schemas.microsoft.com/office/drawing/2014/main" id="{30D11F34-DD14-469E-E66E-1C7C8593D772}"/>
              </a:ext>
            </a:extLst>
          </p:cNvPr>
          <p:cNvSpPr txBox="1"/>
          <p:nvPr/>
        </p:nvSpPr>
        <p:spPr>
          <a:xfrm>
            <a:off x="1399593" y="610956"/>
            <a:ext cx="9965094" cy="7017306"/>
          </a:xfrm>
          <a:prstGeom prst="rect">
            <a:avLst/>
          </a:prstGeom>
          <a:noFill/>
        </p:spPr>
        <p:txBody>
          <a:bodyPr wrap="square" rtlCol="0">
            <a:spAutoFit/>
          </a:bodyPr>
          <a:lstStyle/>
          <a:p>
            <a:pPr marL="342900" indent="-342900">
              <a:buAutoNum type="alphaUcPeriod"/>
            </a:pPr>
            <a:r>
              <a:rPr lang="es-ES" sz="1600" dirty="0">
                <a:latin typeface="Montserrat SemiBold" panose="00000700000000000000" pitchFamily="2" charset="0"/>
                <a:cs typeface="Archivo SemiBold" pitchFamily="2" charset="0"/>
              </a:rPr>
              <a:t>El Estado. Incluyendo el gobierno Central con todos</a:t>
            </a:r>
          </a:p>
          <a:p>
            <a:r>
              <a:rPr lang="es-ES" sz="1600" dirty="0">
                <a:latin typeface="Montserrat SemiBold" panose="00000700000000000000" pitchFamily="2" charset="0"/>
                <a:cs typeface="Archivo SemiBold" pitchFamily="2" charset="0"/>
              </a:rPr>
              <a:t> sus Ministerios, Alcaldías, Autónomas y Semi Autónomas, </a:t>
            </a:r>
          </a:p>
          <a:p>
            <a:r>
              <a:rPr lang="es-ES" sz="1600" dirty="0">
                <a:latin typeface="Montserrat SemiBold" panose="00000700000000000000" pitchFamily="2" charset="0"/>
                <a:cs typeface="Archivo SemiBold" pitchFamily="2" charset="0"/>
              </a:rPr>
              <a:t>etc. En El Salvador, las compras del Estado incluyendo todas </a:t>
            </a:r>
          </a:p>
          <a:p>
            <a:r>
              <a:rPr lang="es-ES" sz="1600" dirty="0">
                <a:latin typeface="Montserrat SemiBold" panose="00000700000000000000" pitchFamily="2" charset="0"/>
                <a:cs typeface="Archivo SemiBold" pitchFamily="2" charset="0"/>
              </a:rPr>
              <a:t>sus instituciones, representan mas del 13% del PIB para el 2024.</a:t>
            </a:r>
          </a:p>
          <a:p>
            <a:endParaRPr lang="es-ES" sz="1600" dirty="0">
              <a:latin typeface="Montserrat SemiBold" panose="00000700000000000000" pitchFamily="2" charset="0"/>
              <a:cs typeface="Archivo SemiBold" pitchFamily="2" charset="0"/>
            </a:endParaRPr>
          </a:p>
          <a:p>
            <a:r>
              <a:rPr lang="es-ES" sz="1600" dirty="0">
                <a:latin typeface="Montserrat SemiBold" panose="00000700000000000000" pitchFamily="2" charset="0"/>
                <a:cs typeface="Archivo SemiBold" pitchFamily="2" charset="0"/>
              </a:rPr>
              <a:t>B. Necesita contar con Fianzas que garanticen el quehacer profesional o técnico: -La Oferta en caso de ser adjudicados, - El Cumplimiento del Contrato según lo establecido, - El buen uso del Anticipo, - La Buena Calidad de Obra o Buen Funcionamiento de Bienes. </a:t>
            </a:r>
          </a:p>
          <a:p>
            <a:endParaRPr lang="es-ES" sz="1600" dirty="0">
              <a:latin typeface="Montserrat SemiBold" panose="00000700000000000000" pitchFamily="2" charset="0"/>
              <a:cs typeface="Archivo SemiBold" pitchFamily="2" charset="0"/>
            </a:endParaRPr>
          </a:p>
          <a:p>
            <a:r>
              <a:rPr lang="es-ES" sz="1600" dirty="0">
                <a:latin typeface="Montserrat SemiBold" panose="00000700000000000000" pitchFamily="2" charset="0"/>
                <a:cs typeface="Archivo SemiBold" pitchFamily="2" charset="0"/>
              </a:rPr>
              <a:t>C. Porque las grandes empresas, corporaciones y multinacionales tiene acceso a todo tipo de productos financieros; incluyendo fianzas, al mejor costo de parte de los bancos y de las aseguradoras, por considerarlos de bajo riesgo y por toda la cantidad de negocios colaterales que producen a las instituciones financieras de todo tipo.</a:t>
            </a:r>
          </a:p>
          <a:p>
            <a:endParaRPr lang="es-ES" sz="1600" dirty="0">
              <a:latin typeface="Montserrat SemiBold" panose="00000700000000000000" pitchFamily="2" charset="0"/>
              <a:cs typeface="Archivo SemiBold" pitchFamily="2" charset="0"/>
            </a:endParaRPr>
          </a:p>
          <a:p>
            <a:r>
              <a:rPr lang="es-ES" sz="1600" dirty="0">
                <a:latin typeface="Montserrat SemiBold" panose="00000700000000000000" pitchFamily="2" charset="0"/>
                <a:cs typeface="Archivo SemiBold" pitchFamily="2" charset="0"/>
              </a:rPr>
              <a:t>D. Por considerarlos de alto riesgo, por no contar con garantías hipotecarias que ofrecer a cambio de las fianzas y por no dar grandes negocios colaterales a bancos y aseguradoras. </a:t>
            </a:r>
          </a:p>
          <a:p>
            <a:r>
              <a:rPr lang="es-ES" sz="1600" dirty="0">
                <a:latin typeface="Montserrat SemiBold" panose="00000700000000000000" pitchFamily="2" charset="0"/>
                <a:cs typeface="Archivo SemiBold" pitchFamily="2" charset="0"/>
              </a:rPr>
              <a:t>Si se las otorgan son en condiciones sumamente desfavorables para las MIPYMES, lo que afecta su nivel de competitividad con relación a las grandes empresas que también licitan.</a:t>
            </a:r>
          </a:p>
          <a:p>
            <a:endParaRPr lang="es-ES" sz="1600" dirty="0">
              <a:latin typeface="Montserrat SemiBold" panose="00000700000000000000" pitchFamily="2" charset="0"/>
              <a:cs typeface="Archivo SemiBold" pitchFamily="2" charset="0"/>
            </a:endParaRPr>
          </a:p>
          <a:p>
            <a:r>
              <a:rPr lang="es-ES" sz="1600" dirty="0">
                <a:latin typeface="Montserrat SemiBold" panose="00000700000000000000" pitchFamily="2" charset="0"/>
                <a:cs typeface="Archivo SemiBold" pitchFamily="2" charset="0"/>
              </a:rPr>
              <a:t>E. Si. “El Anticipo” constituye para quien lo recibe Capital de Trabajo a un excelente precio: el precio o comisión de la fianza, no hay tasa de interés…</a:t>
            </a:r>
          </a:p>
          <a:p>
            <a:endParaRPr lang="es-ES" sz="1600" dirty="0">
              <a:latin typeface="Montserrat SemiBold" panose="00000700000000000000" pitchFamily="2" charset="0"/>
              <a:cs typeface="Archivo SemiBold" pitchFamily="2" charset="0"/>
            </a:endParaRPr>
          </a:p>
          <a:p>
            <a:r>
              <a:rPr lang="es-ES" sz="1600" dirty="0">
                <a:latin typeface="Montserrat SemiBold" panose="00000700000000000000" pitchFamily="2" charset="0"/>
                <a:cs typeface="Archivo SemiBold" pitchFamily="2" charset="0"/>
              </a:rPr>
              <a:t>F. NO. Una fianza garantiza el “quehacer profesional o técnico de un empresario, su experiencia”, la garantía Financiera garantiza “ el pago de un crédito”.</a:t>
            </a:r>
          </a:p>
          <a:p>
            <a:pPr marL="342900" indent="-342900">
              <a:buAutoNum type="alphaUcPeriod"/>
            </a:pPr>
            <a:endParaRPr lang="es-ES" sz="1600" dirty="0">
              <a:latin typeface="Montserrat SemiBold" panose="00000700000000000000" pitchFamily="2" charset="0"/>
              <a:cs typeface="Archivo SemiBold" pitchFamily="2" charset="0"/>
            </a:endParaRPr>
          </a:p>
          <a:p>
            <a:pPr marL="342900" indent="-342900">
              <a:buAutoNum type="alphaUcPeriod"/>
            </a:pPr>
            <a:endParaRPr lang="es-ES" sz="1600" dirty="0">
              <a:latin typeface="Montserrat SemiBold" panose="00000700000000000000" pitchFamily="2" charset="0"/>
              <a:cs typeface="Archivo SemiBold" pitchFamily="2" charset="0"/>
            </a:endParaRPr>
          </a:p>
          <a:p>
            <a:pPr marL="342900" indent="-342900">
              <a:buAutoNum type="alphaUcPeriod"/>
            </a:pPr>
            <a:endParaRPr lang="es-ES" sz="1600" dirty="0">
              <a:latin typeface="Montserrat SemiBold" panose="00000700000000000000" pitchFamily="2" charset="0"/>
              <a:cs typeface="Archivo SemiBold" pitchFamily="2" charset="0"/>
            </a:endParaRPr>
          </a:p>
          <a:p>
            <a:pPr marL="342900" indent="-342900">
              <a:buAutoNum type="alphaUcPeriod"/>
            </a:pPr>
            <a:endParaRPr lang="es-ES" dirty="0">
              <a:latin typeface="Montserrat SemiBold" panose="00000700000000000000" pitchFamily="2" charset="0"/>
              <a:cs typeface="Archivo SemiBold" pitchFamily="2" charset="0"/>
            </a:endParaRPr>
          </a:p>
        </p:txBody>
      </p:sp>
    </p:spTree>
    <p:extLst>
      <p:ext uri="{BB962C8B-B14F-4D97-AF65-F5344CB8AC3E}">
        <p14:creationId xmlns:p14="http://schemas.microsoft.com/office/powerpoint/2010/main" val="611990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52A4D43-14F5-A46C-6FE0-3DEA56352324}"/>
              </a:ext>
            </a:extLst>
          </p:cNvPr>
          <p:cNvSpPr txBox="1"/>
          <p:nvPr/>
        </p:nvSpPr>
        <p:spPr>
          <a:xfrm>
            <a:off x="1222310" y="363897"/>
            <a:ext cx="6671387" cy="3046988"/>
          </a:xfrm>
          <a:prstGeom prst="rect">
            <a:avLst/>
          </a:prstGeom>
          <a:noFill/>
        </p:spPr>
        <p:txBody>
          <a:bodyPr wrap="square" rtlCol="0">
            <a:spAutoFit/>
          </a:bodyPr>
          <a:lstStyle/>
          <a:p>
            <a:r>
              <a:rPr lang="es-ES" sz="2800" dirty="0">
                <a:solidFill>
                  <a:srgbClr val="00A6E2"/>
                </a:solidFill>
                <a:latin typeface="Montserrat ExtraBold" panose="00000900000000000000" pitchFamily="2" charset="0"/>
                <a:cs typeface="Archivo Black" pitchFamily="2" charset="0"/>
              </a:rPr>
              <a:t>Cuales son los principales tipos de Fianzas y los riesgo que cada una conlleva y los mitigantes a esos riesgos: </a:t>
            </a:r>
          </a:p>
          <a:p>
            <a:endParaRPr lang="es-ES" sz="2800" dirty="0">
              <a:solidFill>
                <a:srgbClr val="00A6E2"/>
              </a:solidFill>
              <a:latin typeface="Montserrat ExtraBold" panose="00000900000000000000" pitchFamily="2" charset="0"/>
              <a:cs typeface="Archivo Black" pitchFamily="2" charset="0"/>
            </a:endParaRPr>
          </a:p>
          <a:p>
            <a:endParaRPr lang="es-ES" sz="2800" dirty="0">
              <a:solidFill>
                <a:srgbClr val="00A6E2"/>
              </a:solidFill>
              <a:latin typeface="Montserrat ExtraBold" panose="00000900000000000000" pitchFamily="2" charset="0"/>
              <a:cs typeface="Archivo Black" pitchFamily="2" charset="0"/>
            </a:endParaRPr>
          </a:p>
          <a:p>
            <a:endParaRPr lang="es-ES" sz="2400" dirty="0">
              <a:solidFill>
                <a:srgbClr val="00A6E2"/>
              </a:solidFill>
              <a:latin typeface="Montserrat ExtraBold" panose="00000900000000000000" pitchFamily="2" charset="0"/>
              <a:cs typeface="Archivo Black" pitchFamily="2" charset="0"/>
            </a:endParaRPr>
          </a:p>
        </p:txBody>
      </p:sp>
      <p:sp>
        <p:nvSpPr>
          <p:cNvPr id="3" name="CuadroTexto 2">
            <a:extLst>
              <a:ext uri="{FF2B5EF4-FFF2-40B4-BE49-F238E27FC236}">
                <a16:creationId xmlns:a16="http://schemas.microsoft.com/office/drawing/2014/main" id="{4F2AC47B-F864-A8E6-B16D-BDE4F50B2767}"/>
              </a:ext>
            </a:extLst>
          </p:cNvPr>
          <p:cNvSpPr txBox="1"/>
          <p:nvPr/>
        </p:nvSpPr>
        <p:spPr>
          <a:xfrm>
            <a:off x="1772816" y="1604865"/>
            <a:ext cx="9647853" cy="10353543"/>
          </a:xfrm>
          <a:prstGeom prst="rect">
            <a:avLst/>
          </a:prstGeom>
          <a:noFill/>
        </p:spPr>
        <p:txBody>
          <a:bodyPr wrap="square" rtlCol="0">
            <a:spAutoFit/>
          </a:bodyPr>
          <a:lstStyle/>
          <a:p>
            <a:pPr lvl="3" algn="just"/>
            <a:endParaRPr lang="es-ES" dirty="0">
              <a:solidFill>
                <a:schemeClr val="bg1"/>
              </a:solidFill>
              <a:latin typeface="Montserrat SemiBold" panose="00000700000000000000" pitchFamily="2" charset="0"/>
              <a:cs typeface="Archivo SemiBold" pitchFamily="2" charset="0"/>
            </a:endParaRPr>
          </a:p>
          <a:p>
            <a:pPr lvl="3" algn="just"/>
            <a:endParaRPr lang="es-ES" dirty="0">
              <a:solidFill>
                <a:schemeClr val="bg1"/>
              </a:solidFill>
              <a:latin typeface="Montserrat SemiBold" panose="00000700000000000000" pitchFamily="2" charset="0"/>
              <a:cs typeface="Archivo SemiBold" pitchFamily="2" charset="0"/>
            </a:endParaRPr>
          </a:p>
          <a:p>
            <a:pPr lvl="3" algn="just"/>
            <a:endParaRPr lang="es-ES" dirty="0">
              <a:solidFill>
                <a:schemeClr val="bg1"/>
              </a:solidFill>
              <a:latin typeface="Montserrat SemiBold" panose="00000700000000000000" pitchFamily="2" charset="0"/>
              <a:cs typeface="Archivo SemiBold" pitchFamily="2" charset="0"/>
            </a:endParaRPr>
          </a:p>
          <a:p>
            <a:pPr marL="342900" indent="-342900" algn="just">
              <a:buAutoNum type="alphaUcPeriod"/>
            </a:pPr>
            <a:r>
              <a:rPr lang="es-ES" dirty="0">
                <a:solidFill>
                  <a:schemeClr val="bg1"/>
                </a:solidFill>
                <a:latin typeface="Montserrat SemiBold" panose="00000700000000000000" pitchFamily="2" charset="0"/>
                <a:cs typeface="Archivo SemiBold" pitchFamily="2" charset="0"/>
              </a:rPr>
              <a:t>Fianza de Mantenimiento de Oferta: El riesgo principal es que una vez ganada la licitación el Ofertante decida desistir de realizar el contrato. Conlleva un riesgo bajo y su precio debe de ser el mas bajo posible. Es generalmente cancelada una vez se entrega la Fianza de Cumplimiento de Contrato. </a:t>
            </a:r>
          </a:p>
          <a:p>
            <a:pPr marL="342900" indent="-342900" algn="just">
              <a:buAutoNum type="alphaUcPeriod"/>
            </a:pPr>
            <a:r>
              <a:rPr lang="es-ES" dirty="0">
                <a:solidFill>
                  <a:schemeClr val="bg1"/>
                </a:solidFill>
                <a:latin typeface="Montserrat SemiBold" panose="00000700000000000000" pitchFamily="2" charset="0"/>
                <a:cs typeface="Archivo SemiBold" pitchFamily="2" charset="0"/>
              </a:rPr>
              <a:t>Fianza de Cumplimiento de contrato: Cubre los riesgos desde el día uno en que se comienza el contrato  hasta el </a:t>
            </a:r>
            <a:r>
              <a:rPr lang="es-ES" dirty="0" err="1">
                <a:solidFill>
                  <a:schemeClr val="bg1"/>
                </a:solidFill>
                <a:latin typeface="Montserrat SemiBold" panose="00000700000000000000" pitchFamily="2" charset="0"/>
                <a:cs typeface="Archivo SemiBold" pitchFamily="2" charset="0"/>
              </a:rPr>
              <a:t>dia</a:t>
            </a:r>
            <a:r>
              <a:rPr lang="es-ES" dirty="0">
                <a:solidFill>
                  <a:schemeClr val="bg1"/>
                </a:solidFill>
                <a:latin typeface="Montserrat SemiBold" panose="00000700000000000000" pitchFamily="2" charset="0"/>
                <a:cs typeface="Archivo SemiBold" pitchFamily="2" charset="0"/>
              </a:rPr>
              <a:t> en que se recibe un acta de Recepción Final. Es la mas riesgosa de las fianzas, ya que conlleva todos los posibles eventos e imprevistos que puedan ocurrir en la ejecución de un contrato. El precio de esta fianza debe de ser directamente proporcional a los posibles riesgos que puedan surgir y es generalmente, la que tiene el precio mayor. Se cancela contra la presentación de la fianza de Buena Calidad o Buena Obra o Buen Funcionamiento. Los mitigantes para esta fianza son: la experiencia en proyectos similares y contar con las fuentes de financiamiento adecuadas al tipo de proyecto</a:t>
            </a:r>
          </a:p>
          <a:p>
            <a:pPr marL="342900" indent="-342900" algn="just">
              <a:buAutoNum type="alphaUcPeriod"/>
            </a:pPr>
            <a:endParaRPr lang="es-ES" dirty="0">
              <a:solidFill>
                <a:schemeClr val="bg1"/>
              </a:solidFill>
              <a:latin typeface="Montserrat SemiBold" panose="00000700000000000000" pitchFamily="2" charset="0"/>
              <a:cs typeface="Archivo SemiBold" pitchFamily="2" charset="0"/>
            </a:endParaRPr>
          </a:p>
          <a:p>
            <a:pPr marL="342900" indent="-342900" algn="just">
              <a:buAutoNum type="alphaUcPeriod"/>
            </a:pPr>
            <a:endParaRPr lang="es-ES" dirty="0">
              <a:solidFill>
                <a:schemeClr val="bg1"/>
              </a:solidFill>
              <a:latin typeface="Montserrat SemiBold" panose="00000700000000000000" pitchFamily="2" charset="0"/>
              <a:cs typeface="Archivo SemiBold" pitchFamily="2" charset="0"/>
            </a:endParaRPr>
          </a:p>
          <a:p>
            <a:pPr marL="342900" indent="-342900" algn="just">
              <a:buAutoNum type="alphaUcPeriod"/>
            </a:pPr>
            <a:r>
              <a:rPr lang="es-ES" dirty="0">
                <a:solidFill>
                  <a:schemeClr val="bg1"/>
                </a:solidFill>
                <a:latin typeface="Montserrat SemiBold" panose="00000700000000000000" pitchFamily="2" charset="0"/>
                <a:cs typeface="Archivo SemiBold" pitchFamily="2" charset="0"/>
              </a:rPr>
              <a:t>Fianza de Buen Uso de Anticipo</a:t>
            </a:r>
          </a:p>
          <a:p>
            <a:pPr marL="342900" indent="-342900" algn="just">
              <a:buAutoNum type="alphaUcPeriod"/>
            </a:pPr>
            <a:endParaRPr lang="es-ES" dirty="0">
              <a:solidFill>
                <a:schemeClr val="bg1"/>
              </a:solidFill>
              <a:latin typeface="Montserrat SemiBold" panose="00000700000000000000" pitchFamily="2" charset="0"/>
              <a:cs typeface="Archivo SemiBold" pitchFamily="2" charset="0"/>
            </a:endParaRPr>
          </a:p>
          <a:p>
            <a:pPr algn="just"/>
            <a:endParaRPr lang="es-ES" dirty="0">
              <a:solidFill>
                <a:schemeClr val="bg1"/>
              </a:solidFill>
              <a:latin typeface="Montserrat SemiBold" panose="00000700000000000000" pitchFamily="2" charset="0"/>
              <a:cs typeface="Archivo SemiBold" pitchFamily="2" charset="0"/>
            </a:endParaRPr>
          </a:p>
          <a:p>
            <a:pPr algn="just"/>
            <a:r>
              <a:rPr lang="es-ES" dirty="0">
                <a:solidFill>
                  <a:schemeClr val="bg1"/>
                </a:solidFill>
                <a:latin typeface="Montserrat SemiBold" panose="00000700000000000000" pitchFamily="2" charset="0"/>
                <a:cs typeface="Archivo SemiBold" pitchFamily="2" charset="0"/>
              </a:rPr>
              <a:t>C. ¿Por qué son por lo general, las grandes empresas las mayores proveedoras de productos y servicios a ese gran comprador?</a:t>
            </a:r>
          </a:p>
          <a:p>
            <a:pPr algn="just"/>
            <a:endParaRPr lang="es-ES" dirty="0">
              <a:solidFill>
                <a:schemeClr val="bg1"/>
              </a:solidFill>
              <a:latin typeface="Montserrat SemiBold" panose="00000700000000000000" pitchFamily="2" charset="0"/>
              <a:cs typeface="Archivo SemiBold" pitchFamily="2" charset="0"/>
            </a:endParaRPr>
          </a:p>
          <a:p>
            <a:pPr algn="just"/>
            <a:r>
              <a:rPr lang="es-ES" dirty="0">
                <a:solidFill>
                  <a:schemeClr val="bg1"/>
                </a:solidFill>
                <a:latin typeface="Montserrat SemiBold" panose="00000700000000000000" pitchFamily="2" charset="0"/>
                <a:cs typeface="Archivo SemiBold" pitchFamily="2" charset="0"/>
              </a:rPr>
              <a:t>D. ¿Por qué los bancos y las Aseguradoras, no otorgan fianzas a los MIPYMES? ¿y si las otorgan cuales son las condiciones en general que les imponen?</a:t>
            </a:r>
          </a:p>
          <a:p>
            <a:pPr algn="just"/>
            <a:endParaRPr lang="es-ES" dirty="0">
              <a:solidFill>
                <a:schemeClr val="bg1"/>
              </a:solidFill>
              <a:latin typeface="Montserrat SemiBold" panose="00000700000000000000" pitchFamily="2" charset="0"/>
              <a:cs typeface="Archivo SemiBold" pitchFamily="2" charset="0"/>
            </a:endParaRPr>
          </a:p>
          <a:p>
            <a:pPr algn="just"/>
            <a:r>
              <a:rPr lang="es-ES" dirty="0">
                <a:solidFill>
                  <a:schemeClr val="bg1"/>
                </a:solidFill>
                <a:latin typeface="Montserrat SemiBold" panose="00000700000000000000" pitchFamily="2" charset="0"/>
                <a:cs typeface="Archivo SemiBold" pitchFamily="2" charset="0"/>
              </a:rPr>
              <a:t>E. ¿Se puede considerar que una fianza de “Buen Uso de Anticipo” equivale a capital de trabajo a un bajo costo para los MIPYMES?</a:t>
            </a:r>
          </a:p>
          <a:p>
            <a:pPr algn="just"/>
            <a:endParaRPr lang="es-ES" dirty="0">
              <a:solidFill>
                <a:schemeClr val="bg1"/>
              </a:solidFill>
              <a:latin typeface="Montserrat SemiBold" panose="00000700000000000000" pitchFamily="2" charset="0"/>
              <a:cs typeface="Archivo SemiBold" pitchFamily="2" charset="0"/>
            </a:endParaRPr>
          </a:p>
          <a:p>
            <a:pPr algn="just"/>
            <a:r>
              <a:rPr lang="es-ES" dirty="0">
                <a:solidFill>
                  <a:schemeClr val="bg1"/>
                </a:solidFill>
                <a:latin typeface="Montserrat SemiBold" panose="00000700000000000000" pitchFamily="2" charset="0"/>
                <a:cs typeface="Archivo SemiBold" pitchFamily="2" charset="0"/>
              </a:rPr>
              <a:t>F. ¿Se puede considerar que una Fianza o Garantía Técnica, que garantiza el quehacer profesional o técnico de un empresario; tiene mas riesgo que una garantía financiera, que garantiza el pago de un crédito a un banco?</a:t>
            </a:r>
          </a:p>
          <a:p>
            <a:pPr algn="just"/>
            <a:endParaRPr lang="es-ES" dirty="0">
              <a:solidFill>
                <a:schemeClr val="bg1"/>
              </a:solidFill>
              <a:latin typeface="Montserrat SemiBold" panose="00000700000000000000" pitchFamily="2" charset="0"/>
              <a:cs typeface="Archivo SemiBold" pitchFamily="2" charset="0"/>
            </a:endParaRPr>
          </a:p>
          <a:p>
            <a:pPr algn="just"/>
            <a:endParaRPr lang="es-ES" dirty="0">
              <a:solidFill>
                <a:schemeClr val="bg1"/>
              </a:solidFill>
              <a:latin typeface="Montserrat SemiBold" panose="00000700000000000000" pitchFamily="2" charset="0"/>
              <a:cs typeface="Archivo SemiBold" pitchFamily="2" charset="0"/>
            </a:endParaRPr>
          </a:p>
        </p:txBody>
      </p:sp>
    </p:spTree>
    <p:extLst>
      <p:ext uri="{BB962C8B-B14F-4D97-AF65-F5344CB8AC3E}">
        <p14:creationId xmlns:p14="http://schemas.microsoft.com/office/powerpoint/2010/main" val="2206536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2CD030-CC62-04CB-C35E-34B846F17E4F}"/>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A39201F8-753A-33E1-2E43-F1835DB9F7A1}"/>
              </a:ext>
            </a:extLst>
          </p:cNvPr>
          <p:cNvSpPr txBox="1"/>
          <p:nvPr/>
        </p:nvSpPr>
        <p:spPr>
          <a:xfrm>
            <a:off x="1399593" y="149291"/>
            <a:ext cx="6102221" cy="461665"/>
          </a:xfrm>
          <a:prstGeom prst="rect">
            <a:avLst/>
          </a:prstGeom>
          <a:noFill/>
        </p:spPr>
        <p:txBody>
          <a:bodyPr wrap="square" rtlCol="0">
            <a:spAutoFit/>
          </a:bodyPr>
          <a:lstStyle/>
          <a:p>
            <a:r>
              <a:rPr lang="es-ES" sz="2400" dirty="0">
                <a:solidFill>
                  <a:srgbClr val="00A6E2"/>
                </a:solidFill>
                <a:latin typeface="Montserrat ExtraBold" panose="00000900000000000000" pitchFamily="2" charset="0"/>
                <a:cs typeface="Archivo Black" pitchFamily="2" charset="0"/>
              </a:rPr>
              <a:t>CONTINUACIÓN….</a:t>
            </a:r>
          </a:p>
        </p:txBody>
      </p:sp>
      <p:sp>
        <p:nvSpPr>
          <p:cNvPr id="3" name="CuadroTexto 2">
            <a:extLst>
              <a:ext uri="{FF2B5EF4-FFF2-40B4-BE49-F238E27FC236}">
                <a16:creationId xmlns:a16="http://schemas.microsoft.com/office/drawing/2014/main" id="{30D11F34-DD14-469E-E66E-1C7C8593D772}"/>
              </a:ext>
            </a:extLst>
          </p:cNvPr>
          <p:cNvSpPr txBox="1"/>
          <p:nvPr/>
        </p:nvSpPr>
        <p:spPr>
          <a:xfrm>
            <a:off x="1399593" y="610956"/>
            <a:ext cx="9965094" cy="5878532"/>
          </a:xfrm>
          <a:prstGeom prst="rect">
            <a:avLst/>
          </a:prstGeom>
          <a:noFill/>
        </p:spPr>
        <p:txBody>
          <a:bodyPr wrap="square" rtlCol="0">
            <a:spAutoFit/>
          </a:bodyPr>
          <a:lstStyle/>
          <a:p>
            <a:pPr algn="just"/>
            <a:endParaRPr lang="es-ES" sz="1600" dirty="0">
              <a:latin typeface="Montserrat SemiBold" panose="00000700000000000000" pitchFamily="2" charset="0"/>
              <a:cs typeface="Archivo SemiBold" pitchFamily="2" charset="0"/>
            </a:endParaRPr>
          </a:p>
          <a:p>
            <a:pPr algn="just"/>
            <a:r>
              <a:rPr lang="es-ES" dirty="0">
                <a:latin typeface="Montserrat SemiBold" panose="00000700000000000000" pitchFamily="2" charset="0"/>
                <a:cs typeface="Archivo SemiBold" pitchFamily="2" charset="0"/>
              </a:rPr>
              <a:t>C. FIANZA DE BUEN USO DE ANTICIPO: Es por lo general</a:t>
            </a:r>
          </a:p>
          <a:p>
            <a:pPr algn="just"/>
            <a:r>
              <a:rPr lang="es-ES" dirty="0">
                <a:latin typeface="Montserrat SemiBold" panose="00000700000000000000" pitchFamily="2" charset="0"/>
                <a:cs typeface="Archivo SemiBold" pitchFamily="2" charset="0"/>
              </a:rPr>
              <a:t>la Fianza menos apetecida de otorgar por bancos y aseguradoras.</a:t>
            </a:r>
          </a:p>
          <a:p>
            <a:pPr algn="just"/>
            <a:r>
              <a:rPr lang="es-ES" dirty="0">
                <a:latin typeface="Montserrat SemiBold" panose="00000700000000000000" pitchFamily="2" charset="0"/>
                <a:cs typeface="Archivo SemiBold" pitchFamily="2" charset="0"/>
              </a:rPr>
              <a:t>El principal riesgo de esta fianza es únicamente; que los fondos del anticipo sean utilizados para otros destinos que no sea el proyecto o contrato en ejecución. La principal mitigante para este riesgo es el uso de Cuentas Mancomunadas con el Socio Participe, y de esa manera que toda erogación de esa cuenta sea para el contrato en desarrollo. El precio puede ser menor al de la Fianza de Cumplimiento de Contrato.</a:t>
            </a:r>
          </a:p>
          <a:p>
            <a:pPr algn="just"/>
            <a:endParaRPr lang="es-ES" dirty="0">
              <a:latin typeface="Montserrat SemiBold" panose="00000700000000000000" pitchFamily="2" charset="0"/>
              <a:cs typeface="Archivo SemiBold" pitchFamily="2" charset="0"/>
            </a:endParaRPr>
          </a:p>
          <a:p>
            <a:pPr algn="just"/>
            <a:r>
              <a:rPr lang="es-ES" dirty="0">
                <a:latin typeface="Montserrat SemiBold" panose="00000700000000000000" pitchFamily="2" charset="0"/>
                <a:cs typeface="Archivo SemiBold" pitchFamily="2" charset="0"/>
              </a:rPr>
              <a:t>D. FIANZA DE BUENA OBRA, BUEN FUNCIONAMIENTO O BUENA CALIDAD DE LOS BIENES O SERVICIOS: Es una fianza de riesgo relativamente bajo, pues si el contratista tiene la experiencia es muy poco probable que los bienes o servicios tengan vicios o daños ocultos. Sin embargo, dado el tiempo de vigencia que tienen este tipo de fianzas (2 o 3 años dependiendo del contrato o de la obra de que se trate), el precio total es bastante alto. El principal riesgo de esta fianza es que ante una eventualidad en la vida de la fianza surja un reclamo y el contratista no cuente con los fondos para realizar las reparaciones a las obras o a los bienes contratados. Los mitigantes a este tipo de riesgos son la capacidad de financiamiento que tenga el socio Partícipe y la posibilidad de establecer un depósito que quede en custodia de la SGR mientras esta vigente esta fianza.</a:t>
            </a:r>
          </a:p>
        </p:txBody>
      </p:sp>
    </p:spTree>
    <p:extLst>
      <p:ext uri="{BB962C8B-B14F-4D97-AF65-F5344CB8AC3E}">
        <p14:creationId xmlns:p14="http://schemas.microsoft.com/office/powerpoint/2010/main" val="149334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p:cNvSpPr>
            <a:spLocks noGrp="1" noChangeArrowheads="1"/>
          </p:cNvSpPr>
          <p:nvPr>
            <p:ph type="title" idx="4294967295"/>
          </p:nvPr>
        </p:nvSpPr>
        <p:spPr>
          <a:xfrm>
            <a:off x="4211638" y="2295525"/>
            <a:ext cx="4915584" cy="1133475"/>
          </a:xfrm>
        </p:spPr>
        <p:txBody>
          <a:bodyPr/>
          <a:lstStyle/>
          <a:p>
            <a:r>
              <a:rPr lang="es-SV" altLang="es-SV" dirty="0">
                <a:solidFill>
                  <a:schemeClr val="bg1"/>
                </a:solidFill>
              </a:rPr>
              <a:t>ESTADÍSTICAS</a:t>
            </a:r>
          </a:p>
        </p:txBody>
      </p:sp>
      <p:sp>
        <p:nvSpPr>
          <p:cNvPr id="2" name="Marcador de texto 1">
            <a:extLst>
              <a:ext uri="{FF2B5EF4-FFF2-40B4-BE49-F238E27FC236}">
                <a16:creationId xmlns:a16="http://schemas.microsoft.com/office/drawing/2014/main" id="{DCD4AE68-74B0-4821-8CD7-D87603C0C0AF}"/>
              </a:ext>
            </a:extLst>
          </p:cNvPr>
          <p:cNvSpPr>
            <a:spLocks noGrp="1"/>
          </p:cNvSpPr>
          <p:nvPr>
            <p:ph type="body" idx="4294967295"/>
          </p:nvPr>
        </p:nvSpPr>
        <p:spPr>
          <a:xfrm>
            <a:off x="4402138" y="4202113"/>
            <a:ext cx="3768739" cy="1133475"/>
          </a:xfrm>
        </p:spPr>
        <p:txBody>
          <a:bodyPr/>
          <a:lstStyle/>
          <a:p>
            <a:r>
              <a:rPr lang="es-SV" dirty="0">
                <a:solidFill>
                  <a:schemeClr val="bg1"/>
                </a:solidFill>
              </a:rPr>
              <a:t>30 de junio de 2025</a:t>
            </a:r>
          </a:p>
        </p:txBody>
      </p:sp>
    </p:spTree>
    <p:extLst>
      <p:ext uri="{BB962C8B-B14F-4D97-AF65-F5344CB8AC3E}">
        <p14:creationId xmlns:p14="http://schemas.microsoft.com/office/powerpoint/2010/main" val="218582731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a:xfrm>
            <a:off x="1393826" y="123825"/>
            <a:ext cx="7626350" cy="600075"/>
          </a:xfrm>
        </p:spPr>
        <p:txBody>
          <a:bodyPr>
            <a:noAutofit/>
          </a:bodyPr>
          <a:lstStyle/>
          <a:p>
            <a:r>
              <a:rPr lang="es-SV" altLang="es-SV" sz="2800" dirty="0"/>
              <a:t>Garantías vigentes por tipo de Aval al 30 de junio de 2025</a:t>
            </a:r>
          </a:p>
        </p:txBody>
      </p:sp>
      <p:sp>
        <p:nvSpPr>
          <p:cNvPr id="5" name="CuadroTexto 4">
            <a:extLst>
              <a:ext uri="{FF2B5EF4-FFF2-40B4-BE49-F238E27FC236}">
                <a16:creationId xmlns:a16="http://schemas.microsoft.com/office/drawing/2014/main" id="{6A4C10B1-CD14-4DC6-B834-37DD3A2D6332}"/>
              </a:ext>
            </a:extLst>
          </p:cNvPr>
          <p:cNvSpPr txBox="1"/>
          <p:nvPr/>
        </p:nvSpPr>
        <p:spPr>
          <a:xfrm>
            <a:off x="3053162" y="6133061"/>
            <a:ext cx="953594" cy="369332"/>
          </a:xfrm>
          <a:prstGeom prst="rect">
            <a:avLst/>
          </a:prstGeom>
          <a:noFill/>
        </p:spPr>
        <p:txBody>
          <a:bodyPr wrap="none" rtlCol="0">
            <a:spAutoFit/>
          </a:bodyPr>
          <a:lstStyle/>
          <a:p>
            <a:r>
              <a:rPr lang="es-MX" dirty="0"/>
              <a:t>Número</a:t>
            </a:r>
            <a:endParaRPr lang="es-SV" dirty="0"/>
          </a:p>
        </p:txBody>
      </p:sp>
      <p:sp>
        <p:nvSpPr>
          <p:cNvPr id="6" name="CuadroTexto 5">
            <a:extLst>
              <a:ext uri="{FF2B5EF4-FFF2-40B4-BE49-F238E27FC236}">
                <a16:creationId xmlns:a16="http://schemas.microsoft.com/office/drawing/2014/main" id="{9FD41653-D35A-45BB-9A68-7737DD61C6AF}"/>
              </a:ext>
            </a:extLst>
          </p:cNvPr>
          <p:cNvSpPr txBox="1"/>
          <p:nvPr/>
        </p:nvSpPr>
        <p:spPr>
          <a:xfrm>
            <a:off x="8961933" y="5976413"/>
            <a:ext cx="819904" cy="369332"/>
          </a:xfrm>
          <a:prstGeom prst="rect">
            <a:avLst/>
          </a:prstGeom>
          <a:noFill/>
        </p:spPr>
        <p:txBody>
          <a:bodyPr wrap="none" rtlCol="0">
            <a:spAutoFit/>
          </a:bodyPr>
          <a:lstStyle/>
          <a:p>
            <a:r>
              <a:rPr lang="es-MX" dirty="0"/>
              <a:t>Monto</a:t>
            </a:r>
            <a:endParaRPr lang="es-SV" dirty="0"/>
          </a:p>
        </p:txBody>
      </p:sp>
      <p:pic>
        <p:nvPicPr>
          <p:cNvPr id="3" name="Imagen 2">
            <a:extLst>
              <a:ext uri="{FF2B5EF4-FFF2-40B4-BE49-F238E27FC236}">
                <a16:creationId xmlns:a16="http://schemas.microsoft.com/office/drawing/2014/main" id="{AC9B85E1-95CE-434A-B749-27AD31AC1FA4}"/>
              </a:ext>
            </a:extLst>
          </p:cNvPr>
          <p:cNvPicPr>
            <a:picLocks noChangeAspect="1"/>
          </p:cNvPicPr>
          <p:nvPr/>
        </p:nvPicPr>
        <p:blipFill>
          <a:blip r:embed="rId3"/>
          <a:stretch>
            <a:fillRect/>
          </a:stretch>
        </p:blipFill>
        <p:spPr>
          <a:xfrm>
            <a:off x="460149" y="1944653"/>
            <a:ext cx="5486876" cy="3682303"/>
          </a:xfrm>
          <a:prstGeom prst="rect">
            <a:avLst/>
          </a:prstGeom>
        </p:spPr>
      </p:pic>
      <p:pic>
        <p:nvPicPr>
          <p:cNvPr id="7" name="Imagen 6">
            <a:extLst>
              <a:ext uri="{FF2B5EF4-FFF2-40B4-BE49-F238E27FC236}">
                <a16:creationId xmlns:a16="http://schemas.microsoft.com/office/drawing/2014/main" id="{454F3A33-9175-46BE-BE7B-B18A6D178E07}"/>
              </a:ext>
            </a:extLst>
          </p:cNvPr>
          <p:cNvPicPr>
            <a:picLocks noChangeAspect="1"/>
          </p:cNvPicPr>
          <p:nvPr/>
        </p:nvPicPr>
        <p:blipFill>
          <a:blip r:embed="rId4"/>
          <a:stretch>
            <a:fillRect/>
          </a:stretch>
        </p:blipFill>
        <p:spPr>
          <a:xfrm>
            <a:off x="6604035" y="1775300"/>
            <a:ext cx="5041829" cy="3688400"/>
          </a:xfrm>
          <a:prstGeom prst="rect">
            <a:avLst/>
          </a:prstGeom>
        </p:spPr>
      </p:pic>
    </p:spTree>
    <p:extLst>
      <p:ext uri="{BB962C8B-B14F-4D97-AF65-F5344CB8AC3E}">
        <p14:creationId xmlns:p14="http://schemas.microsoft.com/office/powerpoint/2010/main" val="338386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Grp="1" noChangeArrowheads="1"/>
          </p:cNvSpPr>
          <p:nvPr>
            <p:ph type="title" idx="4294967295"/>
          </p:nvPr>
        </p:nvSpPr>
        <p:spPr>
          <a:xfrm>
            <a:off x="1393826" y="123825"/>
            <a:ext cx="7322336" cy="600075"/>
          </a:xfrm>
        </p:spPr>
        <p:txBody>
          <a:bodyPr/>
          <a:lstStyle/>
          <a:p>
            <a:r>
              <a:rPr lang="es-SV" altLang="es-SV" sz="2800" dirty="0"/>
              <a:t>Financieras/Comerciales vs Técnicas (número)</a:t>
            </a:r>
          </a:p>
        </p:txBody>
      </p:sp>
      <p:pic>
        <p:nvPicPr>
          <p:cNvPr id="3" name="Imagen 2">
            <a:extLst>
              <a:ext uri="{FF2B5EF4-FFF2-40B4-BE49-F238E27FC236}">
                <a16:creationId xmlns:a16="http://schemas.microsoft.com/office/drawing/2014/main" id="{B23B009C-0FB3-486C-B7FD-2FFB11DA8B00}"/>
              </a:ext>
            </a:extLst>
          </p:cNvPr>
          <p:cNvPicPr>
            <a:picLocks noChangeAspect="1"/>
          </p:cNvPicPr>
          <p:nvPr/>
        </p:nvPicPr>
        <p:blipFill>
          <a:blip r:embed="rId3"/>
          <a:stretch>
            <a:fillRect/>
          </a:stretch>
        </p:blipFill>
        <p:spPr>
          <a:xfrm>
            <a:off x="0" y="703287"/>
            <a:ext cx="12192000" cy="5451425"/>
          </a:xfrm>
          <a:prstGeom prst="rect">
            <a:avLst/>
          </a:prstGeom>
        </p:spPr>
      </p:pic>
      <p:sp>
        <p:nvSpPr>
          <p:cNvPr id="4" name="Text Box 7">
            <a:extLst>
              <a:ext uri="{FF2B5EF4-FFF2-40B4-BE49-F238E27FC236}">
                <a16:creationId xmlns:a16="http://schemas.microsoft.com/office/drawing/2014/main" id="{3F3E28F4-7614-4C9E-A98A-7F6A6AC3FDF4}"/>
              </a:ext>
            </a:extLst>
          </p:cNvPr>
          <p:cNvSpPr txBox="1">
            <a:spLocks noChangeArrowheads="1"/>
          </p:cNvSpPr>
          <p:nvPr/>
        </p:nvSpPr>
        <p:spPr bwMode="auto">
          <a:xfrm>
            <a:off x="1154906" y="6154712"/>
            <a:ext cx="10306889" cy="52322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just" fontAlgn="auto">
              <a:spcBef>
                <a:spcPts val="0"/>
              </a:spcBef>
              <a:spcAft>
                <a:spcPts val="0"/>
              </a:spcAft>
              <a:defRPr/>
            </a:pPr>
            <a:r>
              <a:rPr lang="es-ES" sz="1400" dirty="0"/>
              <a:t>portante que la colocación promedio en número de garantías técnicas sea de alrededor del 52% (meta estratégica anual). </a:t>
            </a:r>
          </a:p>
          <a:p>
            <a:pPr algn="just" fontAlgn="auto">
              <a:spcBef>
                <a:spcPts val="0"/>
              </a:spcBef>
              <a:spcAft>
                <a:spcPts val="0"/>
              </a:spcAft>
              <a:defRPr/>
            </a:pPr>
            <a:r>
              <a:rPr lang="es-ES" sz="1400" dirty="0"/>
              <a:t>La proporción alcanzada :Promedio Año  = 76.56 %</a:t>
            </a:r>
          </a:p>
        </p:txBody>
      </p:sp>
    </p:spTree>
    <p:extLst>
      <p:ext uri="{BB962C8B-B14F-4D97-AF65-F5344CB8AC3E}">
        <p14:creationId xmlns:p14="http://schemas.microsoft.com/office/powerpoint/2010/main" val="3789298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xfrm>
            <a:off x="1393826" y="123825"/>
            <a:ext cx="6793830" cy="600075"/>
          </a:xfrm>
        </p:spPr>
        <p:txBody>
          <a:bodyPr/>
          <a:lstStyle/>
          <a:p>
            <a:r>
              <a:rPr lang="es-SV" altLang="es-SV" sz="2800" dirty="0"/>
              <a:t>Financieras/Comerciales vs Técnicas (Monto)</a:t>
            </a:r>
          </a:p>
        </p:txBody>
      </p:sp>
      <p:pic>
        <p:nvPicPr>
          <p:cNvPr id="2" name="Imagen 1">
            <a:extLst>
              <a:ext uri="{FF2B5EF4-FFF2-40B4-BE49-F238E27FC236}">
                <a16:creationId xmlns:a16="http://schemas.microsoft.com/office/drawing/2014/main" id="{B23010C1-22CF-4A27-8F23-0E4C3DBDC76C}"/>
              </a:ext>
            </a:extLst>
          </p:cNvPr>
          <p:cNvPicPr>
            <a:picLocks noChangeAspect="1"/>
          </p:cNvPicPr>
          <p:nvPr/>
        </p:nvPicPr>
        <p:blipFill>
          <a:blip r:embed="rId3"/>
          <a:stretch>
            <a:fillRect/>
          </a:stretch>
        </p:blipFill>
        <p:spPr>
          <a:xfrm>
            <a:off x="100668" y="1057931"/>
            <a:ext cx="12192000" cy="5060920"/>
          </a:xfrm>
          <a:prstGeom prst="rect">
            <a:avLst/>
          </a:prstGeom>
        </p:spPr>
      </p:pic>
      <p:sp>
        <p:nvSpPr>
          <p:cNvPr id="4" name="Text Box 6">
            <a:extLst>
              <a:ext uri="{FF2B5EF4-FFF2-40B4-BE49-F238E27FC236}">
                <a16:creationId xmlns:a16="http://schemas.microsoft.com/office/drawing/2014/main" id="{546F9B12-26A4-4BE8-98DA-0C7A29F0919E}"/>
              </a:ext>
            </a:extLst>
          </p:cNvPr>
          <p:cNvSpPr txBox="1">
            <a:spLocks noChangeArrowheads="1"/>
          </p:cNvSpPr>
          <p:nvPr/>
        </p:nvSpPr>
        <p:spPr bwMode="auto">
          <a:xfrm>
            <a:off x="1138128" y="5995751"/>
            <a:ext cx="10368647" cy="738664"/>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wrap="square">
            <a:spAutoFit/>
          </a:bodyPr>
          <a:lstStyle>
            <a:defPPr>
              <a:defRPr lang="es-SV"/>
            </a:defPPr>
            <a:lvl1pPr algn="just" fontAlgn="auto">
              <a:spcBef>
                <a:spcPts val="0"/>
              </a:spcBef>
              <a:spcAft>
                <a:spcPts val="0"/>
              </a:spcAft>
              <a:defRPr sz="1400"/>
            </a:lvl1pPr>
          </a:lstStyle>
          <a:p>
            <a:r>
              <a:rPr lang="es-ES" dirty="0"/>
              <a:t>Con el fin de mantener los indicadores actuales de riesgo, es importante que la colocación promedio en monto de garantías técnicas o fianzas sea de alrededor del 32% (meta estratégica anual). </a:t>
            </a:r>
          </a:p>
          <a:p>
            <a:r>
              <a:rPr lang="es-ES" dirty="0"/>
              <a:t>El porcentaje alcanzado: Promedio año = 63.09 %</a:t>
            </a:r>
          </a:p>
        </p:txBody>
      </p:sp>
    </p:spTree>
    <p:extLst>
      <p:ext uri="{BB962C8B-B14F-4D97-AF65-F5344CB8AC3E}">
        <p14:creationId xmlns:p14="http://schemas.microsoft.com/office/powerpoint/2010/main" val="175943720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1791</TotalTime>
  <Words>1211</Words>
  <Application>Microsoft Office PowerPoint</Application>
  <PresentationFormat>Panorámica</PresentationFormat>
  <Paragraphs>76</Paragraphs>
  <Slides>11</Slides>
  <Notes>3</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11</vt:i4>
      </vt:variant>
    </vt:vector>
  </HeadingPairs>
  <TitlesOfParts>
    <vt:vector size="17" baseType="lpstr">
      <vt:lpstr>Arial</vt:lpstr>
      <vt:lpstr>Calibri</vt:lpstr>
      <vt:lpstr>Century Gothic</vt:lpstr>
      <vt:lpstr>Montserrat ExtraBold</vt:lpstr>
      <vt:lpstr>Montserrat SemiBold</vt:lpstr>
      <vt:lpstr>Tema de Office</vt:lpstr>
      <vt:lpstr>Presentación de PowerPoint</vt:lpstr>
      <vt:lpstr>Presentación de PowerPoint</vt:lpstr>
      <vt:lpstr>Presentación de PowerPoint</vt:lpstr>
      <vt:lpstr>Presentación de PowerPoint</vt:lpstr>
      <vt:lpstr>Presentación de PowerPoint</vt:lpstr>
      <vt:lpstr>ESTADÍSTICAS</vt:lpstr>
      <vt:lpstr>Garantías vigentes por tipo de Aval al 30 de junio de 2025</vt:lpstr>
      <vt:lpstr>Financieras/Comerciales vs Técnicas (número)</vt:lpstr>
      <vt:lpstr>Financieras/Comerciales vs Técnicas (Monto)</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Fabrizio Livetti</dc:creator>
  <cp:lastModifiedBy>vicky</cp:lastModifiedBy>
  <cp:revision>26</cp:revision>
  <dcterms:created xsi:type="dcterms:W3CDTF">2025-09-09T18:47:21Z</dcterms:created>
  <dcterms:modified xsi:type="dcterms:W3CDTF">2025-09-19T14:10:16Z</dcterms:modified>
</cp:coreProperties>
</file>