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4" r:id="rId4"/>
    <p:sldId id="271" r:id="rId5"/>
    <p:sldId id="270" r:id="rId6"/>
    <p:sldId id="267" r:id="rId7"/>
    <p:sldId id="272" r:id="rId8"/>
    <p:sldId id="273" r:id="rId9"/>
    <p:sldId id="268" r:id="rId10"/>
    <p:sldId id="269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F30"/>
    <a:srgbClr val="00A6E2"/>
    <a:srgbClr val="473B91"/>
    <a:srgbClr val="9769C6"/>
    <a:srgbClr val="FAFAFA"/>
    <a:srgbClr val="A4CB4E"/>
    <a:srgbClr val="1C3660"/>
    <a:srgbClr val="AFCA3B"/>
    <a:srgbClr val="004D7C"/>
    <a:srgbClr val="0D1B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CD25A7-A0C9-415F-A6F4-88882041D08B}" v="129" dt="2025-09-17T18:44:48.6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>
      <p:cViewPr varScale="1">
        <p:scale>
          <a:sx n="62" d="100"/>
          <a:sy n="62" d="100"/>
        </p:scale>
        <p:origin x="9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dayan\Desktop\Fogaba%2011\REGAR\2025\FORO%202025\Presentacion%20Vero%20-%20FORO\Sep.25%20Graficos%20FONRED%20v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dayan\Desktop\Fogaba%2011\REGAR\2025\FORO%202025\Presentacion%20Vero%20-%20FORO\Sep.25%20Graficos%20FONRED%20v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dayan\Desktop\Fogaba%2011\REGAR\2025\FORO%202025\Presentacion%20Vero%20-%20FORO\Sep.25%20Graficos%20FONRED%20v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60726651795045"/>
          <c:y val="3.419106318542741E-2"/>
          <c:w val="0.78910830354599393"/>
          <c:h val="0.72371467178414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Diap2!$A$6</c:f>
              <c:strCache>
                <c:ptCount val="1"/>
                <c:pt idx="0">
                  <c:v>Garantías Vigentes (ARS Millones)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5.2092380709986338E-3"/>
                  <c:y val="1.4900966864696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CF1-4876-B9AB-B513F3A7779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Montserrat Bold" panose="0000080000000000000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Diap2!$B$3:$D$3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Diap2!$B$6:$D$6</c:f>
              <c:numCache>
                <c:formatCode>"$"#,##0.00_);[Red]\("$"#,##0.00\)</c:formatCode>
                <c:ptCount val="3"/>
                <c:pt idx="0">
                  <c:v>26290.885323999999</c:v>
                </c:pt>
                <c:pt idx="1">
                  <c:v>51756.044051680001</c:v>
                </c:pt>
                <c:pt idx="2">
                  <c:v>171394.58999834931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F1-4876-B9AB-B513F3A777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0035295"/>
        <c:axId val="1440035775"/>
      </c:barChart>
      <c:lineChart>
        <c:grouping val="standard"/>
        <c:varyColors val="0"/>
        <c:ser>
          <c:idx val="1"/>
          <c:order val="1"/>
          <c:tx>
            <c:strRef>
              <c:f>Diap2!$A$10</c:f>
              <c:strCache>
                <c:ptCount val="1"/>
                <c:pt idx="0">
                  <c:v>Garantías Vigentes (USD Millones)</c:v>
                </c:pt>
              </c:strCache>
            </c:strRef>
          </c:tx>
          <c:spPr>
            <a:ln w="28575" cap="rnd">
              <a:solidFill>
                <a:srgbClr val="F47F30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4.2027681562968308E-2"/>
                  <c:y val="-4.11352652495601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CF1-4876-B9AB-B513F3A77793}"/>
                </c:ext>
              </c:extLst>
            </c:dLbl>
            <c:spPr>
              <a:solidFill>
                <a:srgbClr val="F47F3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Montserrat Bold" panose="00000800000000000000" pitchFamily="2" charset="0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Diap2!$B$10:$D$10</c:f>
              <c:numCache>
                <c:formatCode>#,##0</c:formatCode>
                <c:ptCount val="3"/>
                <c:pt idx="0">
                  <c:v>148.53607527683616</c:v>
                </c:pt>
                <c:pt idx="1">
                  <c:v>64.054509964950498</c:v>
                </c:pt>
                <c:pt idx="2">
                  <c:v>166.08002906816793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CF1-4876-B9AB-B513F3A777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4073375"/>
        <c:axId val="974071935"/>
      </c:lineChart>
      <c:catAx>
        <c:axId val="1440035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800" b="0" i="0" u="none" strike="noStrike" kern="1200" baseline="0">
                <a:solidFill>
                  <a:srgbClr val="473B91"/>
                </a:solidFill>
                <a:latin typeface="Montserrat ExtraBold" panose="00000900000000000000" pitchFamily="2" charset="0"/>
                <a:ea typeface="+mn-ea"/>
                <a:cs typeface="+mn-cs"/>
              </a:defRPr>
            </a:pPr>
            <a:endParaRPr lang="es-AR"/>
          </a:p>
        </c:txPr>
        <c:crossAx val="1440035775"/>
        <c:crosses val="autoZero"/>
        <c:auto val="1"/>
        <c:lblAlgn val="ctr"/>
        <c:lblOffset val="100"/>
        <c:noMultiLvlLbl val="0"/>
      </c:catAx>
      <c:valAx>
        <c:axId val="1440035775"/>
        <c:scaling>
          <c:orientation val="minMax"/>
        </c:scaling>
        <c:delete val="0"/>
        <c:axPos val="l"/>
        <c:numFmt formatCode="&quot;$&quot;#,##0.00_);[Red]\(&quot;$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440035295"/>
        <c:crosses val="autoZero"/>
        <c:crossBetween val="between"/>
      </c:valAx>
      <c:valAx>
        <c:axId val="974071935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974073375"/>
        <c:crosses val="max"/>
        <c:crossBetween val="between"/>
      </c:valAx>
      <c:catAx>
        <c:axId val="974073375"/>
        <c:scaling>
          <c:orientation val="minMax"/>
        </c:scaling>
        <c:delete val="1"/>
        <c:axPos val="b"/>
        <c:majorTickMark val="out"/>
        <c:minorTickMark val="none"/>
        <c:tickLblPos val="nextTo"/>
        <c:crossAx val="9740719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 Bold" panose="00000800000000000000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FAFAFA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Montserrat Bold" panose="0000080000000000000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'Diap3 - sin FOGAR'!$B$2:$D$2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'Diap3 - sin FOGAR'!$B$15:$D$15</c:f>
              <c:numCache>
                <c:formatCode>_-* #,##0_-;\-* #,##0_-;_-* "-"??_-;_-@_-</c:formatCode>
                <c:ptCount val="3"/>
                <c:pt idx="0">
                  <c:v>6761</c:v>
                </c:pt>
                <c:pt idx="1">
                  <c:v>7955</c:v>
                </c:pt>
                <c:pt idx="2">
                  <c:v>13186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2C-4A35-AD9B-33F9060561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95555903"/>
        <c:axId val="2095557823"/>
      </c:barChart>
      <c:catAx>
        <c:axId val="2095555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800" b="0" i="0" u="none" strike="noStrike" kern="1200" baseline="0">
                <a:solidFill>
                  <a:srgbClr val="473B91"/>
                </a:solidFill>
                <a:latin typeface="Montserrat ExtraBold" panose="00000900000000000000" pitchFamily="2" charset="0"/>
                <a:ea typeface="+mn-ea"/>
                <a:cs typeface="+mn-cs"/>
              </a:defRPr>
            </a:pPr>
            <a:endParaRPr lang="es-AR"/>
          </a:p>
        </c:txPr>
        <c:crossAx val="2095557823"/>
        <c:crosses val="autoZero"/>
        <c:auto val="1"/>
        <c:lblAlgn val="ctr"/>
        <c:lblOffset val="100"/>
        <c:noMultiLvlLbl val="0"/>
      </c:catAx>
      <c:valAx>
        <c:axId val="2095557823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2095555903"/>
        <c:crosses val="autoZero"/>
        <c:crossBetween val="between"/>
      </c:valAx>
      <c:spPr>
        <a:solidFill>
          <a:srgbClr val="FAFAFA"/>
        </a:solidFill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FAFAFA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065753250486468"/>
          <c:y val="0.27803971859600662"/>
          <c:w val="0.37186583266996875"/>
          <c:h val="0.57083309908929458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A6E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731-4434-80A3-A95A9FA35090}"/>
              </c:ext>
            </c:extLst>
          </c:dPt>
          <c:dPt>
            <c:idx val="1"/>
            <c:bubble3D val="0"/>
            <c:spPr>
              <a:solidFill>
                <a:srgbClr val="A4CB4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731-4434-80A3-A95A9FA35090}"/>
              </c:ext>
            </c:extLst>
          </c:dPt>
          <c:dPt>
            <c:idx val="2"/>
            <c:bubble3D val="0"/>
            <c:spPr>
              <a:solidFill>
                <a:srgbClr val="F47F3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731-4434-80A3-A95A9FA35090}"/>
              </c:ext>
            </c:extLst>
          </c:dPt>
          <c:dLbls>
            <c:dLbl>
              <c:idx val="0"/>
              <c:layout>
                <c:manualLayout>
                  <c:x val="0.10289500297891592"/>
                  <c:y val="8.5316246267427689E-2"/>
                </c:manualLayout>
              </c:layout>
              <c:tx>
                <c:rich>
                  <a:bodyPr/>
                  <a:lstStyle/>
                  <a:p>
                    <a:fld id="{32F7DB62-D20A-45FB-B443-EDE3911ED7B2}" type="CATEGORYNAME">
                      <a:rPr lang="en-US"/>
                      <a:pPr/>
                      <a:t>[NOMBRE DE CATEGORÍA]</a:t>
                    </a:fld>
                    <a:r>
                      <a:rPr lang="en-US" baseline="0" dirty="0"/>
                      <a:t>
</a:t>
                    </a:r>
                    <a:fld id="{0279F171-5D55-4646-AFD1-1C24F21F354A}" type="VALUE">
                      <a:rPr lang="en-US" b="1" baseline="0"/>
                      <a:pPr/>
                      <a:t>[VALOR]</a:t>
                    </a:fld>
                    <a:endParaRPr lang="en-US" baseline="0" dirty="0"/>
                  </a:p>
                </c:rich>
              </c:tx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567656183762812"/>
                      <c:h val="0.2175998065232633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731-4434-80A3-A95A9FA35090}"/>
                </c:ext>
              </c:extLst>
            </c:dLbl>
            <c:dLbl>
              <c:idx val="1"/>
              <c:layout>
                <c:manualLayout>
                  <c:x val="-0.18617522867651395"/>
                  <c:y val="3.2775425908698919E-2"/>
                </c:manualLayout>
              </c:layout>
              <c:tx>
                <c:rich>
                  <a:bodyPr/>
                  <a:lstStyle/>
                  <a:p>
                    <a:fld id="{9AC4E7D7-8955-4E6E-A8A1-FE61A27C076C}" type="CATEGORYNAME">
                      <a:rPr lang="en-US"/>
                      <a:pPr/>
                      <a:t>[NOMBRE DE CATEGORÍA]</a:t>
                    </a:fld>
                    <a:r>
                      <a:rPr lang="en-US" baseline="0" dirty="0"/>
                      <a:t>
</a:t>
                    </a:r>
                    <a:fld id="{5D0AD6A6-A702-4E89-AE07-AAEAB917BF96}" type="VALUE">
                      <a:rPr lang="en-US" b="1" baseline="0"/>
                      <a:pPr/>
                      <a:t>[VALOR]</a:t>
                    </a:fld>
                    <a:endParaRPr lang="en-US" baseline="0" dirty="0"/>
                  </a:p>
                </c:rich>
              </c:tx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534537340055425"/>
                      <c:h val="0.2433581649693255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731-4434-80A3-A95A9FA35090}"/>
                </c:ext>
              </c:extLst>
            </c:dLbl>
            <c:dLbl>
              <c:idx val="2"/>
              <c:layout>
                <c:manualLayout>
                  <c:x val="-0.13865525049004343"/>
                  <c:y val="-0.1133157747537609"/>
                </c:manualLayout>
              </c:layout>
              <c:tx>
                <c:rich>
                  <a:bodyPr/>
                  <a:lstStyle/>
                  <a:p>
                    <a:fld id="{F75AD224-CB49-4A85-9BDE-E29B9C730AC6}" type="CATEGORYNAME">
                      <a:rPr lang="en-US"/>
                      <a:pPr/>
                      <a:t>[NOMBRE DE CATEGORÍA]</a:t>
                    </a:fld>
                    <a:r>
                      <a:rPr lang="en-US" baseline="0" dirty="0"/>
                      <a:t>
</a:t>
                    </a:r>
                    <a:fld id="{350482AD-ABC9-4321-8298-0E07A06B6ACF}" type="VALUE">
                      <a:rPr lang="en-US" b="1" baseline="0"/>
                      <a:pPr/>
                      <a:t>[VALOR]</a:t>
                    </a:fld>
                    <a:endParaRPr lang="en-US" baseline="0" dirty="0"/>
                  </a:p>
                </c:rich>
              </c:tx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731-4434-80A3-A95A9FA350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 Bold"/>
                    <a:ea typeface="+mn-ea"/>
                    <a:cs typeface="Poppins Light" panose="00000400000000000000" pitchFamily="2" charset="0"/>
                  </a:defRPr>
                </a:pPr>
                <a:endParaRPr lang="es-AR"/>
              </a:p>
            </c:txPr>
            <c:showLegendKey val="1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Diap3!$B$25:$B$27</c:f>
              <c:strCache>
                <c:ptCount val="3"/>
                <c:pt idx="0">
                  <c:v>Micro</c:v>
                </c:pt>
                <c:pt idx="1">
                  <c:v>Pequeña</c:v>
                </c:pt>
                <c:pt idx="2">
                  <c:v>Mediana</c:v>
                </c:pt>
              </c:strCache>
            </c:strRef>
          </c:cat>
          <c:val>
            <c:numRef>
              <c:f>Diap3!$C$25:$C$27</c:f>
              <c:numCache>
                <c:formatCode>0%</c:formatCode>
                <c:ptCount val="3"/>
                <c:pt idx="0">
                  <c:v>0.67955826144711162</c:v>
                </c:pt>
                <c:pt idx="1">
                  <c:v>0.25422541270789445</c:v>
                </c:pt>
                <c:pt idx="2">
                  <c:v>6.6216325844993817E-2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731-4434-80A3-A95A9FA3509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latin typeface="Poppins Light" panose="00000400000000000000" pitchFamily="2" charset="0"/>
          <a:cs typeface="Poppins Light" panose="00000400000000000000" pitchFamily="2" charset="0"/>
        </a:defRPr>
      </a:pPr>
      <a:endParaRPr lang="es-A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9B1EEE-387E-4662-9A42-2571B7B304A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B6862451-EFE6-4B09-A939-46FEF2C7ABE7}">
      <dgm:prSet phldrT="[Texto]" custT="1"/>
      <dgm:spPr>
        <a:solidFill>
          <a:prstClr val="white"/>
        </a:solidFill>
        <a:ln w="12700" cap="flat" cmpd="sng" algn="ctr">
          <a:solidFill>
            <a:prstClr val="white"/>
          </a:solidFill>
          <a:prstDash val="solid"/>
          <a:miter lim="800000"/>
        </a:ln>
        <a:effectLst/>
      </dgm:spPr>
      <dgm:t>
        <a:bodyPr spcFirstLastPara="0" vert="horz" wrap="square" lIns="64008" tIns="42672" rIns="21336" bIns="42672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rgbClr val="1C3660"/>
              </a:solidFill>
              <a:latin typeface="Encode Sans ExtraBold" panose="02000000000000000000" pitchFamily="2" charset="0"/>
              <a:ea typeface="+mn-ea"/>
              <a:cs typeface="Poppins Black" panose="00000A00000000000000" pitchFamily="2" charset="0"/>
            </a:rPr>
            <a:t>2023</a:t>
          </a:r>
          <a:endParaRPr lang="es-AR" sz="1600" b="1" kern="1200" dirty="0">
            <a:solidFill>
              <a:srgbClr val="1C3660"/>
            </a:solidFill>
            <a:latin typeface="Encode Sans ExtraBold" panose="02000000000000000000" pitchFamily="2" charset="0"/>
            <a:ea typeface="+mn-ea"/>
            <a:cs typeface="Poppins Black" panose="00000A00000000000000" pitchFamily="2" charset="0"/>
          </a:endParaRPr>
        </a:p>
      </dgm:t>
    </dgm:pt>
    <dgm:pt modelId="{BDCABE5F-4CDA-4D5F-B4E9-2D72EB2A5569}" type="parTrans" cxnId="{81518F1F-721E-4574-99BB-EBC0BA40B10E}">
      <dgm:prSet/>
      <dgm:spPr/>
      <dgm:t>
        <a:bodyPr/>
        <a:lstStyle/>
        <a:p>
          <a:endParaRPr lang="es-AR" sz="900"/>
        </a:p>
      </dgm:t>
    </dgm:pt>
    <dgm:pt modelId="{3CE887F9-5A24-4724-AD0B-EC9D1AE221DC}" type="sibTrans" cxnId="{81518F1F-721E-4574-99BB-EBC0BA40B10E}">
      <dgm:prSet/>
      <dgm:spPr/>
      <dgm:t>
        <a:bodyPr/>
        <a:lstStyle/>
        <a:p>
          <a:endParaRPr lang="es-AR" sz="900"/>
        </a:p>
      </dgm:t>
    </dgm:pt>
    <dgm:pt modelId="{8DAFA2E5-0483-4D24-B402-E7CC6C523C97}">
      <dgm:prSet phldrT="[Texto]"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s-ES" sz="1600" b="1" kern="1200" dirty="0">
              <a:solidFill>
                <a:srgbClr val="1C3660"/>
              </a:solidFill>
              <a:latin typeface="Encode Sans ExtraBold" panose="02000000000000000000" pitchFamily="2" charset="0"/>
              <a:ea typeface="+mn-ea"/>
              <a:cs typeface="Poppins Black" panose="00000A00000000000000" pitchFamily="2" charset="0"/>
            </a:rPr>
            <a:t>2025</a:t>
          </a:r>
          <a:endParaRPr lang="es-AR" sz="1600" b="1" kern="1200" dirty="0">
            <a:solidFill>
              <a:srgbClr val="1C3660"/>
            </a:solidFill>
            <a:latin typeface="Encode Sans ExtraBold" panose="02000000000000000000" pitchFamily="2" charset="0"/>
            <a:ea typeface="+mn-ea"/>
            <a:cs typeface="Poppins Black" panose="00000A00000000000000" pitchFamily="2" charset="0"/>
          </a:endParaRPr>
        </a:p>
      </dgm:t>
    </dgm:pt>
    <dgm:pt modelId="{8CB0C715-108C-4B9D-8F2D-7E5995DF4BCD}" type="parTrans" cxnId="{4BBD4271-441A-446C-9C5F-B3D4CF1AFF11}">
      <dgm:prSet/>
      <dgm:spPr/>
      <dgm:t>
        <a:bodyPr/>
        <a:lstStyle/>
        <a:p>
          <a:endParaRPr lang="es-AR" sz="900"/>
        </a:p>
      </dgm:t>
    </dgm:pt>
    <dgm:pt modelId="{5E5885C9-A50E-49DE-B68C-0104CE47EA88}" type="sibTrans" cxnId="{4BBD4271-441A-446C-9C5F-B3D4CF1AFF11}">
      <dgm:prSet/>
      <dgm:spPr/>
      <dgm:t>
        <a:bodyPr/>
        <a:lstStyle/>
        <a:p>
          <a:endParaRPr lang="es-AR" sz="900"/>
        </a:p>
      </dgm:t>
    </dgm:pt>
    <dgm:pt modelId="{DC13467E-43F7-4731-AE07-B1060A579888}">
      <dgm:prSet phldrT="[Texto]" custT="1"/>
      <dgm:spPr>
        <a:noFill/>
        <a:ln w="12700" cap="flat" cmpd="sng" algn="ctr">
          <a:solidFill>
            <a:prstClr val="white"/>
          </a:solidFill>
          <a:prstDash val="solid"/>
          <a:miter lim="800000"/>
        </a:ln>
        <a:effectLst/>
      </dgm:spPr>
      <dgm:t>
        <a:bodyPr spcFirstLastPara="0" vert="horz" wrap="square" lIns="64008" tIns="42672" rIns="21336" bIns="42672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prstClr val="white"/>
              </a:solidFill>
              <a:latin typeface="Encode Sans ExtraBold" panose="02000000000000000000" pitchFamily="2" charset="0"/>
              <a:ea typeface="+mn-ea"/>
              <a:cs typeface="Poppins Black" panose="00000A00000000000000" pitchFamily="2" charset="0"/>
            </a:rPr>
            <a:t>2024</a:t>
          </a:r>
          <a:endParaRPr lang="es-AR" sz="1600" b="1" kern="1200" dirty="0">
            <a:solidFill>
              <a:prstClr val="white"/>
            </a:solidFill>
            <a:latin typeface="Encode Sans ExtraBold" panose="02000000000000000000" pitchFamily="2" charset="0"/>
            <a:ea typeface="+mn-ea"/>
            <a:cs typeface="Poppins Black" panose="00000A00000000000000" pitchFamily="2" charset="0"/>
          </a:endParaRPr>
        </a:p>
      </dgm:t>
    </dgm:pt>
    <dgm:pt modelId="{6E4F10E7-CBCE-4EAD-9AF0-E1418FCDFF0C}" type="parTrans" cxnId="{C5EA5D89-3EF8-48D6-98A6-CC91976BD63C}">
      <dgm:prSet/>
      <dgm:spPr/>
      <dgm:t>
        <a:bodyPr/>
        <a:lstStyle/>
        <a:p>
          <a:endParaRPr lang="es-AR" sz="900"/>
        </a:p>
      </dgm:t>
    </dgm:pt>
    <dgm:pt modelId="{8F5C1F29-51A6-4CFA-9395-457D7FBCDD08}" type="sibTrans" cxnId="{C5EA5D89-3EF8-48D6-98A6-CC91976BD63C}">
      <dgm:prSet/>
      <dgm:spPr/>
      <dgm:t>
        <a:bodyPr/>
        <a:lstStyle/>
        <a:p>
          <a:endParaRPr lang="es-AR" sz="900"/>
        </a:p>
      </dgm:t>
    </dgm:pt>
    <dgm:pt modelId="{9ED77233-38DB-4E49-AA5B-A8A4ED7E63E1}">
      <dgm:prSet phldrT="[Texto]" custT="1"/>
      <dgm:spPr>
        <a:noFill/>
        <a:ln w="12700" cap="flat" cmpd="sng" algn="ctr">
          <a:solidFill>
            <a:prstClr val="white"/>
          </a:solidFill>
          <a:prstDash val="solid"/>
          <a:miter lim="800000"/>
        </a:ln>
        <a:effectLst/>
      </dgm:spPr>
      <dgm:t>
        <a:bodyPr spcFirstLastPara="0" vert="horz" wrap="square" lIns="64008" tIns="42672" rIns="21336" bIns="42672" numCol="1" spcCol="1270" anchor="ctr" anchorCtr="0"/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1600" b="1" kern="1200" dirty="0">
            <a:solidFill>
              <a:prstClr val="white"/>
            </a:solidFill>
            <a:latin typeface="Encode Sans ExtraBold" panose="02000000000000000000" pitchFamily="2" charset="0"/>
            <a:ea typeface="+mn-ea"/>
            <a:cs typeface="Poppins Black" panose="00000A00000000000000" pitchFamily="2" charset="0"/>
          </a:endParaRPr>
        </a:p>
      </dgm:t>
    </dgm:pt>
    <dgm:pt modelId="{52C3BCB6-F445-4E83-8D32-D331289BA710}" type="parTrans" cxnId="{E068ACD2-D3AD-4E81-A2F0-C6EBA91EDC44}">
      <dgm:prSet/>
      <dgm:spPr/>
      <dgm:t>
        <a:bodyPr/>
        <a:lstStyle/>
        <a:p>
          <a:endParaRPr lang="es-AR"/>
        </a:p>
      </dgm:t>
    </dgm:pt>
    <dgm:pt modelId="{598E8808-F322-4FF5-AC3D-7BCA770B269E}" type="sibTrans" cxnId="{E068ACD2-D3AD-4E81-A2F0-C6EBA91EDC44}">
      <dgm:prSet/>
      <dgm:spPr/>
      <dgm:t>
        <a:bodyPr/>
        <a:lstStyle/>
        <a:p>
          <a:endParaRPr lang="es-AR"/>
        </a:p>
      </dgm:t>
    </dgm:pt>
    <dgm:pt modelId="{866B7EF9-76EE-4A3D-96C6-3A45C5EB901D}" type="pres">
      <dgm:prSet presAssocID="{AD9B1EEE-387E-4662-9A42-2571B7B304A0}" presName="Name0" presStyleCnt="0">
        <dgm:presLayoutVars>
          <dgm:dir/>
          <dgm:resizeHandles val="exact"/>
        </dgm:presLayoutVars>
      </dgm:prSet>
      <dgm:spPr/>
    </dgm:pt>
    <dgm:pt modelId="{A5ECBE5A-9B3A-4F4A-94B2-F1B8372C49D0}" type="pres">
      <dgm:prSet presAssocID="{B6862451-EFE6-4B09-A939-46FEF2C7ABE7}" presName="parTxOnly" presStyleLbl="node1" presStyleIdx="0" presStyleCnt="4">
        <dgm:presLayoutVars>
          <dgm:bulletEnabled val="1"/>
        </dgm:presLayoutVars>
      </dgm:prSet>
      <dgm:spPr>
        <a:xfrm>
          <a:off x="3335" y="0"/>
          <a:ext cx="2578672" cy="330881"/>
        </a:xfrm>
        <a:prstGeom prst="homePlate">
          <a:avLst/>
        </a:prstGeom>
      </dgm:spPr>
    </dgm:pt>
    <dgm:pt modelId="{E01CF9D7-95ED-41D9-B640-932F7AB8C771}" type="pres">
      <dgm:prSet presAssocID="{3CE887F9-5A24-4724-AD0B-EC9D1AE221DC}" presName="parSpace" presStyleCnt="0"/>
      <dgm:spPr/>
    </dgm:pt>
    <dgm:pt modelId="{3D896625-9C3A-4D5D-96C4-1CC19AC690D9}" type="pres">
      <dgm:prSet presAssocID="{DC13467E-43F7-4731-AE07-B1060A579888}" presName="parTxOnly" presStyleLbl="node1" presStyleIdx="1" presStyleCnt="4" custScaleX="112237" custLinFactNeighborY="16605">
        <dgm:presLayoutVars>
          <dgm:bulletEnabled val="1"/>
        </dgm:presLayoutVars>
      </dgm:prSet>
      <dgm:spPr>
        <a:xfrm>
          <a:off x="2066273" y="0"/>
          <a:ext cx="2894224" cy="330881"/>
        </a:xfrm>
        <a:prstGeom prst="chevron">
          <a:avLst/>
        </a:prstGeom>
      </dgm:spPr>
    </dgm:pt>
    <dgm:pt modelId="{C92A17D2-2792-4137-8C85-216592262EFC}" type="pres">
      <dgm:prSet presAssocID="{8F5C1F29-51A6-4CFA-9395-457D7FBCDD08}" presName="parSpace" presStyleCnt="0"/>
      <dgm:spPr/>
    </dgm:pt>
    <dgm:pt modelId="{7A79E274-7B4A-47B2-8F85-BA513B5CDAC5}" type="pres">
      <dgm:prSet presAssocID="{8DAFA2E5-0483-4D24-B402-E7CC6C523C97}" presName="parTxOnly" presStyleLbl="node1" presStyleIdx="2" presStyleCnt="4">
        <dgm:presLayoutVars>
          <dgm:bulletEnabled val="1"/>
        </dgm:presLayoutVars>
      </dgm:prSet>
      <dgm:spPr/>
    </dgm:pt>
    <dgm:pt modelId="{98E141BE-6C4E-49A0-98E4-FC4E889CB65B}" type="pres">
      <dgm:prSet presAssocID="{5E5885C9-A50E-49DE-B68C-0104CE47EA88}" presName="parSpace" presStyleCnt="0"/>
      <dgm:spPr/>
    </dgm:pt>
    <dgm:pt modelId="{D81EDBBC-DC8A-4CF2-A13A-4F615241A231}" type="pres">
      <dgm:prSet presAssocID="{9ED77233-38DB-4E49-AA5B-A8A4ED7E63E1}" presName="parTxOnly" presStyleLbl="node1" presStyleIdx="3" presStyleCnt="4">
        <dgm:presLayoutVars>
          <dgm:bulletEnabled val="1"/>
        </dgm:presLayoutVars>
      </dgm:prSet>
      <dgm:spPr>
        <a:xfrm>
          <a:off x="6507701" y="0"/>
          <a:ext cx="2578672" cy="330881"/>
        </a:xfrm>
        <a:prstGeom prst="chevron">
          <a:avLst/>
        </a:prstGeom>
      </dgm:spPr>
    </dgm:pt>
  </dgm:ptLst>
  <dgm:cxnLst>
    <dgm:cxn modelId="{CC36680F-D3EA-4438-BE0B-05381C5E938F}" type="presOf" srcId="{B6862451-EFE6-4B09-A939-46FEF2C7ABE7}" destId="{A5ECBE5A-9B3A-4F4A-94B2-F1B8372C49D0}" srcOrd="0" destOrd="0" presId="urn:microsoft.com/office/officeart/2005/8/layout/hChevron3"/>
    <dgm:cxn modelId="{7D1D9D13-D159-4588-A512-6EA8FB94E6C1}" type="presOf" srcId="{DC13467E-43F7-4731-AE07-B1060A579888}" destId="{3D896625-9C3A-4D5D-96C4-1CC19AC690D9}" srcOrd="0" destOrd="0" presId="urn:microsoft.com/office/officeart/2005/8/layout/hChevron3"/>
    <dgm:cxn modelId="{81518F1F-721E-4574-99BB-EBC0BA40B10E}" srcId="{AD9B1EEE-387E-4662-9A42-2571B7B304A0}" destId="{B6862451-EFE6-4B09-A939-46FEF2C7ABE7}" srcOrd="0" destOrd="0" parTransId="{BDCABE5F-4CDA-4D5F-B4E9-2D72EB2A5569}" sibTransId="{3CE887F9-5A24-4724-AD0B-EC9D1AE221DC}"/>
    <dgm:cxn modelId="{4BFF1F34-0658-452A-BC18-AD4135EC7774}" type="presOf" srcId="{AD9B1EEE-387E-4662-9A42-2571B7B304A0}" destId="{866B7EF9-76EE-4A3D-96C6-3A45C5EB901D}" srcOrd="0" destOrd="0" presId="urn:microsoft.com/office/officeart/2005/8/layout/hChevron3"/>
    <dgm:cxn modelId="{4BBD4271-441A-446C-9C5F-B3D4CF1AFF11}" srcId="{AD9B1EEE-387E-4662-9A42-2571B7B304A0}" destId="{8DAFA2E5-0483-4D24-B402-E7CC6C523C97}" srcOrd="2" destOrd="0" parTransId="{8CB0C715-108C-4B9D-8F2D-7E5995DF4BCD}" sibTransId="{5E5885C9-A50E-49DE-B68C-0104CE47EA88}"/>
    <dgm:cxn modelId="{C5EA5D89-3EF8-48D6-98A6-CC91976BD63C}" srcId="{AD9B1EEE-387E-4662-9A42-2571B7B304A0}" destId="{DC13467E-43F7-4731-AE07-B1060A579888}" srcOrd="1" destOrd="0" parTransId="{6E4F10E7-CBCE-4EAD-9AF0-E1418FCDFF0C}" sibTransId="{8F5C1F29-51A6-4CFA-9395-457D7FBCDD08}"/>
    <dgm:cxn modelId="{D9899E9B-704F-49DC-A924-212CBC5E5F7E}" type="presOf" srcId="{9ED77233-38DB-4E49-AA5B-A8A4ED7E63E1}" destId="{D81EDBBC-DC8A-4CF2-A13A-4F615241A231}" srcOrd="0" destOrd="0" presId="urn:microsoft.com/office/officeart/2005/8/layout/hChevron3"/>
    <dgm:cxn modelId="{E1775DAB-72F3-4C5A-A86E-D04BB7C34CA0}" type="presOf" srcId="{8DAFA2E5-0483-4D24-B402-E7CC6C523C97}" destId="{7A79E274-7B4A-47B2-8F85-BA513B5CDAC5}" srcOrd="0" destOrd="0" presId="urn:microsoft.com/office/officeart/2005/8/layout/hChevron3"/>
    <dgm:cxn modelId="{E068ACD2-D3AD-4E81-A2F0-C6EBA91EDC44}" srcId="{AD9B1EEE-387E-4662-9A42-2571B7B304A0}" destId="{9ED77233-38DB-4E49-AA5B-A8A4ED7E63E1}" srcOrd="3" destOrd="0" parTransId="{52C3BCB6-F445-4E83-8D32-D331289BA710}" sibTransId="{598E8808-F322-4FF5-AC3D-7BCA770B269E}"/>
    <dgm:cxn modelId="{FFE80E23-3B4C-45E5-837C-2AA21F68A270}" type="presParOf" srcId="{866B7EF9-76EE-4A3D-96C6-3A45C5EB901D}" destId="{A5ECBE5A-9B3A-4F4A-94B2-F1B8372C49D0}" srcOrd="0" destOrd="0" presId="urn:microsoft.com/office/officeart/2005/8/layout/hChevron3"/>
    <dgm:cxn modelId="{9BBA94C8-9609-4BB0-8974-6AB14728851E}" type="presParOf" srcId="{866B7EF9-76EE-4A3D-96C6-3A45C5EB901D}" destId="{E01CF9D7-95ED-41D9-B640-932F7AB8C771}" srcOrd="1" destOrd="0" presId="urn:microsoft.com/office/officeart/2005/8/layout/hChevron3"/>
    <dgm:cxn modelId="{2498BC65-A958-4073-973B-769FE8DDECD0}" type="presParOf" srcId="{866B7EF9-76EE-4A3D-96C6-3A45C5EB901D}" destId="{3D896625-9C3A-4D5D-96C4-1CC19AC690D9}" srcOrd="2" destOrd="0" presId="urn:microsoft.com/office/officeart/2005/8/layout/hChevron3"/>
    <dgm:cxn modelId="{4C17B741-AD74-443E-BFF6-68FD7C901899}" type="presParOf" srcId="{866B7EF9-76EE-4A3D-96C6-3A45C5EB901D}" destId="{C92A17D2-2792-4137-8C85-216592262EFC}" srcOrd="3" destOrd="0" presId="urn:microsoft.com/office/officeart/2005/8/layout/hChevron3"/>
    <dgm:cxn modelId="{8048BBA5-0517-432B-AD7C-899D10104454}" type="presParOf" srcId="{866B7EF9-76EE-4A3D-96C6-3A45C5EB901D}" destId="{7A79E274-7B4A-47B2-8F85-BA513B5CDAC5}" srcOrd="4" destOrd="0" presId="urn:microsoft.com/office/officeart/2005/8/layout/hChevron3"/>
    <dgm:cxn modelId="{842C2327-0D88-4B63-BA6C-0F081A9615CA}" type="presParOf" srcId="{866B7EF9-76EE-4A3D-96C6-3A45C5EB901D}" destId="{98E141BE-6C4E-49A0-98E4-FC4E889CB65B}" srcOrd="5" destOrd="0" presId="urn:microsoft.com/office/officeart/2005/8/layout/hChevron3"/>
    <dgm:cxn modelId="{322E25F9-1697-4D82-8662-5A368C3EAEEE}" type="presParOf" srcId="{866B7EF9-76EE-4A3D-96C6-3A45C5EB901D}" destId="{D81EDBBC-DC8A-4CF2-A13A-4F615241A231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9B1EEE-387E-4662-9A42-2571B7B304A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B6862451-EFE6-4B09-A939-46FEF2C7ABE7}">
      <dgm:prSet phldrT="[Texto]" custT="1"/>
      <dgm:spPr>
        <a:solidFill>
          <a:prstClr val="white"/>
        </a:solidFill>
        <a:ln w="12700" cap="flat" cmpd="sng" algn="ctr">
          <a:solidFill>
            <a:prstClr val="white"/>
          </a:solidFill>
          <a:prstDash val="solid"/>
          <a:miter lim="800000"/>
        </a:ln>
        <a:effectLst/>
      </dgm:spPr>
      <dgm:t>
        <a:bodyPr spcFirstLastPara="0" vert="horz" wrap="square" lIns="64008" tIns="42672" rIns="21336" bIns="42672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rgbClr val="1C3660"/>
              </a:solidFill>
              <a:latin typeface="Encode Sans ExtraBold" panose="02000000000000000000" pitchFamily="2" charset="0"/>
              <a:ea typeface="+mn-ea"/>
              <a:cs typeface="Poppins Black" panose="00000A00000000000000" pitchFamily="2" charset="0"/>
            </a:rPr>
            <a:t>1995</a:t>
          </a:r>
          <a:endParaRPr lang="es-AR" sz="1600" b="1" kern="1200" dirty="0">
            <a:solidFill>
              <a:srgbClr val="1C3660"/>
            </a:solidFill>
            <a:latin typeface="Encode Sans ExtraBold" panose="02000000000000000000" pitchFamily="2" charset="0"/>
            <a:ea typeface="+mn-ea"/>
            <a:cs typeface="Poppins Black" panose="00000A00000000000000" pitchFamily="2" charset="0"/>
          </a:endParaRPr>
        </a:p>
      </dgm:t>
    </dgm:pt>
    <dgm:pt modelId="{BDCABE5F-4CDA-4D5F-B4E9-2D72EB2A5569}" type="parTrans" cxnId="{81518F1F-721E-4574-99BB-EBC0BA40B10E}">
      <dgm:prSet/>
      <dgm:spPr/>
      <dgm:t>
        <a:bodyPr/>
        <a:lstStyle/>
        <a:p>
          <a:endParaRPr lang="es-AR" sz="900" b="1">
            <a:latin typeface="Museo Sans 300" panose="02000000000000000000" charset="0"/>
          </a:endParaRPr>
        </a:p>
      </dgm:t>
    </dgm:pt>
    <dgm:pt modelId="{3CE887F9-5A24-4724-AD0B-EC9D1AE221DC}" type="sibTrans" cxnId="{81518F1F-721E-4574-99BB-EBC0BA40B10E}">
      <dgm:prSet/>
      <dgm:spPr/>
      <dgm:t>
        <a:bodyPr/>
        <a:lstStyle/>
        <a:p>
          <a:endParaRPr lang="es-AR" sz="900" b="1">
            <a:latin typeface="Museo Sans 300" panose="02000000000000000000" charset="0"/>
          </a:endParaRPr>
        </a:p>
      </dgm:t>
    </dgm:pt>
    <dgm:pt modelId="{8DAFA2E5-0483-4D24-B402-E7CC6C523C97}">
      <dgm:prSet phldrT="[Texto]" custT="1"/>
      <dgm:spPr>
        <a:solidFill>
          <a:prstClr val="white"/>
        </a:solidFill>
        <a:ln w="12700" cap="flat" cmpd="sng" algn="ctr">
          <a:solidFill>
            <a:prstClr val="white"/>
          </a:solidFill>
          <a:prstDash val="solid"/>
          <a:miter lim="800000"/>
        </a:ln>
        <a:effectLst/>
      </dgm:spPr>
      <dgm:t>
        <a:bodyPr spcFirstLastPara="0" vert="horz" wrap="square" lIns="64008" tIns="42672" rIns="21336" bIns="42672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rgbClr val="1C3660"/>
              </a:solidFill>
              <a:latin typeface="Encode Sans ExtraBold" panose="02000000000000000000" pitchFamily="2" charset="0"/>
              <a:ea typeface="+mn-ea"/>
              <a:cs typeface="Poppins Black" panose="00000A00000000000000" pitchFamily="2" charset="0"/>
            </a:rPr>
            <a:t>2014</a:t>
          </a:r>
          <a:endParaRPr lang="es-AR" sz="1600" b="1" kern="1200" dirty="0">
            <a:solidFill>
              <a:srgbClr val="1C3660"/>
            </a:solidFill>
            <a:latin typeface="Encode Sans ExtraBold" panose="02000000000000000000" pitchFamily="2" charset="0"/>
            <a:ea typeface="+mn-ea"/>
            <a:cs typeface="Poppins Black" panose="00000A00000000000000" pitchFamily="2" charset="0"/>
          </a:endParaRPr>
        </a:p>
      </dgm:t>
    </dgm:pt>
    <dgm:pt modelId="{8CB0C715-108C-4B9D-8F2D-7E5995DF4BCD}" type="parTrans" cxnId="{4BBD4271-441A-446C-9C5F-B3D4CF1AFF11}">
      <dgm:prSet/>
      <dgm:spPr/>
      <dgm:t>
        <a:bodyPr/>
        <a:lstStyle/>
        <a:p>
          <a:endParaRPr lang="es-AR" sz="900" b="1">
            <a:latin typeface="Museo Sans 300" panose="02000000000000000000" charset="0"/>
          </a:endParaRPr>
        </a:p>
      </dgm:t>
    </dgm:pt>
    <dgm:pt modelId="{5E5885C9-A50E-49DE-B68C-0104CE47EA88}" type="sibTrans" cxnId="{4BBD4271-441A-446C-9C5F-B3D4CF1AFF11}">
      <dgm:prSet/>
      <dgm:spPr/>
      <dgm:t>
        <a:bodyPr/>
        <a:lstStyle/>
        <a:p>
          <a:endParaRPr lang="es-AR" sz="900" b="1">
            <a:latin typeface="Museo Sans 300" panose="02000000000000000000" charset="0"/>
          </a:endParaRPr>
        </a:p>
      </dgm:t>
    </dgm:pt>
    <dgm:pt modelId="{DC13467E-43F7-4731-AE07-B1060A579888}">
      <dgm:prSet phldrT="[Texto]" custT="1"/>
      <dgm:spPr>
        <a:noFill/>
        <a:ln>
          <a:solidFill>
            <a:schemeClr val="bg1"/>
          </a:solidFill>
        </a:ln>
      </dgm:spPr>
      <dgm:t>
        <a:bodyPr/>
        <a:lstStyle/>
        <a:p>
          <a:endParaRPr lang="es-AR" sz="1050" b="1" dirty="0">
            <a:latin typeface="Encode Sans ExtraBold" panose="02000000000000000000" pitchFamily="2" charset="0"/>
            <a:cs typeface="Poppins Black" panose="00000A00000000000000" pitchFamily="2" charset="0"/>
          </a:endParaRPr>
        </a:p>
      </dgm:t>
    </dgm:pt>
    <dgm:pt modelId="{6E4F10E7-CBCE-4EAD-9AF0-E1418FCDFF0C}" type="parTrans" cxnId="{C5EA5D89-3EF8-48D6-98A6-CC91976BD63C}">
      <dgm:prSet/>
      <dgm:spPr/>
      <dgm:t>
        <a:bodyPr/>
        <a:lstStyle/>
        <a:p>
          <a:endParaRPr lang="es-AR" sz="900" b="1">
            <a:latin typeface="Museo Sans 300" panose="02000000000000000000" charset="0"/>
          </a:endParaRPr>
        </a:p>
      </dgm:t>
    </dgm:pt>
    <dgm:pt modelId="{8F5C1F29-51A6-4CFA-9395-457D7FBCDD08}" type="sibTrans" cxnId="{C5EA5D89-3EF8-48D6-98A6-CC91976BD63C}">
      <dgm:prSet/>
      <dgm:spPr/>
      <dgm:t>
        <a:bodyPr/>
        <a:lstStyle/>
        <a:p>
          <a:endParaRPr lang="es-AR" sz="900" b="1">
            <a:latin typeface="Museo Sans 300" panose="02000000000000000000" charset="0"/>
          </a:endParaRPr>
        </a:p>
      </dgm:t>
    </dgm:pt>
    <dgm:pt modelId="{D0C65624-24EA-4F89-A0A1-BF2BC605C925}">
      <dgm:prSet phldrT="[Texto]" custT="1"/>
      <dgm:spPr>
        <a:noFill/>
        <a:ln w="12700" cap="flat" cmpd="sng" algn="ctr">
          <a:solidFill>
            <a:prstClr val="white"/>
          </a:solidFill>
          <a:prstDash val="solid"/>
          <a:miter lim="800000"/>
        </a:ln>
        <a:effectLst/>
      </dgm:spPr>
      <dgm:t>
        <a:bodyPr spcFirstLastPara="0" vert="horz" wrap="square" lIns="64008" tIns="42672" rIns="21336" bIns="42672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1600" b="1" kern="1200" dirty="0">
            <a:solidFill>
              <a:prstClr val="white"/>
            </a:solidFill>
            <a:latin typeface="Encode Sans ExtraBold" panose="02000000000000000000" pitchFamily="2" charset="0"/>
            <a:ea typeface="+mn-ea"/>
            <a:cs typeface="Poppins Black" panose="00000A00000000000000" pitchFamily="2" charset="0"/>
          </a:endParaRPr>
        </a:p>
      </dgm:t>
    </dgm:pt>
    <dgm:pt modelId="{D7FDC43B-DEE8-459A-91EA-3E89C9AE102B}" type="parTrans" cxnId="{11ABAEFB-DF1C-4DAE-9C96-B2F38A70107A}">
      <dgm:prSet/>
      <dgm:spPr/>
      <dgm:t>
        <a:bodyPr/>
        <a:lstStyle/>
        <a:p>
          <a:endParaRPr lang="es-AR"/>
        </a:p>
      </dgm:t>
    </dgm:pt>
    <dgm:pt modelId="{56240D58-ECE4-417B-A010-B4E3FC0E63A4}" type="sibTrans" cxnId="{11ABAEFB-DF1C-4DAE-9C96-B2F38A70107A}">
      <dgm:prSet/>
      <dgm:spPr/>
      <dgm:t>
        <a:bodyPr/>
        <a:lstStyle/>
        <a:p>
          <a:endParaRPr lang="es-AR"/>
        </a:p>
      </dgm:t>
    </dgm:pt>
    <dgm:pt modelId="{866B7EF9-76EE-4A3D-96C6-3A45C5EB901D}" type="pres">
      <dgm:prSet presAssocID="{AD9B1EEE-387E-4662-9A42-2571B7B304A0}" presName="Name0" presStyleCnt="0">
        <dgm:presLayoutVars>
          <dgm:dir/>
          <dgm:resizeHandles val="exact"/>
        </dgm:presLayoutVars>
      </dgm:prSet>
      <dgm:spPr/>
    </dgm:pt>
    <dgm:pt modelId="{A5ECBE5A-9B3A-4F4A-94B2-F1B8372C49D0}" type="pres">
      <dgm:prSet presAssocID="{B6862451-EFE6-4B09-A939-46FEF2C7ABE7}" presName="parTxOnly" presStyleLbl="node1" presStyleIdx="0" presStyleCnt="4" custLinFactNeighborX="-1970">
        <dgm:presLayoutVars>
          <dgm:bulletEnabled val="1"/>
        </dgm:presLayoutVars>
      </dgm:prSet>
      <dgm:spPr>
        <a:xfrm>
          <a:off x="3335" y="0"/>
          <a:ext cx="2578672" cy="330881"/>
        </a:xfrm>
        <a:prstGeom prst="homePlate">
          <a:avLst/>
        </a:prstGeom>
      </dgm:spPr>
    </dgm:pt>
    <dgm:pt modelId="{E01CF9D7-95ED-41D9-B640-932F7AB8C771}" type="pres">
      <dgm:prSet presAssocID="{3CE887F9-5A24-4724-AD0B-EC9D1AE221DC}" presName="parSpace" presStyleCnt="0"/>
      <dgm:spPr/>
    </dgm:pt>
    <dgm:pt modelId="{3D896625-9C3A-4D5D-96C4-1CC19AC690D9}" type="pres">
      <dgm:prSet presAssocID="{DC13467E-43F7-4731-AE07-B1060A579888}" presName="parTxOnly" presStyleLbl="node1" presStyleIdx="1" presStyleCnt="4" custScaleX="112237" custLinFactNeighborY="-2642">
        <dgm:presLayoutVars>
          <dgm:bulletEnabled val="1"/>
        </dgm:presLayoutVars>
      </dgm:prSet>
      <dgm:spPr/>
    </dgm:pt>
    <dgm:pt modelId="{C92A17D2-2792-4137-8C85-216592262EFC}" type="pres">
      <dgm:prSet presAssocID="{8F5C1F29-51A6-4CFA-9395-457D7FBCDD08}" presName="parSpace" presStyleCnt="0"/>
      <dgm:spPr/>
    </dgm:pt>
    <dgm:pt modelId="{7A79E274-7B4A-47B2-8F85-BA513B5CDAC5}" type="pres">
      <dgm:prSet presAssocID="{8DAFA2E5-0483-4D24-B402-E7CC6C523C97}" presName="parTxOnly" presStyleLbl="node1" presStyleIdx="2" presStyleCnt="4">
        <dgm:presLayoutVars>
          <dgm:bulletEnabled val="1"/>
        </dgm:presLayoutVars>
      </dgm:prSet>
      <dgm:spPr>
        <a:xfrm>
          <a:off x="4444763" y="0"/>
          <a:ext cx="2578672" cy="330881"/>
        </a:xfrm>
        <a:prstGeom prst="chevron">
          <a:avLst/>
        </a:prstGeom>
      </dgm:spPr>
    </dgm:pt>
    <dgm:pt modelId="{DC702162-C52A-4562-9E0F-AF841D8609F4}" type="pres">
      <dgm:prSet presAssocID="{5E5885C9-A50E-49DE-B68C-0104CE47EA88}" presName="parSpace" presStyleCnt="0"/>
      <dgm:spPr/>
    </dgm:pt>
    <dgm:pt modelId="{FB0F706F-1329-4948-8B45-D62F8B76748E}" type="pres">
      <dgm:prSet presAssocID="{D0C65624-24EA-4F89-A0A1-BF2BC605C925}" presName="parTxOnly" presStyleLbl="node1" presStyleIdx="3" presStyleCnt="4">
        <dgm:presLayoutVars>
          <dgm:bulletEnabled val="1"/>
        </dgm:presLayoutVars>
      </dgm:prSet>
      <dgm:spPr>
        <a:xfrm>
          <a:off x="6507701" y="0"/>
          <a:ext cx="2578672" cy="330881"/>
        </a:xfrm>
        <a:prstGeom prst="chevron">
          <a:avLst/>
        </a:prstGeom>
      </dgm:spPr>
    </dgm:pt>
  </dgm:ptLst>
  <dgm:cxnLst>
    <dgm:cxn modelId="{CC36680F-D3EA-4438-BE0B-05381C5E938F}" type="presOf" srcId="{B6862451-EFE6-4B09-A939-46FEF2C7ABE7}" destId="{A5ECBE5A-9B3A-4F4A-94B2-F1B8372C49D0}" srcOrd="0" destOrd="0" presId="urn:microsoft.com/office/officeart/2005/8/layout/hChevron3"/>
    <dgm:cxn modelId="{7D1D9D13-D159-4588-A512-6EA8FB94E6C1}" type="presOf" srcId="{DC13467E-43F7-4731-AE07-B1060A579888}" destId="{3D896625-9C3A-4D5D-96C4-1CC19AC690D9}" srcOrd="0" destOrd="0" presId="urn:microsoft.com/office/officeart/2005/8/layout/hChevron3"/>
    <dgm:cxn modelId="{81518F1F-721E-4574-99BB-EBC0BA40B10E}" srcId="{AD9B1EEE-387E-4662-9A42-2571B7B304A0}" destId="{B6862451-EFE6-4B09-A939-46FEF2C7ABE7}" srcOrd="0" destOrd="0" parTransId="{BDCABE5F-4CDA-4D5F-B4E9-2D72EB2A5569}" sibTransId="{3CE887F9-5A24-4724-AD0B-EC9D1AE221DC}"/>
    <dgm:cxn modelId="{4BFF1F34-0658-452A-BC18-AD4135EC7774}" type="presOf" srcId="{AD9B1EEE-387E-4662-9A42-2571B7B304A0}" destId="{866B7EF9-76EE-4A3D-96C6-3A45C5EB901D}" srcOrd="0" destOrd="0" presId="urn:microsoft.com/office/officeart/2005/8/layout/hChevron3"/>
    <dgm:cxn modelId="{70DC626F-1ECC-4B6A-ABAD-A9C59BEBCCC0}" type="presOf" srcId="{D0C65624-24EA-4F89-A0A1-BF2BC605C925}" destId="{FB0F706F-1329-4948-8B45-D62F8B76748E}" srcOrd="0" destOrd="0" presId="urn:microsoft.com/office/officeart/2005/8/layout/hChevron3"/>
    <dgm:cxn modelId="{4BBD4271-441A-446C-9C5F-B3D4CF1AFF11}" srcId="{AD9B1EEE-387E-4662-9A42-2571B7B304A0}" destId="{8DAFA2E5-0483-4D24-B402-E7CC6C523C97}" srcOrd="2" destOrd="0" parTransId="{8CB0C715-108C-4B9D-8F2D-7E5995DF4BCD}" sibTransId="{5E5885C9-A50E-49DE-B68C-0104CE47EA88}"/>
    <dgm:cxn modelId="{C5EA5D89-3EF8-48D6-98A6-CC91976BD63C}" srcId="{AD9B1EEE-387E-4662-9A42-2571B7B304A0}" destId="{DC13467E-43F7-4731-AE07-B1060A579888}" srcOrd="1" destOrd="0" parTransId="{6E4F10E7-CBCE-4EAD-9AF0-E1418FCDFF0C}" sibTransId="{8F5C1F29-51A6-4CFA-9395-457D7FBCDD08}"/>
    <dgm:cxn modelId="{E1775DAB-72F3-4C5A-A86E-D04BB7C34CA0}" type="presOf" srcId="{8DAFA2E5-0483-4D24-B402-E7CC6C523C97}" destId="{7A79E274-7B4A-47B2-8F85-BA513B5CDAC5}" srcOrd="0" destOrd="0" presId="urn:microsoft.com/office/officeart/2005/8/layout/hChevron3"/>
    <dgm:cxn modelId="{11ABAEFB-DF1C-4DAE-9C96-B2F38A70107A}" srcId="{AD9B1EEE-387E-4662-9A42-2571B7B304A0}" destId="{D0C65624-24EA-4F89-A0A1-BF2BC605C925}" srcOrd="3" destOrd="0" parTransId="{D7FDC43B-DEE8-459A-91EA-3E89C9AE102B}" sibTransId="{56240D58-ECE4-417B-A010-B4E3FC0E63A4}"/>
    <dgm:cxn modelId="{FFE80E23-3B4C-45E5-837C-2AA21F68A270}" type="presParOf" srcId="{866B7EF9-76EE-4A3D-96C6-3A45C5EB901D}" destId="{A5ECBE5A-9B3A-4F4A-94B2-F1B8372C49D0}" srcOrd="0" destOrd="0" presId="urn:microsoft.com/office/officeart/2005/8/layout/hChevron3"/>
    <dgm:cxn modelId="{9BBA94C8-9609-4BB0-8974-6AB14728851E}" type="presParOf" srcId="{866B7EF9-76EE-4A3D-96C6-3A45C5EB901D}" destId="{E01CF9D7-95ED-41D9-B640-932F7AB8C771}" srcOrd="1" destOrd="0" presId="urn:microsoft.com/office/officeart/2005/8/layout/hChevron3"/>
    <dgm:cxn modelId="{2498BC65-A958-4073-973B-769FE8DDECD0}" type="presParOf" srcId="{866B7EF9-76EE-4A3D-96C6-3A45C5EB901D}" destId="{3D896625-9C3A-4D5D-96C4-1CC19AC690D9}" srcOrd="2" destOrd="0" presId="urn:microsoft.com/office/officeart/2005/8/layout/hChevron3"/>
    <dgm:cxn modelId="{4C17B741-AD74-443E-BFF6-68FD7C901899}" type="presParOf" srcId="{866B7EF9-76EE-4A3D-96C6-3A45C5EB901D}" destId="{C92A17D2-2792-4137-8C85-216592262EFC}" srcOrd="3" destOrd="0" presId="urn:microsoft.com/office/officeart/2005/8/layout/hChevron3"/>
    <dgm:cxn modelId="{8048BBA5-0517-432B-AD7C-899D10104454}" type="presParOf" srcId="{866B7EF9-76EE-4A3D-96C6-3A45C5EB901D}" destId="{7A79E274-7B4A-47B2-8F85-BA513B5CDAC5}" srcOrd="4" destOrd="0" presId="urn:microsoft.com/office/officeart/2005/8/layout/hChevron3"/>
    <dgm:cxn modelId="{CBA0A000-B620-47B8-8B6C-1F089788D058}" type="presParOf" srcId="{866B7EF9-76EE-4A3D-96C6-3A45C5EB901D}" destId="{DC702162-C52A-4562-9E0F-AF841D8609F4}" srcOrd="5" destOrd="0" presId="urn:microsoft.com/office/officeart/2005/8/layout/hChevron3"/>
    <dgm:cxn modelId="{2FED3260-00EC-4945-A6BE-33D5BF0A3FA5}" type="presParOf" srcId="{866B7EF9-76EE-4A3D-96C6-3A45C5EB901D}" destId="{FB0F706F-1329-4948-8B45-D62F8B76748E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9B1EEE-387E-4662-9A42-2571B7B304A0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B6862451-EFE6-4B09-A939-46FEF2C7ABE7}">
      <dgm:prSet phldrT="[Texto]" custT="1"/>
      <dgm:spPr>
        <a:solidFill>
          <a:prstClr val="white"/>
        </a:solidFill>
        <a:ln w="12700" cap="flat" cmpd="sng" algn="ctr">
          <a:solidFill>
            <a:prstClr val="white"/>
          </a:solidFill>
          <a:prstDash val="solid"/>
          <a:miter lim="800000"/>
        </a:ln>
        <a:effectLst/>
      </dgm:spPr>
      <dgm:t>
        <a:bodyPr spcFirstLastPara="0" vert="horz" wrap="square" lIns="64008" tIns="42672" rIns="21336" bIns="42672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rgbClr val="1C3660"/>
              </a:solidFill>
              <a:latin typeface="Encode Sans ExtraBold" panose="02000000000000000000" pitchFamily="2" charset="0"/>
              <a:ea typeface="+mn-ea"/>
              <a:cs typeface="Poppins Black" panose="00000A00000000000000" pitchFamily="2" charset="0"/>
            </a:rPr>
            <a:t>2017</a:t>
          </a:r>
          <a:endParaRPr lang="es-AR" sz="1600" b="1" kern="1200" dirty="0">
            <a:solidFill>
              <a:srgbClr val="1C3660"/>
            </a:solidFill>
            <a:latin typeface="Encode Sans ExtraBold" panose="02000000000000000000" pitchFamily="2" charset="0"/>
            <a:ea typeface="+mn-ea"/>
            <a:cs typeface="Poppins Black" panose="00000A00000000000000" pitchFamily="2" charset="0"/>
          </a:endParaRPr>
        </a:p>
      </dgm:t>
    </dgm:pt>
    <dgm:pt modelId="{BDCABE5F-4CDA-4D5F-B4E9-2D72EB2A5569}" type="parTrans" cxnId="{81518F1F-721E-4574-99BB-EBC0BA40B10E}">
      <dgm:prSet/>
      <dgm:spPr/>
      <dgm:t>
        <a:bodyPr/>
        <a:lstStyle/>
        <a:p>
          <a:endParaRPr lang="es-AR" sz="900"/>
        </a:p>
      </dgm:t>
    </dgm:pt>
    <dgm:pt modelId="{3CE887F9-5A24-4724-AD0B-EC9D1AE221DC}" type="sibTrans" cxnId="{81518F1F-721E-4574-99BB-EBC0BA40B10E}">
      <dgm:prSet/>
      <dgm:spPr/>
      <dgm:t>
        <a:bodyPr/>
        <a:lstStyle/>
        <a:p>
          <a:endParaRPr lang="es-AR" sz="900"/>
        </a:p>
      </dgm:t>
    </dgm:pt>
    <dgm:pt modelId="{8DAFA2E5-0483-4D24-B402-E7CC6C523C97}">
      <dgm:prSet phldrT="[Texto]"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es-ES" sz="1600" b="1" kern="1200" dirty="0">
              <a:solidFill>
                <a:srgbClr val="1C3660"/>
              </a:solidFill>
              <a:latin typeface="Encode Sans ExtraBold" panose="02000000000000000000" pitchFamily="2" charset="0"/>
              <a:ea typeface="+mn-ea"/>
              <a:cs typeface="Poppins Black" panose="00000A00000000000000" pitchFamily="2" charset="0"/>
            </a:rPr>
            <a:t>2020</a:t>
          </a:r>
          <a:endParaRPr lang="es-AR" sz="1600" b="1" kern="1200" dirty="0">
            <a:solidFill>
              <a:srgbClr val="1C3660"/>
            </a:solidFill>
            <a:latin typeface="Encode Sans ExtraBold" panose="02000000000000000000" pitchFamily="2" charset="0"/>
            <a:ea typeface="+mn-ea"/>
            <a:cs typeface="Poppins Black" panose="00000A00000000000000" pitchFamily="2" charset="0"/>
          </a:endParaRPr>
        </a:p>
      </dgm:t>
    </dgm:pt>
    <dgm:pt modelId="{8CB0C715-108C-4B9D-8F2D-7E5995DF4BCD}" type="parTrans" cxnId="{4BBD4271-441A-446C-9C5F-B3D4CF1AFF11}">
      <dgm:prSet/>
      <dgm:spPr/>
      <dgm:t>
        <a:bodyPr/>
        <a:lstStyle/>
        <a:p>
          <a:endParaRPr lang="es-AR" sz="900"/>
        </a:p>
      </dgm:t>
    </dgm:pt>
    <dgm:pt modelId="{5E5885C9-A50E-49DE-B68C-0104CE47EA88}" type="sibTrans" cxnId="{4BBD4271-441A-446C-9C5F-B3D4CF1AFF11}">
      <dgm:prSet/>
      <dgm:spPr/>
      <dgm:t>
        <a:bodyPr/>
        <a:lstStyle/>
        <a:p>
          <a:endParaRPr lang="es-AR" sz="900"/>
        </a:p>
      </dgm:t>
    </dgm:pt>
    <dgm:pt modelId="{DC13467E-43F7-4731-AE07-B1060A579888}">
      <dgm:prSet phldrT="[Texto]" custT="1"/>
      <dgm:spPr>
        <a:noFill/>
        <a:ln w="12700" cap="flat" cmpd="sng" algn="ctr">
          <a:solidFill>
            <a:prstClr val="white"/>
          </a:solidFill>
          <a:prstDash val="solid"/>
          <a:miter lim="800000"/>
        </a:ln>
        <a:effectLst/>
      </dgm:spPr>
      <dgm:t>
        <a:bodyPr spcFirstLastPara="0" vert="horz" wrap="square" lIns="64008" tIns="42672" rIns="21336" bIns="42672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prstClr val="white"/>
              </a:solidFill>
              <a:latin typeface="Encode Sans ExtraBold" panose="02000000000000000000" pitchFamily="2" charset="0"/>
              <a:ea typeface="+mn-ea"/>
              <a:cs typeface="Poppins Black" panose="00000A00000000000000" pitchFamily="2" charset="0"/>
            </a:rPr>
            <a:t>2018</a:t>
          </a:r>
          <a:endParaRPr lang="es-AR" sz="1600" b="1" kern="1200" dirty="0">
            <a:solidFill>
              <a:prstClr val="white"/>
            </a:solidFill>
            <a:latin typeface="Encode Sans ExtraBold" panose="02000000000000000000" pitchFamily="2" charset="0"/>
            <a:ea typeface="+mn-ea"/>
            <a:cs typeface="Poppins Black" panose="00000A00000000000000" pitchFamily="2" charset="0"/>
          </a:endParaRPr>
        </a:p>
      </dgm:t>
    </dgm:pt>
    <dgm:pt modelId="{6E4F10E7-CBCE-4EAD-9AF0-E1418FCDFF0C}" type="parTrans" cxnId="{C5EA5D89-3EF8-48D6-98A6-CC91976BD63C}">
      <dgm:prSet/>
      <dgm:spPr/>
      <dgm:t>
        <a:bodyPr/>
        <a:lstStyle/>
        <a:p>
          <a:endParaRPr lang="es-AR" sz="900"/>
        </a:p>
      </dgm:t>
    </dgm:pt>
    <dgm:pt modelId="{8F5C1F29-51A6-4CFA-9395-457D7FBCDD08}" type="sibTrans" cxnId="{C5EA5D89-3EF8-48D6-98A6-CC91976BD63C}">
      <dgm:prSet/>
      <dgm:spPr/>
      <dgm:t>
        <a:bodyPr/>
        <a:lstStyle/>
        <a:p>
          <a:endParaRPr lang="es-AR" sz="900"/>
        </a:p>
      </dgm:t>
    </dgm:pt>
    <dgm:pt modelId="{9ED77233-38DB-4E49-AA5B-A8A4ED7E63E1}">
      <dgm:prSet phldrT="[Texto]" custT="1"/>
      <dgm:spPr>
        <a:noFill/>
        <a:ln w="12700" cap="flat" cmpd="sng" algn="ctr">
          <a:solidFill>
            <a:prstClr val="white"/>
          </a:solidFill>
          <a:prstDash val="solid"/>
          <a:miter lim="800000"/>
        </a:ln>
        <a:effectLst/>
      </dgm:spPr>
      <dgm:t>
        <a:bodyPr spcFirstLastPara="0" vert="horz" wrap="square" lIns="64008" tIns="42672" rIns="21336" bIns="42672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1600" b="1" kern="1200" dirty="0">
            <a:solidFill>
              <a:prstClr val="white"/>
            </a:solidFill>
            <a:latin typeface="Encode Sans ExtraBold" panose="02000000000000000000" pitchFamily="2" charset="0"/>
            <a:ea typeface="+mn-ea"/>
            <a:cs typeface="Poppins Black" panose="00000A00000000000000" pitchFamily="2" charset="0"/>
          </a:endParaRPr>
        </a:p>
      </dgm:t>
    </dgm:pt>
    <dgm:pt modelId="{52C3BCB6-F445-4E83-8D32-D331289BA710}" type="parTrans" cxnId="{E068ACD2-D3AD-4E81-A2F0-C6EBA91EDC44}">
      <dgm:prSet/>
      <dgm:spPr/>
      <dgm:t>
        <a:bodyPr/>
        <a:lstStyle/>
        <a:p>
          <a:endParaRPr lang="es-AR"/>
        </a:p>
      </dgm:t>
    </dgm:pt>
    <dgm:pt modelId="{598E8808-F322-4FF5-AC3D-7BCA770B269E}" type="sibTrans" cxnId="{E068ACD2-D3AD-4E81-A2F0-C6EBA91EDC44}">
      <dgm:prSet/>
      <dgm:spPr/>
      <dgm:t>
        <a:bodyPr/>
        <a:lstStyle/>
        <a:p>
          <a:endParaRPr lang="es-AR"/>
        </a:p>
      </dgm:t>
    </dgm:pt>
    <dgm:pt modelId="{866B7EF9-76EE-4A3D-96C6-3A45C5EB901D}" type="pres">
      <dgm:prSet presAssocID="{AD9B1EEE-387E-4662-9A42-2571B7B304A0}" presName="Name0" presStyleCnt="0">
        <dgm:presLayoutVars>
          <dgm:dir/>
          <dgm:resizeHandles val="exact"/>
        </dgm:presLayoutVars>
      </dgm:prSet>
      <dgm:spPr/>
    </dgm:pt>
    <dgm:pt modelId="{A5ECBE5A-9B3A-4F4A-94B2-F1B8372C49D0}" type="pres">
      <dgm:prSet presAssocID="{B6862451-EFE6-4B09-A939-46FEF2C7ABE7}" presName="parTxOnly" presStyleLbl="node1" presStyleIdx="0" presStyleCnt="4" custLinFactNeighborX="-1970">
        <dgm:presLayoutVars>
          <dgm:bulletEnabled val="1"/>
        </dgm:presLayoutVars>
      </dgm:prSet>
      <dgm:spPr>
        <a:xfrm>
          <a:off x="3335" y="0"/>
          <a:ext cx="2578672" cy="330881"/>
        </a:xfrm>
        <a:prstGeom prst="homePlate">
          <a:avLst/>
        </a:prstGeom>
      </dgm:spPr>
    </dgm:pt>
    <dgm:pt modelId="{E01CF9D7-95ED-41D9-B640-932F7AB8C771}" type="pres">
      <dgm:prSet presAssocID="{3CE887F9-5A24-4724-AD0B-EC9D1AE221DC}" presName="parSpace" presStyleCnt="0"/>
      <dgm:spPr/>
    </dgm:pt>
    <dgm:pt modelId="{3D896625-9C3A-4D5D-96C4-1CC19AC690D9}" type="pres">
      <dgm:prSet presAssocID="{DC13467E-43F7-4731-AE07-B1060A579888}" presName="parTxOnly" presStyleLbl="node1" presStyleIdx="1" presStyleCnt="4" custScaleX="112237" custLinFactNeighborY="16605">
        <dgm:presLayoutVars>
          <dgm:bulletEnabled val="1"/>
        </dgm:presLayoutVars>
      </dgm:prSet>
      <dgm:spPr>
        <a:xfrm>
          <a:off x="2066273" y="0"/>
          <a:ext cx="2894224" cy="330881"/>
        </a:xfrm>
        <a:prstGeom prst="chevron">
          <a:avLst/>
        </a:prstGeom>
      </dgm:spPr>
    </dgm:pt>
    <dgm:pt modelId="{C92A17D2-2792-4137-8C85-216592262EFC}" type="pres">
      <dgm:prSet presAssocID="{8F5C1F29-51A6-4CFA-9395-457D7FBCDD08}" presName="parSpace" presStyleCnt="0"/>
      <dgm:spPr/>
    </dgm:pt>
    <dgm:pt modelId="{7A79E274-7B4A-47B2-8F85-BA513B5CDAC5}" type="pres">
      <dgm:prSet presAssocID="{8DAFA2E5-0483-4D24-B402-E7CC6C523C97}" presName="parTxOnly" presStyleLbl="node1" presStyleIdx="2" presStyleCnt="4">
        <dgm:presLayoutVars>
          <dgm:bulletEnabled val="1"/>
        </dgm:presLayoutVars>
      </dgm:prSet>
      <dgm:spPr/>
    </dgm:pt>
    <dgm:pt modelId="{98E141BE-6C4E-49A0-98E4-FC4E889CB65B}" type="pres">
      <dgm:prSet presAssocID="{5E5885C9-A50E-49DE-B68C-0104CE47EA88}" presName="parSpace" presStyleCnt="0"/>
      <dgm:spPr/>
    </dgm:pt>
    <dgm:pt modelId="{D81EDBBC-DC8A-4CF2-A13A-4F615241A231}" type="pres">
      <dgm:prSet presAssocID="{9ED77233-38DB-4E49-AA5B-A8A4ED7E63E1}" presName="parTxOnly" presStyleLbl="node1" presStyleIdx="3" presStyleCnt="4">
        <dgm:presLayoutVars>
          <dgm:bulletEnabled val="1"/>
        </dgm:presLayoutVars>
      </dgm:prSet>
      <dgm:spPr>
        <a:xfrm>
          <a:off x="6507701" y="0"/>
          <a:ext cx="2578672" cy="330881"/>
        </a:xfrm>
        <a:prstGeom prst="chevron">
          <a:avLst/>
        </a:prstGeom>
      </dgm:spPr>
    </dgm:pt>
  </dgm:ptLst>
  <dgm:cxnLst>
    <dgm:cxn modelId="{CC36680F-D3EA-4438-BE0B-05381C5E938F}" type="presOf" srcId="{B6862451-EFE6-4B09-A939-46FEF2C7ABE7}" destId="{A5ECBE5A-9B3A-4F4A-94B2-F1B8372C49D0}" srcOrd="0" destOrd="0" presId="urn:microsoft.com/office/officeart/2005/8/layout/hChevron3"/>
    <dgm:cxn modelId="{7D1D9D13-D159-4588-A512-6EA8FB94E6C1}" type="presOf" srcId="{DC13467E-43F7-4731-AE07-B1060A579888}" destId="{3D896625-9C3A-4D5D-96C4-1CC19AC690D9}" srcOrd="0" destOrd="0" presId="urn:microsoft.com/office/officeart/2005/8/layout/hChevron3"/>
    <dgm:cxn modelId="{81518F1F-721E-4574-99BB-EBC0BA40B10E}" srcId="{AD9B1EEE-387E-4662-9A42-2571B7B304A0}" destId="{B6862451-EFE6-4B09-A939-46FEF2C7ABE7}" srcOrd="0" destOrd="0" parTransId="{BDCABE5F-4CDA-4D5F-B4E9-2D72EB2A5569}" sibTransId="{3CE887F9-5A24-4724-AD0B-EC9D1AE221DC}"/>
    <dgm:cxn modelId="{4BFF1F34-0658-452A-BC18-AD4135EC7774}" type="presOf" srcId="{AD9B1EEE-387E-4662-9A42-2571B7B304A0}" destId="{866B7EF9-76EE-4A3D-96C6-3A45C5EB901D}" srcOrd="0" destOrd="0" presId="urn:microsoft.com/office/officeart/2005/8/layout/hChevron3"/>
    <dgm:cxn modelId="{4BBD4271-441A-446C-9C5F-B3D4CF1AFF11}" srcId="{AD9B1EEE-387E-4662-9A42-2571B7B304A0}" destId="{8DAFA2E5-0483-4D24-B402-E7CC6C523C97}" srcOrd="2" destOrd="0" parTransId="{8CB0C715-108C-4B9D-8F2D-7E5995DF4BCD}" sibTransId="{5E5885C9-A50E-49DE-B68C-0104CE47EA88}"/>
    <dgm:cxn modelId="{C5EA5D89-3EF8-48D6-98A6-CC91976BD63C}" srcId="{AD9B1EEE-387E-4662-9A42-2571B7B304A0}" destId="{DC13467E-43F7-4731-AE07-B1060A579888}" srcOrd="1" destOrd="0" parTransId="{6E4F10E7-CBCE-4EAD-9AF0-E1418FCDFF0C}" sibTransId="{8F5C1F29-51A6-4CFA-9395-457D7FBCDD08}"/>
    <dgm:cxn modelId="{D9899E9B-704F-49DC-A924-212CBC5E5F7E}" type="presOf" srcId="{9ED77233-38DB-4E49-AA5B-A8A4ED7E63E1}" destId="{D81EDBBC-DC8A-4CF2-A13A-4F615241A231}" srcOrd="0" destOrd="0" presId="urn:microsoft.com/office/officeart/2005/8/layout/hChevron3"/>
    <dgm:cxn modelId="{E1775DAB-72F3-4C5A-A86E-D04BB7C34CA0}" type="presOf" srcId="{8DAFA2E5-0483-4D24-B402-E7CC6C523C97}" destId="{7A79E274-7B4A-47B2-8F85-BA513B5CDAC5}" srcOrd="0" destOrd="0" presId="urn:microsoft.com/office/officeart/2005/8/layout/hChevron3"/>
    <dgm:cxn modelId="{E068ACD2-D3AD-4E81-A2F0-C6EBA91EDC44}" srcId="{AD9B1EEE-387E-4662-9A42-2571B7B304A0}" destId="{9ED77233-38DB-4E49-AA5B-A8A4ED7E63E1}" srcOrd="3" destOrd="0" parTransId="{52C3BCB6-F445-4E83-8D32-D331289BA710}" sibTransId="{598E8808-F322-4FF5-AC3D-7BCA770B269E}"/>
    <dgm:cxn modelId="{FFE80E23-3B4C-45E5-837C-2AA21F68A270}" type="presParOf" srcId="{866B7EF9-76EE-4A3D-96C6-3A45C5EB901D}" destId="{A5ECBE5A-9B3A-4F4A-94B2-F1B8372C49D0}" srcOrd="0" destOrd="0" presId="urn:microsoft.com/office/officeart/2005/8/layout/hChevron3"/>
    <dgm:cxn modelId="{9BBA94C8-9609-4BB0-8974-6AB14728851E}" type="presParOf" srcId="{866B7EF9-76EE-4A3D-96C6-3A45C5EB901D}" destId="{E01CF9D7-95ED-41D9-B640-932F7AB8C771}" srcOrd="1" destOrd="0" presId="urn:microsoft.com/office/officeart/2005/8/layout/hChevron3"/>
    <dgm:cxn modelId="{2498BC65-A958-4073-973B-769FE8DDECD0}" type="presParOf" srcId="{866B7EF9-76EE-4A3D-96C6-3A45C5EB901D}" destId="{3D896625-9C3A-4D5D-96C4-1CC19AC690D9}" srcOrd="2" destOrd="0" presId="urn:microsoft.com/office/officeart/2005/8/layout/hChevron3"/>
    <dgm:cxn modelId="{4C17B741-AD74-443E-BFF6-68FD7C901899}" type="presParOf" srcId="{866B7EF9-76EE-4A3D-96C6-3A45C5EB901D}" destId="{C92A17D2-2792-4137-8C85-216592262EFC}" srcOrd="3" destOrd="0" presId="urn:microsoft.com/office/officeart/2005/8/layout/hChevron3"/>
    <dgm:cxn modelId="{8048BBA5-0517-432B-AD7C-899D10104454}" type="presParOf" srcId="{866B7EF9-76EE-4A3D-96C6-3A45C5EB901D}" destId="{7A79E274-7B4A-47B2-8F85-BA513B5CDAC5}" srcOrd="4" destOrd="0" presId="urn:microsoft.com/office/officeart/2005/8/layout/hChevron3"/>
    <dgm:cxn modelId="{842C2327-0D88-4B63-BA6C-0F081A9615CA}" type="presParOf" srcId="{866B7EF9-76EE-4A3D-96C6-3A45C5EB901D}" destId="{98E141BE-6C4E-49A0-98E4-FC4E889CB65B}" srcOrd="5" destOrd="0" presId="urn:microsoft.com/office/officeart/2005/8/layout/hChevron3"/>
    <dgm:cxn modelId="{322E25F9-1697-4D82-8662-5A368C3EAEEE}" type="presParOf" srcId="{866B7EF9-76EE-4A3D-96C6-3A45C5EB901D}" destId="{D81EDBBC-DC8A-4CF2-A13A-4F615241A231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3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CBE5A-9B3A-4F4A-94B2-F1B8372C49D0}">
      <dsp:nvSpPr>
        <dsp:cNvPr id="0" name=""/>
        <dsp:cNvSpPr/>
      </dsp:nvSpPr>
      <dsp:spPr>
        <a:xfrm>
          <a:off x="3335" y="0"/>
          <a:ext cx="2578672" cy="330881"/>
        </a:xfrm>
        <a:prstGeom prst="homePlate">
          <a:avLst/>
        </a:prstGeom>
        <a:solidFill>
          <a:prstClr val="white"/>
        </a:solidFill>
        <a:ln w="12700" cap="flat" cmpd="sng" algn="ctr">
          <a:solidFill>
            <a:prstClr val="whit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rgbClr val="1C3660"/>
              </a:solidFill>
              <a:latin typeface="Encode Sans ExtraBold" panose="02000000000000000000" pitchFamily="2" charset="0"/>
              <a:ea typeface="+mn-ea"/>
              <a:cs typeface="Poppins Black" panose="00000A00000000000000" pitchFamily="2" charset="0"/>
            </a:rPr>
            <a:t>2023</a:t>
          </a:r>
          <a:endParaRPr lang="es-AR" sz="1600" b="1" kern="1200" dirty="0">
            <a:solidFill>
              <a:srgbClr val="1C3660"/>
            </a:solidFill>
            <a:latin typeface="Encode Sans ExtraBold" panose="02000000000000000000" pitchFamily="2" charset="0"/>
            <a:ea typeface="+mn-ea"/>
            <a:cs typeface="Poppins Black" panose="00000A00000000000000" pitchFamily="2" charset="0"/>
          </a:endParaRPr>
        </a:p>
      </dsp:txBody>
      <dsp:txXfrm>
        <a:off x="3335" y="0"/>
        <a:ext cx="2495952" cy="330881"/>
      </dsp:txXfrm>
    </dsp:sp>
    <dsp:sp modelId="{3D896625-9C3A-4D5D-96C4-1CC19AC690D9}">
      <dsp:nvSpPr>
        <dsp:cNvPr id="0" name=""/>
        <dsp:cNvSpPr/>
      </dsp:nvSpPr>
      <dsp:spPr>
        <a:xfrm>
          <a:off x="2066273" y="0"/>
          <a:ext cx="2894224" cy="330881"/>
        </a:xfrm>
        <a:prstGeom prst="chevron">
          <a:avLst/>
        </a:prstGeom>
        <a:noFill/>
        <a:ln w="12700" cap="flat" cmpd="sng" algn="ctr">
          <a:solidFill>
            <a:prstClr val="whit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prstClr val="white"/>
              </a:solidFill>
              <a:latin typeface="Encode Sans ExtraBold" panose="02000000000000000000" pitchFamily="2" charset="0"/>
              <a:ea typeface="+mn-ea"/>
              <a:cs typeface="Poppins Black" panose="00000A00000000000000" pitchFamily="2" charset="0"/>
            </a:rPr>
            <a:t>2024</a:t>
          </a:r>
          <a:endParaRPr lang="es-AR" sz="1600" b="1" kern="1200" dirty="0">
            <a:solidFill>
              <a:prstClr val="white"/>
            </a:solidFill>
            <a:latin typeface="Encode Sans ExtraBold" panose="02000000000000000000" pitchFamily="2" charset="0"/>
            <a:ea typeface="+mn-ea"/>
            <a:cs typeface="Poppins Black" panose="00000A00000000000000" pitchFamily="2" charset="0"/>
          </a:endParaRPr>
        </a:p>
      </dsp:txBody>
      <dsp:txXfrm>
        <a:off x="2231714" y="0"/>
        <a:ext cx="2563343" cy="330881"/>
      </dsp:txXfrm>
    </dsp:sp>
    <dsp:sp modelId="{7A79E274-7B4A-47B2-8F85-BA513B5CDAC5}">
      <dsp:nvSpPr>
        <dsp:cNvPr id="0" name=""/>
        <dsp:cNvSpPr/>
      </dsp:nvSpPr>
      <dsp:spPr>
        <a:xfrm>
          <a:off x="4444763" y="0"/>
          <a:ext cx="2578672" cy="330881"/>
        </a:xfrm>
        <a:prstGeom prst="chevron">
          <a:avLst/>
        </a:prstGeom>
        <a:solidFill>
          <a:schemeClr val="bg1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rgbClr val="1C3660"/>
              </a:solidFill>
              <a:latin typeface="Encode Sans ExtraBold" panose="02000000000000000000" pitchFamily="2" charset="0"/>
              <a:ea typeface="+mn-ea"/>
              <a:cs typeface="Poppins Black" panose="00000A00000000000000" pitchFamily="2" charset="0"/>
            </a:rPr>
            <a:t>2025</a:t>
          </a:r>
          <a:endParaRPr lang="es-AR" sz="1600" b="1" kern="1200" dirty="0">
            <a:solidFill>
              <a:srgbClr val="1C3660"/>
            </a:solidFill>
            <a:latin typeface="Encode Sans ExtraBold" panose="02000000000000000000" pitchFamily="2" charset="0"/>
            <a:ea typeface="+mn-ea"/>
            <a:cs typeface="Poppins Black" panose="00000A00000000000000" pitchFamily="2" charset="0"/>
          </a:endParaRPr>
        </a:p>
      </dsp:txBody>
      <dsp:txXfrm>
        <a:off x="4610204" y="0"/>
        <a:ext cx="2247791" cy="330881"/>
      </dsp:txXfrm>
    </dsp:sp>
    <dsp:sp modelId="{D81EDBBC-DC8A-4CF2-A13A-4F615241A231}">
      <dsp:nvSpPr>
        <dsp:cNvPr id="0" name=""/>
        <dsp:cNvSpPr/>
      </dsp:nvSpPr>
      <dsp:spPr>
        <a:xfrm>
          <a:off x="6507701" y="0"/>
          <a:ext cx="2578672" cy="330881"/>
        </a:xfrm>
        <a:prstGeom prst="chevron">
          <a:avLst/>
        </a:prstGeom>
        <a:noFill/>
        <a:ln w="12700" cap="flat" cmpd="sng" algn="ctr">
          <a:solidFill>
            <a:prstClr val="whit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1600" b="1" kern="1200" dirty="0">
            <a:solidFill>
              <a:prstClr val="white"/>
            </a:solidFill>
            <a:latin typeface="Encode Sans ExtraBold" panose="02000000000000000000" pitchFamily="2" charset="0"/>
            <a:ea typeface="+mn-ea"/>
            <a:cs typeface="Poppins Black" panose="00000A00000000000000" pitchFamily="2" charset="0"/>
          </a:endParaRPr>
        </a:p>
      </dsp:txBody>
      <dsp:txXfrm>
        <a:off x="6673142" y="0"/>
        <a:ext cx="2247791" cy="3308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CBE5A-9B3A-4F4A-94B2-F1B8372C49D0}">
      <dsp:nvSpPr>
        <dsp:cNvPr id="0" name=""/>
        <dsp:cNvSpPr/>
      </dsp:nvSpPr>
      <dsp:spPr>
        <a:xfrm>
          <a:off x="0" y="0"/>
          <a:ext cx="2578672" cy="330881"/>
        </a:xfrm>
        <a:prstGeom prst="homePlate">
          <a:avLst/>
        </a:prstGeom>
        <a:solidFill>
          <a:prstClr val="white"/>
        </a:solidFill>
        <a:ln w="12700" cap="flat" cmpd="sng" algn="ctr">
          <a:solidFill>
            <a:prstClr val="whit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rgbClr val="1C3660"/>
              </a:solidFill>
              <a:latin typeface="Encode Sans ExtraBold" panose="02000000000000000000" pitchFamily="2" charset="0"/>
              <a:ea typeface="+mn-ea"/>
              <a:cs typeface="Poppins Black" panose="00000A00000000000000" pitchFamily="2" charset="0"/>
            </a:rPr>
            <a:t>1995</a:t>
          </a:r>
          <a:endParaRPr lang="es-AR" sz="1600" b="1" kern="1200" dirty="0">
            <a:solidFill>
              <a:srgbClr val="1C3660"/>
            </a:solidFill>
            <a:latin typeface="Encode Sans ExtraBold" panose="02000000000000000000" pitchFamily="2" charset="0"/>
            <a:ea typeface="+mn-ea"/>
            <a:cs typeface="Poppins Black" panose="00000A00000000000000" pitchFamily="2" charset="0"/>
          </a:endParaRPr>
        </a:p>
      </dsp:txBody>
      <dsp:txXfrm>
        <a:off x="0" y="0"/>
        <a:ext cx="2495952" cy="330881"/>
      </dsp:txXfrm>
    </dsp:sp>
    <dsp:sp modelId="{3D896625-9C3A-4D5D-96C4-1CC19AC690D9}">
      <dsp:nvSpPr>
        <dsp:cNvPr id="0" name=""/>
        <dsp:cNvSpPr/>
      </dsp:nvSpPr>
      <dsp:spPr>
        <a:xfrm>
          <a:off x="2066273" y="0"/>
          <a:ext cx="2894224" cy="330881"/>
        </a:xfrm>
        <a:prstGeom prst="chevron">
          <a:avLst/>
        </a:prstGeom>
        <a:noFill/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1050" b="1" kern="1200" dirty="0">
            <a:latin typeface="Encode Sans ExtraBold" panose="02000000000000000000" pitchFamily="2" charset="0"/>
            <a:cs typeface="Poppins Black" panose="00000A00000000000000" pitchFamily="2" charset="0"/>
          </a:endParaRPr>
        </a:p>
      </dsp:txBody>
      <dsp:txXfrm>
        <a:off x="2231714" y="0"/>
        <a:ext cx="2563343" cy="330881"/>
      </dsp:txXfrm>
    </dsp:sp>
    <dsp:sp modelId="{7A79E274-7B4A-47B2-8F85-BA513B5CDAC5}">
      <dsp:nvSpPr>
        <dsp:cNvPr id="0" name=""/>
        <dsp:cNvSpPr/>
      </dsp:nvSpPr>
      <dsp:spPr>
        <a:xfrm>
          <a:off x="4444763" y="0"/>
          <a:ext cx="2578672" cy="330881"/>
        </a:xfrm>
        <a:prstGeom prst="chevron">
          <a:avLst/>
        </a:prstGeom>
        <a:solidFill>
          <a:prstClr val="white"/>
        </a:solidFill>
        <a:ln w="12700" cap="flat" cmpd="sng" algn="ctr">
          <a:solidFill>
            <a:prstClr val="whit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rgbClr val="1C3660"/>
              </a:solidFill>
              <a:latin typeface="Encode Sans ExtraBold" panose="02000000000000000000" pitchFamily="2" charset="0"/>
              <a:ea typeface="+mn-ea"/>
              <a:cs typeface="Poppins Black" panose="00000A00000000000000" pitchFamily="2" charset="0"/>
            </a:rPr>
            <a:t>2014</a:t>
          </a:r>
          <a:endParaRPr lang="es-AR" sz="1600" b="1" kern="1200" dirty="0">
            <a:solidFill>
              <a:srgbClr val="1C3660"/>
            </a:solidFill>
            <a:latin typeface="Encode Sans ExtraBold" panose="02000000000000000000" pitchFamily="2" charset="0"/>
            <a:ea typeface="+mn-ea"/>
            <a:cs typeface="Poppins Black" panose="00000A00000000000000" pitchFamily="2" charset="0"/>
          </a:endParaRPr>
        </a:p>
      </dsp:txBody>
      <dsp:txXfrm>
        <a:off x="4610204" y="0"/>
        <a:ext cx="2247791" cy="330881"/>
      </dsp:txXfrm>
    </dsp:sp>
    <dsp:sp modelId="{FB0F706F-1329-4948-8B45-D62F8B76748E}">
      <dsp:nvSpPr>
        <dsp:cNvPr id="0" name=""/>
        <dsp:cNvSpPr/>
      </dsp:nvSpPr>
      <dsp:spPr>
        <a:xfrm>
          <a:off x="6507701" y="0"/>
          <a:ext cx="2578672" cy="330881"/>
        </a:xfrm>
        <a:prstGeom prst="chevron">
          <a:avLst/>
        </a:prstGeom>
        <a:noFill/>
        <a:ln w="12700" cap="flat" cmpd="sng" algn="ctr">
          <a:solidFill>
            <a:prstClr val="whit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1600" b="1" kern="1200" dirty="0">
            <a:solidFill>
              <a:prstClr val="white"/>
            </a:solidFill>
            <a:latin typeface="Encode Sans ExtraBold" panose="02000000000000000000" pitchFamily="2" charset="0"/>
            <a:ea typeface="+mn-ea"/>
            <a:cs typeface="Poppins Black" panose="00000A00000000000000" pitchFamily="2" charset="0"/>
          </a:endParaRPr>
        </a:p>
      </dsp:txBody>
      <dsp:txXfrm>
        <a:off x="6673142" y="0"/>
        <a:ext cx="2247791" cy="3308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CBE5A-9B3A-4F4A-94B2-F1B8372C49D0}">
      <dsp:nvSpPr>
        <dsp:cNvPr id="0" name=""/>
        <dsp:cNvSpPr/>
      </dsp:nvSpPr>
      <dsp:spPr>
        <a:xfrm>
          <a:off x="0" y="0"/>
          <a:ext cx="2578672" cy="330881"/>
        </a:xfrm>
        <a:prstGeom prst="homePlate">
          <a:avLst/>
        </a:prstGeom>
        <a:solidFill>
          <a:prstClr val="white"/>
        </a:solidFill>
        <a:ln w="12700" cap="flat" cmpd="sng" algn="ctr">
          <a:solidFill>
            <a:prstClr val="whit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rgbClr val="1C3660"/>
              </a:solidFill>
              <a:latin typeface="Encode Sans ExtraBold" panose="02000000000000000000" pitchFamily="2" charset="0"/>
              <a:ea typeface="+mn-ea"/>
              <a:cs typeface="Poppins Black" panose="00000A00000000000000" pitchFamily="2" charset="0"/>
            </a:rPr>
            <a:t>2017</a:t>
          </a:r>
          <a:endParaRPr lang="es-AR" sz="1600" b="1" kern="1200" dirty="0">
            <a:solidFill>
              <a:srgbClr val="1C3660"/>
            </a:solidFill>
            <a:latin typeface="Encode Sans ExtraBold" panose="02000000000000000000" pitchFamily="2" charset="0"/>
            <a:ea typeface="+mn-ea"/>
            <a:cs typeface="Poppins Black" panose="00000A00000000000000" pitchFamily="2" charset="0"/>
          </a:endParaRPr>
        </a:p>
      </dsp:txBody>
      <dsp:txXfrm>
        <a:off x="0" y="0"/>
        <a:ext cx="2495952" cy="330881"/>
      </dsp:txXfrm>
    </dsp:sp>
    <dsp:sp modelId="{3D896625-9C3A-4D5D-96C4-1CC19AC690D9}">
      <dsp:nvSpPr>
        <dsp:cNvPr id="0" name=""/>
        <dsp:cNvSpPr/>
      </dsp:nvSpPr>
      <dsp:spPr>
        <a:xfrm>
          <a:off x="2066273" y="0"/>
          <a:ext cx="2894224" cy="330881"/>
        </a:xfrm>
        <a:prstGeom prst="chevron">
          <a:avLst/>
        </a:prstGeom>
        <a:noFill/>
        <a:ln w="12700" cap="flat" cmpd="sng" algn="ctr">
          <a:solidFill>
            <a:prstClr val="whit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prstClr val="white"/>
              </a:solidFill>
              <a:latin typeface="Encode Sans ExtraBold" panose="02000000000000000000" pitchFamily="2" charset="0"/>
              <a:ea typeface="+mn-ea"/>
              <a:cs typeface="Poppins Black" panose="00000A00000000000000" pitchFamily="2" charset="0"/>
            </a:rPr>
            <a:t>2018</a:t>
          </a:r>
          <a:endParaRPr lang="es-AR" sz="1600" b="1" kern="1200" dirty="0">
            <a:solidFill>
              <a:prstClr val="white"/>
            </a:solidFill>
            <a:latin typeface="Encode Sans ExtraBold" panose="02000000000000000000" pitchFamily="2" charset="0"/>
            <a:ea typeface="+mn-ea"/>
            <a:cs typeface="Poppins Black" panose="00000A00000000000000" pitchFamily="2" charset="0"/>
          </a:endParaRPr>
        </a:p>
      </dsp:txBody>
      <dsp:txXfrm>
        <a:off x="2231714" y="0"/>
        <a:ext cx="2563343" cy="330881"/>
      </dsp:txXfrm>
    </dsp:sp>
    <dsp:sp modelId="{7A79E274-7B4A-47B2-8F85-BA513B5CDAC5}">
      <dsp:nvSpPr>
        <dsp:cNvPr id="0" name=""/>
        <dsp:cNvSpPr/>
      </dsp:nvSpPr>
      <dsp:spPr>
        <a:xfrm>
          <a:off x="4444763" y="0"/>
          <a:ext cx="2578672" cy="330881"/>
        </a:xfrm>
        <a:prstGeom prst="chevron">
          <a:avLst/>
        </a:prstGeom>
        <a:solidFill>
          <a:schemeClr val="bg1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rgbClr val="1C3660"/>
              </a:solidFill>
              <a:latin typeface="Encode Sans ExtraBold" panose="02000000000000000000" pitchFamily="2" charset="0"/>
              <a:ea typeface="+mn-ea"/>
              <a:cs typeface="Poppins Black" panose="00000A00000000000000" pitchFamily="2" charset="0"/>
            </a:rPr>
            <a:t>2020</a:t>
          </a:r>
          <a:endParaRPr lang="es-AR" sz="1600" b="1" kern="1200" dirty="0">
            <a:solidFill>
              <a:srgbClr val="1C3660"/>
            </a:solidFill>
            <a:latin typeface="Encode Sans ExtraBold" panose="02000000000000000000" pitchFamily="2" charset="0"/>
            <a:ea typeface="+mn-ea"/>
            <a:cs typeface="Poppins Black" panose="00000A00000000000000" pitchFamily="2" charset="0"/>
          </a:endParaRPr>
        </a:p>
      </dsp:txBody>
      <dsp:txXfrm>
        <a:off x="4610204" y="0"/>
        <a:ext cx="2247791" cy="330881"/>
      </dsp:txXfrm>
    </dsp:sp>
    <dsp:sp modelId="{D81EDBBC-DC8A-4CF2-A13A-4F615241A231}">
      <dsp:nvSpPr>
        <dsp:cNvPr id="0" name=""/>
        <dsp:cNvSpPr/>
      </dsp:nvSpPr>
      <dsp:spPr>
        <a:xfrm>
          <a:off x="6507701" y="0"/>
          <a:ext cx="2578672" cy="330881"/>
        </a:xfrm>
        <a:prstGeom prst="chevron">
          <a:avLst/>
        </a:prstGeom>
        <a:noFill/>
        <a:ln w="12700" cap="flat" cmpd="sng" algn="ctr">
          <a:solidFill>
            <a:prstClr val="whit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1600" b="1" kern="1200" dirty="0">
            <a:solidFill>
              <a:prstClr val="white"/>
            </a:solidFill>
            <a:latin typeface="Encode Sans ExtraBold" panose="02000000000000000000" pitchFamily="2" charset="0"/>
            <a:ea typeface="+mn-ea"/>
            <a:cs typeface="Poppins Black" panose="00000A00000000000000" pitchFamily="2" charset="0"/>
          </a:endParaRPr>
        </a:p>
      </dsp:txBody>
      <dsp:txXfrm>
        <a:off x="6673142" y="0"/>
        <a:ext cx="2247791" cy="3308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887" y="5412963"/>
            <a:ext cx="1973943" cy="65366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721" y="5235547"/>
            <a:ext cx="1704452" cy="77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19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318" y="758276"/>
            <a:ext cx="2010682" cy="66582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121" y="758276"/>
            <a:ext cx="1399179" cy="63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658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318" y="758276"/>
            <a:ext cx="2010682" cy="66582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121" y="758276"/>
            <a:ext cx="1399179" cy="63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98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318" y="758276"/>
            <a:ext cx="2010682" cy="66746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120" y="763928"/>
            <a:ext cx="1399179" cy="63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63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3206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microsoft.com/office/2007/relationships/hdphoto" Target="../media/hdphoto12.wdp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6.png"/><Relationship Id="rId18" Type="http://schemas.microsoft.com/office/2007/relationships/hdphoto" Target="../media/hdphoto8.wdp"/><Relationship Id="rId26" Type="http://schemas.openxmlformats.org/officeDocument/2006/relationships/diagramData" Target="../diagrams/data3.xml"/><Relationship Id="rId39" Type="http://schemas.openxmlformats.org/officeDocument/2006/relationships/image" Target="../media/image27.svg"/><Relationship Id="rId3" Type="http://schemas.openxmlformats.org/officeDocument/2006/relationships/diagramLayout" Target="../diagrams/layout1.xml"/><Relationship Id="rId21" Type="http://schemas.openxmlformats.org/officeDocument/2006/relationships/diagramData" Target="../diagrams/data2.xml"/><Relationship Id="rId34" Type="http://schemas.openxmlformats.org/officeDocument/2006/relationships/image" Target="../media/image22.png"/><Relationship Id="rId7" Type="http://schemas.openxmlformats.org/officeDocument/2006/relationships/image" Target="../media/image13.png"/><Relationship Id="rId12" Type="http://schemas.microsoft.com/office/2007/relationships/hdphoto" Target="../media/hdphoto5.wdp"/><Relationship Id="rId17" Type="http://schemas.openxmlformats.org/officeDocument/2006/relationships/image" Target="../media/image18.png"/><Relationship Id="rId25" Type="http://schemas.microsoft.com/office/2007/relationships/diagramDrawing" Target="../diagrams/drawing2.xml"/><Relationship Id="rId33" Type="http://schemas.microsoft.com/office/2007/relationships/hdphoto" Target="../media/hdphoto10.wdp"/><Relationship Id="rId38" Type="http://schemas.openxmlformats.org/officeDocument/2006/relationships/image" Target="../media/image26.png"/><Relationship Id="rId2" Type="http://schemas.openxmlformats.org/officeDocument/2006/relationships/diagramData" Target="../diagrams/data1.xml"/><Relationship Id="rId16" Type="http://schemas.microsoft.com/office/2007/relationships/hdphoto" Target="../media/hdphoto7.wdp"/><Relationship Id="rId20" Type="http://schemas.microsoft.com/office/2007/relationships/hdphoto" Target="../media/hdphoto9.wdp"/><Relationship Id="rId29" Type="http://schemas.openxmlformats.org/officeDocument/2006/relationships/diagramColors" Target="../diagrams/colors3.xml"/><Relationship Id="rId41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openxmlformats.org/officeDocument/2006/relationships/image" Target="../media/image15.png"/><Relationship Id="rId24" Type="http://schemas.openxmlformats.org/officeDocument/2006/relationships/diagramColors" Target="../diagrams/colors2.xml"/><Relationship Id="rId32" Type="http://schemas.openxmlformats.org/officeDocument/2006/relationships/image" Target="../media/image21.png"/><Relationship Id="rId37" Type="http://schemas.openxmlformats.org/officeDocument/2006/relationships/image" Target="../media/image25.svg"/><Relationship Id="rId40" Type="http://schemas.openxmlformats.org/officeDocument/2006/relationships/image" Target="../media/image28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7.png"/><Relationship Id="rId23" Type="http://schemas.openxmlformats.org/officeDocument/2006/relationships/diagramQuickStyle" Target="../diagrams/quickStyle2.xml"/><Relationship Id="rId28" Type="http://schemas.openxmlformats.org/officeDocument/2006/relationships/diagramQuickStyle" Target="../diagrams/quickStyle3.xml"/><Relationship Id="rId36" Type="http://schemas.openxmlformats.org/officeDocument/2006/relationships/image" Target="../media/image24.png"/><Relationship Id="rId10" Type="http://schemas.microsoft.com/office/2007/relationships/hdphoto" Target="../media/hdphoto4.wdp"/><Relationship Id="rId19" Type="http://schemas.openxmlformats.org/officeDocument/2006/relationships/image" Target="../media/image19.png"/><Relationship Id="rId31" Type="http://schemas.openxmlformats.org/officeDocument/2006/relationships/image" Target="../media/image20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4.png"/><Relationship Id="rId14" Type="http://schemas.microsoft.com/office/2007/relationships/hdphoto" Target="../media/hdphoto6.wdp"/><Relationship Id="rId22" Type="http://schemas.openxmlformats.org/officeDocument/2006/relationships/diagramLayout" Target="../diagrams/layout2.xml"/><Relationship Id="rId27" Type="http://schemas.openxmlformats.org/officeDocument/2006/relationships/diagramLayout" Target="../diagrams/layout3.xml"/><Relationship Id="rId30" Type="http://schemas.microsoft.com/office/2007/relationships/diagramDrawing" Target="../diagrams/drawing3.xml"/><Relationship Id="rId35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937164" y="1628640"/>
            <a:ext cx="7488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solidFill>
                  <a:schemeClr val="bg1"/>
                </a:solidFill>
                <a:latin typeface="Montserrat ExtraBold" panose="00000900000000000000" pitchFamily="2" charset="0"/>
                <a:cs typeface="Archivo Black" pitchFamily="2" charset="0"/>
              </a:rPr>
              <a:t>“El Sistema de Garantías </a:t>
            </a:r>
          </a:p>
          <a:p>
            <a:r>
              <a:rPr lang="es-MX" sz="3000" dirty="0">
                <a:solidFill>
                  <a:schemeClr val="bg1"/>
                </a:solidFill>
                <a:latin typeface="Montserrat ExtraBold" panose="00000900000000000000" pitchFamily="2" charset="0"/>
                <a:cs typeface="Archivo Black" pitchFamily="2" charset="0"/>
              </a:rPr>
              <a:t>en Argentina”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937164" y="3693325"/>
            <a:ext cx="5437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Lic. Verónica Wejchenberg</a:t>
            </a:r>
          </a:p>
          <a:p>
            <a:r>
              <a:rPr lang="es-ES" sz="2000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Presidenta FONRED</a:t>
            </a:r>
            <a:br>
              <a:rPr lang="es-ES" sz="2000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</a:br>
            <a:endParaRPr lang="es-ES" sz="2000" dirty="0">
              <a:solidFill>
                <a:schemeClr val="bg1"/>
              </a:solidFill>
              <a:latin typeface="Montserrat SemiBold" panose="00000700000000000000" pitchFamily="2" charset="0"/>
              <a:cs typeface="Archivo SemiBold" pitchFamily="2" charset="0"/>
            </a:endParaRPr>
          </a:p>
        </p:txBody>
      </p:sp>
      <p:pic>
        <p:nvPicPr>
          <p:cNvPr id="2" name="Imagen 1" descr="Logotipo&#10;&#10;Descripción generada automáticamente">
            <a:extLst>
              <a:ext uri="{FF2B5EF4-FFF2-40B4-BE49-F238E27FC236}">
                <a16:creationId xmlns:a16="http://schemas.microsoft.com/office/drawing/2014/main" id="{ECB28E68-B004-6A59-5F96-94659099A2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7164" y="319325"/>
            <a:ext cx="2553398" cy="89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7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6397577-EB29-E9D4-E0FC-DD6B6661E39E}"/>
              </a:ext>
            </a:extLst>
          </p:cNvPr>
          <p:cNvSpPr txBox="1"/>
          <p:nvPr/>
        </p:nvSpPr>
        <p:spPr>
          <a:xfrm>
            <a:off x="2451370" y="1011677"/>
            <a:ext cx="4105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Desafío</a:t>
            </a:r>
            <a:endParaRPr lang="es-ES" sz="2400" dirty="0">
              <a:solidFill>
                <a:srgbClr val="00A6E2"/>
              </a:solidFill>
              <a:latin typeface="Montserrat ExtraBold" panose="00000900000000000000" pitchFamily="2" charset="0"/>
              <a:cs typeface="Archivo Black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653D594-5EBA-7EAC-FD70-5B7D1F531452}"/>
              </a:ext>
            </a:extLst>
          </p:cNvPr>
          <p:cNvSpPr txBox="1"/>
          <p:nvPr/>
        </p:nvSpPr>
        <p:spPr>
          <a:xfrm>
            <a:off x="2451369" y="2023493"/>
            <a:ext cx="6875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Montserrat SemiBold" panose="00000700000000000000" pitchFamily="2" charset="0"/>
                <a:cs typeface="Archivo SemiBold" pitchFamily="2" charset="0"/>
              </a:rPr>
              <a:t>Lograr que todas las </a:t>
            </a:r>
            <a:r>
              <a:rPr lang="es-MX" dirty="0" err="1">
                <a:latin typeface="Montserrat SemiBold" panose="00000700000000000000" pitchFamily="2" charset="0"/>
                <a:cs typeface="Archivo SemiBold" pitchFamily="2" charset="0"/>
              </a:rPr>
              <a:t>MiPyMEs</a:t>
            </a:r>
            <a:r>
              <a:rPr lang="es-MX" dirty="0">
                <a:latin typeface="Montserrat SemiBold" panose="00000700000000000000" pitchFamily="2" charset="0"/>
                <a:cs typeface="Archivo SemiBold" pitchFamily="2" charset="0"/>
              </a:rPr>
              <a:t> argentinas puedan acceder al financiamiento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0743E085-AE2B-6F41-DC02-CC26C1C0FC37}"/>
              </a:ext>
            </a:extLst>
          </p:cNvPr>
          <p:cNvSpPr txBox="1"/>
          <p:nvPr/>
        </p:nvSpPr>
        <p:spPr bwMode="auto">
          <a:xfrm>
            <a:off x="3668149" y="3413655"/>
            <a:ext cx="4634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defRPr>
            </a:lvl1pPr>
          </a:lstStyle>
          <a:p>
            <a:r>
              <a:rPr lang="en-US" dirty="0">
                <a:solidFill>
                  <a:srgbClr val="F47F30"/>
                </a:solidFill>
                <a:latin typeface="Montserrat Bold" panose="00000800000000000000" pitchFamily="2" charset="0"/>
              </a:rPr>
              <a:t>TRABAJANDO EN CONJUNTO ENTRE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2F4E8C-7DFF-8F6A-1C4A-9D3CBEB7A6D8}"/>
              </a:ext>
            </a:extLst>
          </p:cNvPr>
          <p:cNvSpPr txBox="1"/>
          <p:nvPr/>
        </p:nvSpPr>
        <p:spPr bwMode="auto">
          <a:xfrm>
            <a:off x="7523058" y="5346741"/>
            <a:ext cx="1560152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A6E2"/>
                </a:solidFill>
                <a:effectLst/>
                <a:uLnTx/>
                <a:uFillTx/>
                <a:latin typeface="Montserrat ExtraBold" panose="00000900000000000000" pitchFamily="2" charset="0"/>
                <a:cs typeface="Poppins" panose="00000500000000000000" pitchFamily="2" charset="0"/>
              </a:rPr>
              <a:t>SISTEMA FINANCIERO</a:t>
            </a:r>
          </a:p>
        </p:txBody>
      </p:sp>
      <p:pic>
        <p:nvPicPr>
          <p:cNvPr id="6" name="Google Shape;208;p4">
            <a:extLst>
              <a:ext uri="{FF2B5EF4-FFF2-40B4-BE49-F238E27FC236}">
                <a16:creationId xmlns:a16="http://schemas.microsoft.com/office/drawing/2014/main" id="{A3811D44-5192-ED28-12AA-A58295F51A80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7859504" y="4250292"/>
            <a:ext cx="887260" cy="888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76;p3">
            <a:extLst>
              <a:ext uri="{FF2B5EF4-FFF2-40B4-BE49-F238E27FC236}">
                <a16:creationId xmlns:a16="http://schemas.microsoft.com/office/drawing/2014/main" id="{3853A73F-1D56-53D9-D53D-2DE9020B3390}"/>
              </a:ext>
            </a:extLst>
          </p:cNvPr>
          <p:cNvPicPr preferRelativeResize="0"/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5458346" y="4227388"/>
            <a:ext cx="887260" cy="8872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DF2EEBE-B028-02A5-D83A-6F1D73297F3F}"/>
              </a:ext>
            </a:extLst>
          </p:cNvPr>
          <p:cNvSpPr txBox="1"/>
          <p:nvPr/>
        </p:nvSpPr>
        <p:spPr>
          <a:xfrm>
            <a:off x="3118178" y="5234038"/>
            <a:ext cx="1109027" cy="419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A6E2"/>
                </a:solidFill>
                <a:effectLst/>
                <a:uLnTx/>
                <a:uFillTx/>
                <a:latin typeface="Montserrat ExtraBold" panose="00000900000000000000" pitchFamily="2" charset="0"/>
                <a:cs typeface="Poppins" panose="00000500000000000000" pitchFamily="2" charset="0"/>
              </a:rPr>
              <a:t>ESTADO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770EBF5-5AA8-8950-4BC9-C7C36B0ED551}"/>
              </a:ext>
            </a:extLst>
          </p:cNvPr>
          <p:cNvSpPr txBox="1"/>
          <p:nvPr/>
        </p:nvSpPr>
        <p:spPr>
          <a:xfrm>
            <a:off x="5384718" y="5315471"/>
            <a:ext cx="10089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A6E2"/>
                </a:solidFill>
                <a:effectLst/>
                <a:uLnTx/>
                <a:uFillTx/>
                <a:latin typeface="Montserrat ExtraBold" panose="00000900000000000000" pitchFamily="2" charset="0"/>
                <a:cs typeface="Poppins" panose="00000500000000000000" pitchFamily="2" charset="0"/>
              </a:rPr>
              <a:t>PYMES</a:t>
            </a: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A6E2"/>
              </a:solidFill>
              <a:effectLst/>
              <a:uLnTx/>
              <a:uFillTx/>
              <a:latin typeface="Montserrat ExtraBold" panose="00000900000000000000" pitchFamily="2" charset="0"/>
            </a:endParaRP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B1703D85-1A74-0371-6947-5C66BF9814F3}"/>
              </a:ext>
            </a:extLst>
          </p:cNvPr>
          <p:cNvSpPr txBox="1"/>
          <p:nvPr/>
        </p:nvSpPr>
        <p:spPr bwMode="auto">
          <a:xfrm>
            <a:off x="6904541" y="4526819"/>
            <a:ext cx="474563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FCA3B"/>
                </a:solidFill>
                <a:effectLst/>
                <a:uLnTx/>
                <a:uFillTx/>
                <a:latin typeface="Museo 300"/>
                <a:ea typeface="+mn-ea"/>
                <a:cs typeface="Poppins" panose="00000500000000000000" pitchFamily="2" charset="0"/>
              </a:rPr>
              <a:t>+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AFCA3B"/>
              </a:solidFill>
              <a:effectLst/>
              <a:uLnTx/>
              <a:uFillTx/>
              <a:latin typeface="Museo 300"/>
              <a:ea typeface="+mn-ea"/>
              <a:cs typeface="Poppins" panose="00000500000000000000" pitchFamily="2" charset="0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F7008985-607B-850B-33F9-30107643A90F}"/>
              </a:ext>
            </a:extLst>
          </p:cNvPr>
          <p:cNvSpPr txBox="1"/>
          <p:nvPr/>
        </p:nvSpPr>
        <p:spPr bwMode="auto">
          <a:xfrm>
            <a:off x="4593136" y="4526819"/>
            <a:ext cx="474563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AFCA3B"/>
                </a:solidFill>
                <a:effectLst/>
                <a:uLnTx/>
                <a:uFillTx/>
                <a:latin typeface="Museo 300"/>
                <a:ea typeface="+mn-ea"/>
                <a:cs typeface="Poppins" panose="00000500000000000000" pitchFamily="2" charset="0"/>
              </a:rPr>
              <a:t>+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AFCA3B"/>
              </a:solidFill>
              <a:effectLst/>
              <a:uLnTx/>
              <a:uFillTx/>
              <a:latin typeface="Museo 300"/>
              <a:ea typeface="+mn-ea"/>
              <a:cs typeface="Poppins" panose="00000500000000000000" pitchFamily="2" charset="0"/>
            </a:endParaRPr>
          </a:p>
        </p:txBody>
      </p:sp>
      <p:pic>
        <p:nvPicPr>
          <p:cNvPr id="12" name="Imagen 11" descr="Icono&#10;&#10;El contenido generado por IA puede ser incorrecto.">
            <a:extLst>
              <a:ext uri="{FF2B5EF4-FFF2-40B4-BE49-F238E27FC236}">
                <a16:creationId xmlns:a16="http://schemas.microsoft.com/office/drawing/2014/main" id="{70E9DB58-59BD-59D1-C762-CE947A5BE5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95" y="4137377"/>
            <a:ext cx="1012376" cy="101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06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BF399-1726-EC5D-5A84-C1A82AD8A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6E10393-3555-B598-E3B1-23D272C62609}"/>
              </a:ext>
            </a:extLst>
          </p:cNvPr>
          <p:cNvSpPr txBox="1"/>
          <p:nvPr/>
        </p:nvSpPr>
        <p:spPr>
          <a:xfrm>
            <a:off x="4531792" y="2538919"/>
            <a:ext cx="689583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500" dirty="0">
                <a:solidFill>
                  <a:schemeClr val="bg1"/>
                </a:solidFill>
                <a:latin typeface="Montserrat ExtraBold" panose="00000900000000000000" pitchFamily="2" charset="0"/>
                <a:cs typeface="Archivo Black" pitchFamily="2" charset="0"/>
              </a:rPr>
              <a:t>¡Gracias!</a:t>
            </a:r>
          </a:p>
        </p:txBody>
      </p:sp>
      <p:pic>
        <p:nvPicPr>
          <p:cNvPr id="2" name="Imagen 1" descr="Código QR&#10;&#10;El contenido generado por IA puede ser incorrecto.">
            <a:extLst>
              <a:ext uri="{FF2B5EF4-FFF2-40B4-BE49-F238E27FC236}">
                <a16:creationId xmlns:a16="http://schemas.microsoft.com/office/drawing/2014/main" id="{F1CB28CB-5BA4-F801-AEFE-013CDAE792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70" y="1944698"/>
            <a:ext cx="1657836" cy="1657836"/>
          </a:xfrm>
          <a:prstGeom prst="rect">
            <a:avLst/>
          </a:prstGeom>
        </p:spPr>
      </p:pic>
      <p:sp>
        <p:nvSpPr>
          <p:cNvPr id="3" name="CuadroTexto 6">
            <a:extLst>
              <a:ext uri="{FF2B5EF4-FFF2-40B4-BE49-F238E27FC236}">
                <a16:creationId xmlns:a16="http://schemas.microsoft.com/office/drawing/2014/main" id="{B6C51F22-8D34-D2A1-71FB-289ABDBD8A7D}"/>
              </a:ext>
            </a:extLst>
          </p:cNvPr>
          <p:cNvSpPr txBox="1"/>
          <p:nvPr/>
        </p:nvSpPr>
        <p:spPr>
          <a:xfrm>
            <a:off x="3007570" y="3602534"/>
            <a:ext cx="165783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ES" sz="1400" b="1" dirty="0">
                <a:solidFill>
                  <a:schemeClr val="bg1"/>
                </a:solidFill>
                <a:latin typeface="Museo Sans 500" panose="02000000000000000000" pitchFamily="50" charset="0"/>
              </a:rPr>
              <a:t>SEGUINOS EN LA WEB</a:t>
            </a:r>
            <a:endParaRPr lang="en-US" sz="1400" b="1" dirty="0">
              <a:solidFill>
                <a:schemeClr val="bg1"/>
              </a:solidFill>
              <a:latin typeface="Museo Sans 500" panose="02000000000000000000" pitchFamily="50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569BC8D4-FAF1-A0EC-C9AD-1B55793FFE19}"/>
              </a:ext>
            </a:extLst>
          </p:cNvPr>
          <p:cNvGrpSpPr/>
          <p:nvPr/>
        </p:nvGrpSpPr>
        <p:grpSpPr>
          <a:xfrm>
            <a:off x="2003575" y="4671122"/>
            <a:ext cx="4224505" cy="355814"/>
            <a:chOff x="4537773" y="4120386"/>
            <a:chExt cx="3035245" cy="255647"/>
          </a:xfrm>
        </p:grpSpPr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2468F206-1968-636A-5065-A5FB69F7D93C}"/>
                </a:ext>
              </a:extLst>
            </p:cNvPr>
            <p:cNvGrpSpPr/>
            <p:nvPr/>
          </p:nvGrpSpPr>
          <p:grpSpPr>
            <a:xfrm>
              <a:off x="4537773" y="4120386"/>
              <a:ext cx="257686" cy="254747"/>
              <a:chOff x="8498648" y="4947192"/>
              <a:chExt cx="279371" cy="279400"/>
            </a:xfrm>
          </p:grpSpPr>
          <p:sp>
            <p:nvSpPr>
              <p:cNvPr id="11" name="Forma libre: forma 10">
                <a:extLst>
                  <a:ext uri="{FF2B5EF4-FFF2-40B4-BE49-F238E27FC236}">
                    <a16:creationId xmlns:a16="http://schemas.microsoft.com/office/drawing/2014/main" id="{F6BD8EB8-DB64-6AD7-64DB-57887877D55A}"/>
                  </a:ext>
                </a:extLst>
              </p:cNvPr>
              <p:cNvSpPr/>
              <p:nvPr/>
            </p:nvSpPr>
            <p:spPr>
              <a:xfrm>
                <a:off x="8498648" y="4947192"/>
                <a:ext cx="279371" cy="279400"/>
              </a:xfrm>
              <a:custGeom>
                <a:avLst/>
                <a:gdLst>
                  <a:gd name="connsiteX0" fmla="*/ 181957 w 279371"/>
                  <a:gd name="connsiteY0" fmla="*/ 278826 h 279400"/>
                  <a:gd name="connsiteX1" fmla="*/ 98123 w 279371"/>
                  <a:gd name="connsiteY1" fmla="*/ 278826 h 279400"/>
                  <a:gd name="connsiteX2" fmla="*/ 22169 w 279371"/>
                  <a:gd name="connsiteY2" fmla="*/ 253833 h 279400"/>
                  <a:gd name="connsiteX3" fmla="*/ 1240 w 279371"/>
                  <a:gd name="connsiteY3" fmla="*/ 186145 h 279400"/>
                  <a:gd name="connsiteX4" fmla="*/ 1196 w 279371"/>
                  <a:gd name="connsiteY4" fmla="*/ 83972 h 279400"/>
                  <a:gd name="connsiteX5" fmla="*/ 84218 w 279371"/>
                  <a:gd name="connsiteY5" fmla="*/ 1096 h 279400"/>
                  <a:gd name="connsiteX6" fmla="*/ 183300 w 279371"/>
                  <a:gd name="connsiteY6" fmla="*/ 1139 h 279400"/>
                  <a:gd name="connsiteX7" fmla="*/ 203460 w 279371"/>
                  <a:gd name="connsiteY7" fmla="*/ 1669 h 279400"/>
                  <a:gd name="connsiteX8" fmla="*/ 278884 w 279371"/>
                  <a:gd name="connsiteY8" fmla="*/ 84517 h 279400"/>
                  <a:gd name="connsiteX9" fmla="*/ 278855 w 279371"/>
                  <a:gd name="connsiteY9" fmla="*/ 193228 h 279400"/>
                  <a:gd name="connsiteX10" fmla="*/ 251923 w 279371"/>
                  <a:gd name="connsiteY10" fmla="*/ 259276 h 279400"/>
                  <a:gd name="connsiteX11" fmla="*/ 181957 w 279371"/>
                  <a:gd name="connsiteY11" fmla="*/ 278826 h 279400"/>
                  <a:gd name="connsiteX12" fmla="*/ 90931 w 279371"/>
                  <a:gd name="connsiteY12" fmla="*/ 26278 h 279400"/>
                  <a:gd name="connsiteX13" fmla="*/ 26241 w 279371"/>
                  <a:gd name="connsiteY13" fmla="*/ 89408 h 279400"/>
                  <a:gd name="connsiteX14" fmla="*/ 26800 w 279371"/>
                  <a:gd name="connsiteY14" fmla="*/ 193236 h 279400"/>
                  <a:gd name="connsiteX15" fmla="*/ 85851 w 279371"/>
                  <a:gd name="connsiteY15" fmla="*/ 253303 h 279400"/>
                  <a:gd name="connsiteX16" fmla="*/ 182756 w 279371"/>
                  <a:gd name="connsiteY16" fmla="*/ 253260 h 279400"/>
                  <a:gd name="connsiteX17" fmla="*/ 240769 w 279371"/>
                  <a:gd name="connsiteY17" fmla="*/ 235088 h 279400"/>
                  <a:gd name="connsiteX18" fmla="*/ 253796 w 279371"/>
                  <a:gd name="connsiteY18" fmla="*/ 180166 h 279400"/>
                  <a:gd name="connsiteX19" fmla="*/ 253810 w 279371"/>
                  <a:gd name="connsiteY19" fmla="*/ 86715 h 279400"/>
                  <a:gd name="connsiteX20" fmla="*/ 187698 w 279371"/>
                  <a:gd name="connsiteY20" fmla="*/ 26089 h 279400"/>
                  <a:gd name="connsiteX21" fmla="*/ 90931 w 279371"/>
                  <a:gd name="connsiteY21" fmla="*/ 26271 h 27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79371" h="279400">
                    <a:moveTo>
                      <a:pt x="181957" y="278826"/>
                    </a:moveTo>
                    <a:cubicBezTo>
                      <a:pt x="154801" y="279603"/>
                      <a:pt x="125279" y="279581"/>
                      <a:pt x="98123" y="278826"/>
                    </a:cubicBezTo>
                    <a:cubicBezTo>
                      <a:pt x="70197" y="278050"/>
                      <a:pt x="42395" y="275517"/>
                      <a:pt x="22169" y="253833"/>
                    </a:cubicBezTo>
                    <a:cubicBezTo>
                      <a:pt x="3664" y="233992"/>
                      <a:pt x="2169" y="211894"/>
                      <a:pt x="1240" y="186145"/>
                    </a:cubicBezTo>
                    <a:cubicBezTo>
                      <a:pt x="57" y="153503"/>
                      <a:pt x="-807" y="116477"/>
                      <a:pt x="1196" y="83972"/>
                    </a:cubicBezTo>
                    <a:cubicBezTo>
                      <a:pt x="4469" y="30777"/>
                      <a:pt x="30834" y="4238"/>
                      <a:pt x="84218" y="1096"/>
                    </a:cubicBezTo>
                    <a:cubicBezTo>
                      <a:pt x="115990" y="-777"/>
                      <a:pt x="151397" y="101"/>
                      <a:pt x="183300" y="1139"/>
                    </a:cubicBezTo>
                    <a:cubicBezTo>
                      <a:pt x="189976" y="1357"/>
                      <a:pt x="196798" y="1074"/>
                      <a:pt x="203460" y="1669"/>
                    </a:cubicBezTo>
                    <a:cubicBezTo>
                      <a:pt x="252468" y="6002"/>
                      <a:pt x="276815" y="36692"/>
                      <a:pt x="278884" y="84517"/>
                    </a:cubicBezTo>
                    <a:cubicBezTo>
                      <a:pt x="280437" y="120345"/>
                      <a:pt x="277679" y="157284"/>
                      <a:pt x="278855" y="193228"/>
                    </a:cubicBezTo>
                    <a:cubicBezTo>
                      <a:pt x="278035" y="218556"/>
                      <a:pt x="271634" y="242236"/>
                      <a:pt x="251923" y="259276"/>
                    </a:cubicBezTo>
                    <a:cubicBezTo>
                      <a:pt x="232242" y="276294"/>
                      <a:pt x="206762" y="278122"/>
                      <a:pt x="181957" y="278826"/>
                    </a:cubicBezTo>
                    <a:close/>
                    <a:moveTo>
                      <a:pt x="90931" y="26278"/>
                    </a:moveTo>
                    <a:cubicBezTo>
                      <a:pt x="45508" y="28027"/>
                      <a:pt x="28033" y="43310"/>
                      <a:pt x="26241" y="89408"/>
                    </a:cubicBezTo>
                    <a:cubicBezTo>
                      <a:pt x="24920" y="123328"/>
                      <a:pt x="25065" y="159403"/>
                      <a:pt x="26800" y="193236"/>
                    </a:cubicBezTo>
                    <a:cubicBezTo>
                      <a:pt x="28911" y="234355"/>
                      <a:pt x="44173" y="250734"/>
                      <a:pt x="85851" y="253303"/>
                    </a:cubicBezTo>
                    <a:cubicBezTo>
                      <a:pt x="116810" y="255212"/>
                      <a:pt x="151651" y="254297"/>
                      <a:pt x="182756" y="253260"/>
                    </a:cubicBezTo>
                    <a:cubicBezTo>
                      <a:pt x="204694" y="252527"/>
                      <a:pt x="225181" y="253187"/>
                      <a:pt x="240769" y="235088"/>
                    </a:cubicBezTo>
                    <a:cubicBezTo>
                      <a:pt x="254340" y="219340"/>
                      <a:pt x="253201" y="199615"/>
                      <a:pt x="253796" y="180166"/>
                    </a:cubicBezTo>
                    <a:cubicBezTo>
                      <a:pt x="254725" y="149860"/>
                      <a:pt x="255530" y="116934"/>
                      <a:pt x="253810" y="86715"/>
                    </a:cubicBezTo>
                    <a:cubicBezTo>
                      <a:pt x="251205" y="40930"/>
                      <a:pt x="232111" y="27613"/>
                      <a:pt x="187698" y="26089"/>
                    </a:cubicBezTo>
                    <a:cubicBezTo>
                      <a:pt x="156804" y="25030"/>
                      <a:pt x="121817" y="25081"/>
                      <a:pt x="90931" y="262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1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s-A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AR"/>
              </a:p>
            </p:txBody>
          </p:sp>
          <p:sp>
            <p:nvSpPr>
              <p:cNvPr id="12" name="Forma libre: forma 11">
                <a:extLst>
                  <a:ext uri="{FF2B5EF4-FFF2-40B4-BE49-F238E27FC236}">
                    <a16:creationId xmlns:a16="http://schemas.microsoft.com/office/drawing/2014/main" id="{97203ACE-DD70-9A00-BFEC-43A0114B1282}"/>
                  </a:ext>
                </a:extLst>
              </p:cNvPr>
              <p:cNvSpPr/>
              <p:nvPr/>
            </p:nvSpPr>
            <p:spPr>
              <a:xfrm>
                <a:off x="8567076" y="5015455"/>
                <a:ext cx="143168" cy="142922"/>
              </a:xfrm>
              <a:custGeom>
                <a:avLst/>
                <a:gdLst>
                  <a:gd name="connsiteX0" fmla="*/ 143169 w 143168"/>
                  <a:gd name="connsiteY0" fmla="*/ 71461 h 142922"/>
                  <a:gd name="connsiteX1" fmla="*/ 71584 w 143168"/>
                  <a:gd name="connsiteY1" fmla="*/ 142922 h 142922"/>
                  <a:gd name="connsiteX2" fmla="*/ 0 w 143168"/>
                  <a:gd name="connsiteY2" fmla="*/ 71461 h 142922"/>
                  <a:gd name="connsiteX3" fmla="*/ 71584 w 143168"/>
                  <a:gd name="connsiteY3" fmla="*/ 0 h 142922"/>
                  <a:gd name="connsiteX4" fmla="*/ 143169 w 143168"/>
                  <a:gd name="connsiteY4" fmla="*/ 71461 h 142922"/>
                  <a:gd name="connsiteX5" fmla="*/ 118023 w 143168"/>
                  <a:gd name="connsiteY5" fmla="*/ 71461 h 142922"/>
                  <a:gd name="connsiteX6" fmla="*/ 71592 w 143168"/>
                  <a:gd name="connsiteY6" fmla="*/ 25110 h 142922"/>
                  <a:gd name="connsiteX7" fmla="*/ 25161 w 143168"/>
                  <a:gd name="connsiteY7" fmla="*/ 71461 h 142922"/>
                  <a:gd name="connsiteX8" fmla="*/ 71592 w 143168"/>
                  <a:gd name="connsiteY8" fmla="*/ 117812 h 142922"/>
                  <a:gd name="connsiteX9" fmla="*/ 118023 w 143168"/>
                  <a:gd name="connsiteY9" fmla="*/ 71461 h 142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3168" h="142922">
                    <a:moveTo>
                      <a:pt x="143169" y="71461"/>
                    </a:moveTo>
                    <a:cubicBezTo>
                      <a:pt x="143169" y="110925"/>
                      <a:pt x="111121" y="142922"/>
                      <a:pt x="71584" y="142922"/>
                    </a:cubicBezTo>
                    <a:cubicBezTo>
                      <a:pt x="32048" y="142922"/>
                      <a:pt x="0" y="110925"/>
                      <a:pt x="0" y="71461"/>
                    </a:cubicBezTo>
                    <a:cubicBezTo>
                      <a:pt x="0" y="31997"/>
                      <a:pt x="32048" y="0"/>
                      <a:pt x="71584" y="0"/>
                    </a:cubicBezTo>
                    <a:cubicBezTo>
                      <a:pt x="111121" y="0"/>
                      <a:pt x="143169" y="31997"/>
                      <a:pt x="143169" y="71461"/>
                    </a:cubicBezTo>
                    <a:close/>
                    <a:moveTo>
                      <a:pt x="118023" y="71461"/>
                    </a:moveTo>
                    <a:cubicBezTo>
                      <a:pt x="118023" y="45858"/>
                      <a:pt x="97231" y="25110"/>
                      <a:pt x="71592" y="25110"/>
                    </a:cubicBezTo>
                    <a:cubicBezTo>
                      <a:pt x="45952" y="25110"/>
                      <a:pt x="25161" y="45865"/>
                      <a:pt x="25161" y="71461"/>
                    </a:cubicBezTo>
                    <a:cubicBezTo>
                      <a:pt x="25161" y="97057"/>
                      <a:pt x="45952" y="117812"/>
                      <a:pt x="71592" y="117812"/>
                    </a:cubicBezTo>
                    <a:cubicBezTo>
                      <a:pt x="97231" y="117812"/>
                      <a:pt x="118023" y="97057"/>
                      <a:pt x="118023" y="714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1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s-A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AR"/>
              </a:p>
            </p:txBody>
          </p:sp>
          <p:sp>
            <p:nvSpPr>
              <p:cNvPr id="13" name="Forma libre: forma 12">
                <a:extLst>
                  <a:ext uri="{FF2B5EF4-FFF2-40B4-BE49-F238E27FC236}">
                    <a16:creationId xmlns:a16="http://schemas.microsoft.com/office/drawing/2014/main" id="{605100BC-A2B7-B1A8-E6F5-A6FA2ECEFA8A}"/>
                  </a:ext>
                </a:extLst>
              </p:cNvPr>
              <p:cNvSpPr/>
              <p:nvPr/>
            </p:nvSpPr>
            <p:spPr>
              <a:xfrm>
                <a:off x="8696361" y="4995941"/>
                <a:ext cx="33440" cy="33382"/>
              </a:xfrm>
              <a:custGeom>
                <a:avLst/>
                <a:gdLst>
                  <a:gd name="connsiteX0" fmla="*/ 33441 w 33440"/>
                  <a:gd name="connsiteY0" fmla="*/ 16691 h 33382"/>
                  <a:gd name="connsiteX1" fmla="*/ 16720 w 33440"/>
                  <a:gd name="connsiteY1" fmla="*/ 33383 h 33382"/>
                  <a:gd name="connsiteX2" fmla="*/ 0 w 33440"/>
                  <a:gd name="connsiteY2" fmla="*/ 16691 h 33382"/>
                  <a:gd name="connsiteX3" fmla="*/ 16720 w 33440"/>
                  <a:gd name="connsiteY3" fmla="*/ 0 h 33382"/>
                  <a:gd name="connsiteX4" fmla="*/ 33441 w 33440"/>
                  <a:gd name="connsiteY4" fmla="*/ 16691 h 3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440" h="33382">
                    <a:moveTo>
                      <a:pt x="33441" y="16691"/>
                    </a:moveTo>
                    <a:cubicBezTo>
                      <a:pt x="33441" y="25910"/>
                      <a:pt x="25955" y="33383"/>
                      <a:pt x="16720" y="33383"/>
                    </a:cubicBezTo>
                    <a:cubicBezTo>
                      <a:pt x="7486" y="33383"/>
                      <a:pt x="0" y="25910"/>
                      <a:pt x="0" y="16691"/>
                    </a:cubicBezTo>
                    <a:cubicBezTo>
                      <a:pt x="0" y="7473"/>
                      <a:pt x="7486" y="0"/>
                      <a:pt x="16720" y="0"/>
                    </a:cubicBezTo>
                    <a:cubicBezTo>
                      <a:pt x="25955" y="0"/>
                      <a:pt x="33441" y="7473"/>
                      <a:pt x="33441" y="166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1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s-A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AR"/>
              </a:p>
            </p:txBody>
          </p:sp>
        </p:grpSp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D964D39A-1355-A9CD-041B-E15D930C5982}"/>
                </a:ext>
              </a:extLst>
            </p:cNvPr>
            <p:cNvSpPr/>
            <p:nvPr/>
          </p:nvSpPr>
          <p:spPr>
            <a:xfrm>
              <a:off x="5846998" y="4121948"/>
              <a:ext cx="257047" cy="254085"/>
            </a:xfrm>
            <a:custGeom>
              <a:avLst/>
              <a:gdLst>
                <a:gd name="connsiteX0" fmla="*/ 148101 w 278679"/>
                <a:gd name="connsiteY0" fmla="*/ 0 h 278674"/>
                <a:gd name="connsiteX1" fmla="*/ 162362 w 278679"/>
                <a:gd name="connsiteY1" fmla="*/ 1792 h 278674"/>
                <a:gd name="connsiteX2" fmla="*/ 277511 w 278679"/>
                <a:gd name="connsiteY2" fmla="*/ 120635 h 278674"/>
                <a:gd name="connsiteX3" fmla="*/ 278679 w 278679"/>
                <a:gd name="connsiteY3" fmla="*/ 130628 h 278674"/>
                <a:gd name="connsiteX4" fmla="*/ 278679 w 278679"/>
                <a:gd name="connsiteY4" fmla="*/ 147501 h 278674"/>
                <a:gd name="connsiteX5" fmla="*/ 277518 w 278679"/>
                <a:gd name="connsiteY5" fmla="*/ 158046 h 278674"/>
                <a:gd name="connsiteX6" fmla="*/ 178023 w 278679"/>
                <a:gd name="connsiteY6" fmla="*/ 273231 h 278674"/>
                <a:gd name="connsiteX7" fmla="*/ 178023 w 278679"/>
                <a:gd name="connsiteY7" fmla="*/ 170361 h 278674"/>
                <a:gd name="connsiteX8" fmla="*/ 207944 w 278679"/>
                <a:gd name="connsiteY8" fmla="*/ 170361 h 278674"/>
                <a:gd name="connsiteX9" fmla="*/ 212298 w 278679"/>
                <a:gd name="connsiteY9" fmla="*/ 135527 h 278674"/>
                <a:gd name="connsiteX10" fmla="*/ 178023 w 278679"/>
                <a:gd name="connsiteY10" fmla="*/ 135527 h 278674"/>
                <a:gd name="connsiteX11" fmla="*/ 178023 w 278679"/>
                <a:gd name="connsiteY11" fmla="*/ 107500 h 278674"/>
                <a:gd name="connsiteX12" fmla="*/ 181804 w 278679"/>
                <a:gd name="connsiteY12" fmla="*/ 99851 h 278674"/>
                <a:gd name="connsiteX13" fmla="*/ 189721 w 278679"/>
                <a:gd name="connsiteY13" fmla="*/ 96339 h 278674"/>
                <a:gd name="connsiteX14" fmla="*/ 213387 w 278679"/>
                <a:gd name="connsiteY14" fmla="*/ 96339 h 278674"/>
                <a:gd name="connsiteX15" fmla="*/ 213387 w 278679"/>
                <a:gd name="connsiteY15" fmla="*/ 64770 h 278674"/>
                <a:gd name="connsiteX16" fmla="*/ 197356 w 278679"/>
                <a:gd name="connsiteY16" fmla="*/ 63660 h 278674"/>
                <a:gd name="connsiteX17" fmla="*/ 149502 w 278679"/>
                <a:gd name="connsiteY17" fmla="*/ 81149 h 278674"/>
                <a:gd name="connsiteX18" fmla="*/ 142107 w 278679"/>
                <a:gd name="connsiteY18" fmla="*/ 101513 h 278674"/>
                <a:gd name="connsiteX19" fmla="*/ 142107 w 278679"/>
                <a:gd name="connsiteY19" fmla="*/ 134714 h 278674"/>
                <a:gd name="connsiteX20" fmla="*/ 141294 w 278679"/>
                <a:gd name="connsiteY20" fmla="*/ 135527 h 278674"/>
                <a:gd name="connsiteX21" fmla="*/ 112186 w 278679"/>
                <a:gd name="connsiteY21" fmla="*/ 135527 h 278674"/>
                <a:gd name="connsiteX22" fmla="*/ 112186 w 278679"/>
                <a:gd name="connsiteY22" fmla="*/ 170361 h 278674"/>
                <a:gd name="connsiteX23" fmla="*/ 142107 w 278679"/>
                <a:gd name="connsiteY23" fmla="*/ 170361 h 278674"/>
                <a:gd name="connsiteX24" fmla="*/ 141563 w 278679"/>
                <a:gd name="connsiteY24" fmla="*/ 278674 h 278674"/>
                <a:gd name="connsiteX25" fmla="*/ 130684 w 278679"/>
                <a:gd name="connsiteY25" fmla="*/ 278674 h 278674"/>
                <a:gd name="connsiteX26" fmla="*/ 120698 w 278679"/>
                <a:gd name="connsiteY26" fmla="*/ 277506 h 278674"/>
                <a:gd name="connsiteX27" fmla="*/ 1275 w 278679"/>
                <a:gd name="connsiteY27" fmla="*/ 158039 h 278674"/>
                <a:gd name="connsiteX28" fmla="*/ 106 w 278679"/>
                <a:gd name="connsiteY28" fmla="*/ 148046 h 278674"/>
                <a:gd name="connsiteX29" fmla="*/ 106 w 278679"/>
                <a:gd name="connsiteY29" fmla="*/ 130628 h 278674"/>
                <a:gd name="connsiteX30" fmla="*/ 130684 w 278679"/>
                <a:gd name="connsiteY30" fmla="*/ 0 h 278674"/>
                <a:gd name="connsiteX31" fmla="*/ 148094 w 278679"/>
                <a:gd name="connsiteY31" fmla="*/ 0 h 278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78679" h="278674">
                  <a:moveTo>
                    <a:pt x="148101" y="0"/>
                  </a:moveTo>
                  <a:lnTo>
                    <a:pt x="162362" y="1792"/>
                  </a:lnTo>
                  <a:cubicBezTo>
                    <a:pt x="221928" y="11553"/>
                    <a:pt x="269680" y="60677"/>
                    <a:pt x="277511" y="120635"/>
                  </a:cubicBezTo>
                  <a:cubicBezTo>
                    <a:pt x="277939" y="123908"/>
                    <a:pt x="277845" y="127493"/>
                    <a:pt x="278679" y="130628"/>
                  </a:cubicBezTo>
                  <a:lnTo>
                    <a:pt x="278679" y="147501"/>
                  </a:lnTo>
                  <a:cubicBezTo>
                    <a:pt x="277772" y="150789"/>
                    <a:pt x="277961" y="154628"/>
                    <a:pt x="277518" y="158046"/>
                  </a:cubicBezTo>
                  <a:cubicBezTo>
                    <a:pt x="270551" y="212032"/>
                    <a:pt x="230201" y="258514"/>
                    <a:pt x="178023" y="273231"/>
                  </a:cubicBezTo>
                  <a:lnTo>
                    <a:pt x="178023" y="170361"/>
                  </a:lnTo>
                  <a:lnTo>
                    <a:pt x="207944" y="170361"/>
                  </a:lnTo>
                  <a:lnTo>
                    <a:pt x="212298" y="135527"/>
                  </a:lnTo>
                  <a:lnTo>
                    <a:pt x="178023" y="135527"/>
                  </a:lnTo>
                  <a:lnTo>
                    <a:pt x="178023" y="107500"/>
                  </a:lnTo>
                  <a:cubicBezTo>
                    <a:pt x="178023" y="105874"/>
                    <a:pt x="180475" y="101056"/>
                    <a:pt x="181804" y="99851"/>
                  </a:cubicBezTo>
                  <a:cubicBezTo>
                    <a:pt x="183059" y="98712"/>
                    <a:pt x="188168" y="96339"/>
                    <a:pt x="189721" y="96339"/>
                  </a:cubicBezTo>
                  <a:lnTo>
                    <a:pt x="213387" y="96339"/>
                  </a:lnTo>
                  <a:lnTo>
                    <a:pt x="213387" y="64770"/>
                  </a:lnTo>
                  <a:lnTo>
                    <a:pt x="197356" y="63660"/>
                  </a:lnTo>
                  <a:cubicBezTo>
                    <a:pt x="178821" y="63014"/>
                    <a:pt x="160729" y="64465"/>
                    <a:pt x="149502" y="81149"/>
                  </a:cubicBezTo>
                  <a:cubicBezTo>
                    <a:pt x="146534" y="85562"/>
                    <a:pt x="142107" y="96346"/>
                    <a:pt x="142107" y="101513"/>
                  </a:cubicBezTo>
                  <a:lnTo>
                    <a:pt x="142107" y="134714"/>
                  </a:lnTo>
                  <a:lnTo>
                    <a:pt x="141294" y="135527"/>
                  </a:lnTo>
                  <a:lnTo>
                    <a:pt x="112186" y="135527"/>
                  </a:lnTo>
                  <a:lnTo>
                    <a:pt x="112186" y="170361"/>
                  </a:lnTo>
                  <a:lnTo>
                    <a:pt x="142107" y="170361"/>
                  </a:lnTo>
                  <a:lnTo>
                    <a:pt x="141563" y="278674"/>
                  </a:lnTo>
                  <a:lnTo>
                    <a:pt x="130684" y="278674"/>
                  </a:lnTo>
                  <a:cubicBezTo>
                    <a:pt x="127549" y="277832"/>
                    <a:pt x="123964" y="277941"/>
                    <a:pt x="120698" y="277506"/>
                  </a:cubicBezTo>
                  <a:cubicBezTo>
                    <a:pt x="59209" y="269349"/>
                    <a:pt x="9323" y="219630"/>
                    <a:pt x="1275" y="158039"/>
                  </a:cubicBezTo>
                  <a:cubicBezTo>
                    <a:pt x="847" y="154766"/>
                    <a:pt x="941" y="151181"/>
                    <a:pt x="106" y="148046"/>
                  </a:cubicBezTo>
                  <a:cubicBezTo>
                    <a:pt x="353" y="142291"/>
                    <a:pt x="-227" y="136369"/>
                    <a:pt x="106" y="130628"/>
                  </a:cubicBezTo>
                  <a:cubicBezTo>
                    <a:pt x="4149" y="61504"/>
                    <a:pt x="61589" y="4042"/>
                    <a:pt x="130684" y="0"/>
                  </a:cubicBezTo>
                  <a:lnTo>
                    <a:pt x="148094" y="0"/>
                  </a:lnTo>
                  <a:close/>
                </a:path>
              </a:pathLst>
            </a:custGeom>
            <a:solidFill>
              <a:srgbClr val="FFFFFF"/>
            </a:solidFill>
            <a:ln w="71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AR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24B0A145-6059-138E-6FB6-A03C3370A3C8}"/>
                </a:ext>
              </a:extLst>
            </p:cNvPr>
            <p:cNvSpPr/>
            <p:nvPr/>
          </p:nvSpPr>
          <p:spPr>
            <a:xfrm>
              <a:off x="6220213" y="4121945"/>
              <a:ext cx="257040" cy="254085"/>
            </a:xfrm>
            <a:custGeom>
              <a:avLst/>
              <a:gdLst>
                <a:gd name="connsiteX0" fmla="*/ 148094 w 278671"/>
                <a:gd name="connsiteY0" fmla="*/ 0 h 278674"/>
                <a:gd name="connsiteX1" fmla="*/ 162354 w 278671"/>
                <a:gd name="connsiteY1" fmla="*/ 1792 h 278674"/>
                <a:gd name="connsiteX2" fmla="*/ 277504 w 278671"/>
                <a:gd name="connsiteY2" fmla="*/ 120635 h 278674"/>
                <a:gd name="connsiteX3" fmla="*/ 278672 w 278671"/>
                <a:gd name="connsiteY3" fmla="*/ 130628 h 278674"/>
                <a:gd name="connsiteX4" fmla="*/ 278672 w 278671"/>
                <a:gd name="connsiteY4" fmla="*/ 147501 h 278674"/>
                <a:gd name="connsiteX5" fmla="*/ 275580 w 278671"/>
                <a:gd name="connsiteY5" fmla="*/ 168627 h 278674"/>
                <a:gd name="connsiteX6" fmla="*/ 158087 w 278671"/>
                <a:gd name="connsiteY6" fmla="*/ 277513 h 278674"/>
                <a:gd name="connsiteX7" fmla="*/ 148094 w 278671"/>
                <a:gd name="connsiteY7" fmla="*/ 278674 h 278674"/>
                <a:gd name="connsiteX8" fmla="*/ 130684 w 278671"/>
                <a:gd name="connsiteY8" fmla="*/ 278674 h 278674"/>
                <a:gd name="connsiteX9" fmla="*/ 110110 w 278671"/>
                <a:gd name="connsiteY9" fmla="*/ 275583 h 278674"/>
                <a:gd name="connsiteX10" fmla="*/ 3198 w 278671"/>
                <a:gd name="connsiteY10" fmla="*/ 168627 h 278674"/>
                <a:gd name="connsiteX11" fmla="*/ 106 w 278671"/>
                <a:gd name="connsiteY11" fmla="*/ 148046 h 278674"/>
                <a:gd name="connsiteX12" fmla="*/ 106 w 278671"/>
                <a:gd name="connsiteY12" fmla="*/ 130628 h 278674"/>
                <a:gd name="connsiteX13" fmla="*/ 131229 w 278671"/>
                <a:gd name="connsiteY13" fmla="*/ 0 h 278674"/>
                <a:gd name="connsiteX14" fmla="*/ 148094 w 278671"/>
                <a:gd name="connsiteY14" fmla="*/ 0 h 278674"/>
                <a:gd name="connsiteX15" fmla="*/ 108252 w 278671"/>
                <a:gd name="connsiteY15" fmla="*/ 88697 h 278674"/>
                <a:gd name="connsiteX16" fmla="*/ 89224 w 278671"/>
                <a:gd name="connsiteY16" fmla="*/ 69661 h 278674"/>
                <a:gd name="connsiteX17" fmla="*/ 70196 w 278671"/>
                <a:gd name="connsiteY17" fmla="*/ 88697 h 278674"/>
                <a:gd name="connsiteX18" fmla="*/ 89224 w 278671"/>
                <a:gd name="connsiteY18" fmla="*/ 107732 h 278674"/>
                <a:gd name="connsiteX19" fmla="*/ 108252 w 278671"/>
                <a:gd name="connsiteY19" fmla="*/ 88697 h 278674"/>
                <a:gd name="connsiteX20" fmla="*/ 146461 w 278671"/>
                <a:gd name="connsiteY20" fmla="*/ 126818 h 278674"/>
                <a:gd name="connsiteX21" fmla="*/ 146461 w 278671"/>
                <a:gd name="connsiteY21" fmla="*/ 118386 h 278674"/>
                <a:gd name="connsiteX22" fmla="*/ 141788 w 278671"/>
                <a:gd name="connsiteY22" fmla="*/ 115439 h 278674"/>
                <a:gd name="connsiteX23" fmla="*/ 123318 w 278671"/>
                <a:gd name="connsiteY23" fmla="*/ 115374 h 278674"/>
                <a:gd name="connsiteX24" fmla="*/ 117193 w 278671"/>
                <a:gd name="connsiteY24" fmla="*/ 119046 h 278674"/>
                <a:gd name="connsiteX25" fmla="*/ 117063 w 278671"/>
                <a:gd name="connsiteY25" fmla="*/ 204397 h 278674"/>
                <a:gd name="connsiteX26" fmla="*/ 119813 w 278671"/>
                <a:gd name="connsiteY26" fmla="*/ 208701 h 278674"/>
                <a:gd name="connsiteX27" fmla="*/ 142383 w 278671"/>
                <a:gd name="connsiteY27" fmla="*/ 209027 h 278674"/>
                <a:gd name="connsiteX28" fmla="*/ 146476 w 278671"/>
                <a:gd name="connsiteY28" fmla="*/ 204412 h 278674"/>
                <a:gd name="connsiteX29" fmla="*/ 152151 w 278671"/>
                <a:gd name="connsiteY29" fmla="*/ 144228 h 278674"/>
                <a:gd name="connsiteX30" fmla="*/ 174982 w 278671"/>
                <a:gd name="connsiteY30" fmla="*/ 145361 h 278674"/>
                <a:gd name="connsiteX31" fmla="*/ 178531 w 278671"/>
                <a:gd name="connsiteY31" fmla="*/ 204405 h 278674"/>
                <a:gd name="connsiteX32" fmla="*/ 182624 w 278671"/>
                <a:gd name="connsiteY32" fmla="*/ 209020 h 278674"/>
                <a:gd name="connsiteX33" fmla="*/ 203880 w 278671"/>
                <a:gd name="connsiteY33" fmla="*/ 209035 h 278674"/>
                <a:gd name="connsiteX34" fmla="*/ 208488 w 278671"/>
                <a:gd name="connsiteY34" fmla="*/ 204942 h 278674"/>
                <a:gd name="connsiteX35" fmla="*/ 164931 w 278671"/>
                <a:gd name="connsiteY35" fmla="*/ 115105 h 278674"/>
                <a:gd name="connsiteX36" fmla="*/ 146454 w 278671"/>
                <a:gd name="connsiteY36" fmla="*/ 126826 h 278674"/>
                <a:gd name="connsiteX37" fmla="*/ 79413 w 278671"/>
                <a:gd name="connsiteY37" fmla="*/ 115534 h 278674"/>
                <a:gd name="connsiteX38" fmla="*/ 75058 w 278671"/>
                <a:gd name="connsiteY38" fmla="*/ 118255 h 278674"/>
                <a:gd name="connsiteX39" fmla="*/ 74761 w 278671"/>
                <a:gd name="connsiteY39" fmla="*/ 205900 h 278674"/>
                <a:gd name="connsiteX40" fmla="*/ 78759 w 278671"/>
                <a:gd name="connsiteY40" fmla="*/ 208977 h 278674"/>
                <a:gd name="connsiteX41" fmla="*/ 100371 w 278671"/>
                <a:gd name="connsiteY41" fmla="*/ 208897 h 278674"/>
                <a:gd name="connsiteX42" fmla="*/ 104036 w 278671"/>
                <a:gd name="connsiteY42" fmla="*/ 204397 h 278674"/>
                <a:gd name="connsiteX43" fmla="*/ 103898 w 278671"/>
                <a:gd name="connsiteY43" fmla="*/ 119605 h 278674"/>
                <a:gd name="connsiteX44" fmla="*/ 98804 w 278671"/>
                <a:gd name="connsiteY44" fmla="*/ 115447 h 278674"/>
                <a:gd name="connsiteX45" fmla="*/ 79405 w 278671"/>
                <a:gd name="connsiteY45" fmla="*/ 115541 h 278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78671" h="278674">
                  <a:moveTo>
                    <a:pt x="148094" y="0"/>
                  </a:moveTo>
                  <a:lnTo>
                    <a:pt x="162354" y="1792"/>
                  </a:lnTo>
                  <a:cubicBezTo>
                    <a:pt x="221914" y="11568"/>
                    <a:pt x="269673" y="60684"/>
                    <a:pt x="277504" y="120635"/>
                  </a:cubicBezTo>
                  <a:cubicBezTo>
                    <a:pt x="277932" y="123908"/>
                    <a:pt x="277837" y="127493"/>
                    <a:pt x="278672" y="130628"/>
                  </a:cubicBezTo>
                  <a:lnTo>
                    <a:pt x="278672" y="147501"/>
                  </a:lnTo>
                  <a:lnTo>
                    <a:pt x="275580" y="168627"/>
                  </a:lnTo>
                  <a:cubicBezTo>
                    <a:pt x="263671" y="225247"/>
                    <a:pt x="215607" y="270096"/>
                    <a:pt x="158087" y="277513"/>
                  </a:cubicBezTo>
                  <a:cubicBezTo>
                    <a:pt x="154865" y="277927"/>
                    <a:pt x="151186" y="277745"/>
                    <a:pt x="148094" y="278674"/>
                  </a:cubicBezTo>
                  <a:lnTo>
                    <a:pt x="130684" y="278674"/>
                  </a:lnTo>
                  <a:lnTo>
                    <a:pt x="110110" y="275583"/>
                  </a:lnTo>
                  <a:cubicBezTo>
                    <a:pt x="57090" y="264363"/>
                    <a:pt x="14367" y="221720"/>
                    <a:pt x="3198" y="168627"/>
                  </a:cubicBezTo>
                  <a:lnTo>
                    <a:pt x="106" y="148046"/>
                  </a:lnTo>
                  <a:cubicBezTo>
                    <a:pt x="353" y="142291"/>
                    <a:pt x="-227" y="136369"/>
                    <a:pt x="106" y="130628"/>
                  </a:cubicBezTo>
                  <a:cubicBezTo>
                    <a:pt x="4163" y="61243"/>
                    <a:pt x="61916" y="3854"/>
                    <a:pt x="131229" y="0"/>
                  </a:cubicBezTo>
                  <a:lnTo>
                    <a:pt x="148094" y="0"/>
                  </a:lnTo>
                  <a:close/>
                  <a:moveTo>
                    <a:pt x="108252" y="88697"/>
                  </a:moveTo>
                  <a:cubicBezTo>
                    <a:pt x="108252" y="78181"/>
                    <a:pt x="99733" y="69661"/>
                    <a:pt x="89224" y="69661"/>
                  </a:cubicBezTo>
                  <a:cubicBezTo>
                    <a:pt x="78716" y="69661"/>
                    <a:pt x="70196" y="78181"/>
                    <a:pt x="70196" y="88697"/>
                  </a:cubicBezTo>
                  <a:cubicBezTo>
                    <a:pt x="70196" y="99212"/>
                    <a:pt x="78716" y="107732"/>
                    <a:pt x="89224" y="107732"/>
                  </a:cubicBezTo>
                  <a:cubicBezTo>
                    <a:pt x="99733" y="107732"/>
                    <a:pt x="108252" y="99212"/>
                    <a:pt x="108252" y="88697"/>
                  </a:cubicBezTo>
                  <a:close/>
                  <a:moveTo>
                    <a:pt x="146461" y="126818"/>
                  </a:moveTo>
                  <a:lnTo>
                    <a:pt x="146461" y="118386"/>
                  </a:lnTo>
                  <a:cubicBezTo>
                    <a:pt x="146461" y="116840"/>
                    <a:pt x="143138" y="115621"/>
                    <a:pt x="141788" y="115439"/>
                  </a:cubicBezTo>
                  <a:cubicBezTo>
                    <a:pt x="137571" y="114873"/>
                    <a:pt x="127709" y="115004"/>
                    <a:pt x="123318" y="115374"/>
                  </a:cubicBezTo>
                  <a:cubicBezTo>
                    <a:pt x="120561" y="115606"/>
                    <a:pt x="118115" y="116063"/>
                    <a:pt x="117193" y="119046"/>
                  </a:cubicBezTo>
                  <a:lnTo>
                    <a:pt x="117063" y="204397"/>
                  </a:lnTo>
                  <a:cubicBezTo>
                    <a:pt x="117251" y="206074"/>
                    <a:pt x="118093" y="208178"/>
                    <a:pt x="119813" y="208701"/>
                  </a:cubicBezTo>
                  <a:cubicBezTo>
                    <a:pt x="122404" y="209485"/>
                    <a:pt x="139110" y="209412"/>
                    <a:pt x="142383" y="209027"/>
                  </a:cubicBezTo>
                  <a:cubicBezTo>
                    <a:pt x="145307" y="208686"/>
                    <a:pt x="146222" y="207199"/>
                    <a:pt x="146476" y="204412"/>
                  </a:cubicBezTo>
                  <a:cubicBezTo>
                    <a:pt x="147840" y="189397"/>
                    <a:pt x="142296" y="155012"/>
                    <a:pt x="152151" y="144228"/>
                  </a:cubicBezTo>
                  <a:cubicBezTo>
                    <a:pt x="158044" y="137784"/>
                    <a:pt x="169895" y="138118"/>
                    <a:pt x="174982" y="145361"/>
                  </a:cubicBezTo>
                  <a:cubicBezTo>
                    <a:pt x="181789" y="155063"/>
                    <a:pt x="177297" y="190870"/>
                    <a:pt x="178531" y="204405"/>
                  </a:cubicBezTo>
                  <a:cubicBezTo>
                    <a:pt x="178785" y="207191"/>
                    <a:pt x="179699" y="208672"/>
                    <a:pt x="182624" y="209020"/>
                  </a:cubicBezTo>
                  <a:cubicBezTo>
                    <a:pt x="187486" y="209593"/>
                    <a:pt x="198901" y="209485"/>
                    <a:pt x="203880" y="209035"/>
                  </a:cubicBezTo>
                  <a:cubicBezTo>
                    <a:pt x="206667" y="208781"/>
                    <a:pt x="208147" y="207866"/>
                    <a:pt x="208488" y="204942"/>
                  </a:cubicBezTo>
                  <a:cubicBezTo>
                    <a:pt x="206696" y="171813"/>
                    <a:pt x="221014" y="103959"/>
                    <a:pt x="164931" y="115105"/>
                  </a:cubicBezTo>
                  <a:cubicBezTo>
                    <a:pt x="156781" y="116724"/>
                    <a:pt x="151752" y="120730"/>
                    <a:pt x="146454" y="126826"/>
                  </a:cubicBezTo>
                  <a:close/>
                  <a:moveTo>
                    <a:pt x="79413" y="115534"/>
                  </a:moveTo>
                  <a:cubicBezTo>
                    <a:pt x="77439" y="115838"/>
                    <a:pt x="75987" y="116390"/>
                    <a:pt x="75058" y="118255"/>
                  </a:cubicBezTo>
                  <a:lnTo>
                    <a:pt x="74761" y="205900"/>
                  </a:lnTo>
                  <a:cubicBezTo>
                    <a:pt x="75095" y="207605"/>
                    <a:pt x="77148" y="208730"/>
                    <a:pt x="78759" y="208977"/>
                  </a:cubicBezTo>
                  <a:cubicBezTo>
                    <a:pt x="81720" y="209426"/>
                    <a:pt x="97722" y="209492"/>
                    <a:pt x="100371" y="208897"/>
                  </a:cubicBezTo>
                  <a:cubicBezTo>
                    <a:pt x="102193" y="208490"/>
                    <a:pt x="104021" y="206306"/>
                    <a:pt x="104036" y="204397"/>
                  </a:cubicBezTo>
                  <a:lnTo>
                    <a:pt x="103898" y="119605"/>
                  </a:lnTo>
                  <a:cubicBezTo>
                    <a:pt x="103209" y="116949"/>
                    <a:pt x="101460" y="115802"/>
                    <a:pt x="98804" y="115447"/>
                  </a:cubicBezTo>
                  <a:cubicBezTo>
                    <a:pt x="94907" y="114924"/>
                    <a:pt x="83266" y="114946"/>
                    <a:pt x="79405" y="115541"/>
                  </a:cubicBezTo>
                  <a:close/>
                </a:path>
              </a:pathLst>
            </a:custGeom>
            <a:solidFill>
              <a:srgbClr val="FFFFFF"/>
            </a:solidFill>
            <a:ln w="717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AR"/>
            </a:p>
          </p:txBody>
        </p:sp>
        <p:sp>
          <p:nvSpPr>
            <p:cNvPr id="9" name="CuadroTexto 13">
              <a:extLst>
                <a:ext uri="{FF2B5EF4-FFF2-40B4-BE49-F238E27FC236}">
                  <a16:creationId xmlns:a16="http://schemas.microsoft.com/office/drawing/2014/main" id="{A69D7628-4990-6193-D150-D3E923875C26}"/>
                </a:ext>
              </a:extLst>
            </p:cNvPr>
            <p:cNvSpPr txBox="1"/>
            <p:nvPr/>
          </p:nvSpPr>
          <p:spPr>
            <a:xfrm>
              <a:off x="6575332" y="4131767"/>
              <a:ext cx="997686" cy="243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s-ES" sz="2000" b="1" dirty="0" err="1">
                  <a:solidFill>
                    <a:schemeClr val="bg1"/>
                  </a:solidFill>
                  <a:latin typeface="Montserrat Medium" panose="00000600000000000000" pitchFamily="2" charset="0"/>
                </a:rPr>
                <a:t>Fonred</a:t>
              </a:r>
              <a:endParaRPr lang="en-US" sz="2000" b="1" dirty="0">
                <a:solidFill>
                  <a:schemeClr val="bg1"/>
                </a:solidFill>
                <a:latin typeface="Montserrat Medium" panose="00000600000000000000" pitchFamily="2" charset="0"/>
              </a:endParaRPr>
            </a:p>
          </p:txBody>
        </p:sp>
        <p:sp>
          <p:nvSpPr>
            <p:cNvPr id="10" name="CuadroTexto 14">
              <a:extLst>
                <a:ext uri="{FF2B5EF4-FFF2-40B4-BE49-F238E27FC236}">
                  <a16:creationId xmlns:a16="http://schemas.microsoft.com/office/drawing/2014/main" id="{AAFFB528-7C25-A6D8-FAB1-53C217ED0CBD}"/>
                </a:ext>
              </a:extLst>
            </p:cNvPr>
            <p:cNvSpPr txBox="1"/>
            <p:nvPr/>
          </p:nvSpPr>
          <p:spPr>
            <a:xfrm>
              <a:off x="4849113" y="4132310"/>
              <a:ext cx="1173523" cy="243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s-ES" sz="2000" b="1" dirty="0" err="1">
                  <a:solidFill>
                    <a:schemeClr val="bg1"/>
                  </a:solidFill>
                  <a:latin typeface="Montserrat Medium" panose="00000600000000000000" pitchFamily="2" charset="0"/>
                </a:rPr>
                <a:t>Fonred</a:t>
              </a:r>
              <a:r>
                <a:rPr lang="es-ES" sz="2000" b="1" dirty="0">
                  <a:solidFill>
                    <a:schemeClr val="bg1"/>
                  </a:solidFill>
                  <a:latin typeface="Montserrat Medium" panose="00000600000000000000" pitchFamily="2" charset="0"/>
                </a:rPr>
                <a:t>_</a:t>
              </a:r>
              <a:endParaRPr lang="en-US" sz="2000" b="1" dirty="0">
                <a:solidFill>
                  <a:schemeClr val="bg1"/>
                </a:solidFill>
                <a:latin typeface="Montserrat Medium" panose="00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7674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ángulo: esquinas redondeadas 35">
            <a:extLst>
              <a:ext uri="{FF2B5EF4-FFF2-40B4-BE49-F238E27FC236}">
                <a16:creationId xmlns:a16="http://schemas.microsoft.com/office/drawing/2014/main" id="{E69E5915-DC88-50A2-D661-624A42E7871F}"/>
              </a:ext>
            </a:extLst>
          </p:cNvPr>
          <p:cNvSpPr/>
          <p:nvPr/>
        </p:nvSpPr>
        <p:spPr>
          <a:xfrm>
            <a:off x="8049820" y="1990360"/>
            <a:ext cx="3021451" cy="52322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7" name="Rectángulo: esquinas redondeadas 36">
            <a:extLst>
              <a:ext uri="{FF2B5EF4-FFF2-40B4-BE49-F238E27FC236}">
                <a16:creationId xmlns:a16="http://schemas.microsoft.com/office/drawing/2014/main" id="{5723D8AD-FD0F-BF08-CD0F-1687E8F711F3}"/>
              </a:ext>
            </a:extLst>
          </p:cNvPr>
          <p:cNvSpPr/>
          <p:nvPr/>
        </p:nvSpPr>
        <p:spPr>
          <a:xfrm>
            <a:off x="1575866" y="2000769"/>
            <a:ext cx="3021451" cy="51218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" name="Imagen 1" descr="Icono&#10;&#10;Descripción generada automáticamente">
            <a:extLst>
              <a:ext uri="{FF2B5EF4-FFF2-40B4-BE49-F238E27FC236}">
                <a16:creationId xmlns:a16="http://schemas.microsoft.com/office/drawing/2014/main" id="{32E6F900-728B-76B4-03C8-7F2CAB0290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955" y="5411715"/>
            <a:ext cx="333462" cy="224505"/>
          </a:xfrm>
          <a:prstGeom prst="rect">
            <a:avLst/>
          </a:prstGeom>
          <a:noFill/>
        </p:spPr>
      </p:pic>
      <p:pic>
        <p:nvPicPr>
          <p:cNvPr id="3" name="Imagen 2" descr="Icono&#10;&#10;Descripción generada automáticamente">
            <a:extLst>
              <a:ext uri="{FF2B5EF4-FFF2-40B4-BE49-F238E27FC236}">
                <a16:creationId xmlns:a16="http://schemas.microsoft.com/office/drawing/2014/main" id="{D8649DD1-A60F-2A10-2D6B-AA4A055735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791" y="5428541"/>
            <a:ext cx="333462" cy="224505"/>
          </a:xfrm>
          <a:prstGeom prst="rect">
            <a:avLst/>
          </a:prstGeom>
          <a:noFill/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3886E0E-F6DB-99F3-1BAF-54C041A29C19}"/>
              </a:ext>
            </a:extLst>
          </p:cNvPr>
          <p:cNvSpPr txBox="1"/>
          <p:nvPr/>
        </p:nvSpPr>
        <p:spPr>
          <a:xfrm>
            <a:off x="1503913" y="4481713"/>
            <a:ext cx="289442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" sz="1400" dirty="0">
                <a:solidFill>
                  <a:srgbClr val="1C3660"/>
                </a:solidFill>
                <a:latin typeface="Montserrat" panose="00000500000000000000" pitchFamily="2" charset="0"/>
                <a:sym typeface="Encode Sans ExtraBold"/>
              </a:rPr>
              <a:t>Regulados por el</a:t>
            </a:r>
          </a:p>
          <a:p>
            <a:pPr algn="ctr"/>
            <a:r>
              <a:rPr lang="es" sz="1400" b="1" dirty="0">
                <a:solidFill>
                  <a:srgbClr val="1C3660"/>
                </a:solidFill>
                <a:latin typeface="Montserrat" panose="00000500000000000000" pitchFamily="2" charset="0"/>
                <a:sym typeface="Encode Sans ExtraBold"/>
              </a:rPr>
              <a:t>Banco Central de la República Argentina </a:t>
            </a:r>
            <a:endParaRPr lang="es-AR" sz="1400" b="1" dirty="0">
              <a:solidFill>
                <a:srgbClr val="1C3660"/>
              </a:solidFill>
              <a:latin typeface="Montserrat" panose="00000500000000000000" pitchFamily="2" charset="0"/>
            </a:endParaRP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FDBFE762-04C6-D930-C1BE-D822886784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347" y="3727513"/>
            <a:ext cx="333462" cy="224505"/>
          </a:xfrm>
          <a:prstGeom prst="rect">
            <a:avLst/>
          </a:prstGeom>
          <a:noFill/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64AF111-B094-E779-D5B1-43F9A42FCC9C}"/>
              </a:ext>
            </a:extLst>
          </p:cNvPr>
          <p:cNvSpPr txBox="1"/>
          <p:nvPr/>
        </p:nvSpPr>
        <p:spPr>
          <a:xfrm>
            <a:off x="8115500" y="4095678"/>
            <a:ext cx="277419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" sz="1400" dirty="0">
                <a:solidFill>
                  <a:srgbClr val="1C3660"/>
                </a:solidFill>
                <a:latin typeface="Montserrat" panose="00000500000000000000" pitchFamily="2" charset="0"/>
                <a:sym typeface="Encode Sans ExtraBold"/>
              </a:rPr>
              <a:t>Regulados por la</a:t>
            </a:r>
          </a:p>
          <a:p>
            <a:pPr algn="ctr"/>
            <a:r>
              <a:rPr lang="es" sz="1400" b="1" dirty="0">
                <a:solidFill>
                  <a:srgbClr val="1C3660"/>
                </a:solidFill>
                <a:latin typeface="Montserrat" panose="00000500000000000000" pitchFamily="2" charset="0"/>
                <a:sym typeface="Encode Sans ExtraBold"/>
              </a:rPr>
              <a:t>Subsecretaría de la Pequeña y Mediana Empresa, del Ministerio de Economía de la Nación</a:t>
            </a:r>
            <a:endParaRPr lang="es-AR" sz="1400" b="1" dirty="0">
              <a:solidFill>
                <a:srgbClr val="1C3660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54C7331-90B9-1F83-959A-CB6EE91DF057}"/>
              </a:ext>
            </a:extLst>
          </p:cNvPr>
          <p:cNvSpPr txBox="1"/>
          <p:nvPr/>
        </p:nvSpPr>
        <p:spPr>
          <a:xfrm>
            <a:off x="1555676" y="5736381"/>
            <a:ext cx="2774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rgbClr val="F47F30"/>
                </a:solidFill>
                <a:latin typeface="Montserrat" panose="00000500000000000000" pitchFamily="2" charset="0"/>
              </a:rPr>
              <a:t>Cámara</a:t>
            </a:r>
            <a:endParaRPr lang="es-MX" sz="2000" dirty="0">
              <a:solidFill>
                <a:srgbClr val="F47F30"/>
              </a:solidFill>
              <a:latin typeface="Montserrat" panose="00000500000000000000" pitchFamily="2" charset="0"/>
            </a:endParaRPr>
          </a:p>
          <a:p>
            <a:pPr algn="ctr"/>
            <a:r>
              <a:rPr lang="es-MX" sz="2000" b="1" dirty="0">
                <a:solidFill>
                  <a:srgbClr val="F47F30"/>
                </a:solidFill>
                <a:latin typeface="Montserrat" panose="00000500000000000000" pitchFamily="2" charset="0"/>
              </a:rPr>
              <a:t>FONRED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FE59F8F-D96E-1A9F-8126-6AE1610F1B44}"/>
              </a:ext>
            </a:extLst>
          </p:cNvPr>
          <p:cNvSpPr txBox="1"/>
          <p:nvPr/>
        </p:nvSpPr>
        <p:spPr>
          <a:xfrm>
            <a:off x="8059980" y="5724875"/>
            <a:ext cx="2774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rgbClr val="F47F30"/>
                </a:solidFill>
                <a:latin typeface="Montserrat" panose="00000500000000000000" pitchFamily="2" charset="0"/>
              </a:rPr>
              <a:t>Cámara</a:t>
            </a:r>
            <a:endParaRPr lang="es-MX" sz="2000" dirty="0">
              <a:solidFill>
                <a:srgbClr val="F47F30"/>
              </a:solidFill>
              <a:latin typeface="Montserrat" panose="00000500000000000000" pitchFamily="2" charset="0"/>
            </a:endParaRPr>
          </a:p>
          <a:p>
            <a:pPr algn="ctr"/>
            <a:r>
              <a:rPr lang="es-MX" sz="2000" b="1" dirty="0">
                <a:solidFill>
                  <a:srgbClr val="F47F30"/>
                </a:solidFill>
                <a:latin typeface="Montserrat" panose="00000500000000000000" pitchFamily="2" charset="0"/>
              </a:rPr>
              <a:t>CASFOG</a:t>
            </a:r>
          </a:p>
        </p:txBody>
      </p:sp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F1745912-D15A-F4E7-0B48-AC5B0CA6D4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668" y="1870160"/>
            <a:ext cx="3136928" cy="4705393"/>
          </a:xfrm>
          <a:prstGeom prst="rect">
            <a:avLst/>
          </a:prstGeom>
        </p:spPr>
      </p:pic>
      <p:pic>
        <p:nvPicPr>
          <p:cNvPr id="11" name="Imagen 10" descr="Icono&#10;&#10;Descripción generada automáticamente">
            <a:extLst>
              <a:ext uri="{FF2B5EF4-FFF2-40B4-BE49-F238E27FC236}">
                <a16:creationId xmlns:a16="http://schemas.microsoft.com/office/drawing/2014/main" id="{DA10764B-3F1E-3CA5-DB3B-8976A1253E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043" y="4222857"/>
            <a:ext cx="333462" cy="224505"/>
          </a:xfrm>
          <a:prstGeom prst="rect">
            <a:avLst/>
          </a:prstGeom>
          <a:noFill/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F9992D42-5B92-1D8F-0F40-661C74E11101}"/>
              </a:ext>
            </a:extLst>
          </p:cNvPr>
          <p:cNvGrpSpPr/>
          <p:nvPr/>
        </p:nvGrpSpPr>
        <p:grpSpPr>
          <a:xfrm>
            <a:off x="2132970" y="3143475"/>
            <a:ext cx="2108708" cy="390670"/>
            <a:chOff x="1576810" y="2602902"/>
            <a:chExt cx="2108708" cy="390670"/>
          </a:xfrm>
        </p:grpSpPr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9F59AEB3-4ACF-69D9-1481-8111125048E8}"/>
                </a:ext>
              </a:extLst>
            </p:cNvPr>
            <p:cNvSpPr txBox="1"/>
            <p:nvPr/>
          </p:nvSpPr>
          <p:spPr>
            <a:xfrm>
              <a:off x="1576810" y="2602902"/>
              <a:ext cx="2108708" cy="3738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s-MX" sz="1400" b="1" dirty="0">
                  <a:solidFill>
                    <a:srgbClr val="A4CB4E"/>
                  </a:solidFill>
                  <a:latin typeface="Montserrat" panose="00000500000000000000" pitchFamily="2" charset="0"/>
                  <a:ea typeface="Encode Sans Medium"/>
                  <a:cs typeface="Encode Sans Medium"/>
                </a:rPr>
                <a:t>Provinciales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9FB3C3E4-9505-ABE2-837F-8CD4D7A8A062}"/>
                </a:ext>
              </a:extLst>
            </p:cNvPr>
            <p:cNvSpPr txBox="1"/>
            <p:nvPr/>
          </p:nvSpPr>
          <p:spPr>
            <a:xfrm>
              <a:off x="1622297" y="2624240"/>
              <a:ext cx="45028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MX" b="1" dirty="0">
                  <a:solidFill>
                    <a:srgbClr val="00A6E2"/>
                  </a:solidFill>
                  <a:latin typeface="Montserrat" panose="00000500000000000000" pitchFamily="2" charset="0"/>
                  <a:ea typeface="Encode Sans Medium"/>
                  <a:cs typeface="Encode Sans Medium"/>
                </a:rPr>
                <a:t>12</a:t>
              </a:r>
              <a:endParaRPr lang="es-AR" sz="1600" dirty="0">
                <a:solidFill>
                  <a:srgbClr val="00A6E2"/>
                </a:solidFill>
                <a:latin typeface="Montserrat" panose="00000500000000000000" pitchFamily="2" charset="0"/>
              </a:endParaRPr>
            </a:p>
          </p:txBody>
        </p:sp>
      </p:grp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5A0D021-9666-73AE-A70D-5D5A40B24A6E}"/>
              </a:ext>
            </a:extLst>
          </p:cNvPr>
          <p:cNvSpPr txBox="1"/>
          <p:nvPr/>
        </p:nvSpPr>
        <p:spPr>
          <a:xfrm>
            <a:off x="9287791" y="3204592"/>
            <a:ext cx="975832" cy="373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s-MX" sz="1600" b="1" dirty="0">
                <a:solidFill>
                  <a:srgbClr val="A4CB4E"/>
                </a:solidFill>
                <a:latin typeface="Montserrat" panose="00000500000000000000" pitchFamily="2" charset="0"/>
                <a:ea typeface="Encode Sans Medium"/>
                <a:cs typeface="Encode Sans Medium"/>
              </a:rPr>
              <a:t>SGRS</a:t>
            </a:r>
            <a:r>
              <a:rPr lang="es-MX" sz="1400" b="1" dirty="0">
                <a:solidFill>
                  <a:srgbClr val="A4CB4E"/>
                </a:solidFill>
                <a:latin typeface="Montserrat" panose="00000500000000000000" pitchFamily="2" charset="0"/>
                <a:ea typeface="Encode Sans Medium"/>
                <a:cs typeface="Encode Sans Medium"/>
              </a:rPr>
              <a:t>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0B0D41A-7EDD-7AF0-0E3A-A9CBE96B4A7D}"/>
              </a:ext>
            </a:extLst>
          </p:cNvPr>
          <p:cNvSpPr txBox="1"/>
          <p:nvPr/>
        </p:nvSpPr>
        <p:spPr>
          <a:xfrm>
            <a:off x="8846212" y="3214521"/>
            <a:ext cx="5619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00A6E2"/>
                </a:solidFill>
                <a:latin typeface="Montserrat" panose="00000500000000000000" pitchFamily="2" charset="0"/>
                <a:ea typeface="Encode Sans Medium"/>
                <a:cs typeface="Encode Sans Medium"/>
              </a:rPr>
              <a:t>46</a:t>
            </a:r>
            <a:endParaRPr lang="es-AR" sz="1600" dirty="0">
              <a:solidFill>
                <a:srgbClr val="00A6E2"/>
              </a:solidFill>
              <a:latin typeface="Montserrat" panose="00000500000000000000" pitchFamily="2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5D00C36-7FF8-C768-B626-22508BB7C518}"/>
              </a:ext>
            </a:extLst>
          </p:cNvPr>
          <p:cNvSpPr txBox="1"/>
          <p:nvPr/>
        </p:nvSpPr>
        <p:spPr>
          <a:xfrm>
            <a:off x="2125742" y="2631554"/>
            <a:ext cx="1951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00A6E2"/>
                </a:solidFill>
                <a:latin typeface="Montserrat" panose="00000500000000000000" pitchFamily="2" charset="0"/>
              </a:rPr>
              <a:t>1er Fondo</a:t>
            </a:r>
          </a:p>
          <a:p>
            <a:pPr algn="ctr"/>
            <a:r>
              <a:rPr lang="es-MX" sz="1400" b="1" dirty="0">
                <a:solidFill>
                  <a:srgbClr val="004D7C"/>
                </a:solidFill>
                <a:latin typeface="Montserrat" panose="00000500000000000000" pitchFamily="2" charset="0"/>
              </a:rPr>
              <a:t>Fogaba año 1995</a:t>
            </a:r>
            <a:endParaRPr lang="es-AR" sz="1400" b="1" dirty="0">
              <a:solidFill>
                <a:srgbClr val="004D7C"/>
              </a:solidFill>
              <a:latin typeface="Montserrat" panose="00000500000000000000" pitchFamily="2" charset="0"/>
              <a:ea typeface="Encode Sans Medium"/>
              <a:cs typeface="Encode Sans Medium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382A281-7E2B-1BF5-BCE9-95F8B708D323}"/>
              </a:ext>
            </a:extLst>
          </p:cNvPr>
          <p:cNvSpPr txBox="1"/>
          <p:nvPr/>
        </p:nvSpPr>
        <p:spPr>
          <a:xfrm>
            <a:off x="8433573" y="2570661"/>
            <a:ext cx="2230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rgbClr val="00A6E2"/>
                </a:solidFill>
                <a:latin typeface="Montserrat" panose="00000500000000000000" pitchFamily="2" charset="0"/>
              </a:rPr>
              <a:t>1er SGR</a:t>
            </a:r>
          </a:p>
          <a:p>
            <a:pPr algn="ctr"/>
            <a:r>
              <a:rPr lang="es-MX" sz="1400" b="1" dirty="0">
                <a:solidFill>
                  <a:srgbClr val="00A6E2"/>
                </a:solidFill>
                <a:latin typeface="Montserrat" panose="00000500000000000000" pitchFamily="2" charset="0"/>
              </a:rPr>
              <a:t> </a:t>
            </a:r>
            <a:r>
              <a:rPr lang="es-MX" sz="1400" b="1" dirty="0">
                <a:solidFill>
                  <a:srgbClr val="004D7C"/>
                </a:solidFill>
                <a:latin typeface="Montserrat" panose="00000500000000000000" pitchFamily="2" charset="0"/>
              </a:rPr>
              <a:t>Garantizar año 1997</a:t>
            </a:r>
            <a:endParaRPr lang="es-AR" sz="1400" b="1" dirty="0">
              <a:solidFill>
                <a:srgbClr val="004D7C"/>
              </a:solidFill>
              <a:latin typeface="Montserrat" panose="00000500000000000000" pitchFamily="2" charset="0"/>
              <a:ea typeface="Encode Sans Medium"/>
              <a:cs typeface="Encode Sans Medium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5AE338C-34F4-6BD5-87FA-601889F0A62F}"/>
              </a:ext>
            </a:extLst>
          </p:cNvPr>
          <p:cNvSpPr txBox="1"/>
          <p:nvPr/>
        </p:nvSpPr>
        <p:spPr>
          <a:xfrm>
            <a:off x="1937437" y="1992369"/>
            <a:ext cx="2313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solidFill>
                  <a:srgbClr val="1C3660"/>
                </a:solidFill>
                <a:latin typeface="Montserrat" panose="00000500000000000000" pitchFamily="2" charset="0"/>
              </a:rPr>
              <a:t>FONDOS DE </a:t>
            </a:r>
            <a:r>
              <a:rPr lang="es-MX" sz="1400" b="1" dirty="0">
                <a:solidFill>
                  <a:srgbClr val="1C3660"/>
                </a:solidFill>
                <a:latin typeface="Montserrat" panose="00000500000000000000" pitchFamily="2" charset="0"/>
              </a:rPr>
              <a:t>GARANTÍA PÚBLICOS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A113900-9FA8-9991-EAD5-E09CCBA48B98}"/>
              </a:ext>
            </a:extLst>
          </p:cNvPr>
          <p:cNvSpPr txBox="1"/>
          <p:nvPr/>
        </p:nvSpPr>
        <p:spPr>
          <a:xfrm>
            <a:off x="8207813" y="2000769"/>
            <a:ext cx="2681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rgbClr val="1C3660"/>
                </a:solidFill>
                <a:latin typeface="Encode Sans" pitchFamily="2" charset="0"/>
              </a:defRPr>
            </a:lvl1pPr>
          </a:lstStyle>
          <a:p>
            <a:r>
              <a:rPr lang="es-MX" sz="1400" b="0" dirty="0">
                <a:latin typeface="Montserrat" panose="00000500000000000000" pitchFamily="2" charset="0"/>
              </a:rPr>
              <a:t>SOCIEDADES DE </a:t>
            </a:r>
            <a:r>
              <a:rPr lang="es-MX" sz="1400" dirty="0">
                <a:latin typeface="Montserrat" panose="00000500000000000000" pitchFamily="2" charset="0"/>
              </a:rPr>
              <a:t>GARANTÍA RECÍPROCA</a:t>
            </a: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19A751E7-39D5-B678-3B85-6A3C9E96476B}"/>
              </a:ext>
            </a:extLst>
          </p:cNvPr>
          <p:cNvGrpSpPr/>
          <p:nvPr/>
        </p:nvGrpSpPr>
        <p:grpSpPr>
          <a:xfrm>
            <a:off x="2360178" y="3435113"/>
            <a:ext cx="1419691" cy="391009"/>
            <a:chOff x="1733104" y="2913646"/>
            <a:chExt cx="1419691" cy="391009"/>
          </a:xfrm>
        </p:grpSpPr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AE4A4B99-B4C0-84ED-C96F-5E1E2FAD89A1}"/>
                </a:ext>
              </a:extLst>
            </p:cNvPr>
            <p:cNvSpPr txBox="1"/>
            <p:nvPr/>
          </p:nvSpPr>
          <p:spPr>
            <a:xfrm>
              <a:off x="1733104" y="2935323"/>
              <a:ext cx="45028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MX" b="1" dirty="0">
                  <a:solidFill>
                    <a:srgbClr val="00A6E2"/>
                  </a:solidFill>
                  <a:latin typeface="Montserrat" panose="00000500000000000000" pitchFamily="2" charset="0"/>
                  <a:ea typeface="Encode Sans Medium"/>
                  <a:cs typeface="Encode Sans Medium"/>
                </a:rPr>
                <a:t>1</a:t>
              </a:r>
              <a:endParaRPr lang="es-AR" sz="1600" dirty="0">
                <a:solidFill>
                  <a:srgbClr val="00A6E2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55840F1D-F2F8-1F36-0569-F1572B49CC70}"/>
                </a:ext>
              </a:extLst>
            </p:cNvPr>
            <p:cNvSpPr txBox="1"/>
            <p:nvPr/>
          </p:nvSpPr>
          <p:spPr>
            <a:xfrm>
              <a:off x="1844429" y="2913646"/>
              <a:ext cx="1308366" cy="3718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s-MX" sz="1400" b="1" dirty="0">
                  <a:solidFill>
                    <a:srgbClr val="A4CB4E"/>
                  </a:solidFill>
                  <a:latin typeface="Montserrat" panose="00000500000000000000" pitchFamily="2" charset="0"/>
                  <a:ea typeface="Encode Sans Medium"/>
                  <a:cs typeface="Encode Sans Medium"/>
                </a:rPr>
                <a:t>Nacional</a:t>
              </a:r>
            </a:p>
          </p:txBody>
        </p: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A45F5FF6-21DF-E44D-ABE5-EC7334B8C3FC}"/>
              </a:ext>
            </a:extLst>
          </p:cNvPr>
          <p:cNvGrpSpPr/>
          <p:nvPr/>
        </p:nvGrpSpPr>
        <p:grpSpPr>
          <a:xfrm>
            <a:off x="2379427" y="3734530"/>
            <a:ext cx="1363294" cy="378984"/>
            <a:chOff x="1693527" y="3233629"/>
            <a:chExt cx="1363294" cy="378984"/>
          </a:xfrm>
        </p:grpSpPr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F9AB7780-A297-718B-9185-ECCE085C4D8D}"/>
                </a:ext>
              </a:extLst>
            </p:cNvPr>
            <p:cNvSpPr txBox="1"/>
            <p:nvPr/>
          </p:nvSpPr>
          <p:spPr>
            <a:xfrm>
              <a:off x="1693527" y="3233629"/>
              <a:ext cx="45028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MX" b="1" dirty="0">
                  <a:solidFill>
                    <a:srgbClr val="00A6E2"/>
                  </a:solidFill>
                  <a:latin typeface="Montserrat" panose="00000500000000000000" pitchFamily="2" charset="0"/>
                  <a:ea typeface="Encode Sans Medium"/>
                  <a:cs typeface="Encode Sans Medium"/>
                </a:rPr>
                <a:t>1</a:t>
              </a:r>
              <a:endParaRPr lang="es-AR" sz="1600" dirty="0">
                <a:solidFill>
                  <a:srgbClr val="00A6E2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B040643F-3E8B-7646-FEF9-4CDAAE33A4DF}"/>
                </a:ext>
              </a:extLst>
            </p:cNvPr>
            <p:cNvSpPr txBox="1"/>
            <p:nvPr/>
          </p:nvSpPr>
          <p:spPr>
            <a:xfrm>
              <a:off x="1748455" y="3240716"/>
              <a:ext cx="1308366" cy="3718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s-MX" sz="1400" b="1" dirty="0">
                  <a:solidFill>
                    <a:srgbClr val="A4CB4E"/>
                  </a:solidFill>
                  <a:latin typeface="Montserrat" panose="00000500000000000000" pitchFamily="2" charset="0"/>
                  <a:ea typeface="Encode Sans Medium"/>
                  <a:cs typeface="Encode Sans Medium"/>
                </a:rPr>
                <a:t>Federal</a:t>
              </a:r>
            </a:p>
          </p:txBody>
        </p:sp>
      </p:grpSp>
      <p:sp>
        <p:nvSpPr>
          <p:cNvPr id="33" name="CuadroTexto 32">
            <a:extLst>
              <a:ext uri="{FF2B5EF4-FFF2-40B4-BE49-F238E27FC236}">
                <a16:creationId xmlns:a16="http://schemas.microsoft.com/office/drawing/2014/main" id="{2F0AE90E-E3F4-74E1-CED4-72DBD23FB717}"/>
              </a:ext>
            </a:extLst>
          </p:cNvPr>
          <p:cNvSpPr txBox="1"/>
          <p:nvPr/>
        </p:nvSpPr>
        <p:spPr>
          <a:xfrm>
            <a:off x="1079770" y="1011677"/>
            <a:ext cx="6313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El sistema de garantías en Argentina</a:t>
            </a:r>
          </a:p>
        </p:txBody>
      </p:sp>
    </p:spTree>
    <p:extLst>
      <p:ext uri="{BB962C8B-B14F-4D97-AF65-F5344CB8AC3E}">
        <p14:creationId xmlns:p14="http://schemas.microsoft.com/office/powerpoint/2010/main" val="3859865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E1ADD-6B94-0182-663C-DCC1568B3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28457B10-8516-24AD-6A6D-555109F6F83A}"/>
              </a:ext>
            </a:extLst>
          </p:cNvPr>
          <p:cNvSpPr txBox="1"/>
          <p:nvPr/>
        </p:nvSpPr>
        <p:spPr bwMode="auto">
          <a:xfrm>
            <a:off x="2451370" y="2258891"/>
            <a:ext cx="8461580" cy="34669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R="0" lvl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30000"/>
              <a:tabLst/>
              <a:defRPr sz="2800" b="1">
                <a:solidFill>
                  <a:srgbClr val="46309E"/>
                </a:solidFill>
                <a:latin typeface="Poppins Black" panose="020B0502040204020203" pitchFamily="2" charset="0"/>
                <a:cs typeface="Poppins Black" panose="020B0502040204020203" pitchFamily="2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A4CB4E"/>
              </a:buClr>
              <a:buSzPct val="136000"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0" dirty="0" err="1">
                <a:solidFill>
                  <a:srgbClr val="1C3660"/>
                </a:solidFill>
                <a:latin typeface="Montserrat" panose="00000500000000000000" pitchFamily="2" charset="0"/>
              </a:rPr>
              <a:t>Permite</a:t>
            </a:r>
            <a:r>
              <a:rPr lang="en-US" sz="1600" dirty="0">
                <a:solidFill>
                  <a:srgbClr val="1C3660"/>
                </a:solidFill>
                <a:latin typeface="Montserrat" panose="00000500000000000000" pitchFamily="2" charset="0"/>
              </a:rPr>
              <a:t> </a:t>
            </a:r>
            <a:r>
              <a:rPr lang="en-US" sz="1600" dirty="0" err="1">
                <a:solidFill>
                  <a:srgbClr val="1C3660"/>
                </a:solidFill>
                <a:latin typeface="Montserrat" panose="00000500000000000000" pitchFamily="2" charset="0"/>
              </a:rPr>
              <a:t>democratizar</a:t>
            </a:r>
            <a:r>
              <a:rPr lang="en-US" sz="1600" dirty="0">
                <a:solidFill>
                  <a:srgbClr val="1C3660"/>
                </a:solidFill>
                <a:latin typeface="Montserrat" panose="00000500000000000000" pitchFamily="2" charset="0"/>
              </a:rPr>
              <a:t> </a:t>
            </a:r>
            <a:r>
              <a:rPr lang="en-US" sz="1600" dirty="0" err="1">
                <a:solidFill>
                  <a:srgbClr val="1C3660"/>
                </a:solidFill>
                <a:latin typeface="Montserrat" panose="00000500000000000000" pitchFamily="2" charset="0"/>
              </a:rPr>
              <a:t>el</a:t>
            </a:r>
            <a:r>
              <a:rPr lang="en-US" sz="1600" dirty="0">
                <a:solidFill>
                  <a:srgbClr val="1C3660"/>
                </a:solidFill>
                <a:latin typeface="Montserrat" panose="00000500000000000000" pitchFamily="2" charset="0"/>
              </a:rPr>
              <a:t> </a:t>
            </a:r>
            <a:r>
              <a:rPr lang="en-US" sz="1600" dirty="0" err="1">
                <a:solidFill>
                  <a:srgbClr val="1C3660"/>
                </a:solidFill>
                <a:latin typeface="Montserrat" panose="00000500000000000000" pitchFamily="2" charset="0"/>
              </a:rPr>
              <a:t>acceso</a:t>
            </a:r>
            <a:r>
              <a:rPr lang="en-US" sz="1600" dirty="0">
                <a:solidFill>
                  <a:srgbClr val="1C3660"/>
                </a:solidFill>
                <a:latin typeface="Montserrat" panose="00000500000000000000" pitchFamily="2" charset="0"/>
              </a:rPr>
              <a:t> al </a:t>
            </a:r>
            <a:r>
              <a:rPr lang="en-US" sz="1600" dirty="0" err="1">
                <a:solidFill>
                  <a:srgbClr val="1C3660"/>
                </a:solidFill>
                <a:latin typeface="Montserrat" panose="00000500000000000000" pitchFamily="2" charset="0"/>
              </a:rPr>
              <a:t>financiamiento</a:t>
            </a:r>
            <a:r>
              <a:rPr lang="en-US" sz="1600" dirty="0">
                <a:solidFill>
                  <a:srgbClr val="1C3660"/>
                </a:solidFill>
                <a:latin typeface="Montserrat" panose="00000500000000000000" pitchFamily="2" charset="0"/>
              </a:rPr>
              <a:t>,</a:t>
            </a:r>
            <a:r>
              <a:rPr lang="en-US" sz="1600" b="0" dirty="0">
                <a:solidFill>
                  <a:srgbClr val="1C3660"/>
                </a:solidFill>
                <a:latin typeface="Montserrat" panose="00000500000000000000" pitchFamily="2" charset="0"/>
              </a:rPr>
              <a:t> </a:t>
            </a:r>
            <a:r>
              <a:rPr lang="en-US" sz="1600" b="0" dirty="0" err="1">
                <a:solidFill>
                  <a:srgbClr val="1C3660"/>
                </a:solidFill>
                <a:latin typeface="Montserrat" panose="00000500000000000000" pitchFamily="2" charset="0"/>
              </a:rPr>
              <a:t>entendiendo</a:t>
            </a:r>
            <a:r>
              <a:rPr lang="en-US" sz="1600" b="0" dirty="0">
                <a:solidFill>
                  <a:srgbClr val="1C3660"/>
                </a:solidFill>
                <a:latin typeface="Montserrat" panose="00000500000000000000" pitchFamily="2" charset="0"/>
              </a:rPr>
              <a:t> al </a:t>
            </a:r>
            <a:r>
              <a:rPr lang="en-US" sz="1600" b="0" dirty="0" err="1">
                <a:solidFill>
                  <a:srgbClr val="1C3660"/>
                </a:solidFill>
                <a:latin typeface="Montserrat" panose="00000500000000000000" pitchFamily="2" charset="0"/>
              </a:rPr>
              <a:t>mismo</a:t>
            </a:r>
            <a:r>
              <a:rPr lang="en-US" sz="1600" b="0" dirty="0">
                <a:solidFill>
                  <a:srgbClr val="1C3660"/>
                </a:solidFill>
                <a:latin typeface="Montserrat" panose="00000500000000000000" pitchFamily="2" charset="0"/>
              </a:rPr>
              <a:t> </a:t>
            </a:r>
            <a:r>
              <a:rPr lang="en-US" sz="1600" b="0" dirty="0" err="1">
                <a:solidFill>
                  <a:srgbClr val="1C3660"/>
                </a:solidFill>
                <a:latin typeface="Montserrat" panose="00000500000000000000" pitchFamily="2" charset="0"/>
              </a:rPr>
              <a:t>como</a:t>
            </a:r>
            <a:r>
              <a:rPr lang="en-US" sz="1600" b="0" dirty="0">
                <a:solidFill>
                  <a:srgbClr val="1C3660"/>
                </a:solidFill>
                <a:latin typeface="Montserrat" panose="00000500000000000000" pitchFamily="2" charset="0"/>
              </a:rPr>
              <a:t> un</a:t>
            </a:r>
            <a:r>
              <a:rPr lang="en-US" sz="1600" dirty="0">
                <a:solidFill>
                  <a:srgbClr val="1C3660"/>
                </a:solidFill>
                <a:latin typeface="Montserrat" panose="00000500000000000000" pitchFamily="2" charset="0"/>
              </a:rPr>
              <a:t> derecho.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A4CB4E"/>
              </a:buClr>
              <a:buSzPct val="136000"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0" dirty="0" err="1">
                <a:solidFill>
                  <a:srgbClr val="1C3660"/>
                </a:solidFill>
                <a:latin typeface="Montserrat" panose="00000500000000000000" pitchFamily="2" charset="0"/>
              </a:rPr>
              <a:t>Fomenta</a:t>
            </a:r>
            <a:r>
              <a:rPr lang="en-US" sz="1600" b="0" dirty="0">
                <a:solidFill>
                  <a:srgbClr val="1C3660"/>
                </a:solidFill>
                <a:latin typeface="Montserrat" panose="00000500000000000000" pitchFamily="2" charset="0"/>
              </a:rPr>
              <a:t> la </a:t>
            </a:r>
            <a:r>
              <a:rPr lang="en-US" sz="1600" dirty="0">
                <a:solidFill>
                  <a:srgbClr val="1C3660"/>
                </a:solidFill>
                <a:latin typeface="Montserrat" panose="00000500000000000000" pitchFamily="2" charset="0"/>
              </a:rPr>
              <a:t>inversion </a:t>
            </a:r>
            <a:r>
              <a:rPr lang="en-US" sz="1600" b="0" dirty="0">
                <a:solidFill>
                  <a:srgbClr val="1C3660"/>
                </a:solidFill>
                <a:latin typeface="Montserrat" panose="00000500000000000000" pitchFamily="2" charset="0"/>
              </a:rPr>
              <a:t>y </a:t>
            </a:r>
            <a:r>
              <a:rPr lang="en-US" sz="1600" b="0" dirty="0" err="1">
                <a:solidFill>
                  <a:srgbClr val="1C3660"/>
                </a:solidFill>
                <a:latin typeface="Montserrat" panose="00000500000000000000" pitchFamily="2" charset="0"/>
              </a:rPr>
              <a:t>el</a:t>
            </a:r>
            <a:r>
              <a:rPr lang="en-US" sz="1600" b="0" dirty="0">
                <a:solidFill>
                  <a:srgbClr val="1C3660"/>
                </a:solidFill>
                <a:latin typeface="Montserrat" panose="00000500000000000000" pitchFamily="2" charset="0"/>
              </a:rPr>
              <a:t> </a:t>
            </a:r>
            <a:r>
              <a:rPr lang="en-US" sz="1600" dirty="0" err="1">
                <a:solidFill>
                  <a:srgbClr val="1C3660"/>
                </a:solidFill>
                <a:latin typeface="Montserrat" panose="00000500000000000000" pitchFamily="2" charset="0"/>
              </a:rPr>
              <a:t>desarrollo</a:t>
            </a:r>
            <a:r>
              <a:rPr lang="en-US" sz="1600" dirty="0">
                <a:solidFill>
                  <a:srgbClr val="1C3660"/>
                </a:solidFill>
                <a:latin typeface="Montserrat" panose="00000500000000000000" pitchFamily="2" charset="0"/>
              </a:rPr>
              <a:t> de los </a:t>
            </a:r>
            <a:r>
              <a:rPr lang="en-US" sz="1600" dirty="0" err="1">
                <a:solidFill>
                  <a:srgbClr val="1C3660"/>
                </a:solidFill>
                <a:latin typeface="Montserrat" panose="00000500000000000000" pitchFamily="2" charset="0"/>
              </a:rPr>
              <a:t>entramados</a:t>
            </a:r>
            <a:r>
              <a:rPr lang="en-US" sz="1600" dirty="0">
                <a:solidFill>
                  <a:srgbClr val="1C3660"/>
                </a:solidFill>
                <a:latin typeface="Montserrat" panose="00000500000000000000" pitchFamily="2" charset="0"/>
              </a:rPr>
              <a:t> </a:t>
            </a:r>
            <a:r>
              <a:rPr lang="en-US" sz="1600" dirty="0" err="1">
                <a:solidFill>
                  <a:srgbClr val="1C3660"/>
                </a:solidFill>
                <a:latin typeface="Montserrat" panose="00000500000000000000" pitchFamily="2" charset="0"/>
              </a:rPr>
              <a:t>productivos</a:t>
            </a:r>
            <a:r>
              <a:rPr lang="en-US" sz="1600" dirty="0">
                <a:solidFill>
                  <a:srgbClr val="1C3660"/>
                </a:solidFill>
                <a:latin typeface="Montserrat" panose="00000500000000000000" pitchFamily="2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A4CB4E"/>
              </a:buClr>
              <a:buSzPct val="136000"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0" dirty="0" err="1">
                <a:solidFill>
                  <a:srgbClr val="1C3660"/>
                </a:solidFill>
                <a:latin typeface="Montserrat" panose="00000500000000000000" pitchFamily="2" charset="0"/>
              </a:rPr>
              <a:t>Aporta</a:t>
            </a:r>
            <a:r>
              <a:rPr lang="en-US" sz="1600" b="0" dirty="0">
                <a:solidFill>
                  <a:srgbClr val="1C3660"/>
                </a:solidFill>
                <a:latin typeface="Montserrat" panose="00000500000000000000" pitchFamily="2" charset="0"/>
              </a:rPr>
              <a:t> a la </a:t>
            </a:r>
            <a:r>
              <a:rPr lang="en-US" sz="1600" b="0" dirty="0" err="1">
                <a:solidFill>
                  <a:srgbClr val="1C3660"/>
                </a:solidFill>
                <a:latin typeface="Montserrat" panose="00000500000000000000" pitchFamily="2" charset="0"/>
              </a:rPr>
              <a:t>construcción</a:t>
            </a:r>
            <a:r>
              <a:rPr lang="en-US" sz="1600" b="0" dirty="0">
                <a:solidFill>
                  <a:srgbClr val="1C3660"/>
                </a:solidFill>
                <a:latin typeface="Montserrat" panose="00000500000000000000" pitchFamily="2" charset="0"/>
              </a:rPr>
              <a:t> de un </a:t>
            </a:r>
            <a:r>
              <a:rPr lang="en-US" sz="1600" dirty="0" err="1">
                <a:solidFill>
                  <a:srgbClr val="1C3660"/>
                </a:solidFill>
                <a:latin typeface="Montserrat" panose="00000500000000000000" pitchFamily="2" charset="0"/>
              </a:rPr>
              <a:t>sistema</a:t>
            </a:r>
            <a:r>
              <a:rPr lang="en-US" sz="1600" dirty="0">
                <a:solidFill>
                  <a:srgbClr val="1C3660"/>
                </a:solidFill>
                <a:latin typeface="Montserrat" panose="00000500000000000000" pitchFamily="2" charset="0"/>
              </a:rPr>
              <a:t> </a:t>
            </a:r>
            <a:r>
              <a:rPr lang="en-US" sz="1600" dirty="0" err="1">
                <a:solidFill>
                  <a:srgbClr val="1C3660"/>
                </a:solidFill>
                <a:latin typeface="Montserrat" panose="00000500000000000000" pitchFamily="2" charset="0"/>
              </a:rPr>
              <a:t>financiero</a:t>
            </a:r>
            <a:r>
              <a:rPr lang="en-US" sz="1600" dirty="0">
                <a:solidFill>
                  <a:srgbClr val="1C3660"/>
                </a:solidFill>
                <a:latin typeface="Montserrat" panose="00000500000000000000" pitchFamily="2" charset="0"/>
              </a:rPr>
              <a:t> </a:t>
            </a:r>
            <a:r>
              <a:rPr lang="en-US" sz="1600" dirty="0" err="1">
                <a:solidFill>
                  <a:srgbClr val="1C3660"/>
                </a:solidFill>
                <a:latin typeface="Montserrat" panose="00000500000000000000" pitchFamily="2" charset="0"/>
              </a:rPr>
              <a:t>sólido</a:t>
            </a:r>
            <a:r>
              <a:rPr lang="en-US" sz="1600" dirty="0">
                <a:solidFill>
                  <a:srgbClr val="1C3660"/>
                </a:solidFill>
                <a:latin typeface="Montserrat" panose="00000500000000000000" pitchFamily="2" charset="0"/>
              </a:rPr>
              <a:t> y </a:t>
            </a:r>
            <a:r>
              <a:rPr lang="en-US" sz="1600" dirty="0" err="1">
                <a:solidFill>
                  <a:srgbClr val="1C3660"/>
                </a:solidFill>
                <a:latin typeface="Montserrat" panose="00000500000000000000" pitchFamily="2" charset="0"/>
              </a:rPr>
              <a:t>robusto</a:t>
            </a:r>
            <a:r>
              <a:rPr lang="en-US" sz="1600" dirty="0">
                <a:solidFill>
                  <a:srgbClr val="1C3660"/>
                </a:solidFill>
                <a:latin typeface="Montserrat" panose="00000500000000000000" pitchFamily="2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A4CB4E"/>
              </a:buClr>
              <a:buSzPct val="136000"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0" dirty="0" err="1">
                <a:solidFill>
                  <a:srgbClr val="1C3660"/>
                </a:solidFill>
                <a:latin typeface="Montserrat" panose="00000500000000000000" pitchFamily="2" charset="0"/>
              </a:rPr>
              <a:t>Permite</a:t>
            </a:r>
            <a:r>
              <a:rPr lang="en-US" sz="1600" b="0" dirty="0">
                <a:solidFill>
                  <a:srgbClr val="1C3660"/>
                </a:solidFill>
                <a:latin typeface="Montserrat" panose="00000500000000000000" pitchFamily="2" charset="0"/>
              </a:rPr>
              <a:t> </a:t>
            </a:r>
            <a:r>
              <a:rPr lang="en-US" sz="1600" b="0" dirty="0" err="1">
                <a:solidFill>
                  <a:srgbClr val="1C3660"/>
                </a:solidFill>
                <a:latin typeface="Montserrat" panose="00000500000000000000" pitchFamily="2" charset="0"/>
              </a:rPr>
              <a:t>incentivar</a:t>
            </a:r>
            <a:r>
              <a:rPr lang="en-US" sz="1600" b="0" dirty="0">
                <a:solidFill>
                  <a:srgbClr val="1C3660"/>
                </a:solidFill>
                <a:latin typeface="Montserrat" panose="00000500000000000000" pitchFamily="2" charset="0"/>
              </a:rPr>
              <a:t> </a:t>
            </a:r>
            <a:r>
              <a:rPr lang="en-US" sz="1600" b="0" dirty="0" err="1">
                <a:solidFill>
                  <a:srgbClr val="1C3660"/>
                </a:solidFill>
                <a:latin typeface="Montserrat" panose="00000500000000000000" pitchFamily="2" charset="0"/>
              </a:rPr>
              <a:t>el</a:t>
            </a:r>
            <a:r>
              <a:rPr lang="en-US" sz="1600" dirty="0">
                <a:solidFill>
                  <a:srgbClr val="1C3660"/>
                </a:solidFill>
                <a:latin typeface="Montserrat" panose="00000500000000000000" pitchFamily="2" charset="0"/>
              </a:rPr>
              <a:t> </a:t>
            </a:r>
            <a:r>
              <a:rPr lang="en-US" sz="1600" dirty="0" err="1">
                <a:solidFill>
                  <a:srgbClr val="1C3660"/>
                </a:solidFill>
                <a:latin typeface="Montserrat" panose="00000500000000000000" pitchFamily="2" charset="0"/>
              </a:rPr>
              <a:t>desarrollo</a:t>
            </a:r>
            <a:r>
              <a:rPr lang="en-US" sz="1600" dirty="0">
                <a:solidFill>
                  <a:srgbClr val="1C3660"/>
                </a:solidFill>
                <a:latin typeface="Montserrat" panose="00000500000000000000" pitchFamily="2" charset="0"/>
              </a:rPr>
              <a:t> de </a:t>
            </a:r>
            <a:r>
              <a:rPr lang="en-US" sz="1600" dirty="0" err="1">
                <a:solidFill>
                  <a:srgbClr val="1C3660"/>
                </a:solidFill>
                <a:latin typeface="Montserrat" panose="00000500000000000000" pitchFamily="2" charset="0"/>
              </a:rPr>
              <a:t>sectores</a:t>
            </a:r>
            <a:r>
              <a:rPr lang="en-US" sz="1600" dirty="0">
                <a:solidFill>
                  <a:srgbClr val="1C3660"/>
                </a:solidFill>
                <a:latin typeface="Montserrat" panose="00000500000000000000" pitchFamily="2" charset="0"/>
              </a:rPr>
              <a:t> </a:t>
            </a:r>
            <a:r>
              <a:rPr lang="en-US" sz="1600" dirty="0" err="1">
                <a:solidFill>
                  <a:srgbClr val="1C3660"/>
                </a:solidFill>
                <a:latin typeface="Montserrat" panose="00000500000000000000" pitchFamily="2" charset="0"/>
              </a:rPr>
              <a:t>estatégicos</a:t>
            </a:r>
            <a:r>
              <a:rPr lang="en-US" sz="1600" dirty="0">
                <a:solidFill>
                  <a:srgbClr val="1C3660"/>
                </a:solidFill>
                <a:latin typeface="Montserrat" panose="00000500000000000000" pitchFamily="2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A4CB4E"/>
              </a:buClr>
              <a:buSzPct val="136000"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0" dirty="0">
                <a:solidFill>
                  <a:srgbClr val="1C3660"/>
                </a:solidFill>
                <a:latin typeface="Montserrat" panose="00000500000000000000" pitchFamily="2" charset="0"/>
              </a:rPr>
              <a:t>Genera </a:t>
            </a:r>
            <a:r>
              <a:rPr lang="en-US" sz="1600" b="0" dirty="0" err="1">
                <a:solidFill>
                  <a:srgbClr val="1C3660"/>
                </a:solidFill>
                <a:latin typeface="Montserrat" panose="00000500000000000000" pitchFamily="2" charset="0"/>
              </a:rPr>
              <a:t>una</a:t>
            </a:r>
            <a:r>
              <a:rPr lang="en-US" sz="1600" b="0" dirty="0">
                <a:solidFill>
                  <a:srgbClr val="1C3660"/>
                </a:solidFill>
                <a:latin typeface="Montserrat" panose="00000500000000000000" pitchFamily="2" charset="0"/>
              </a:rPr>
              <a:t> mayor </a:t>
            </a:r>
            <a:r>
              <a:rPr lang="en-US" sz="1600" dirty="0">
                <a:solidFill>
                  <a:srgbClr val="1C3660"/>
                </a:solidFill>
                <a:latin typeface="Montserrat" panose="00000500000000000000" pitchFamily="2" charset="0"/>
              </a:rPr>
              <a:t>inclusion </a:t>
            </a:r>
            <a:r>
              <a:rPr lang="en-US" sz="1600" dirty="0" err="1">
                <a:solidFill>
                  <a:srgbClr val="1C3660"/>
                </a:solidFill>
                <a:latin typeface="Montserrat" panose="00000500000000000000" pitchFamily="2" charset="0"/>
              </a:rPr>
              <a:t>financiera</a:t>
            </a:r>
            <a:r>
              <a:rPr lang="en-US" sz="1600" dirty="0">
                <a:solidFill>
                  <a:srgbClr val="1C3660"/>
                </a:solidFill>
                <a:latin typeface="Montserrat" panose="00000500000000000000" pitchFamily="2" charset="0"/>
              </a:rPr>
              <a:t> y reduce la </a:t>
            </a:r>
            <a:r>
              <a:rPr lang="en-US" sz="1600" dirty="0" err="1">
                <a:solidFill>
                  <a:srgbClr val="1C3660"/>
                </a:solidFill>
                <a:latin typeface="Montserrat" panose="00000500000000000000" pitchFamily="2" charset="0"/>
              </a:rPr>
              <a:t>informalidad</a:t>
            </a:r>
            <a:r>
              <a:rPr lang="en-US" sz="1600" dirty="0">
                <a:solidFill>
                  <a:srgbClr val="1C3660"/>
                </a:solidFill>
                <a:latin typeface="Montserrat" panose="00000500000000000000" pitchFamily="2" charset="0"/>
              </a:rPr>
              <a:t> </a:t>
            </a:r>
            <a:r>
              <a:rPr lang="en-US" sz="1600" dirty="0" err="1">
                <a:solidFill>
                  <a:srgbClr val="1C3660"/>
                </a:solidFill>
                <a:latin typeface="Montserrat" panose="00000500000000000000" pitchFamily="2" charset="0"/>
              </a:rPr>
              <a:t>en</a:t>
            </a:r>
            <a:r>
              <a:rPr lang="en-US" sz="1600" dirty="0">
                <a:solidFill>
                  <a:srgbClr val="1C3660"/>
                </a:solidFill>
                <a:latin typeface="Montserrat" panose="00000500000000000000" pitchFamily="2" charset="0"/>
              </a:rPr>
              <a:t> </a:t>
            </a:r>
            <a:r>
              <a:rPr lang="en-US" sz="1600" dirty="0" err="1">
                <a:solidFill>
                  <a:srgbClr val="1C3660"/>
                </a:solidFill>
                <a:latin typeface="Montserrat" panose="00000500000000000000" pitchFamily="2" charset="0"/>
              </a:rPr>
              <a:t>pequeñas</a:t>
            </a:r>
            <a:r>
              <a:rPr lang="en-US" sz="1600" dirty="0">
                <a:solidFill>
                  <a:srgbClr val="1C3660"/>
                </a:solidFill>
                <a:latin typeface="Montserrat" panose="00000500000000000000" pitchFamily="2" charset="0"/>
              </a:rPr>
              <a:t> y </a:t>
            </a:r>
            <a:r>
              <a:rPr lang="en-US" sz="1600" dirty="0" err="1">
                <a:solidFill>
                  <a:srgbClr val="1C3660"/>
                </a:solidFill>
                <a:latin typeface="Montserrat" panose="00000500000000000000" pitchFamily="2" charset="0"/>
              </a:rPr>
              <a:t>medianas</a:t>
            </a:r>
            <a:r>
              <a:rPr lang="en-US" sz="1600" dirty="0">
                <a:solidFill>
                  <a:srgbClr val="1C3660"/>
                </a:solidFill>
                <a:latin typeface="Montserrat" panose="00000500000000000000" pitchFamily="2" charset="0"/>
              </a:rPr>
              <a:t> </a:t>
            </a:r>
            <a:r>
              <a:rPr lang="en-US" sz="1600" dirty="0" err="1">
                <a:solidFill>
                  <a:srgbClr val="1C3660"/>
                </a:solidFill>
                <a:latin typeface="Montserrat" panose="00000500000000000000" pitchFamily="2" charset="0"/>
              </a:rPr>
              <a:t>empresas</a:t>
            </a:r>
            <a:r>
              <a:rPr lang="en-US" sz="1600" dirty="0">
                <a:solidFill>
                  <a:srgbClr val="1C3660"/>
                </a:solidFill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A048E84-825A-791F-E2FF-A9BCAE373918}"/>
              </a:ext>
            </a:extLst>
          </p:cNvPr>
          <p:cNvSpPr txBox="1"/>
          <p:nvPr/>
        </p:nvSpPr>
        <p:spPr>
          <a:xfrm>
            <a:off x="2451370" y="1011677"/>
            <a:ext cx="5564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La garantía como herramienta de Política Pública:</a:t>
            </a:r>
          </a:p>
        </p:txBody>
      </p:sp>
    </p:spTree>
    <p:extLst>
      <p:ext uri="{BB962C8B-B14F-4D97-AF65-F5344CB8AC3E}">
        <p14:creationId xmlns:p14="http://schemas.microsoft.com/office/powerpoint/2010/main" val="807044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698DA3-08A8-3BB6-A9DF-1F8F6C1BB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18FFB6F-D104-0087-F4B6-9EA322D0C7D6}"/>
              </a:ext>
            </a:extLst>
          </p:cNvPr>
          <p:cNvSpPr txBox="1"/>
          <p:nvPr/>
        </p:nvSpPr>
        <p:spPr bwMode="auto">
          <a:xfrm>
            <a:off x="6712387" y="3187731"/>
            <a:ext cx="3874333" cy="4199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30000"/>
              <a:buFontTx/>
              <a:buNone/>
              <a:tabLst/>
              <a:defRPr sz="2400">
                <a:solidFill>
                  <a:srgbClr val="00A6E2"/>
                </a:solidFill>
                <a:latin typeface="Montserrat ExtraBold" panose="00000900000000000000" pitchFamily="2" charset="0"/>
              </a:defRPr>
            </a:lvl1pPr>
          </a:lstStyle>
          <a:p>
            <a:r>
              <a:rPr lang="en-US" sz="1600" dirty="0">
                <a:solidFill>
                  <a:srgbClr val="A4CB4E"/>
                </a:solidFill>
              </a:rPr>
              <a:t>Para </a:t>
            </a:r>
            <a:r>
              <a:rPr lang="en-US" sz="1600" dirty="0" err="1">
                <a:solidFill>
                  <a:srgbClr val="A4CB4E"/>
                </a:solidFill>
              </a:rPr>
              <a:t>esto</a:t>
            </a:r>
            <a:r>
              <a:rPr lang="en-US" sz="1600" dirty="0">
                <a:solidFill>
                  <a:srgbClr val="A4CB4E"/>
                </a:solidFill>
              </a:rPr>
              <a:t> </a:t>
            </a:r>
            <a:r>
              <a:rPr lang="en-US" sz="1600" dirty="0" err="1">
                <a:solidFill>
                  <a:srgbClr val="A4CB4E"/>
                </a:solidFill>
              </a:rPr>
              <a:t>fonred</a:t>
            </a:r>
            <a:r>
              <a:rPr lang="en-US" sz="1600" dirty="0">
                <a:solidFill>
                  <a:srgbClr val="A4CB4E"/>
                </a:solidFill>
              </a:rPr>
              <a:t> se propone</a:t>
            </a:r>
            <a:endParaRPr lang="es-AR" sz="1600" dirty="0">
              <a:solidFill>
                <a:srgbClr val="A4CB4E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7CCE210-1E84-09BD-5763-69F6EF8FC523}"/>
              </a:ext>
            </a:extLst>
          </p:cNvPr>
          <p:cNvSpPr txBox="1"/>
          <p:nvPr/>
        </p:nvSpPr>
        <p:spPr bwMode="auto">
          <a:xfrm>
            <a:off x="2428612" y="3668494"/>
            <a:ext cx="3306510" cy="102540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8E8E8"/>
              </a:buClr>
              <a:buSzPct val="130000"/>
              <a:buFontTx/>
              <a:buNone/>
              <a:tabLst/>
              <a:defRPr/>
            </a:pPr>
            <a:r>
              <a:rPr lang="en-US" sz="1400" b="1" dirty="0" err="1">
                <a:solidFill>
                  <a:srgbClr val="1C3660"/>
                </a:solidFill>
                <a:latin typeface="Montserrat Medium" panose="00000600000000000000" pitchFamily="2" charset="0"/>
                <a:cs typeface="Poppins Black" panose="020B0502040204020203" pitchFamily="2" charset="0"/>
              </a:rPr>
              <a:t>Ampliar</a:t>
            </a:r>
            <a:r>
              <a:rPr lang="en-US" sz="1400" b="1" dirty="0">
                <a:solidFill>
                  <a:srgbClr val="1C3660"/>
                </a:solidFill>
                <a:latin typeface="Montserrat Medium" panose="00000600000000000000" pitchFamily="2" charset="0"/>
                <a:cs typeface="Poppins Black" panose="020B0502040204020203" pitchFamily="2" charset="0"/>
              </a:rPr>
              <a:t> </a:t>
            </a:r>
            <a:r>
              <a:rPr lang="en-US" sz="1400" b="1" dirty="0" err="1">
                <a:solidFill>
                  <a:srgbClr val="1C3660"/>
                </a:solidFill>
                <a:latin typeface="Montserrat Medium" panose="00000600000000000000" pitchFamily="2" charset="0"/>
                <a:cs typeface="Poppins Black" panose="020B0502040204020203" pitchFamily="2" charset="0"/>
              </a:rPr>
              <a:t>el</a:t>
            </a:r>
            <a:r>
              <a:rPr lang="en-US" sz="1400" b="1" dirty="0">
                <a:solidFill>
                  <a:srgbClr val="1C3660"/>
                </a:solidFill>
                <a:latin typeface="Montserrat Medium" panose="00000600000000000000" pitchFamily="2" charset="0"/>
                <a:cs typeface="Poppins Black" panose="020B0502040204020203" pitchFamily="2" charset="0"/>
              </a:rPr>
              <a:t> </a:t>
            </a:r>
            <a:r>
              <a:rPr lang="en-US" sz="1400" b="1" dirty="0" err="1">
                <a:solidFill>
                  <a:srgbClr val="1C3660"/>
                </a:solidFill>
                <a:latin typeface="Montserrat Medium" panose="00000600000000000000" pitchFamily="2" charset="0"/>
                <a:cs typeface="Poppins Black" panose="020B0502040204020203" pitchFamily="2" charset="0"/>
              </a:rPr>
              <a:t>acceso</a:t>
            </a:r>
            <a:r>
              <a:rPr lang="en-US" sz="1400" b="1" dirty="0">
                <a:solidFill>
                  <a:srgbClr val="1C3660"/>
                </a:solidFill>
                <a:latin typeface="Montserrat Medium" panose="00000600000000000000" pitchFamily="2" charset="0"/>
                <a:cs typeface="Poppins Black" panose="020B0502040204020203" pitchFamily="2" charset="0"/>
              </a:rPr>
              <a:t> de las </a:t>
            </a:r>
            <a:r>
              <a:rPr lang="en-US" sz="1400" b="1" dirty="0" err="1">
                <a:solidFill>
                  <a:srgbClr val="1C3660"/>
                </a:solidFill>
                <a:latin typeface="Montserrat Medium" panose="00000600000000000000" pitchFamily="2" charset="0"/>
                <a:cs typeface="Poppins Black" panose="020B0502040204020203" pitchFamily="2" charset="0"/>
              </a:rPr>
              <a:t>MiPyMEs</a:t>
            </a:r>
            <a:r>
              <a:rPr lang="en-US" sz="1400" b="1" dirty="0">
                <a:solidFill>
                  <a:srgbClr val="1C3660"/>
                </a:solidFill>
                <a:latin typeface="Montserrat Medium" panose="00000600000000000000" pitchFamily="2" charset="0"/>
                <a:cs typeface="Poppins Black" panose="020B0502040204020203" pitchFamily="2" charset="0"/>
              </a:rPr>
              <a:t> al </a:t>
            </a:r>
            <a:r>
              <a:rPr lang="en-US" sz="1400" b="1" dirty="0" err="1">
                <a:solidFill>
                  <a:srgbClr val="1C3660"/>
                </a:solidFill>
                <a:latin typeface="Montserrat Medium" panose="00000600000000000000" pitchFamily="2" charset="0"/>
                <a:cs typeface="Poppins Black" panose="020B0502040204020203" pitchFamily="2" charset="0"/>
              </a:rPr>
              <a:t>financiamiento</a:t>
            </a:r>
            <a:r>
              <a:rPr lang="en-US" sz="1400" b="1" dirty="0">
                <a:solidFill>
                  <a:srgbClr val="1C3660"/>
                </a:solidFill>
                <a:latin typeface="Montserrat Medium" panose="00000600000000000000" pitchFamily="2" charset="0"/>
                <a:cs typeface="Poppins Black" panose="020B0502040204020203" pitchFamily="2" charset="0"/>
              </a:rPr>
              <a:t>, </a:t>
            </a:r>
            <a:r>
              <a:rPr lang="en-US" sz="1400" b="1" dirty="0" err="1">
                <a:solidFill>
                  <a:srgbClr val="1C3660"/>
                </a:solidFill>
                <a:latin typeface="Montserrat Medium" panose="00000600000000000000" pitchFamily="2" charset="0"/>
                <a:cs typeface="Poppins Black" panose="020B0502040204020203" pitchFamily="2" charset="0"/>
              </a:rPr>
              <a:t>reduciendo</a:t>
            </a:r>
            <a:r>
              <a:rPr lang="en-US" sz="1400" b="1" dirty="0">
                <a:solidFill>
                  <a:srgbClr val="1C3660"/>
                </a:solidFill>
                <a:latin typeface="Montserrat Medium" panose="00000600000000000000" pitchFamily="2" charset="0"/>
                <a:cs typeface="Poppins Black" panose="020B0502040204020203" pitchFamily="2" charset="0"/>
              </a:rPr>
              <a:t> </a:t>
            </a:r>
            <a:r>
              <a:rPr lang="en-US" sz="1400" b="1" dirty="0" err="1">
                <a:solidFill>
                  <a:srgbClr val="1C3660"/>
                </a:solidFill>
                <a:latin typeface="Montserrat Medium" panose="00000600000000000000" pitchFamily="2" charset="0"/>
                <a:cs typeface="Poppins Black" panose="020B0502040204020203" pitchFamily="2" charset="0"/>
              </a:rPr>
              <a:t>asimetrías</a:t>
            </a:r>
            <a:r>
              <a:rPr lang="en-US" sz="1400" b="1" dirty="0">
                <a:solidFill>
                  <a:srgbClr val="1C3660"/>
                </a:solidFill>
                <a:latin typeface="Montserrat Medium" panose="00000600000000000000" pitchFamily="2" charset="0"/>
                <a:cs typeface="Poppins Black" panose="020B0502040204020203" pitchFamily="2" charset="0"/>
              </a:rPr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E06D222-D6D5-B454-879B-90770D689684}"/>
              </a:ext>
            </a:extLst>
          </p:cNvPr>
          <p:cNvSpPr txBox="1"/>
          <p:nvPr/>
        </p:nvSpPr>
        <p:spPr bwMode="auto">
          <a:xfrm>
            <a:off x="6549826" y="3668494"/>
            <a:ext cx="4585533" cy="199490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R="0" lvl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30000"/>
              <a:tabLst/>
              <a:defRPr sz="2800" b="1">
                <a:solidFill>
                  <a:srgbClr val="46309E"/>
                </a:solidFill>
                <a:latin typeface="Poppins Black" panose="020B0502040204020203" pitchFamily="2" charset="0"/>
                <a:cs typeface="Poppins Black" panose="020B0502040204020203" pitchFamily="2" charset="0"/>
              </a:defRPr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4CB4E"/>
              </a:buClr>
              <a:buSzPct val="136000"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 err="1">
                <a:solidFill>
                  <a:srgbClr val="1C3660"/>
                </a:solidFill>
                <a:latin typeface="Montserrat Medium" panose="00000600000000000000" pitchFamily="2" charset="0"/>
              </a:rPr>
              <a:t>Desarrollar</a:t>
            </a:r>
            <a:r>
              <a:rPr lang="en-US" sz="1400" dirty="0">
                <a:solidFill>
                  <a:srgbClr val="1C3660"/>
                </a:solidFill>
                <a:latin typeface="Montserrat Medium" panose="00000600000000000000" pitchFamily="2" charset="0"/>
              </a:rPr>
              <a:t> FGP </a:t>
            </a:r>
            <a:r>
              <a:rPr lang="en-US" sz="1400" dirty="0" err="1">
                <a:solidFill>
                  <a:srgbClr val="1C3660"/>
                </a:solidFill>
                <a:latin typeface="Montserrat Medium" panose="00000600000000000000" pitchFamily="2" charset="0"/>
              </a:rPr>
              <a:t>en</a:t>
            </a:r>
            <a:r>
              <a:rPr lang="en-US" sz="1400" dirty="0">
                <a:solidFill>
                  <a:srgbClr val="1C3660"/>
                </a:solidFill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solidFill>
                  <a:srgbClr val="1C3660"/>
                </a:solidFill>
                <a:latin typeface="Montserrat Medium" panose="00000600000000000000" pitchFamily="2" charset="0"/>
              </a:rPr>
              <a:t>cada</a:t>
            </a:r>
            <a:r>
              <a:rPr lang="en-US" sz="1400" dirty="0">
                <a:solidFill>
                  <a:srgbClr val="1C3660"/>
                </a:solidFill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solidFill>
                  <a:srgbClr val="1C3660"/>
                </a:solidFill>
                <a:latin typeface="Montserrat Medium" panose="00000600000000000000" pitchFamily="2" charset="0"/>
              </a:rPr>
              <a:t>una</a:t>
            </a:r>
            <a:r>
              <a:rPr lang="en-US" sz="1400" dirty="0">
                <a:solidFill>
                  <a:srgbClr val="1C3660"/>
                </a:solidFill>
                <a:latin typeface="Montserrat Medium" panose="00000600000000000000" pitchFamily="2" charset="0"/>
              </a:rPr>
              <a:t> de las </a:t>
            </a:r>
            <a:r>
              <a:rPr lang="en-US" sz="1400" dirty="0" err="1">
                <a:solidFill>
                  <a:srgbClr val="1C3660"/>
                </a:solidFill>
                <a:latin typeface="Montserrat Medium" panose="00000600000000000000" pitchFamily="2" charset="0"/>
              </a:rPr>
              <a:t>provincias</a:t>
            </a:r>
            <a:endParaRPr lang="en-US" sz="1400" dirty="0">
              <a:solidFill>
                <a:srgbClr val="1C3660"/>
              </a:solidFill>
              <a:latin typeface="Montserrat Medium" panose="00000600000000000000" pitchFamily="2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4CB4E"/>
              </a:buClr>
              <a:buSzPct val="136000"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 err="1">
                <a:solidFill>
                  <a:srgbClr val="1C3660"/>
                </a:solidFill>
                <a:latin typeface="Montserrat Medium" panose="00000600000000000000" pitchFamily="2" charset="0"/>
              </a:rPr>
              <a:t>Proponer</a:t>
            </a:r>
            <a:r>
              <a:rPr lang="en-US" sz="1400" dirty="0">
                <a:solidFill>
                  <a:srgbClr val="1C3660"/>
                </a:solidFill>
                <a:latin typeface="Montserrat Medium" panose="00000600000000000000" pitchFamily="2" charset="0"/>
              </a:rPr>
              <a:t> e </a:t>
            </a:r>
            <a:r>
              <a:rPr lang="en-US" sz="1400" dirty="0" err="1">
                <a:solidFill>
                  <a:srgbClr val="1C3660"/>
                </a:solidFill>
                <a:latin typeface="Montserrat Medium" panose="00000600000000000000" pitchFamily="2" charset="0"/>
              </a:rPr>
              <a:t>impulsar</a:t>
            </a:r>
            <a:r>
              <a:rPr lang="en-US" sz="1400" dirty="0">
                <a:solidFill>
                  <a:srgbClr val="1C3660"/>
                </a:solidFill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solidFill>
                  <a:srgbClr val="1C3660"/>
                </a:solidFill>
                <a:latin typeface="Montserrat Medium" panose="00000600000000000000" pitchFamily="2" charset="0"/>
              </a:rPr>
              <a:t>mejoras</a:t>
            </a:r>
            <a:r>
              <a:rPr lang="en-US" sz="1400" dirty="0">
                <a:solidFill>
                  <a:srgbClr val="1C3660"/>
                </a:solidFill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solidFill>
                  <a:srgbClr val="1C3660"/>
                </a:solidFill>
                <a:latin typeface="Montserrat Medium" panose="00000600000000000000" pitchFamily="2" charset="0"/>
              </a:rPr>
              <a:t>en</a:t>
            </a:r>
            <a:r>
              <a:rPr lang="en-US" sz="1400" dirty="0">
                <a:solidFill>
                  <a:srgbClr val="1C3660"/>
                </a:solidFill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solidFill>
                  <a:srgbClr val="1C3660"/>
                </a:solidFill>
                <a:latin typeface="Montserrat Medium" panose="00000600000000000000" pitchFamily="2" charset="0"/>
              </a:rPr>
              <a:t>el</a:t>
            </a:r>
            <a:r>
              <a:rPr lang="en-US" sz="1400" dirty="0">
                <a:solidFill>
                  <a:srgbClr val="1C3660"/>
                </a:solidFill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solidFill>
                  <a:srgbClr val="1C3660"/>
                </a:solidFill>
                <a:latin typeface="Montserrat Medium" panose="00000600000000000000" pitchFamily="2" charset="0"/>
              </a:rPr>
              <a:t>sistema</a:t>
            </a:r>
            <a:r>
              <a:rPr lang="en-US" sz="1400" dirty="0">
                <a:solidFill>
                  <a:srgbClr val="1C3660"/>
                </a:solidFill>
                <a:latin typeface="Montserrat Medium" panose="00000600000000000000" pitchFamily="2" charset="0"/>
              </a:rPr>
              <a:t> de </a:t>
            </a:r>
            <a:r>
              <a:rPr lang="en-US" sz="1400" dirty="0" err="1">
                <a:solidFill>
                  <a:srgbClr val="1C3660"/>
                </a:solidFill>
                <a:latin typeface="Montserrat Medium" panose="00000600000000000000" pitchFamily="2" charset="0"/>
              </a:rPr>
              <a:t>garantías</a:t>
            </a:r>
            <a:r>
              <a:rPr lang="en-US" sz="1400" dirty="0">
                <a:solidFill>
                  <a:srgbClr val="1C3660"/>
                </a:solidFill>
                <a:latin typeface="Montserrat Medium" panose="00000600000000000000" pitchFamily="2" charset="0"/>
              </a:rPr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4CB4E"/>
              </a:buClr>
              <a:buSzPct val="136000"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 err="1">
                <a:solidFill>
                  <a:srgbClr val="1C3660"/>
                </a:solidFill>
                <a:latin typeface="Montserrat Medium" panose="00000600000000000000" pitchFamily="2" charset="0"/>
              </a:rPr>
              <a:t>Integrar</a:t>
            </a:r>
            <a:r>
              <a:rPr lang="en-US" sz="1400" dirty="0">
                <a:solidFill>
                  <a:srgbClr val="1C3660"/>
                </a:solidFill>
                <a:latin typeface="Montserrat Medium" panose="00000600000000000000" pitchFamily="2" charset="0"/>
              </a:rPr>
              <a:t> y </a:t>
            </a:r>
            <a:r>
              <a:rPr lang="en-US" sz="1400" dirty="0" err="1">
                <a:solidFill>
                  <a:srgbClr val="1C3660"/>
                </a:solidFill>
                <a:latin typeface="Montserrat Medium" panose="00000600000000000000" pitchFamily="2" charset="0"/>
              </a:rPr>
              <a:t>lograr</a:t>
            </a:r>
            <a:r>
              <a:rPr lang="en-US" sz="1400" dirty="0">
                <a:solidFill>
                  <a:srgbClr val="1C3660"/>
                </a:solidFill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solidFill>
                  <a:srgbClr val="1C3660"/>
                </a:solidFill>
                <a:latin typeface="Montserrat Medium" panose="00000600000000000000" pitchFamily="2" charset="0"/>
              </a:rPr>
              <a:t>una</a:t>
            </a:r>
            <a:r>
              <a:rPr lang="en-US" sz="1400" dirty="0">
                <a:solidFill>
                  <a:srgbClr val="1C3660"/>
                </a:solidFill>
                <a:latin typeface="Montserrat Medium" panose="00000600000000000000" pitchFamily="2" charset="0"/>
              </a:rPr>
              <a:t> mayor </a:t>
            </a:r>
            <a:r>
              <a:rPr lang="en-US" sz="1400" dirty="0" err="1">
                <a:solidFill>
                  <a:srgbClr val="1C3660"/>
                </a:solidFill>
                <a:latin typeface="Montserrat Medium" panose="00000600000000000000" pitchFamily="2" charset="0"/>
              </a:rPr>
              <a:t>articulación</a:t>
            </a:r>
            <a:r>
              <a:rPr lang="en-US" sz="1400" dirty="0">
                <a:solidFill>
                  <a:srgbClr val="1C3660"/>
                </a:solidFill>
                <a:latin typeface="Montserrat Medium" panose="00000600000000000000" pitchFamily="2" charset="0"/>
              </a:rPr>
              <a:t> entre </a:t>
            </a:r>
            <a:r>
              <a:rPr lang="en-US" sz="1400" dirty="0" err="1">
                <a:solidFill>
                  <a:srgbClr val="1C3660"/>
                </a:solidFill>
                <a:latin typeface="Montserrat Medium" panose="00000600000000000000" pitchFamily="2" charset="0"/>
              </a:rPr>
              <a:t>Fondos</a:t>
            </a:r>
            <a:r>
              <a:rPr lang="en-US" sz="1400" dirty="0">
                <a:solidFill>
                  <a:srgbClr val="1C3660"/>
                </a:solidFill>
                <a:latin typeface="Montserrat Medium" panose="00000600000000000000" pitchFamily="2" charset="0"/>
              </a:rPr>
              <a:t> Nacionales, </a:t>
            </a:r>
            <a:r>
              <a:rPr lang="en-US" sz="1400" dirty="0" err="1">
                <a:solidFill>
                  <a:srgbClr val="1C3660"/>
                </a:solidFill>
                <a:latin typeface="Montserrat Medium" panose="00000600000000000000" pitchFamily="2" charset="0"/>
              </a:rPr>
              <a:t>provinciales</a:t>
            </a:r>
            <a:r>
              <a:rPr lang="en-US" sz="1400" dirty="0">
                <a:solidFill>
                  <a:srgbClr val="1C3660"/>
                </a:solidFill>
                <a:latin typeface="Montserrat Medium" panose="00000600000000000000" pitchFamily="2" charset="0"/>
              </a:rPr>
              <a:t> y </a:t>
            </a:r>
            <a:r>
              <a:rPr lang="en-US" sz="1400" dirty="0" err="1">
                <a:solidFill>
                  <a:srgbClr val="1C3660"/>
                </a:solidFill>
                <a:latin typeface="Montserrat Medium" panose="00000600000000000000" pitchFamily="2" charset="0"/>
              </a:rPr>
              <a:t>entidades</a:t>
            </a:r>
            <a:r>
              <a:rPr lang="en-US" sz="1400" dirty="0">
                <a:solidFill>
                  <a:srgbClr val="1C3660"/>
                </a:solidFill>
                <a:latin typeface="Montserrat Medium" panose="00000600000000000000" pitchFamily="2" charset="0"/>
              </a:rPr>
              <a:t> </a:t>
            </a:r>
            <a:r>
              <a:rPr lang="en-US" sz="1400" dirty="0" err="1">
                <a:solidFill>
                  <a:srgbClr val="1C3660"/>
                </a:solidFill>
                <a:latin typeface="Montserrat Medium" panose="00000600000000000000" pitchFamily="2" charset="0"/>
              </a:rPr>
              <a:t>financieras</a:t>
            </a:r>
            <a:endParaRPr lang="en-US" sz="1400" dirty="0">
              <a:solidFill>
                <a:srgbClr val="1C3660"/>
              </a:solidFill>
              <a:latin typeface="Montserrat Medium" panose="00000600000000000000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2A81E1B-CB4A-8744-E62A-CC4FB8275BA2}"/>
              </a:ext>
            </a:extLst>
          </p:cNvPr>
          <p:cNvSpPr txBox="1"/>
          <p:nvPr/>
        </p:nvSpPr>
        <p:spPr>
          <a:xfrm>
            <a:off x="2451370" y="3147856"/>
            <a:ext cx="1767468" cy="42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30000"/>
              <a:buFontTx/>
              <a:buNone/>
              <a:tabLst/>
              <a:defRPr/>
            </a:pPr>
            <a:r>
              <a:rPr lang="en-US" sz="1600" dirty="0" err="1">
                <a:solidFill>
                  <a:srgbClr val="A4CB4E"/>
                </a:solidFill>
                <a:latin typeface="Montserrat ExtraBold" panose="00000900000000000000" pitchFamily="2" charset="0"/>
              </a:rPr>
              <a:t>Objetivo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A4CB4E"/>
                </a:solidFill>
                <a:effectLst/>
                <a:uLnTx/>
                <a:uFillTx/>
                <a:latin typeface="Museo Sans 300" panose="02000000000000000000" charset="0"/>
                <a:cs typeface="Poppins" panose="00000500000000000000" pitchFamily="2" charset="0"/>
              </a:rPr>
              <a:t>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1E595D3-61F1-A7B4-031F-6FF07D7FF8CC}"/>
              </a:ext>
            </a:extLst>
          </p:cNvPr>
          <p:cNvSpPr txBox="1"/>
          <p:nvPr/>
        </p:nvSpPr>
        <p:spPr>
          <a:xfrm>
            <a:off x="2451370" y="1011677"/>
            <a:ext cx="5564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Red Federal de Fondos de Garantía Públicos de la República Argentina (FONRED)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25FBF8B-A766-7B3C-075D-EBAEE4F8660F}"/>
              </a:ext>
            </a:extLst>
          </p:cNvPr>
          <p:cNvSpPr txBox="1"/>
          <p:nvPr/>
        </p:nvSpPr>
        <p:spPr>
          <a:xfrm>
            <a:off x="2451370" y="2363312"/>
            <a:ext cx="5437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F47F30"/>
                </a:solidFill>
                <a:latin typeface="Montserrat SemiBold" panose="00000700000000000000" pitchFamily="2" charset="0"/>
                <a:cs typeface="Archivo SemiBold" pitchFamily="2" charset="0"/>
              </a:rPr>
              <a:t>Creada en el año 2022</a:t>
            </a:r>
          </a:p>
        </p:txBody>
      </p:sp>
    </p:spTree>
    <p:extLst>
      <p:ext uri="{BB962C8B-B14F-4D97-AF65-F5344CB8AC3E}">
        <p14:creationId xmlns:p14="http://schemas.microsoft.com/office/powerpoint/2010/main" val="3253029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FEFDE0-E7C6-CFAE-BA91-62EDAB487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7FF17FAA-B1AD-306A-BC0A-4980B62CD05B}"/>
              </a:ext>
            </a:extLst>
          </p:cNvPr>
          <p:cNvSpPr/>
          <p:nvPr/>
        </p:nvSpPr>
        <p:spPr>
          <a:xfrm>
            <a:off x="7123417" y="1757680"/>
            <a:ext cx="4553050" cy="4516639"/>
          </a:xfrm>
          <a:prstGeom prst="roundRect">
            <a:avLst>
              <a:gd name="adj" fmla="val 0"/>
            </a:avLst>
          </a:prstGeom>
          <a:noFill/>
          <a:ln w="9525">
            <a:solidFill>
              <a:srgbClr val="473B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83C7F38-DB25-2992-6EEF-F7159BDAA11A}"/>
              </a:ext>
            </a:extLst>
          </p:cNvPr>
          <p:cNvSpPr/>
          <p:nvPr/>
        </p:nvSpPr>
        <p:spPr>
          <a:xfrm>
            <a:off x="7904670" y="1560370"/>
            <a:ext cx="2990543" cy="536665"/>
          </a:xfrm>
          <a:prstGeom prst="rect">
            <a:avLst/>
          </a:prstGeom>
          <a:solidFill>
            <a:srgbClr val="FAFAFA"/>
          </a:solidFill>
          <a:ln>
            <a:solidFill>
              <a:srgbClr val="FAFAF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Imagen 10" descr="Pantalla de un video juego&#10;&#10;El contenido generado por IA puede ser incorrecto.">
            <a:extLst>
              <a:ext uri="{FF2B5EF4-FFF2-40B4-BE49-F238E27FC236}">
                <a16:creationId xmlns:a16="http://schemas.microsoft.com/office/drawing/2014/main" id="{03DB238A-A1D6-F46D-188F-2A8C91083B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638" y="66358"/>
            <a:ext cx="5282985" cy="639996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CB9B88E-41C5-5DC2-40BC-A37C51A8AACB}"/>
              </a:ext>
            </a:extLst>
          </p:cNvPr>
          <p:cNvSpPr txBox="1"/>
          <p:nvPr/>
        </p:nvSpPr>
        <p:spPr bwMode="auto">
          <a:xfrm>
            <a:off x="7396058" y="2183265"/>
            <a:ext cx="393813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1C3660"/>
                </a:solidFill>
                <a:effectLst/>
                <a:uLnTx/>
                <a:uFillTx/>
                <a:latin typeface="Montserrat SemiBold" panose="00000700000000000000" pitchFamily="2" charset="0"/>
                <a:cs typeface="Poppins SemiBold" panose="00000700000000000000" pitchFamily="2" charset="0"/>
              </a:rPr>
              <a:t>Fondo de Riesgo</a:t>
            </a:r>
            <a:endParaRPr lang="en-US" b="1" dirty="0">
              <a:solidFill>
                <a:srgbClr val="1C3660"/>
              </a:solidFill>
              <a:latin typeface="Montserrat SemiBold" panose="00000700000000000000" pitchFamily="2" charset="0"/>
              <a:cs typeface="Poppins SemiBold" panose="00000700000000000000" pitchFamily="2" charset="0"/>
            </a:endParaRPr>
          </a:p>
          <a:p>
            <a:pPr lvl="0" algn="ctr">
              <a:defRPr/>
            </a:pPr>
            <a:r>
              <a:rPr lang="en-US" sz="2400" b="1" dirty="0">
                <a:solidFill>
                  <a:srgbClr val="473B91"/>
                </a:solidFill>
                <a:latin typeface="Montserrat" panose="00000500000000000000" pitchFamily="2" charset="0"/>
              </a:rPr>
              <a:t>U$S 1.397 M</a:t>
            </a:r>
            <a:endParaRPr kumimoji="0" lang="es-AR" sz="2400" b="1" i="0" u="none" strike="noStrike" kern="1200" cap="none" spc="0" normalizeH="0" baseline="0" noProof="0" dirty="0">
              <a:ln>
                <a:noFill/>
              </a:ln>
              <a:solidFill>
                <a:srgbClr val="473B91"/>
              </a:solidFill>
              <a:effectLst/>
              <a:uLnTx/>
              <a:uFillTx/>
              <a:latin typeface="Montserrat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D7AC210-A7D6-E77F-AA7C-6A71D5774754}"/>
              </a:ext>
            </a:extLst>
          </p:cNvPr>
          <p:cNvSpPr txBox="1"/>
          <p:nvPr/>
        </p:nvSpPr>
        <p:spPr bwMode="auto">
          <a:xfrm>
            <a:off x="7396058" y="3179652"/>
            <a:ext cx="393813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1C3660"/>
                </a:solidFill>
                <a:effectLst/>
                <a:uLnTx/>
                <a:uFillTx/>
                <a:latin typeface="Montserrat SemiBold" panose="00000700000000000000" pitchFamily="2" charset="0"/>
                <a:cs typeface="Poppins SemiBold" panose="00000700000000000000" pitchFamily="2" charset="0"/>
              </a:rPr>
              <a:t>Garantías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1C3660"/>
                </a:solidFill>
                <a:effectLst/>
                <a:uLnTx/>
                <a:uFillTx/>
                <a:latin typeface="Montserrat SemiBold" panose="00000700000000000000" pitchFamily="2" charset="0"/>
                <a:cs typeface="Poppins SemiBold" panose="00000700000000000000" pitchFamily="2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1C3660"/>
                </a:solidFill>
                <a:effectLst/>
                <a:uLnTx/>
                <a:uFillTx/>
                <a:latin typeface="Montserrat SemiBold" panose="00000700000000000000" pitchFamily="2" charset="0"/>
                <a:cs typeface="Poppins SemiBold" panose="00000700000000000000" pitchFamily="2" charset="0"/>
              </a:rPr>
              <a:t>Vigentes</a:t>
            </a:r>
            <a:endParaRPr lang="en-US" b="1" dirty="0">
              <a:solidFill>
                <a:srgbClr val="1C3660"/>
              </a:solidFill>
              <a:latin typeface="Montserrat SemiBold" panose="00000700000000000000" pitchFamily="2" charset="0"/>
              <a:cs typeface="Poppins SemiBold" panose="00000700000000000000" pitchFamily="2" charset="0"/>
            </a:endParaRPr>
          </a:p>
          <a:p>
            <a:pPr lvl="0" algn="ctr">
              <a:defRPr/>
            </a:pPr>
            <a:r>
              <a:rPr lang="en-US" sz="2400" b="1" dirty="0">
                <a:solidFill>
                  <a:srgbClr val="473B91"/>
                </a:solidFill>
                <a:latin typeface="Montserrat" panose="00000500000000000000" pitchFamily="2" charset="0"/>
              </a:rPr>
              <a:t>U$S 374 M</a:t>
            </a:r>
            <a:endParaRPr kumimoji="0" lang="es-AR" sz="2400" b="1" i="0" u="none" strike="noStrike" kern="1200" cap="none" spc="0" normalizeH="0" baseline="0" noProof="0" dirty="0">
              <a:ln>
                <a:noFill/>
              </a:ln>
              <a:solidFill>
                <a:srgbClr val="473B91"/>
              </a:solidFill>
              <a:effectLst/>
              <a:uLnTx/>
              <a:uFillTx/>
              <a:latin typeface="Montserrat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E723FB8-6836-16F4-71DD-84B6C080BB7E}"/>
              </a:ext>
            </a:extLst>
          </p:cNvPr>
          <p:cNvSpPr txBox="1"/>
          <p:nvPr/>
        </p:nvSpPr>
        <p:spPr bwMode="auto">
          <a:xfrm>
            <a:off x="6934665" y="4176039"/>
            <a:ext cx="48609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1C3660"/>
                </a:solidFill>
                <a:effectLst/>
                <a:uLnTx/>
                <a:uFillTx/>
                <a:latin typeface="Montserrat SemiBold" panose="00000700000000000000" pitchFamily="2" charset="0"/>
                <a:cs typeface="Poppins SemiBold" panose="00000700000000000000" pitchFamily="2" charset="0"/>
              </a:rPr>
              <a:t>MiPyMEs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1C3660"/>
                </a:solidFill>
                <a:effectLst/>
                <a:uLnTx/>
                <a:uFillTx/>
                <a:latin typeface="Montserrat SemiBold" panose="00000700000000000000" pitchFamily="2" charset="0"/>
                <a:cs typeface="Poppins SemiBold" panose="00000700000000000000" pitchFamily="2" charset="0"/>
              </a:rPr>
              <a:t> con </a:t>
            </a:r>
          </a:p>
          <a:p>
            <a:pPr lvl="0" algn="ctr"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1C3660"/>
                </a:solidFill>
                <a:effectLst/>
                <a:uLnTx/>
                <a:uFillTx/>
                <a:latin typeface="Montserrat SemiBold" panose="00000700000000000000" pitchFamily="2" charset="0"/>
                <a:cs typeface="Poppins SemiBold" panose="00000700000000000000" pitchFamily="2" charset="0"/>
              </a:rPr>
              <a:t>Garantías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1C3660"/>
                </a:solidFill>
                <a:effectLst/>
                <a:uLnTx/>
                <a:uFillTx/>
                <a:latin typeface="Montserrat SemiBold" panose="00000700000000000000" pitchFamily="2" charset="0"/>
                <a:cs typeface="Poppins SemiBold" panose="00000700000000000000" pitchFamily="2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1C3660"/>
                </a:solidFill>
                <a:effectLst/>
                <a:uLnTx/>
                <a:uFillTx/>
                <a:latin typeface="Montserrat SemiBold" panose="00000700000000000000" pitchFamily="2" charset="0"/>
                <a:cs typeface="Poppins SemiBold" panose="00000700000000000000" pitchFamily="2" charset="0"/>
              </a:rPr>
              <a:t>Vigentes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1C3660"/>
                </a:solidFill>
                <a:effectLst/>
                <a:uLnTx/>
                <a:uFillTx/>
                <a:latin typeface="Montserrat SemiBold" panose="00000700000000000000" pitchFamily="2" charset="0"/>
                <a:cs typeface="Poppins SemiBold" panose="00000700000000000000" pitchFamily="2" charset="0"/>
              </a:rPr>
              <a:t> </a:t>
            </a:r>
          </a:p>
          <a:p>
            <a:pPr lvl="0" algn="ctr">
              <a:defRPr/>
            </a:pPr>
            <a:r>
              <a:rPr lang="en-US" sz="2400" b="1" dirty="0">
                <a:solidFill>
                  <a:srgbClr val="473B91"/>
                </a:solidFill>
                <a:latin typeface="Montserrat" panose="00000500000000000000" pitchFamily="2" charset="0"/>
              </a:rPr>
              <a:t>111.590</a:t>
            </a:r>
            <a:endParaRPr kumimoji="0" lang="es-AR" sz="2400" b="1" i="0" u="none" strike="noStrike" kern="1200" cap="none" spc="0" normalizeH="0" baseline="0" noProof="0" dirty="0">
              <a:ln>
                <a:noFill/>
              </a:ln>
              <a:solidFill>
                <a:srgbClr val="473B91"/>
              </a:solidFill>
              <a:effectLst/>
              <a:uLnTx/>
              <a:uFillTx/>
              <a:latin typeface="Montserrat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D9778EA-DEE9-8682-87C9-C961C9CA04DC}"/>
              </a:ext>
            </a:extLst>
          </p:cNvPr>
          <p:cNvSpPr txBox="1"/>
          <p:nvPr/>
        </p:nvSpPr>
        <p:spPr bwMode="auto">
          <a:xfrm>
            <a:off x="7396058" y="5449425"/>
            <a:ext cx="393813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1C3660"/>
                </a:solidFill>
                <a:effectLst/>
                <a:uLnTx/>
                <a:uFillTx/>
                <a:latin typeface="Montserrat SemiBold" panose="00000700000000000000" pitchFamily="2" charset="0"/>
                <a:cs typeface="Poppins SemiBold" panose="00000700000000000000" pitchFamily="2" charset="0"/>
              </a:rPr>
              <a:t>Mora</a:t>
            </a:r>
          </a:p>
          <a:p>
            <a:pPr lvl="0" algn="ctr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73B91"/>
                </a:solidFill>
                <a:effectLst/>
                <a:uLnTx/>
                <a:uFillTx/>
                <a:latin typeface="Montserrat SemiBold" panose="00000700000000000000" pitchFamily="2" charset="0"/>
                <a:cs typeface="Poppins SemiBold" panose="00000700000000000000" pitchFamily="2" charset="0"/>
              </a:rPr>
              <a:t> </a:t>
            </a:r>
            <a:r>
              <a:rPr lang="en-US" sz="2400" b="1" dirty="0">
                <a:solidFill>
                  <a:srgbClr val="473B91"/>
                </a:solidFill>
                <a:latin typeface="Montserrat" panose="00000500000000000000" pitchFamily="2" charset="0"/>
              </a:rPr>
              <a:t>2,08%</a:t>
            </a:r>
            <a:endParaRPr kumimoji="0" lang="es-AR" sz="2400" b="1" i="0" u="none" strike="noStrike" kern="1200" cap="none" spc="0" normalizeH="0" baseline="0" noProof="0" dirty="0">
              <a:ln>
                <a:noFill/>
              </a:ln>
              <a:solidFill>
                <a:srgbClr val="473B91"/>
              </a:solidFill>
              <a:effectLst/>
              <a:uLnTx/>
              <a:uFillTx/>
              <a:latin typeface="Montserrat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3F2C35E-65FC-1A3E-5B52-188B3DF58524}"/>
              </a:ext>
            </a:extLst>
          </p:cNvPr>
          <p:cNvSpPr txBox="1"/>
          <p:nvPr/>
        </p:nvSpPr>
        <p:spPr bwMode="auto">
          <a:xfrm>
            <a:off x="1583614" y="6466327"/>
            <a:ext cx="10211967" cy="2308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30000"/>
              <a:tabLst/>
              <a:defRPr/>
            </a:pPr>
            <a:r>
              <a:rPr lang="en-US" sz="900" b="1" dirty="0">
                <a:solidFill>
                  <a:srgbClr val="1C3660"/>
                </a:solidFill>
                <a:latin typeface="Montserrat SemiBold" panose="00000700000000000000" pitchFamily="2" charset="0"/>
                <a:cs typeface="Poppins SemiBold" panose="00000700000000000000" pitchFamily="2" charset="0"/>
              </a:rPr>
              <a:t>Fuente: Datos </a:t>
            </a:r>
            <a:r>
              <a:rPr lang="en-US" sz="900" b="1" dirty="0" err="1">
                <a:solidFill>
                  <a:srgbClr val="1C3660"/>
                </a:solidFill>
                <a:latin typeface="Montserrat SemiBold" panose="00000700000000000000" pitchFamily="2" charset="0"/>
                <a:cs typeface="Poppins SemiBold" panose="00000700000000000000" pitchFamily="2" charset="0"/>
              </a:rPr>
              <a:t>relevados</a:t>
            </a:r>
            <a:r>
              <a:rPr lang="en-US" sz="900" b="1" dirty="0">
                <a:solidFill>
                  <a:srgbClr val="1C3660"/>
                </a:solidFill>
                <a:latin typeface="Montserrat SemiBold" panose="00000700000000000000" pitchFamily="2" charset="0"/>
                <a:cs typeface="Poppins SemiBold" panose="00000700000000000000" pitchFamily="2" charset="0"/>
              </a:rPr>
              <a:t> </a:t>
            </a:r>
            <a:r>
              <a:rPr lang="en-US" sz="900" b="1" dirty="0" err="1">
                <a:solidFill>
                  <a:srgbClr val="1C3660"/>
                </a:solidFill>
                <a:latin typeface="Montserrat SemiBold" panose="00000700000000000000" pitchFamily="2" charset="0"/>
                <a:cs typeface="Poppins SemiBold" panose="00000700000000000000" pitchFamily="2" charset="0"/>
              </a:rPr>
              <a:t>por</a:t>
            </a:r>
            <a:r>
              <a:rPr lang="en-US" sz="900" b="1" dirty="0">
                <a:solidFill>
                  <a:srgbClr val="1C3660"/>
                </a:solidFill>
                <a:latin typeface="Montserrat SemiBold" panose="00000700000000000000" pitchFamily="2" charset="0"/>
                <a:cs typeface="Poppins SemiBold" panose="00000700000000000000" pitchFamily="2" charset="0"/>
              </a:rPr>
              <a:t> FONRED a </a:t>
            </a:r>
            <a:r>
              <a:rPr lang="en-US" sz="900" b="1" dirty="0" err="1">
                <a:solidFill>
                  <a:srgbClr val="1C3660"/>
                </a:solidFill>
                <a:latin typeface="Montserrat SemiBold" panose="00000700000000000000" pitchFamily="2" charset="0"/>
                <a:cs typeface="Poppins SemiBold" panose="00000700000000000000" pitchFamily="2" charset="0"/>
              </a:rPr>
              <a:t>julio</a:t>
            </a:r>
            <a:r>
              <a:rPr lang="en-US" sz="900" b="1" dirty="0">
                <a:solidFill>
                  <a:srgbClr val="1C3660"/>
                </a:solidFill>
                <a:latin typeface="Montserrat SemiBold" panose="00000700000000000000" pitchFamily="2" charset="0"/>
                <a:cs typeface="Poppins SemiBold" panose="00000700000000000000" pitchFamily="2" charset="0"/>
              </a:rPr>
              <a:t> de 2025. La </a:t>
            </a:r>
            <a:r>
              <a:rPr lang="en-US" sz="900" b="1" dirty="0" err="1">
                <a:solidFill>
                  <a:srgbClr val="1C3660"/>
                </a:solidFill>
                <a:latin typeface="Montserrat SemiBold" panose="00000700000000000000" pitchFamily="2" charset="0"/>
                <a:cs typeface="Poppins SemiBold" panose="00000700000000000000" pitchFamily="2" charset="0"/>
              </a:rPr>
              <a:t>información</a:t>
            </a:r>
            <a:r>
              <a:rPr lang="en-US" sz="900" b="1" dirty="0">
                <a:solidFill>
                  <a:srgbClr val="1C3660"/>
                </a:solidFill>
                <a:latin typeface="Montserrat SemiBold" panose="00000700000000000000" pitchFamily="2" charset="0"/>
                <a:cs typeface="Poppins SemiBold" panose="00000700000000000000" pitchFamily="2" charset="0"/>
              </a:rPr>
              <a:t> no </a:t>
            </a:r>
            <a:r>
              <a:rPr lang="en-US" sz="900" b="1" dirty="0" err="1">
                <a:solidFill>
                  <a:srgbClr val="1C3660"/>
                </a:solidFill>
                <a:latin typeface="Montserrat SemiBold" panose="00000700000000000000" pitchFamily="2" charset="0"/>
                <a:cs typeface="Poppins SemiBold" panose="00000700000000000000" pitchFamily="2" charset="0"/>
              </a:rPr>
              <a:t>incluye</a:t>
            </a:r>
            <a:r>
              <a:rPr lang="en-US" sz="900" b="1" dirty="0">
                <a:solidFill>
                  <a:srgbClr val="1C3660"/>
                </a:solidFill>
                <a:latin typeface="Montserrat SemiBold" panose="00000700000000000000" pitchFamily="2" charset="0"/>
                <a:cs typeface="Poppins SemiBold" panose="00000700000000000000" pitchFamily="2" charset="0"/>
              </a:rPr>
              <a:t> a </a:t>
            </a:r>
            <a:r>
              <a:rPr lang="en-US" sz="900" b="1" dirty="0" err="1">
                <a:solidFill>
                  <a:srgbClr val="1C3660"/>
                </a:solidFill>
                <a:latin typeface="Montserrat SemiBold" panose="00000700000000000000" pitchFamily="2" charset="0"/>
                <a:cs typeface="Poppins SemiBold" panose="00000700000000000000" pitchFamily="2" charset="0"/>
              </a:rPr>
              <a:t>Garantía</a:t>
            </a:r>
            <a:r>
              <a:rPr lang="en-US" sz="900" b="1" dirty="0">
                <a:solidFill>
                  <a:srgbClr val="1C3660"/>
                </a:solidFill>
                <a:latin typeface="Montserrat SemiBold" panose="00000700000000000000" pitchFamily="2" charset="0"/>
                <a:cs typeface="Poppins SemiBold" panose="00000700000000000000" pitchFamily="2" charset="0"/>
              </a:rPr>
              <a:t> CFI, </a:t>
            </a:r>
            <a:r>
              <a:rPr lang="en-US" sz="900" b="1" dirty="0" err="1">
                <a:solidFill>
                  <a:srgbClr val="1C3660"/>
                </a:solidFill>
                <a:latin typeface="Montserrat SemiBold" panose="00000700000000000000" pitchFamily="2" charset="0"/>
                <a:cs typeface="Poppins SemiBold" panose="00000700000000000000" pitchFamily="2" charset="0"/>
              </a:rPr>
              <a:t>Fogami</a:t>
            </a:r>
            <a:r>
              <a:rPr lang="en-US" sz="900" b="1" dirty="0">
                <a:solidFill>
                  <a:srgbClr val="1C3660"/>
                </a:solidFill>
                <a:latin typeface="Montserrat SemiBold" panose="00000700000000000000" pitchFamily="2" charset="0"/>
                <a:cs typeface="Poppins SemiBold" panose="00000700000000000000" pitchFamily="2" charset="0"/>
              </a:rPr>
              <a:t> y </a:t>
            </a:r>
            <a:r>
              <a:rPr lang="en-US" sz="900" b="1" dirty="0" err="1">
                <a:solidFill>
                  <a:srgbClr val="1C3660"/>
                </a:solidFill>
                <a:latin typeface="Montserrat SemiBold" panose="00000700000000000000" pitchFamily="2" charset="0"/>
                <a:cs typeface="Poppins SemiBold" panose="00000700000000000000" pitchFamily="2" charset="0"/>
              </a:rPr>
              <a:t>Fogario</a:t>
            </a:r>
            <a:r>
              <a:rPr lang="en-US" sz="900" b="1" dirty="0">
                <a:solidFill>
                  <a:srgbClr val="1C3660"/>
                </a:solidFill>
                <a:latin typeface="Montserrat SemiBold" panose="00000700000000000000" pitchFamily="2" charset="0"/>
                <a:cs typeface="Poppins SemiBold" panose="00000700000000000000" pitchFamily="2" charset="0"/>
              </a:rPr>
              <a:t>. </a:t>
            </a:r>
            <a:r>
              <a:rPr lang="en-US" sz="900" b="1" dirty="0" err="1">
                <a:solidFill>
                  <a:srgbClr val="1C3660"/>
                </a:solidFill>
                <a:latin typeface="Montserrat SemiBold" panose="00000700000000000000" pitchFamily="2" charset="0"/>
                <a:cs typeface="Poppins SemiBold" panose="00000700000000000000" pitchFamily="2" charset="0"/>
              </a:rPr>
              <a:t>Cifras</a:t>
            </a:r>
            <a:r>
              <a:rPr lang="en-US" sz="900" b="1" dirty="0">
                <a:solidFill>
                  <a:srgbClr val="1C3660"/>
                </a:solidFill>
                <a:latin typeface="Montserrat SemiBold" panose="00000700000000000000" pitchFamily="2" charset="0"/>
                <a:cs typeface="Poppins SemiBold" panose="00000700000000000000" pitchFamily="2" charset="0"/>
              </a:rPr>
              <a:t> </a:t>
            </a:r>
            <a:r>
              <a:rPr lang="en-US" sz="900" b="1" dirty="0" err="1">
                <a:solidFill>
                  <a:srgbClr val="1C3660"/>
                </a:solidFill>
                <a:latin typeface="Montserrat SemiBold" panose="00000700000000000000" pitchFamily="2" charset="0"/>
                <a:cs typeface="Poppins SemiBold" panose="00000700000000000000" pitchFamily="2" charset="0"/>
              </a:rPr>
              <a:t>expresadas</a:t>
            </a:r>
            <a:r>
              <a:rPr lang="en-US" sz="900" b="1" dirty="0">
                <a:solidFill>
                  <a:srgbClr val="1C3660"/>
                </a:solidFill>
                <a:latin typeface="Montserrat SemiBold" panose="00000700000000000000" pitchFamily="2" charset="0"/>
                <a:cs typeface="Poppins SemiBold" panose="00000700000000000000" pitchFamily="2" charset="0"/>
              </a:rPr>
              <a:t> </a:t>
            </a:r>
            <a:r>
              <a:rPr lang="en-US" sz="900" b="1" dirty="0" err="1">
                <a:solidFill>
                  <a:srgbClr val="1C3660"/>
                </a:solidFill>
                <a:latin typeface="Montserrat SemiBold" panose="00000700000000000000" pitchFamily="2" charset="0"/>
                <a:cs typeface="Poppins SemiBold" panose="00000700000000000000" pitchFamily="2" charset="0"/>
              </a:rPr>
              <a:t>en</a:t>
            </a:r>
            <a:r>
              <a:rPr lang="en-US" sz="900" b="1" dirty="0">
                <a:solidFill>
                  <a:srgbClr val="1C3660"/>
                </a:solidFill>
                <a:latin typeface="Montserrat SemiBold" panose="00000700000000000000" pitchFamily="2" charset="0"/>
                <a:cs typeface="Poppins SemiBold" panose="00000700000000000000" pitchFamily="2" charset="0"/>
              </a:rPr>
              <a:t> USD </a:t>
            </a:r>
            <a:r>
              <a:rPr lang="en-US" sz="900" b="1" dirty="0" err="1">
                <a:solidFill>
                  <a:srgbClr val="1C3660"/>
                </a:solidFill>
                <a:latin typeface="Montserrat SemiBold" panose="00000700000000000000" pitchFamily="2" charset="0"/>
                <a:cs typeface="Poppins SemiBold" panose="00000700000000000000" pitchFamily="2" charset="0"/>
              </a:rPr>
              <a:t>según</a:t>
            </a:r>
            <a:r>
              <a:rPr lang="en-US" sz="900" b="1" dirty="0">
                <a:solidFill>
                  <a:srgbClr val="1C3660"/>
                </a:solidFill>
                <a:latin typeface="Montserrat SemiBold" panose="00000700000000000000" pitchFamily="2" charset="0"/>
                <a:cs typeface="Poppins SemiBold" panose="00000700000000000000" pitchFamily="2" charset="0"/>
              </a:rPr>
              <a:t> TC BCRA al 31/07/2025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FBF8C44-DE08-F834-02A1-EBE0C509C7A0}"/>
              </a:ext>
            </a:extLst>
          </p:cNvPr>
          <p:cNvSpPr txBox="1"/>
          <p:nvPr/>
        </p:nvSpPr>
        <p:spPr>
          <a:xfrm>
            <a:off x="7904670" y="1560370"/>
            <a:ext cx="29905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rgbClr val="9769C6"/>
                </a:solidFill>
                <a:latin typeface="Montserrat Bold" panose="00000800000000000000" pitchFamily="2" charset="0"/>
              </a:rPr>
              <a:t>DATOS DE LA RED</a:t>
            </a:r>
          </a:p>
        </p:txBody>
      </p:sp>
    </p:spTree>
    <p:extLst>
      <p:ext uri="{BB962C8B-B14F-4D97-AF65-F5344CB8AC3E}">
        <p14:creationId xmlns:p14="http://schemas.microsoft.com/office/powerpoint/2010/main" val="2765991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8D01FA7-19AF-E0D2-F0AF-C96DFACBDE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7147180"/>
              </p:ext>
            </p:extLst>
          </p:nvPr>
        </p:nvGraphicFramePr>
        <p:xfrm>
          <a:off x="1482862" y="4894447"/>
          <a:ext cx="9089709" cy="330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37DF1764-EDAF-7900-4ED5-9136503116E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1043" y="2574867"/>
            <a:ext cx="916052" cy="486654"/>
          </a:xfrm>
          <a:prstGeom prst="rect">
            <a:avLst/>
          </a:prstGeom>
        </p:spPr>
      </p:pic>
      <p:pic>
        <p:nvPicPr>
          <p:cNvPr id="5" name="Imagen 4" descr="Interfaz de usuario gráfica, Texto, Sitio web&#10;&#10;Descripción generada automáticamente">
            <a:extLst>
              <a:ext uri="{FF2B5EF4-FFF2-40B4-BE49-F238E27FC236}">
                <a16:creationId xmlns:a16="http://schemas.microsoft.com/office/drawing/2014/main" id="{E4754F1C-3918-E51E-BC1F-4343C5911D8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1586" y="2247316"/>
            <a:ext cx="1112675" cy="1024543"/>
          </a:xfrm>
          <a:prstGeom prst="rect">
            <a:avLst/>
          </a:prstGeom>
        </p:spPr>
      </p:pic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E2C09A0B-E7D4-BED8-DF30-1242918B92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5462" y="2406456"/>
            <a:ext cx="1283075" cy="804443"/>
          </a:xfrm>
          <a:prstGeom prst="rect">
            <a:avLst/>
          </a:prstGeom>
        </p:spPr>
      </p:pic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D4B5BB61-604C-ADCC-9070-D2849BBDDB1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7931" y="3999986"/>
            <a:ext cx="946287" cy="452572"/>
          </a:xfrm>
          <a:prstGeom prst="rect">
            <a:avLst/>
          </a:prstGeom>
        </p:spPr>
      </p:pic>
      <p:pic>
        <p:nvPicPr>
          <p:cNvPr id="8" name="Imagen 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0D7210E9-2D08-0139-E575-4BFE831C790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725" y="3943355"/>
            <a:ext cx="707158" cy="624984"/>
          </a:xfrm>
          <a:prstGeom prst="rect">
            <a:avLst/>
          </a:prstGeom>
        </p:spPr>
      </p:pic>
      <p:pic>
        <p:nvPicPr>
          <p:cNvPr id="9" name="Imagen 8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998CD0F3-1D06-0803-9AE2-F2346C14AE9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2031" y="3771195"/>
            <a:ext cx="993336" cy="1043554"/>
          </a:xfrm>
          <a:prstGeom prst="rect">
            <a:avLst/>
          </a:prstGeom>
        </p:spPr>
      </p:pic>
      <p:pic>
        <p:nvPicPr>
          <p:cNvPr id="10" name="Imagen 9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DBF97B94-254D-E7C6-70DB-055E85FBAA47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4757" y="3759690"/>
            <a:ext cx="994125" cy="994125"/>
          </a:xfrm>
          <a:prstGeom prst="rect">
            <a:avLst/>
          </a:prstGeom>
        </p:spPr>
      </p:pic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C29E0199-50DC-FC47-4C75-0761C8C1FA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7700011"/>
              </p:ext>
            </p:extLst>
          </p:nvPr>
        </p:nvGraphicFramePr>
        <p:xfrm>
          <a:off x="1551145" y="2063963"/>
          <a:ext cx="9089709" cy="330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956C34EC-F85C-868D-5C0A-080A5FC582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8179093"/>
              </p:ext>
            </p:extLst>
          </p:nvPr>
        </p:nvGraphicFramePr>
        <p:xfrm>
          <a:off x="1508223" y="3452326"/>
          <a:ext cx="9089709" cy="330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6" r:lo="rId27" r:qs="rId28" r:cs="rId29"/>
          </a:graphicData>
        </a:graphic>
      </p:graphicFrame>
      <p:pic>
        <p:nvPicPr>
          <p:cNvPr id="13" name="Imagen 12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94463E64-9A3E-10C8-4B2A-5CAD29053FA2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723" y="5496467"/>
            <a:ext cx="1239054" cy="335410"/>
          </a:xfrm>
          <a:prstGeom prst="rect">
            <a:avLst/>
          </a:prstGeom>
        </p:spPr>
      </p:pic>
      <p:pic>
        <p:nvPicPr>
          <p:cNvPr id="14" name="Imagen 13" descr="Un letrero azul con letras blancas&#10;&#10;El contenido generado por IA puede ser incorrecto.">
            <a:extLst>
              <a:ext uri="{FF2B5EF4-FFF2-40B4-BE49-F238E27FC236}">
                <a16:creationId xmlns:a16="http://schemas.microsoft.com/office/drawing/2014/main" id="{8FA4308A-C770-BB31-9228-D467BD3D969F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colorTemperature colorTemp="495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589" y="2639097"/>
            <a:ext cx="1434890" cy="277194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570AB524-BB99-F62A-2F91-9BEA479DC9A7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9650123" y="4012779"/>
            <a:ext cx="523743" cy="540332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F54CFCBF-1AE7-E48B-9CE6-3C574D9533EC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632402" y="5484270"/>
            <a:ext cx="977240" cy="498458"/>
          </a:xfrm>
          <a:prstGeom prst="rect">
            <a:avLst/>
          </a:prstGeom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4E0B13DA-4690-3DAD-6C3B-E798216CE7C9}"/>
              </a:ext>
            </a:extLst>
          </p:cNvPr>
          <p:cNvGrpSpPr/>
          <p:nvPr/>
        </p:nvGrpSpPr>
        <p:grpSpPr>
          <a:xfrm>
            <a:off x="2870962" y="3993412"/>
            <a:ext cx="609668" cy="822252"/>
            <a:chOff x="2860525" y="3526052"/>
            <a:chExt cx="609668" cy="822252"/>
          </a:xfrm>
        </p:grpSpPr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859F8C2D-6665-C7C8-1BC0-8FFA2FE20DAB}"/>
                </a:ext>
              </a:extLst>
            </p:cNvPr>
            <p:cNvSpPr txBox="1"/>
            <p:nvPr/>
          </p:nvSpPr>
          <p:spPr bwMode="auto">
            <a:xfrm>
              <a:off x="2946451" y="4151012"/>
              <a:ext cx="523742" cy="19729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R="0" lvl="0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Pct val="130000"/>
                <a:tabLst/>
                <a:defRPr/>
              </a:pPr>
              <a:r>
                <a:rPr kumimoji="0" lang="en-US" sz="80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(**)</a:t>
              </a:r>
            </a:p>
          </p:txBody>
        </p:sp>
        <p:pic>
          <p:nvPicPr>
            <p:cNvPr id="19" name="Gráfico 18">
              <a:extLst>
                <a:ext uri="{FF2B5EF4-FFF2-40B4-BE49-F238E27FC236}">
                  <a16:creationId xmlns:a16="http://schemas.microsoft.com/office/drawing/2014/main" id="{686DDCE8-2D63-37DF-57AA-FA42AB47D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2860525" y="3526052"/>
              <a:ext cx="551429" cy="559521"/>
            </a:xfrm>
            <a:prstGeom prst="rect">
              <a:avLst/>
            </a:prstGeom>
          </p:spPr>
        </p:pic>
      </p:grpSp>
      <p:pic>
        <p:nvPicPr>
          <p:cNvPr id="20" name="Imagen 19" descr="Un dibujo con letras&#10;&#10;El contenido generado por IA puede ser incorrecto.">
            <a:extLst>
              <a:ext uri="{FF2B5EF4-FFF2-40B4-BE49-F238E27FC236}">
                <a16:creationId xmlns:a16="http://schemas.microsoft.com/office/drawing/2014/main" id="{53CEF594-4290-9535-264F-CA90EA376423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698" y="5417538"/>
            <a:ext cx="1280082" cy="498458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D75428A7-E9DE-8322-24EE-191B99156663}"/>
              </a:ext>
            </a:extLst>
          </p:cNvPr>
          <p:cNvSpPr txBox="1"/>
          <p:nvPr/>
        </p:nvSpPr>
        <p:spPr>
          <a:xfrm>
            <a:off x="8208070" y="5404084"/>
            <a:ext cx="24778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Museo 300"/>
                <a:cs typeface="Poppins" panose="00000500000000000000" pitchFamily="2" charset="0"/>
              </a:rPr>
              <a:t>FOGAFE  (</a:t>
            </a:r>
            <a:r>
              <a:rPr lang="en-US" sz="1400" b="1" dirty="0">
                <a:solidFill>
                  <a:schemeClr val="bg1"/>
                </a:solidFill>
                <a:latin typeface="Museo Sans 300" panose="02000000000000000000" charset="0"/>
                <a:cs typeface="Poppins" panose="00000500000000000000" pitchFamily="2" charset="0"/>
              </a:rPr>
              <a:t>Santa Fe</a:t>
            </a:r>
            <a:r>
              <a:rPr lang="en-US" sz="1400" b="1" dirty="0">
                <a:solidFill>
                  <a:schemeClr val="bg1"/>
                </a:solidFill>
                <a:latin typeface="Museo 300"/>
                <a:cs typeface="Poppins" panose="00000500000000000000" pitchFamily="2" charset="0"/>
              </a:rPr>
              <a:t>)</a:t>
            </a:r>
          </a:p>
          <a:p>
            <a:pPr algn="ctr"/>
            <a:r>
              <a:rPr lang="es-MX" sz="1400" b="1" dirty="0">
                <a:solidFill>
                  <a:schemeClr val="bg1"/>
                </a:solidFill>
                <a:latin typeface="Museo 300"/>
                <a:cs typeface="Poppins" panose="00000500000000000000" pitchFamily="2" charset="0"/>
              </a:rPr>
              <a:t>FOGACRUZ  (</a:t>
            </a:r>
            <a:r>
              <a:rPr lang="en-US" sz="1400" b="1" dirty="0">
                <a:solidFill>
                  <a:schemeClr val="bg1"/>
                </a:solidFill>
                <a:latin typeface="Museo Sans 300" panose="02000000000000000000" charset="0"/>
                <a:cs typeface="Poppins" panose="00000500000000000000" pitchFamily="2" charset="0"/>
              </a:rPr>
              <a:t>S</a:t>
            </a:r>
            <a:r>
              <a:rPr lang="en-US" sz="1400" b="1" kern="1200" dirty="0">
                <a:solidFill>
                  <a:schemeClr val="bg1"/>
                </a:solidFill>
                <a:latin typeface="Museo Sans 300" panose="02000000000000000000" charset="0"/>
                <a:cs typeface="Poppins" panose="00000500000000000000" pitchFamily="2" charset="0"/>
              </a:rPr>
              <a:t>anta </a:t>
            </a:r>
            <a:r>
              <a:rPr lang="en-US" sz="1400" b="1" dirty="0">
                <a:solidFill>
                  <a:schemeClr val="bg1"/>
                </a:solidFill>
                <a:latin typeface="Museo Sans 300" panose="02000000000000000000" charset="0"/>
                <a:cs typeface="Poppins" panose="00000500000000000000" pitchFamily="2" charset="0"/>
              </a:rPr>
              <a:t>C</a:t>
            </a:r>
            <a:r>
              <a:rPr lang="en-US" sz="1400" b="1" kern="1200" dirty="0">
                <a:solidFill>
                  <a:schemeClr val="bg1"/>
                </a:solidFill>
                <a:latin typeface="Museo Sans 300" panose="02000000000000000000" charset="0"/>
                <a:cs typeface="Poppins" panose="00000500000000000000" pitchFamily="2" charset="0"/>
              </a:rPr>
              <a:t>ruz</a:t>
            </a:r>
            <a:r>
              <a:rPr lang="es-MX" sz="1400" b="1" dirty="0">
                <a:solidFill>
                  <a:schemeClr val="bg1"/>
                </a:solidFill>
                <a:latin typeface="Museo 300"/>
                <a:cs typeface="Poppins" panose="00000500000000000000" pitchFamily="2" charset="0"/>
              </a:rPr>
              <a:t>)</a:t>
            </a:r>
            <a:endParaRPr lang="en-US" sz="1400" b="1" dirty="0">
              <a:solidFill>
                <a:schemeClr val="bg1"/>
              </a:solidFill>
              <a:latin typeface="Museo 300"/>
              <a:cs typeface="Poppins" panose="00000500000000000000" pitchFamily="2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FADE81E-EB63-5488-46C0-BD814CF05F06}"/>
              </a:ext>
            </a:extLst>
          </p:cNvPr>
          <p:cNvSpPr txBox="1"/>
          <p:nvPr/>
        </p:nvSpPr>
        <p:spPr bwMode="auto">
          <a:xfrm>
            <a:off x="2688883" y="6439059"/>
            <a:ext cx="7802777" cy="26161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30000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useo Sans 300" panose="02000000000000000000" charset="0"/>
                <a:cs typeface="Poppins" panose="00000500000000000000" pitchFamily="2" charset="0"/>
              </a:rPr>
              <a:t>(*) de </a:t>
            </a: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useo Sans 300" panose="02000000000000000000" charset="0"/>
                <a:cs typeface="Poppins" panose="00000500000000000000" pitchFamily="2" charset="0"/>
              </a:rPr>
              <a:t>acuerdo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useo Sans 300" panose="02000000000000000000" charset="0"/>
                <a:cs typeface="Poppins" panose="00000500000000000000" pitchFamily="2" charset="0"/>
              </a:rPr>
              <a:t> a </a:t>
            </a: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useo Sans 300" panose="02000000000000000000" charset="0"/>
                <a:cs typeface="Poppins" panose="00000500000000000000" pitchFamily="2" charset="0"/>
              </a:rPr>
              <a:t>su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useo Sans 300" panose="02000000000000000000" charset="0"/>
                <a:cs typeface="Poppins" panose="00000500000000000000" pitchFamily="2" charset="0"/>
              </a:rPr>
              <a:t> </a:t>
            </a: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useo Sans 300" panose="02000000000000000000" charset="0"/>
                <a:cs typeface="Poppins" panose="00000500000000000000" pitchFamily="2" charset="0"/>
              </a:rPr>
              <a:t>inscripción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useo Sans 300" panose="02000000000000000000" charset="0"/>
                <a:cs typeface="Poppins" panose="00000500000000000000" pitchFamily="2" charset="0"/>
              </a:rPr>
              <a:t> ante AFIP. </a:t>
            </a:r>
            <a:r>
              <a:rPr lang="en-US" sz="1000" b="1" kern="1200" dirty="0">
                <a:solidFill>
                  <a:schemeClr val="bg1"/>
                </a:solidFill>
                <a:latin typeface="Museo Sans 300" panose="02000000000000000000" charset="0"/>
                <a:cs typeface="Poppins" panose="00000500000000000000" pitchFamily="2" charset="0"/>
              </a:rPr>
              <a:t>(**) Año </a:t>
            </a:r>
            <a:r>
              <a:rPr lang="en-US" sz="1000" b="1" kern="1200" dirty="0" err="1">
                <a:solidFill>
                  <a:schemeClr val="bg1"/>
                </a:solidFill>
                <a:latin typeface="Museo Sans 300" panose="02000000000000000000" charset="0"/>
                <a:cs typeface="Poppins" panose="00000500000000000000" pitchFamily="2" charset="0"/>
              </a:rPr>
              <a:t>en</a:t>
            </a:r>
            <a:r>
              <a:rPr lang="en-US" sz="1000" b="1" kern="1200" dirty="0">
                <a:solidFill>
                  <a:schemeClr val="bg1"/>
                </a:solidFill>
                <a:latin typeface="Museo Sans 300" panose="02000000000000000000" charset="0"/>
                <a:cs typeface="Poppins" panose="00000500000000000000" pitchFamily="2" charset="0"/>
              </a:rPr>
              <a:t> </a:t>
            </a:r>
            <a:r>
              <a:rPr lang="en-US" sz="1000" b="1" kern="1200" dirty="0" err="1">
                <a:solidFill>
                  <a:schemeClr val="bg1"/>
                </a:solidFill>
                <a:latin typeface="Museo Sans 300" panose="02000000000000000000" charset="0"/>
                <a:cs typeface="Poppins" panose="00000500000000000000" pitchFamily="2" charset="0"/>
              </a:rPr>
              <a:t>el</a:t>
            </a:r>
            <a:r>
              <a:rPr lang="en-US" sz="1000" b="1" kern="1200" dirty="0">
                <a:solidFill>
                  <a:schemeClr val="bg1"/>
                </a:solidFill>
                <a:latin typeface="Museo Sans 300" panose="02000000000000000000" charset="0"/>
                <a:cs typeface="Poppins" panose="00000500000000000000" pitchFamily="2" charset="0"/>
              </a:rPr>
              <a:t> </a:t>
            </a:r>
            <a:r>
              <a:rPr lang="en-US" sz="1000" b="1" kern="1200" dirty="0" err="1">
                <a:solidFill>
                  <a:schemeClr val="bg1"/>
                </a:solidFill>
                <a:latin typeface="Museo Sans 300" panose="02000000000000000000" charset="0"/>
                <a:cs typeface="Poppins" panose="00000500000000000000" pitchFamily="2" charset="0"/>
              </a:rPr>
              <a:t>cual</a:t>
            </a:r>
            <a:r>
              <a:rPr lang="en-US" sz="1000" b="1" kern="1200" dirty="0">
                <a:solidFill>
                  <a:schemeClr val="bg1"/>
                </a:solidFill>
                <a:latin typeface="Museo Sans 300" panose="02000000000000000000" charset="0"/>
                <a:cs typeface="Poppins" panose="00000500000000000000" pitchFamily="2" charset="0"/>
              </a:rPr>
              <a:t> cambia </a:t>
            </a:r>
            <a:r>
              <a:rPr lang="en-US" sz="1000" b="1" kern="1200" dirty="0" err="1">
                <a:solidFill>
                  <a:schemeClr val="bg1"/>
                </a:solidFill>
                <a:latin typeface="Museo Sans 300" panose="02000000000000000000" charset="0"/>
                <a:cs typeface="Poppins" panose="00000500000000000000" pitchFamily="2" charset="0"/>
              </a:rPr>
              <a:t>el</a:t>
            </a:r>
            <a:r>
              <a:rPr lang="en-US" sz="1000" b="1" kern="1200" dirty="0">
                <a:solidFill>
                  <a:schemeClr val="bg1"/>
                </a:solidFill>
                <a:latin typeface="Museo Sans 300" panose="02000000000000000000" charset="0"/>
                <a:cs typeface="Poppins" panose="00000500000000000000" pitchFamily="2" charset="0"/>
              </a:rPr>
              <a:t> </a:t>
            </a:r>
            <a:r>
              <a:rPr lang="en-US" sz="1000" b="1" kern="1200" dirty="0" err="1">
                <a:solidFill>
                  <a:schemeClr val="bg1"/>
                </a:solidFill>
                <a:latin typeface="Museo Sans 300" panose="02000000000000000000" charset="0"/>
                <a:cs typeface="Poppins" panose="00000500000000000000" pitchFamily="2" charset="0"/>
              </a:rPr>
              <a:t>objeto</a:t>
            </a:r>
            <a:r>
              <a:rPr lang="en-US" sz="1000" b="1" kern="1200" dirty="0">
                <a:solidFill>
                  <a:schemeClr val="bg1"/>
                </a:solidFill>
                <a:latin typeface="Museo Sans 300" panose="02000000000000000000" charset="0"/>
                <a:cs typeface="Poppins" panose="00000500000000000000" pitchFamily="2" charset="0"/>
              </a:rPr>
              <a:t> y </a:t>
            </a:r>
            <a:r>
              <a:rPr lang="en-US" sz="1000" b="1" kern="1200" dirty="0" err="1">
                <a:solidFill>
                  <a:schemeClr val="bg1"/>
                </a:solidFill>
                <a:latin typeface="Museo Sans 300" panose="02000000000000000000" charset="0"/>
                <a:cs typeface="Poppins" panose="00000500000000000000" pitchFamily="2" charset="0"/>
              </a:rPr>
              <a:t>pasa</a:t>
            </a:r>
            <a:r>
              <a:rPr lang="en-US" sz="1000" b="1" kern="1200" dirty="0">
                <a:solidFill>
                  <a:schemeClr val="bg1"/>
                </a:solidFill>
                <a:latin typeface="Museo Sans 300" panose="02000000000000000000" charset="0"/>
                <a:cs typeface="Poppins" panose="00000500000000000000" pitchFamily="2" charset="0"/>
              </a:rPr>
              <a:t> a </a:t>
            </a:r>
            <a:r>
              <a:rPr lang="en-US" sz="1000" b="1" kern="1200" dirty="0" err="1">
                <a:solidFill>
                  <a:schemeClr val="bg1"/>
                </a:solidFill>
                <a:latin typeface="Museo Sans 300" panose="02000000000000000000" charset="0"/>
                <a:cs typeface="Poppins" panose="00000500000000000000" pitchFamily="2" charset="0"/>
              </a:rPr>
              <a:t>denominarse</a:t>
            </a:r>
            <a:r>
              <a:rPr lang="en-US" sz="1000" b="1" kern="1200" dirty="0">
                <a:solidFill>
                  <a:schemeClr val="bg1"/>
                </a:solidFill>
                <a:latin typeface="Museo Sans 300" panose="02000000000000000000" charset="0"/>
                <a:cs typeface="Poppins" panose="00000500000000000000" pitchFamily="2" charset="0"/>
              </a:rPr>
              <a:t> FOGAR</a:t>
            </a:r>
            <a:r>
              <a:rPr lang="en-US" sz="1100" b="1" kern="1200" dirty="0">
                <a:solidFill>
                  <a:schemeClr val="bg1"/>
                </a:solidFill>
                <a:latin typeface="Museo Sans 300" panose="02000000000000000000" charset="0"/>
                <a:cs typeface="Poppins" panose="00000500000000000000" pitchFamily="2" charset="0"/>
              </a:rPr>
              <a:t>.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useo Sans 300" panose="02000000000000000000" charset="0"/>
              <a:cs typeface="Poppins" panose="00000500000000000000" pitchFamily="2" charset="0"/>
            </a:endParaRPr>
          </a:p>
        </p:txBody>
      </p:sp>
      <p:pic>
        <p:nvPicPr>
          <p:cNvPr id="23" name="Imagen 22" descr="Dibujo con letras blancas&#10;&#10;El contenido generado por IA puede ser incorrecto.">
            <a:extLst>
              <a:ext uri="{FF2B5EF4-FFF2-40B4-BE49-F238E27FC236}">
                <a16:creationId xmlns:a16="http://schemas.microsoft.com/office/drawing/2014/main" id="{479837C4-30A7-F984-AEE8-EF981878240C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589" y="5418196"/>
            <a:ext cx="1422648" cy="410555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8BC335EA-D920-92FF-AE92-A11BA5C6E48D}"/>
              </a:ext>
            </a:extLst>
          </p:cNvPr>
          <p:cNvSpPr txBox="1"/>
          <p:nvPr/>
        </p:nvSpPr>
        <p:spPr>
          <a:xfrm>
            <a:off x="8629109" y="4911139"/>
            <a:ext cx="1764848" cy="3141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AR" sz="1600" b="1" kern="1200" dirty="0">
                <a:solidFill>
                  <a:prstClr val="white"/>
                </a:solidFill>
                <a:latin typeface="Encode Sans ExtraBold" panose="02000000000000000000" pitchFamily="2" charset="0"/>
                <a:ea typeface="+mn-ea"/>
                <a:cs typeface="Poppins Black" panose="00000A00000000000000" pitchFamily="2" charset="0"/>
              </a:rPr>
              <a:t>Próximamente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88933FBC-33A7-AABB-0815-D2F5702B8718}"/>
              </a:ext>
            </a:extLst>
          </p:cNvPr>
          <p:cNvSpPr txBox="1"/>
          <p:nvPr/>
        </p:nvSpPr>
        <p:spPr>
          <a:xfrm>
            <a:off x="8879970" y="3467181"/>
            <a:ext cx="1277145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AR" sz="1600" b="1" kern="1200" dirty="0">
                <a:solidFill>
                  <a:prstClr val="white"/>
                </a:solidFill>
                <a:latin typeface="Encode Sans ExtraBold" panose="02000000000000000000" pitchFamily="2" charset="0"/>
                <a:ea typeface="+mn-ea"/>
                <a:cs typeface="Poppins Black" panose="00000A00000000000000" pitchFamily="2" charset="0"/>
              </a:rPr>
              <a:t>2021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54FE7461-7A65-DEF5-5BB0-F9AC036D0DCC}"/>
              </a:ext>
            </a:extLst>
          </p:cNvPr>
          <p:cNvSpPr txBox="1"/>
          <p:nvPr/>
        </p:nvSpPr>
        <p:spPr>
          <a:xfrm>
            <a:off x="8808850" y="2095768"/>
            <a:ext cx="1277145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AR" sz="1600" b="1" kern="1200" dirty="0">
                <a:solidFill>
                  <a:prstClr val="white"/>
                </a:solidFill>
                <a:latin typeface="Encode Sans ExtraBold" panose="02000000000000000000" pitchFamily="2" charset="0"/>
                <a:ea typeface="+mn-ea"/>
                <a:cs typeface="Poppins Black" panose="00000A00000000000000" pitchFamily="2" charset="0"/>
              </a:rPr>
              <a:t>2017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4C4A0FF5-89F6-A4CA-367E-EA7C45B25D9F}"/>
              </a:ext>
            </a:extLst>
          </p:cNvPr>
          <p:cNvSpPr txBox="1"/>
          <p:nvPr/>
        </p:nvSpPr>
        <p:spPr>
          <a:xfrm>
            <a:off x="4356023" y="2085838"/>
            <a:ext cx="1277145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AR" sz="1600" b="1" kern="1200" dirty="0">
                <a:solidFill>
                  <a:prstClr val="white"/>
                </a:solidFill>
                <a:latin typeface="Encode Sans ExtraBold" panose="02000000000000000000" pitchFamily="2" charset="0"/>
                <a:ea typeface="+mn-ea"/>
                <a:cs typeface="Poppins Black" panose="00000A00000000000000" pitchFamily="2" charset="0"/>
              </a:rPr>
              <a:t>2013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9EFFCEAD-166E-9ECE-C3CD-D907FC1EB604}"/>
              </a:ext>
            </a:extLst>
          </p:cNvPr>
          <p:cNvSpPr txBox="1"/>
          <p:nvPr/>
        </p:nvSpPr>
        <p:spPr>
          <a:xfrm>
            <a:off x="1303443" y="573680"/>
            <a:ext cx="5920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Evolución de los fondos de garantía públicos en argentina (*)</a:t>
            </a:r>
          </a:p>
        </p:txBody>
      </p:sp>
    </p:spTree>
    <p:extLst>
      <p:ext uri="{BB962C8B-B14F-4D97-AF65-F5344CB8AC3E}">
        <p14:creationId xmlns:p14="http://schemas.microsoft.com/office/powerpoint/2010/main" val="2265432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9373D-6F00-2FFA-A19B-99ADB7686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FA38617C-5E87-BB4C-18B6-3564148B33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4309486"/>
              </p:ext>
            </p:extLst>
          </p:nvPr>
        </p:nvGraphicFramePr>
        <p:xfrm>
          <a:off x="6483495" y="2423625"/>
          <a:ext cx="4875953" cy="4335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048814DD-2096-5454-8D19-047D7277FED4}"/>
              </a:ext>
            </a:extLst>
          </p:cNvPr>
          <p:cNvSpPr txBox="1"/>
          <p:nvPr/>
        </p:nvSpPr>
        <p:spPr>
          <a:xfrm>
            <a:off x="7334092" y="1937411"/>
            <a:ext cx="34069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dirty="0">
                <a:solidFill>
                  <a:srgbClr val="F47F30"/>
                </a:solidFill>
                <a:latin typeface="Montserrat SemiBold" panose="00000700000000000000" pitchFamily="2" charset="0"/>
              </a:rPr>
              <a:t>Garantías vigentes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C02CA1F-4359-411D-9F6E-25D8DE24C1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8505135"/>
              </p:ext>
            </p:extLst>
          </p:nvPr>
        </p:nvGraphicFramePr>
        <p:xfrm>
          <a:off x="1665342" y="2423626"/>
          <a:ext cx="4285513" cy="3803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DB5081F0-5A11-1185-51F9-9AFBFFBC1EF4}"/>
              </a:ext>
            </a:extLst>
          </p:cNvPr>
          <p:cNvSpPr txBox="1"/>
          <p:nvPr/>
        </p:nvSpPr>
        <p:spPr>
          <a:xfrm>
            <a:off x="2094910" y="742167"/>
            <a:ext cx="5995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Nivel de Asistencia </a:t>
            </a:r>
          </a:p>
          <a:p>
            <a:r>
              <a:rPr lang="es-MX" sz="24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Fondos Provinciales:</a:t>
            </a:r>
          </a:p>
          <a:p>
            <a:endParaRPr lang="es-MX" sz="1200" dirty="0">
              <a:solidFill>
                <a:srgbClr val="00A6E2"/>
              </a:solidFill>
              <a:latin typeface="Montserrat ExtraBold" panose="00000900000000000000" pitchFamily="2" charset="0"/>
              <a:cs typeface="Archivo Black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948DA8F-F212-8A6D-43F6-539118D1E335}"/>
              </a:ext>
            </a:extLst>
          </p:cNvPr>
          <p:cNvSpPr txBox="1"/>
          <p:nvPr/>
        </p:nvSpPr>
        <p:spPr>
          <a:xfrm>
            <a:off x="2104603" y="1937411"/>
            <a:ext cx="34069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dirty="0" err="1">
                <a:solidFill>
                  <a:srgbClr val="F47F30"/>
                </a:solidFill>
                <a:latin typeface="Montserrat SemiBold" panose="00000700000000000000" pitchFamily="2" charset="0"/>
              </a:rPr>
              <a:t>MiPyMEs</a:t>
            </a:r>
            <a:r>
              <a:rPr lang="es-MX" sz="22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 </a:t>
            </a:r>
            <a:r>
              <a:rPr lang="es-MX" sz="2200" dirty="0">
                <a:solidFill>
                  <a:srgbClr val="F47F30"/>
                </a:solidFill>
                <a:latin typeface="Montserrat SemiBold" panose="00000700000000000000" pitchFamily="2" charset="0"/>
              </a:rPr>
              <a:t>Asistidas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2C808F7-183F-87CF-E5AC-21BA976EA1F1}"/>
              </a:ext>
            </a:extLst>
          </p:cNvPr>
          <p:cNvSpPr txBox="1"/>
          <p:nvPr/>
        </p:nvSpPr>
        <p:spPr bwMode="auto">
          <a:xfrm>
            <a:off x="2042610" y="6339352"/>
            <a:ext cx="4699153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30000"/>
              <a:tabLst/>
              <a:defRPr/>
            </a:pPr>
            <a:r>
              <a:rPr lang="en-US" sz="900" b="1" dirty="0">
                <a:solidFill>
                  <a:srgbClr val="1C3660"/>
                </a:solidFill>
                <a:latin typeface="Montserrat SemiBold" panose="00000700000000000000" pitchFamily="2" charset="0"/>
                <a:cs typeface="Poppins SemiBold" panose="00000700000000000000" pitchFamily="2" charset="0"/>
              </a:rPr>
              <a:t>Fuente: Datos </a:t>
            </a:r>
            <a:r>
              <a:rPr lang="en-US" sz="900" b="1" dirty="0" err="1">
                <a:solidFill>
                  <a:srgbClr val="1C3660"/>
                </a:solidFill>
                <a:latin typeface="Montserrat SemiBold" panose="00000700000000000000" pitchFamily="2" charset="0"/>
                <a:cs typeface="Poppins SemiBold" panose="00000700000000000000" pitchFamily="2" charset="0"/>
              </a:rPr>
              <a:t>relevados</a:t>
            </a:r>
            <a:r>
              <a:rPr lang="en-US" sz="900" b="1" dirty="0">
                <a:solidFill>
                  <a:srgbClr val="1C3660"/>
                </a:solidFill>
                <a:latin typeface="Montserrat SemiBold" panose="00000700000000000000" pitchFamily="2" charset="0"/>
                <a:cs typeface="Poppins SemiBold" panose="00000700000000000000" pitchFamily="2" charset="0"/>
              </a:rPr>
              <a:t> </a:t>
            </a:r>
            <a:r>
              <a:rPr lang="en-US" sz="900" b="1" dirty="0" err="1">
                <a:solidFill>
                  <a:srgbClr val="1C3660"/>
                </a:solidFill>
                <a:latin typeface="Montserrat SemiBold" panose="00000700000000000000" pitchFamily="2" charset="0"/>
                <a:cs typeface="Poppins SemiBold" panose="00000700000000000000" pitchFamily="2" charset="0"/>
              </a:rPr>
              <a:t>por</a:t>
            </a:r>
            <a:r>
              <a:rPr lang="en-US" sz="900" b="1" dirty="0">
                <a:solidFill>
                  <a:srgbClr val="1C3660"/>
                </a:solidFill>
                <a:latin typeface="Montserrat SemiBold" panose="00000700000000000000" pitchFamily="2" charset="0"/>
                <a:cs typeface="Poppins SemiBold" panose="00000700000000000000" pitchFamily="2" charset="0"/>
              </a:rPr>
              <a:t> FONRED a </a:t>
            </a:r>
            <a:r>
              <a:rPr lang="en-US" sz="900" b="1" dirty="0" err="1">
                <a:solidFill>
                  <a:srgbClr val="1C3660"/>
                </a:solidFill>
                <a:latin typeface="Montserrat SemiBold" panose="00000700000000000000" pitchFamily="2" charset="0"/>
                <a:cs typeface="Poppins SemiBold" panose="00000700000000000000" pitchFamily="2" charset="0"/>
              </a:rPr>
              <a:t>julio</a:t>
            </a:r>
            <a:r>
              <a:rPr lang="en-US" sz="900" b="1" dirty="0">
                <a:solidFill>
                  <a:srgbClr val="1C3660"/>
                </a:solidFill>
                <a:latin typeface="Montserrat SemiBold" panose="00000700000000000000" pitchFamily="2" charset="0"/>
                <a:cs typeface="Poppins SemiBold" panose="00000700000000000000" pitchFamily="2" charset="0"/>
              </a:rPr>
              <a:t> de 2025. </a:t>
            </a:r>
            <a:r>
              <a:rPr lang="en-US" sz="900" b="1" dirty="0" err="1">
                <a:solidFill>
                  <a:srgbClr val="1C3660"/>
                </a:solidFill>
                <a:latin typeface="Montserrat SemiBold" panose="00000700000000000000" pitchFamily="2" charset="0"/>
                <a:cs typeface="Poppins SemiBold" panose="00000700000000000000" pitchFamily="2" charset="0"/>
              </a:rPr>
              <a:t>Cifras</a:t>
            </a:r>
            <a:r>
              <a:rPr lang="en-US" sz="900" b="1" dirty="0">
                <a:solidFill>
                  <a:srgbClr val="1C3660"/>
                </a:solidFill>
                <a:latin typeface="Montserrat SemiBold" panose="00000700000000000000" pitchFamily="2" charset="0"/>
                <a:cs typeface="Poppins SemiBold" panose="00000700000000000000" pitchFamily="2" charset="0"/>
              </a:rPr>
              <a:t> </a:t>
            </a:r>
            <a:r>
              <a:rPr lang="en-US" sz="900" b="1" dirty="0" err="1">
                <a:solidFill>
                  <a:srgbClr val="1C3660"/>
                </a:solidFill>
                <a:latin typeface="Montserrat SemiBold" panose="00000700000000000000" pitchFamily="2" charset="0"/>
                <a:cs typeface="Poppins SemiBold" panose="00000700000000000000" pitchFamily="2" charset="0"/>
              </a:rPr>
              <a:t>expresadas</a:t>
            </a:r>
            <a:r>
              <a:rPr lang="en-US" sz="900" b="1" dirty="0">
                <a:solidFill>
                  <a:srgbClr val="1C3660"/>
                </a:solidFill>
                <a:latin typeface="Montserrat SemiBold" panose="00000700000000000000" pitchFamily="2" charset="0"/>
                <a:cs typeface="Poppins SemiBold" panose="00000700000000000000" pitchFamily="2" charset="0"/>
              </a:rPr>
              <a:t> </a:t>
            </a:r>
            <a:r>
              <a:rPr lang="en-US" sz="900" b="1" dirty="0" err="1">
                <a:solidFill>
                  <a:srgbClr val="1C3660"/>
                </a:solidFill>
                <a:latin typeface="Montserrat SemiBold" panose="00000700000000000000" pitchFamily="2" charset="0"/>
                <a:cs typeface="Poppins SemiBold" panose="00000700000000000000" pitchFamily="2" charset="0"/>
              </a:rPr>
              <a:t>en</a:t>
            </a:r>
            <a:r>
              <a:rPr lang="en-US" sz="900" b="1" dirty="0">
                <a:solidFill>
                  <a:srgbClr val="1C3660"/>
                </a:solidFill>
                <a:latin typeface="Montserrat SemiBold" panose="00000700000000000000" pitchFamily="2" charset="0"/>
                <a:cs typeface="Poppins SemiBold" panose="00000700000000000000" pitchFamily="2" charset="0"/>
              </a:rPr>
              <a:t> USD </a:t>
            </a:r>
            <a:r>
              <a:rPr lang="en-US" sz="900" b="1" dirty="0" err="1">
                <a:solidFill>
                  <a:srgbClr val="1C3660"/>
                </a:solidFill>
                <a:latin typeface="Montserrat SemiBold" panose="00000700000000000000" pitchFamily="2" charset="0"/>
                <a:cs typeface="Poppins SemiBold" panose="00000700000000000000" pitchFamily="2" charset="0"/>
              </a:rPr>
              <a:t>según</a:t>
            </a:r>
            <a:r>
              <a:rPr lang="en-US" sz="900" b="1" dirty="0">
                <a:solidFill>
                  <a:srgbClr val="1C3660"/>
                </a:solidFill>
                <a:latin typeface="Montserrat SemiBold" panose="00000700000000000000" pitchFamily="2" charset="0"/>
                <a:cs typeface="Poppins SemiBold" panose="00000700000000000000" pitchFamily="2" charset="0"/>
              </a:rPr>
              <a:t> TC BCRA al </a:t>
            </a:r>
            <a:r>
              <a:rPr lang="en-US" sz="900" b="1" dirty="0" err="1">
                <a:solidFill>
                  <a:srgbClr val="1C3660"/>
                </a:solidFill>
                <a:latin typeface="Montserrat SemiBold" panose="00000700000000000000" pitchFamily="2" charset="0"/>
                <a:cs typeface="Poppins SemiBold" panose="00000700000000000000" pitchFamily="2" charset="0"/>
              </a:rPr>
              <a:t>cierre</a:t>
            </a:r>
            <a:r>
              <a:rPr lang="en-US" sz="900" b="1" dirty="0">
                <a:solidFill>
                  <a:srgbClr val="1C3660"/>
                </a:solidFill>
                <a:latin typeface="Montserrat SemiBold" panose="00000700000000000000" pitchFamily="2" charset="0"/>
                <a:cs typeface="Poppins SemiBold" panose="00000700000000000000" pitchFamily="2" charset="0"/>
              </a:rPr>
              <a:t> de </a:t>
            </a:r>
            <a:r>
              <a:rPr lang="en-US" sz="900" b="1" dirty="0" err="1">
                <a:solidFill>
                  <a:srgbClr val="1C3660"/>
                </a:solidFill>
                <a:latin typeface="Montserrat SemiBold" panose="00000700000000000000" pitchFamily="2" charset="0"/>
                <a:cs typeface="Poppins SemiBold" panose="00000700000000000000" pitchFamily="2" charset="0"/>
              </a:rPr>
              <a:t>cada</a:t>
            </a:r>
            <a:r>
              <a:rPr lang="en-US" sz="900" b="1" dirty="0">
                <a:solidFill>
                  <a:srgbClr val="1C3660"/>
                </a:solidFill>
                <a:latin typeface="Montserrat SemiBold" panose="00000700000000000000" pitchFamily="2" charset="0"/>
                <a:cs typeface="Poppins SemiBold" panose="00000700000000000000" pitchFamily="2" charset="0"/>
              </a:rPr>
              <a:t> </a:t>
            </a:r>
            <a:r>
              <a:rPr lang="en-US" sz="900" b="1" dirty="0" err="1">
                <a:solidFill>
                  <a:srgbClr val="1C3660"/>
                </a:solidFill>
                <a:latin typeface="Montserrat SemiBold" panose="00000700000000000000" pitchFamily="2" charset="0"/>
                <a:cs typeface="Poppins SemiBold" panose="00000700000000000000" pitchFamily="2" charset="0"/>
              </a:rPr>
              <a:t>año</a:t>
            </a:r>
            <a:r>
              <a:rPr lang="en-US" sz="900" b="1" dirty="0">
                <a:solidFill>
                  <a:srgbClr val="1C3660"/>
                </a:solidFill>
                <a:latin typeface="Montserrat SemiBold" panose="00000700000000000000" pitchFamily="2" charset="0"/>
                <a:cs typeface="Poppins SemiBold" panose="000007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023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EA5B09-E488-96A2-BACB-472F95F6F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ED3A46ED-6970-F3D5-CC3D-47DC273619D5}"/>
              </a:ext>
            </a:extLst>
          </p:cNvPr>
          <p:cNvSpPr txBox="1"/>
          <p:nvPr/>
        </p:nvSpPr>
        <p:spPr>
          <a:xfrm>
            <a:off x="1830853" y="1578196"/>
            <a:ext cx="7941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Distribución de </a:t>
            </a:r>
            <a:r>
              <a:rPr lang="es-MX" sz="2400" dirty="0" err="1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MiPyMEs</a:t>
            </a:r>
            <a:r>
              <a:rPr lang="es-MX" sz="24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 asistidas por tamaño: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463F7974-2E8D-477B-9F1D-449D0FCD4E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900586"/>
              </p:ext>
            </p:extLst>
          </p:nvPr>
        </p:nvGraphicFramePr>
        <p:xfrm>
          <a:off x="1738352" y="2810550"/>
          <a:ext cx="4932264" cy="3154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D4BCCC0F-DC3A-5FDC-0DEF-46E5407B2B0A}"/>
              </a:ext>
            </a:extLst>
          </p:cNvPr>
          <p:cNvSpPr txBox="1"/>
          <p:nvPr/>
        </p:nvSpPr>
        <p:spPr>
          <a:xfrm>
            <a:off x="1891813" y="2164219"/>
            <a:ext cx="90238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" b="1" dirty="0">
                <a:solidFill>
                  <a:srgbClr val="1C3660"/>
                </a:solidFill>
                <a:latin typeface="Montserrat" panose="00000500000000000000" pitchFamily="2" charset="0"/>
                <a:sym typeface="Encode Sans ExtraBold"/>
              </a:rPr>
              <a:t>Los montos garantizados por fondos públicos provinciales a Micro y Pequeñas Empresas representan un 93% del total.</a:t>
            </a:r>
            <a:endParaRPr lang="es-AR" b="1" dirty="0">
              <a:solidFill>
                <a:srgbClr val="1C3660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6CC37DF4-D8F7-D04D-4305-7F34ED216F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214116"/>
              </p:ext>
            </p:extLst>
          </p:nvPr>
        </p:nvGraphicFramePr>
        <p:xfrm>
          <a:off x="7026217" y="3119120"/>
          <a:ext cx="4098983" cy="244855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085065">
                  <a:extLst>
                    <a:ext uri="{9D8B030D-6E8A-4147-A177-3AD203B41FA5}">
                      <a16:colId xmlns:a16="http://schemas.microsoft.com/office/drawing/2014/main" val="3578434108"/>
                    </a:ext>
                  </a:extLst>
                </a:gridCol>
                <a:gridCol w="2013918">
                  <a:extLst>
                    <a:ext uri="{9D8B030D-6E8A-4147-A177-3AD203B41FA5}">
                      <a16:colId xmlns:a16="http://schemas.microsoft.com/office/drawing/2014/main" val="706864008"/>
                    </a:ext>
                  </a:extLst>
                </a:gridCol>
              </a:tblGrid>
              <a:tr h="473099"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s-MX" sz="1200" b="1" kern="1200" dirty="0">
                          <a:solidFill>
                            <a:srgbClr val="F47F30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Límite de ventas totales anuales en USD para aplicar como Pequeña Empresa (</a:t>
                      </a:r>
                      <a:r>
                        <a:rPr lang="es-MX" sz="1200" b="1" kern="1200" dirty="0" err="1">
                          <a:solidFill>
                            <a:srgbClr val="F47F30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Sepyme</a:t>
                      </a:r>
                      <a:r>
                        <a:rPr lang="es-MX" sz="1200" b="1" kern="1200" dirty="0">
                          <a:solidFill>
                            <a:srgbClr val="F47F30"/>
                          </a:solidFill>
                          <a:latin typeface="Montserrat" panose="00000500000000000000" pitchFamily="2" charset="0"/>
                          <a:ea typeface="+mn-ea"/>
                          <a:cs typeface="+mn-cs"/>
                        </a:rPr>
                        <a:t>)</a:t>
                      </a:r>
                      <a:endParaRPr lang="es-AR" sz="1200" b="1" kern="1200" dirty="0">
                        <a:solidFill>
                          <a:srgbClr val="F47F30"/>
                        </a:solidFill>
                        <a:latin typeface="Montserrat" panose="00000500000000000000" pitchFamily="2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s-A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730853"/>
                  </a:ext>
                </a:extLst>
              </a:tr>
              <a:tr h="3313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AR" sz="1200" b="1" u="none" strike="noStrike" dirty="0">
                          <a:solidFill>
                            <a:srgbClr val="1C3660"/>
                          </a:solidFill>
                          <a:effectLst/>
                          <a:latin typeface="Montserrat Bold" panose="00000800000000000000"/>
                        </a:rPr>
                        <a:t>Sector</a:t>
                      </a:r>
                      <a:endParaRPr lang="es-AR" sz="1200" b="1" i="0" u="none" strike="noStrike" dirty="0">
                        <a:solidFill>
                          <a:srgbClr val="1C3660"/>
                        </a:solidFill>
                        <a:effectLst/>
                        <a:latin typeface="Montserrat Bold" panose="0000080000000000000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AR" sz="1200" b="1" u="none" strike="noStrike" dirty="0">
                          <a:solidFill>
                            <a:srgbClr val="1C3660"/>
                          </a:solidFill>
                          <a:effectLst/>
                          <a:latin typeface="Montserrat Bold" panose="00000800000000000000"/>
                        </a:rPr>
                        <a:t>Monto en USD</a:t>
                      </a:r>
                      <a:endParaRPr lang="es-AR" sz="1200" b="1" i="0" u="none" strike="noStrike" dirty="0">
                        <a:solidFill>
                          <a:srgbClr val="1C3660"/>
                        </a:solidFill>
                        <a:effectLst/>
                        <a:latin typeface="Montserrat Bold" panose="0000080000000000000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85396320"/>
                  </a:ext>
                </a:extLst>
              </a:tr>
              <a:tr h="3313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AR" sz="1200" u="none" strike="noStrike" dirty="0">
                          <a:solidFill>
                            <a:srgbClr val="1C3660"/>
                          </a:solidFill>
                          <a:effectLst/>
                          <a:latin typeface="Montserrat Bold" panose="00000800000000000000"/>
                        </a:rPr>
                        <a:t>Construcción</a:t>
                      </a:r>
                      <a:endParaRPr lang="es-AR" sz="1200" b="1" i="0" u="none" strike="noStrike" dirty="0">
                        <a:solidFill>
                          <a:srgbClr val="1C3660"/>
                        </a:solidFill>
                        <a:effectLst/>
                        <a:latin typeface="Montserrat Bold" panose="0000080000000000000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AR" sz="1200" u="none" strike="noStrike" dirty="0">
                          <a:solidFill>
                            <a:srgbClr val="00A6E2"/>
                          </a:solidFill>
                          <a:effectLst/>
                          <a:latin typeface="Montserrat Bold" panose="00000800000000000000"/>
                        </a:rPr>
                        <a:t>$ 3.141.624</a:t>
                      </a:r>
                      <a:endParaRPr lang="es-AR" sz="1200" b="0" i="0" u="none" strike="noStrike" dirty="0">
                        <a:solidFill>
                          <a:srgbClr val="00A6E2"/>
                        </a:solidFill>
                        <a:effectLst/>
                        <a:latin typeface="Montserrat Bold" panose="0000080000000000000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43375964"/>
                  </a:ext>
                </a:extLst>
              </a:tr>
              <a:tr h="3313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AR" sz="1200" u="none" strike="noStrike" dirty="0">
                          <a:solidFill>
                            <a:srgbClr val="1C3660"/>
                          </a:solidFill>
                          <a:effectLst/>
                          <a:latin typeface="Montserrat Bold" panose="00000800000000000000"/>
                        </a:rPr>
                        <a:t>Servicios</a:t>
                      </a:r>
                      <a:endParaRPr lang="es-AR" sz="1200" b="1" i="0" u="none" strike="noStrike" dirty="0">
                        <a:solidFill>
                          <a:srgbClr val="1C3660"/>
                        </a:solidFill>
                        <a:effectLst/>
                        <a:latin typeface="Montserrat Bold" panose="0000080000000000000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AR" sz="1200" u="none" strike="noStrike" dirty="0">
                          <a:solidFill>
                            <a:srgbClr val="00A6E2"/>
                          </a:solidFill>
                          <a:effectLst/>
                          <a:latin typeface="Montserrat Bold" panose="00000800000000000000"/>
                        </a:rPr>
                        <a:t>$ 1.496.562</a:t>
                      </a:r>
                      <a:endParaRPr lang="es-AR" sz="1200" b="0" i="0" u="none" strike="noStrike" dirty="0">
                        <a:solidFill>
                          <a:srgbClr val="00A6E2"/>
                        </a:solidFill>
                        <a:effectLst/>
                        <a:latin typeface="Montserrat Bold" panose="0000080000000000000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2596750"/>
                  </a:ext>
                </a:extLst>
              </a:tr>
              <a:tr h="3313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AR" sz="1200" u="none" strike="noStrike" dirty="0">
                          <a:solidFill>
                            <a:srgbClr val="1C3660"/>
                          </a:solidFill>
                          <a:effectLst/>
                          <a:latin typeface="Montserrat Bold" panose="00000800000000000000"/>
                        </a:rPr>
                        <a:t>Comercio</a:t>
                      </a:r>
                      <a:endParaRPr lang="es-AR" sz="1200" b="1" i="0" u="none" strike="noStrike" dirty="0">
                        <a:solidFill>
                          <a:srgbClr val="1C3660"/>
                        </a:solidFill>
                        <a:effectLst/>
                        <a:latin typeface="Montserrat Bold" panose="0000080000000000000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AR" sz="1200" u="none" strike="noStrike" dirty="0">
                          <a:solidFill>
                            <a:srgbClr val="00A6E2"/>
                          </a:solidFill>
                          <a:effectLst/>
                          <a:latin typeface="Montserrat Bold" panose="00000800000000000000"/>
                        </a:rPr>
                        <a:t>$ 9.087.360</a:t>
                      </a:r>
                      <a:endParaRPr lang="es-AR" sz="1200" b="0" i="0" u="none" strike="noStrike" dirty="0">
                        <a:solidFill>
                          <a:srgbClr val="00A6E2"/>
                        </a:solidFill>
                        <a:effectLst/>
                        <a:latin typeface="Montserrat Bold" panose="0000080000000000000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91225600"/>
                  </a:ext>
                </a:extLst>
              </a:tr>
              <a:tr h="3188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AR" sz="1200" u="none" strike="noStrike" dirty="0">
                          <a:solidFill>
                            <a:srgbClr val="1C3660"/>
                          </a:solidFill>
                          <a:effectLst/>
                          <a:latin typeface="Montserrat Bold" panose="00000800000000000000"/>
                        </a:rPr>
                        <a:t>Industria y minería</a:t>
                      </a:r>
                      <a:endParaRPr lang="es-AR" sz="1200" b="1" i="0" u="none" strike="noStrike" dirty="0">
                        <a:solidFill>
                          <a:srgbClr val="1C3660"/>
                        </a:solidFill>
                        <a:effectLst/>
                        <a:latin typeface="Montserrat Bold" panose="0000080000000000000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AR" sz="1200" u="none" strike="noStrike" dirty="0">
                          <a:solidFill>
                            <a:srgbClr val="00A6E2"/>
                          </a:solidFill>
                          <a:effectLst/>
                          <a:latin typeface="Montserrat Bold" panose="00000800000000000000"/>
                        </a:rPr>
                        <a:t>$ 6.539.437</a:t>
                      </a:r>
                      <a:endParaRPr lang="es-AR" sz="1200" b="0" i="0" u="none" strike="noStrike" dirty="0">
                        <a:solidFill>
                          <a:srgbClr val="00A6E2"/>
                        </a:solidFill>
                        <a:effectLst/>
                        <a:latin typeface="Montserrat Bold" panose="0000080000000000000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72033898"/>
                  </a:ext>
                </a:extLst>
              </a:tr>
              <a:tr h="3313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AR" sz="1200" u="none" strike="noStrike" dirty="0">
                          <a:solidFill>
                            <a:srgbClr val="1C3660"/>
                          </a:solidFill>
                          <a:effectLst/>
                          <a:latin typeface="Montserrat Bold" panose="00000800000000000000"/>
                        </a:rPr>
                        <a:t>Agropecuario</a:t>
                      </a:r>
                      <a:endParaRPr lang="es-AR" sz="1200" b="1" i="0" u="none" strike="noStrike" dirty="0">
                        <a:solidFill>
                          <a:srgbClr val="1C3660"/>
                        </a:solidFill>
                        <a:effectLst/>
                        <a:latin typeface="Montserrat Bold" panose="0000080000000000000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AR" sz="1200" u="none" strike="noStrike" dirty="0">
                          <a:solidFill>
                            <a:srgbClr val="00A6E2"/>
                          </a:solidFill>
                          <a:effectLst/>
                          <a:latin typeface="Montserrat Bold" panose="00000800000000000000"/>
                        </a:rPr>
                        <a:t>$ 2.267.206</a:t>
                      </a:r>
                      <a:endParaRPr lang="es-AR" sz="1200" b="0" i="0" u="none" strike="noStrike" dirty="0">
                        <a:solidFill>
                          <a:srgbClr val="00A6E2"/>
                        </a:solidFill>
                        <a:effectLst/>
                        <a:latin typeface="Montserrat Bold" panose="0000080000000000000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3837894"/>
                  </a:ext>
                </a:extLst>
              </a:tr>
            </a:tbl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041C28B9-C42C-279A-5371-2C13C7992B29}"/>
              </a:ext>
            </a:extLst>
          </p:cNvPr>
          <p:cNvSpPr txBox="1"/>
          <p:nvPr/>
        </p:nvSpPr>
        <p:spPr bwMode="auto">
          <a:xfrm>
            <a:off x="1830853" y="6273709"/>
            <a:ext cx="9294347" cy="38472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Clr>
                <a:schemeClr val="bg2"/>
              </a:buClr>
              <a:buSzPct val="130000"/>
              <a:defRPr/>
            </a:pPr>
            <a:r>
              <a:rPr lang="en-US" sz="900" b="1" dirty="0">
                <a:solidFill>
                  <a:srgbClr val="1C3660"/>
                </a:solidFill>
                <a:latin typeface="Montserrat SemiBold" panose="00000700000000000000" pitchFamily="2" charset="0"/>
                <a:cs typeface="Poppins SemiBold" panose="00000700000000000000" pitchFamily="2" charset="0"/>
              </a:rPr>
              <a:t>Fuente: Datos </a:t>
            </a:r>
            <a:r>
              <a:rPr lang="en-US" sz="900" b="1" dirty="0" err="1">
                <a:solidFill>
                  <a:srgbClr val="1C3660"/>
                </a:solidFill>
                <a:latin typeface="Montserrat SemiBold" panose="00000700000000000000" pitchFamily="2" charset="0"/>
                <a:cs typeface="Poppins SemiBold" panose="00000700000000000000" pitchFamily="2" charset="0"/>
              </a:rPr>
              <a:t>relevados</a:t>
            </a:r>
            <a:r>
              <a:rPr lang="en-US" sz="900" b="1" dirty="0">
                <a:solidFill>
                  <a:srgbClr val="1C3660"/>
                </a:solidFill>
                <a:latin typeface="Montserrat SemiBold" panose="00000700000000000000" pitchFamily="2" charset="0"/>
                <a:cs typeface="Poppins SemiBold" panose="00000700000000000000" pitchFamily="2" charset="0"/>
              </a:rPr>
              <a:t> </a:t>
            </a:r>
            <a:r>
              <a:rPr lang="en-US" sz="900" b="1" dirty="0" err="1">
                <a:solidFill>
                  <a:srgbClr val="1C3660"/>
                </a:solidFill>
                <a:latin typeface="Montserrat SemiBold" panose="00000700000000000000" pitchFamily="2" charset="0"/>
                <a:cs typeface="Poppins SemiBold" panose="00000700000000000000" pitchFamily="2" charset="0"/>
              </a:rPr>
              <a:t>por</a:t>
            </a:r>
            <a:r>
              <a:rPr lang="en-US" sz="900" b="1" dirty="0">
                <a:solidFill>
                  <a:srgbClr val="1C3660"/>
                </a:solidFill>
                <a:latin typeface="Montserrat SemiBold" panose="00000700000000000000" pitchFamily="2" charset="0"/>
                <a:cs typeface="Poppins SemiBold" panose="00000700000000000000" pitchFamily="2" charset="0"/>
              </a:rPr>
              <a:t> </a:t>
            </a:r>
            <a:r>
              <a:rPr lang="en-US" sz="1000" b="1" dirty="0">
                <a:solidFill>
                  <a:srgbClr val="1C3660"/>
                </a:solidFill>
                <a:latin typeface="Montserrat SemiBold" panose="00000700000000000000" pitchFamily="2" charset="0"/>
                <a:cs typeface="Poppins SemiBold" panose="00000700000000000000" pitchFamily="2" charset="0"/>
              </a:rPr>
              <a:t>FONRED</a:t>
            </a:r>
            <a:r>
              <a:rPr lang="en-US" sz="900" b="1" dirty="0">
                <a:solidFill>
                  <a:srgbClr val="1C3660"/>
                </a:solidFill>
                <a:latin typeface="Montserrat SemiBold" panose="00000700000000000000" pitchFamily="2" charset="0"/>
                <a:cs typeface="Poppins SemiBold" panose="00000700000000000000" pitchFamily="2" charset="0"/>
              </a:rPr>
              <a:t> a </a:t>
            </a:r>
            <a:r>
              <a:rPr lang="en-US" sz="900" b="1" dirty="0" err="1">
                <a:solidFill>
                  <a:srgbClr val="1C3660"/>
                </a:solidFill>
                <a:latin typeface="Montserrat SemiBold" panose="00000700000000000000" pitchFamily="2" charset="0"/>
                <a:cs typeface="Poppins SemiBold" panose="00000700000000000000" pitchFamily="2" charset="0"/>
              </a:rPr>
              <a:t>julio</a:t>
            </a:r>
            <a:r>
              <a:rPr lang="en-US" sz="900" b="1" dirty="0">
                <a:solidFill>
                  <a:srgbClr val="1C3660"/>
                </a:solidFill>
                <a:latin typeface="Montserrat SemiBold" panose="00000700000000000000" pitchFamily="2" charset="0"/>
                <a:cs typeface="Poppins SemiBold" panose="00000700000000000000" pitchFamily="2" charset="0"/>
              </a:rPr>
              <a:t> de 2025. La </a:t>
            </a:r>
            <a:r>
              <a:rPr lang="en-US" sz="900" b="1" dirty="0" err="1">
                <a:solidFill>
                  <a:srgbClr val="1C3660"/>
                </a:solidFill>
                <a:latin typeface="Montserrat SemiBold" panose="00000700000000000000" pitchFamily="2" charset="0"/>
                <a:cs typeface="Poppins SemiBold" panose="00000700000000000000" pitchFamily="2" charset="0"/>
              </a:rPr>
              <a:t>información</a:t>
            </a:r>
            <a:r>
              <a:rPr lang="en-US" sz="900" b="1" dirty="0">
                <a:solidFill>
                  <a:srgbClr val="1C3660"/>
                </a:solidFill>
                <a:latin typeface="Montserrat SemiBold" panose="00000700000000000000" pitchFamily="2" charset="0"/>
                <a:cs typeface="Poppins SemiBold" panose="00000700000000000000" pitchFamily="2" charset="0"/>
              </a:rPr>
              <a:t> no </a:t>
            </a:r>
            <a:r>
              <a:rPr lang="en-US" sz="900" b="1" dirty="0" err="1">
                <a:solidFill>
                  <a:srgbClr val="1C3660"/>
                </a:solidFill>
                <a:latin typeface="Montserrat SemiBold" panose="00000700000000000000" pitchFamily="2" charset="0"/>
                <a:cs typeface="Poppins SemiBold" panose="00000700000000000000" pitchFamily="2" charset="0"/>
              </a:rPr>
              <a:t>incluye</a:t>
            </a:r>
            <a:r>
              <a:rPr lang="en-US" sz="900" b="1" dirty="0">
                <a:solidFill>
                  <a:srgbClr val="1C3660"/>
                </a:solidFill>
                <a:latin typeface="Montserrat SemiBold" panose="00000700000000000000" pitchFamily="2" charset="0"/>
                <a:cs typeface="Poppins SemiBold" panose="00000700000000000000" pitchFamily="2" charset="0"/>
              </a:rPr>
              <a:t> a </a:t>
            </a:r>
            <a:r>
              <a:rPr lang="en-US" sz="900" b="1" dirty="0" err="1">
                <a:solidFill>
                  <a:srgbClr val="1C3660"/>
                </a:solidFill>
                <a:latin typeface="Montserrat SemiBold" panose="00000700000000000000" pitchFamily="2" charset="0"/>
                <a:cs typeface="Poppins SemiBold" panose="00000700000000000000" pitchFamily="2" charset="0"/>
              </a:rPr>
              <a:t>Garantía</a:t>
            </a:r>
            <a:r>
              <a:rPr lang="en-US" sz="900" b="1" dirty="0">
                <a:solidFill>
                  <a:srgbClr val="1C3660"/>
                </a:solidFill>
                <a:latin typeface="Montserrat SemiBold" panose="00000700000000000000" pitchFamily="2" charset="0"/>
                <a:cs typeface="Poppins SemiBold" panose="00000700000000000000" pitchFamily="2" charset="0"/>
              </a:rPr>
              <a:t> CFI, </a:t>
            </a:r>
            <a:r>
              <a:rPr lang="en-US" sz="900" b="1" dirty="0" err="1">
                <a:solidFill>
                  <a:srgbClr val="1C3660"/>
                </a:solidFill>
                <a:latin typeface="Montserrat SemiBold" panose="00000700000000000000" pitchFamily="2" charset="0"/>
                <a:cs typeface="Poppins SemiBold" panose="00000700000000000000" pitchFamily="2" charset="0"/>
              </a:rPr>
              <a:t>Fogami</a:t>
            </a:r>
            <a:r>
              <a:rPr lang="en-US" sz="900" b="1" dirty="0">
                <a:solidFill>
                  <a:srgbClr val="1C3660"/>
                </a:solidFill>
                <a:latin typeface="Montserrat SemiBold" panose="00000700000000000000" pitchFamily="2" charset="0"/>
                <a:cs typeface="Poppins SemiBold" panose="00000700000000000000" pitchFamily="2" charset="0"/>
              </a:rPr>
              <a:t> y </a:t>
            </a:r>
            <a:r>
              <a:rPr lang="en-US" sz="900" b="1" dirty="0" err="1">
                <a:solidFill>
                  <a:srgbClr val="1C3660"/>
                </a:solidFill>
                <a:latin typeface="Montserrat SemiBold" panose="00000700000000000000" pitchFamily="2" charset="0"/>
                <a:cs typeface="Poppins SemiBold" panose="00000700000000000000" pitchFamily="2" charset="0"/>
              </a:rPr>
              <a:t>Fogario</a:t>
            </a:r>
            <a:r>
              <a:rPr lang="en-US" sz="900" b="1" dirty="0">
                <a:solidFill>
                  <a:srgbClr val="1C3660"/>
                </a:solidFill>
                <a:latin typeface="Montserrat SemiBold" panose="00000700000000000000" pitchFamily="2" charset="0"/>
                <a:cs typeface="Poppins SemiBold" panose="00000700000000000000" pitchFamily="2" charset="0"/>
              </a:rPr>
              <a:t>. </a:t>
            </a:r>
            <a:r>
              <a:rPr lang="en-US" sz="900" b="1" dirty="0" err="1">
                <a:solidFill>
                  <a:srgbClr val="1C3660"/>
                </a:solidFill>
                <a:latin typeface="Montserrat SemiBold" panose="00000700000000000000" pitchFamily="2" charset="0"/>
                <a:cs typeface="Poppins SemiBold" panose="00000700000000000000" pitchFamily="2" charset="0"/>
              </a:rPr>
              <a:t>Cifras</a:t>
            </a:r>
            <a:r>
              <a:rPr lang="en-US" sz="900" b="1" dirty="0">
                <a:solidFill>
                  <a:srgbClr val="1C3660"/>
                </a:solidFill>
                <a:latin typeface="Montserrat SemiBold" panose="00000700000000000000" pitchFamily="2" charset="0"/>
                <a:cs typeface="Poppins SemiBold" panose="00000700000000000000" pitchFamily="2" charset="0"/>
              </a:rPr>
              <a:t> </a:t>
            </a:r>
            <a:r>
              <a:rPr lang="en-US" sz="900" b="1" dirty="0" err="1">
                <a:solidFill>
                  <a:srgbClr val="1C3660"/>
                </a:solidFill>
                <a:latin typeface="Montserrat SemiBold" panose="00000700000000000000" pitchFamily="2" charset="0"/>
                <a:cs typeface="Poppins SemiBold" panose="00000700000000000000" pitchFamily="2" charset="0"/>
              </a:rPr>
              <a:t>expresadas</a:t>
            </a:r>
            <a:r>
              <a:rPr lang="en-US" sz="900" b="1" dirty="0">
                <a:solidFill>
                  <a:srgbClr val="1C3660"/>
                </a:solidFill>
                <a:latin typeface="Montserrat SemiBold" panose="00000700000000000000" pitchFamily="2" charset="0"/>
                <a:cs typeface="Poppins SemiBold" panose="00000700000000000000" pitchFamily="2" charset="0"/>
              </a:rPr>
              <a:t> </a:t>
            </a:r>
            <a:r>
              <a:rPr lang="en-US" sz="900" b="1" dirty="0" err="1">
                <a:solidFill>
                  <a:srgbClr val="1C3660"/>
                </a:solidFill>
                <a:latin typeface="Montserrat SemiBold" panose="00000700000000000000" pitchFamily="2" charset="0"/>
                <a:cs typeface="Poppins SemiBold" panose="00000700000000000000" pitchFamily="2" charset="0"/>
              </a:rPr>
              <a:t>en</a:t>
            </a:r>
            <a:r>
              <a:rPr lang="en-US" sz="900" b="1" dirty="0">
                <a:solidFill>
                  <a:srgbClr val="1C3660"/>
                </a:solidFill>
                <a:latin typeface="Montserrat SemiBold" panose="00000700000000000000" pitchFamily="2" charset="0"/>
                <a:cs typeface="Poppins SemiBold" panose="00000700000000000000" pitchFamily="2" charset="0"/>
              </a:rPr>
              <a:t> USD </a:t>
            </a:r>
            <a:r>
              <a:rPr lang="en-US" sz="900" b="1" dirty="0" err="1">
                <a:solidFill>
                  <a:srgbClr val="1C3660"/>
                </a:solidFill>
                <a:latin typeface="Montserrat SemiBold" panose="00000700000000000000" pitchFamily="2" charset="0"/>
                <a:cs typeface="Poppins SemiBold" panose="00000700000000000000" pitchFamily="2" charset="0"/>
              </a:rPr>
              <a:t>según</a:t>
            </a:r>
            <a:r>
              <a:rPr lang="en-US" sz="900" b="1" dirty="0">
                <a:solidFill>
                  <a:srgbClr val="1C3660"/>
                </a:solidFill>
                <a:latin typeface="Montserrat SemiBold" panose="00000700000000000000" pitchFamily="2" charset="0"/>
                <a:cs typeface="Poppins SemiBold" panose="00000700000000000000" pitchFamily="2" charset="0"/>
              </a:rPr>
              <a:t> TC BCRA al 01/04/2025 </a:t>
            </a:r>
          </a:p>
        </p:txBody>
      </p:sp>
    </p:spTree>
    <p:extLst>
      <p:ext uri="{BB962C8B-B14F-4D97-AF65-F5344CB8AC3E}">
        <p14:creationId xmlns:p14="http://schemas.microsoft.com/office/powerpoint/2010/main" val="2316150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CDC4B45-B5EF-FBA4-A29D-B7D25DA9A7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97"/>
          <a:stretch/>
        </p:blipFill>
        <p:spPr>
          <a:xfrm>
            <a:off x="765451" y="1953799"/>
            <a:ext cx="10803338" cy="4319244"/>
          </a:xfrm>
          <a:prstGeom prst="rect">
            <a:avLst/>
          </a:prstGeom>
        </p:spPr>
      </p:pic>
      <p:sp>
        <p:nvSpPr>
          <p:cNvPr id="3" name="Flecha: hacia abajo 2">
            <a:extLst>
              <a:ext uri="{FF2B5EF4-FFF2-40B4-BE49-F238E27FC236}">
                <a16:creationId xmlns:a16="http://schemas.microsoft.com/office/drawing/2014/main" id="{00D3F207-3E32-5AEE-8A80-494E8B2C678B}"/>
              </a:ext>
            </a:extLst>
          </p:cNvPr>
          <p:cNvSpPr/>
          <p:nvPr/>
        </p:nvSpPr>
        <p:spPr bwMode="auto">
          <a:xfrm>
            <a:off x="10176903" y="3913173"/>
            <a:ext cx="161462" cy="835413"/>
          </a:xfrm>
          <a:prstGeom prst="downArrow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9F011CD-C42B-D3FA-45AF-58704F3755BF}"/>
              </a:ext>
            </a:extLst>
          </p:cNvPr>
          <p:cNvSpPr txBox="1"/>
          <p:nvPr/>
        </p:nvSpPr>
        <p:spPr bwMode="auto">
          <a:xfrm>
            <a:off x="9559582" y="3288776"/>
            <a:ext cx="13961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Bold"/>
                <a:ea typeface="+mn-ea"/>
                <a:cs typeface="+mn-cs"/>
              </a:rPr>
              <a:t>ARGENTINA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Bold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 Bold"/>
                <a:ea typeface="+mn-ea"/>
                <a:cs typeface="+mn-cs"/>
              </a:rPr>
              <a:t>0,1%</a:t>
            </a:r>
            <a:endParaRPr kumimoji="0" lang="es-A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C1313CF-FB7B-F6EB-AF91-BD2A42248228}"/>
              </a:ext>
            </a:extLst>
          </p:cNvPr>
          <p:cNvSpPr txBox="1"/>
          <p:nvPr/>
        </p:nvSpPr>
        <p:spPr>
          <a:xfrm>
            <a:off x="968010" y="656077"/>
            <a:ext cx="5920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chemeClr val="bg1"/>
                </a:solidFill>
                <a:latin typeface="Montserrat "/>
                <a:cs typeface="Archivo Black" pitchFamily="2" charset="0"/>
              </a:rPr>
              <a:t>Una visión global</a:t>
            </a:r>
          </a:p>
          <a:p>
            <a:r>
              <a:rPr lang="es-MX" sz="2000" b="1" dirty="0">
                <a:solidFill>
                  <a:schemeClr val="bg1"/>
                </a:solidFill>
                <a:latin typeface="Montserrat "/>
                <a:cs typeface="Archivo Black" pitchFamily="2" charset="0"/>
              </a:rPr>
              <a:t>Garantías vivas / PIB 2023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7748E2E-42C1-3028-0695-B6903F3DF0B9}"/>
              </a:ext>
            </a:extLst>
          </p:cNvPr>
          <p:cNvSpPr txBox="1"/>
          <p:nvPr/>
        </p:nvSpPr>
        <p:spPr bwMode="auto">
          <a:xfrm>
            <a:off x="4688163" y="6374220"/>
            <a:ext cx="3324461" cy="24622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30000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useo Sans 300" panose="02000000000000000000" charset="0"/>
                <a:cs typeface="Poppins" panose="00000500000000000000" pitchFamily="2" charset="0"/>
              </a:rPr>
              <a:t>Fuente: Red Iberoamericana de Garantías REGAR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useo Sans 300" panose="02000000000000000000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0929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3381</TotalTime>
  <Words>520</Words>
  <Application>Microsoft Office PowerPoint</Application>
  <PresentationFormat>Panorámica</PresentationFormat>
  <Paragraphs>112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6" baseType="lpstr">
      <vt:lpstr>Aptos</vt:lpstr>
      <vt:lpstr>Arial</vt:lpstr>
      <vt:lpstr>Encode Sans ExtraBold</vt:lpstr>
      <vt:lpstr>Montserrat</vt:lpstr>
      <vt:lpstr>Montserrat </vt:lpstr>
      <vt:lpstr>Montserrat Bold</vt:lpstr>
      <vt:lpstr>Montserrat ExtraBold</vt:lpstr>
      <vt:lpstr>Montserrat Medium</vt:lpstr>
      <vt:lpstr>Montserrat SemiBold</vt:lpstr>
      <vt:lpstr>Museo 300</vt:lpstr>
      <vt:lpstr>Museo Sans 300</vt:lpstr>
      <vt:lpstr>Museo Sans 500</vt:lpstr>
      <vt:lpstr>Poppins</vt:lpstr>
      <vt:lpstr>Poppins 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Fabrizio Livetti</dc:creator>
  <cp:lastModifiedBy>Federico Matias Dayan</cp:lastModifiedBy>
  <cp:revision>25</cp:revision>
  <dcterms:created xsi:type="dcterms:W3CDTF">2025-09-09T18:47:21Z</dcterms:created>
  <dcterms:modified xsi:type="dcterms:W3CDTF">2025-09-23T13:39:54Z</dcterms:modified>
</cp:coreProperties>
</file>